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71" r:id="rId2"/>
    <p:sldId id="257" r:id="rId3"/>
    <p:sldId id="272" r:id="rId4"/>
    <p:sldId id="274" r:id="rId5"/>
    <p:sldId id="273" r:id="rId6"/>
    <p:sldId id="276" r:id="rId7"/>
    <p:sldId id="277" r:id="rId8"/>
    <p:sldId id="27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3300"/>
    <a:srgbClr val="0000CC"/>
    <a:srgbClr val="800000"/>
    <a:srgbClr val="0000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29" autoAdjust="0"/>
    <p:restoredTop sz="96305" autoAdjust="0"/>
  </p:normalViewPr>
  <p:slideViewPr>
    <p:cSldViewPr snapToGrid="0">
      <p:cViewPr varScale="1">
        <p:scale>
          <a:sx n="110" d="100"/>
          <a:sy n="110" d="100"/>
        </p:scale>
        <p:origin x="202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20EB-F513-48F7-B06B-FF481AEF686D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98B-CB65-4F4F-8FDF-89DAAC2C117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25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20EB-F513-48F7-B06B-FF481AEF686D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98B-CB65-4F4F-8FDF-89DAAC2C1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3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20EB-F513-48F7-B06B-FF481AEF686D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98B-CB65-4F4F-8FDF-89DAAC2C1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3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20EB-F513-48F7-B06B-FF481AEF686D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98B-CB65-4F4F-8FDF-89DAAC2C1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0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20EB-F513-48F7-B06B-FF481AEF686D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98B-CB65-4F4F-8FDF-89DAAC2C117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37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20EB-F513-48F7-B06B-FF481AEF686D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98B-CB65-4F4F-8FDF-89DAAC2C1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9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20EB-F513-48F7-B06B-FF481AEF686D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98B-CB65-4F4F-8FDF-89DAAC2C1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0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20EB-F513-48F7-B06B-FF481AEF686D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98B-CB65-4F4F-8FDF-89DAAC2C1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6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20EB-F513-48F7-B06B-FF481AEF686D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98B-CB65-4F4F-8FDF-89DAAC2C1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8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F220EB-F513-48F7-B06B-FF481AEF686D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69A98B-CB65-4F4F-8FDF-89DAAC2C1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3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20EB-F513-48F7-B06B-FF481AEF686D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98B-CB65-4F4F-8FDF-89DAAC2C1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4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F220EB-F513-48F7-B06B-FF481AEF686D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69A98B-CB65-4F4F-8FDF-89DAAC2C117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4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8A55-15E2-4EA9-AF62-672EC45CF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Housing Prices in Ames, Iowa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24097-8E7F-47BB-B1DA-E920079D3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Spiegel</a:t>
            </a:r>
          </a:p>
          <a:p>
            <a:r>
              <a:rPr lang="en-US" dirty="0"/>
              <a:t>June 28, 2019</a:t>
            </a:r>
          </a:p>
        </p:txBody>
      </p:sp>
    </p:spTree>
    <p:extLst>
      <p:ext uri="{BB962C8B-B14F-4D97-AF65-F5344CB8AC3E}">
        <p14:creationId xmlns:p14="http://schemas.microsoft.com/office/powerpoint/2010/main" val="139602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87855"/>
          </a:xfrm>
        </p:spPr>
        <p:txBody>
          <a:bodyPr>
            <a:normAutofit/>
          </a:bodyPr>
          <a:lstStyle/>
          <a:p>
            <a:r>
              <a:rPr lang="en-US" dirty="0"/>
              <a:t>Agenda: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034230"/>
            <a:ext cx="7543801" cy="4537166"/>
          </a:xfrm>
        </p:spPr>
        <p:txBody>
          <a:bodyPr>
            <a:normAutofit/>
          </a:bodyPr>
          <a:lstStyle/>
          <a:p>
            <a:r>
              <a:rPr lang="en-US" dirty="0"/>
              <a:t>Data Organization</a:t>
            </a:r>
          </a:p>
          <a:p>
            <a:endParaRPr lang="en-US" dirty="0"/>
          </a:p>
          <a:p>
            <a:r>
              <a:rPr lang="en-US" dirty="0"/>
              <a:t>Data Visualization and Analysis Strategy</a:t>
            </a:r>
          </a:p>
          <a:p>
            <a:endParaRPr lang="en-US" dirty="0"/>
          </a:p>
          <a:p>
            <a:r>
              <a:rPr lang="en-US" dirty="0"/>
              <a:t>Example Feature Engineering</a:t>
            </a:r>
          </a:p>
          <a:p>
            <a:endParaRPr lang="en-US" dirty="0"/>
          </a:p>
          <a:p>
            <a:r>
              <a:rPr lang="en-US" dirty="0"/>
              <a:t>Model Building</a:t>
            </a:r>
          </a:p>
          <a:p>
            <a:endParaRPr lang="en-US" dirty="0"/>
          </a:p>
          <a:p>
            <a:r>
              <a:rPr lang="en-US" dirty="0"/>
              <a:t>Residuals Analysis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57821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A69E4D2-5A74-4587-B249-B325C16628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593575"/>
              </p:ext>
            </p:extLst>
          </p:nvPr>
        </p:nvGraphicFramePr>
        <p:xfrm>
          <a:off x="822960" y="2925243"/>
          <a:ext cx="7543800" cy="2808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>
                  <a:extLst>
                    <a:ext uri="{9D8B030D-6E8A-4147-A177-3AD203B41FA5}">
                      <a16:colId xmlns:a16="http://schemas.microsoft.com/office/drawing/2014/main" val="1342387057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30122158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719389920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279715646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397002374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Key Quality Measures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Indoor SF and Space Quality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Garage Features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Construction Years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Indoor Rooms and Quality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256704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12954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Indoor Features and Utilities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Building Type and Construction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Outdoor Features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Lot Characteristics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Sales Characteristics and Neighborhood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577219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8A4B2FDC-0CDF-479B-89FF-BF44C061DF0D}"/>
              </a:ext>
            </a:extLst>
          </p:cNvPr>
          <p:cNvSpPr txBox="1">
            <a:spLocks/>
          </p:cNvSpPr>
          <p:nvPr/>
        </p:nvSpPr>
        <p:spPr>
          <a:xfrm>
            <a:off x="822960" y="482547"/>
            <a:ext cx="7543800" cy="47539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81 features of data in the Ames Iowa dataset were categorized into one of 10 groups in order to compare similar features and improve feature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D8A3DB-ADB4-449B-A2A2-418D06DAF06B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Organization (1 of 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80BF72-F8E0-4C34-96D0-CD1167698BB8}"/>
              </a:ext>
            </a:extLst>
          </p:cNvPr>
          <p:cNvSpPr/>
          <p:nvPr/>
        </p:nvSpPr>
        <p:spPr>
          <a:xfrm>
            <a:off x="3258076" y="1124243"/>
            <a:ext cx="24014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81 Features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4DEC1FC-44BC-4EA7-8D04-18A81B4915BF}"/>
              </a:ext>
            </a:extLst>
          </p:cNvPr>
          <p:cNvSpPr/>
          <p:nvPr/>
        </p:nvSpPr>
        <p:spPr>
          <a:xfrm>
            <a:off x="4241074" y="2009502"/>
            <a:ext cx="435429" cy="853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05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A69E4D2-5A74-4587-B249-B325C16628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35874" y="1170875"/>
          <a:ext cx="7630886" cy="540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0886">
                  <a:extLst>
                    <a:ext uri="{9D8B030D-6E8A-4147-A177-3AD203B41FA5}">
                      <a16:colId xmlns:a16="http://schemas.microsoft.com/office/drawing/2014/main" val="2301221581"/>
                    </a:ext>
                  </a:extLst>
                </a:gridCol>
              </a:tblGrid>
              <a:tr h="5407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Indoor SF and Space Quality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256704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8A4B2FDC-0CDF-479B-89FF-BF44C061DF0D}"/>
              </a:ext>
            </a:extLst>
          </p:cNvPr>
          <p:cNvSpPr txBox="1">
            <a:spLocks/>
          </p:cNvSpPr>
          <p:nvPr/>
        </p:nvSpPr>
        <p:spPr>
          <a:xfrm>
            <a:off x="822960" y="482547"/>
            <a:ext cx="7543800" cy="47539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Grouping features into categories allows for easy comparison of related features such as various SF measurements </a:t>
            </a:r>
          </a:p>
          <a:p>
            <a:r>
              <a:rPr lang="en-US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D8A3DB-ADB4-449B-A2A2-418D06DAF06B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Organization (2 of 2)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564BB8-4E96-48BC-A85B-A973BA9D28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46"/>
          <a:stretch/>
        </p:blipFill>
        <p:spPr>
          <a:xfrm>
            <a:off x="5851071" y="2377449"/>
            <a:ext cx="2785655" cy="3039292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50E599-3305-420C-B508-E473AD3023B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46"/>
          <a:stretch/>
        </p:blipFill>
        <p:spPr>
          <a:xfrm>
            <a:off x="226423" y="2368740"/>
            <a:ext cx="2785655" cy="3039292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089D44-537E-451A-9477-7426465570C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46"/>
          <a:stretch/>
        </p:blipFill>
        <p:spPr>
          <a:xfrm>
            <a:off x="3038747" y="2373874"/>
            <a:ext cx="2785655" cy="30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4B2FDC-0CDF-479B-89FF-BF44C061DF0D}"/>
              </a:ext>
            </a:extLst>
          </p:cNvPr>
          <p:cNvSpPr txBox="1">
            <a:spLocks/>
          </p:cNvSpPr>
          <p:nvPr/>
        </p:nvSpPr>
        <p:spPr>
          <a:xfrm>
            <a:off x="822960" y="482547"/>
            <a:ext cx="7543800" cy="47539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err="1"/>
              <a:t>Swarmplots</a:t>
            </a:r>
            <a:r>
              <a:rPr lang="en-US" sz="1600" dirty="0"/>
              <a:t> enable visualization of density and distribution of data across and within categorical variable categories.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D8A3DB-ADB4-449B-A2A2-418D06DAF06B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Visualization</a:t>
            </a:r>
          </a:p>
        </p:txBody>
      </p: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E564F0-3571-41AE-B03B-D892F19EAB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" t="2614" r="9000"/>
          <a:stretch/>
        </p:blipFill>
        <p:spPr>
          <a:xfrm>
            <a:off x="822960" y="957943"/>
            <a:ext cx="7667897" cy="531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83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4B2FDC-0CDF-479B-89FF-BF44C061DF0D}"/>
              </a:ext>
            </a:extLst>
          </p:cNvPr>
          <p:cNvSpPr txBox="1">
            <a:spLocks/>
          </p:cNvSpPr>
          <p:nvPr/>
        </p:nvSpPr>
        <p:spPr>
          <a:xfrm>
            <a:off x="822960" y="482547"/>
            <a:ext cx="7543800" cy="47539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Combining garage features into an interaction term allowed for refined segmentation of prices.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D8A3DB-ADB4-449B-A2A2-418D06DAF06B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Engineering</a:t>
            </a:r>
          </a:p>
        </p:txBody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83F3A2-1E97-44B9-9664-07DE98A838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00" b="8255"/>
          <a:stretch/>
        </p:blipFill>
        <p:spPr>
          <a:xfrm>
            <a:off x="119743" y="1882977"/>
            <a:ext cx="4661263" cy="2819652"/>
          </a:xfrm>
          <a:prstGeom prst="rect">
            <a:avLst/>
          </a:prstGeom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DEA10C-F119-4C68-B21F-0B1F3F31F0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1" r="9548" b="7969"/>
          <a:stretch/>
        </p:blipFill>
        <p:spPr>
          <a:xfrm>
            <a:off x="4781006" y="1882977"/>
            <a:ext cx="4005454" cy="281965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DA3C123-8CDA-4816-A987-BC1A5E5CDBB0}"/>
              </a:ext>
            </a:extLst>
          </p:cNvPr>
          <p:cNvSpPr/>
          <p:nvPr/>
        </p:nvSpPr>
        <p:spPr>
          <a:xfrm>
            <a:off x="2607423" y="1109700"/>
            <a:ext cx="3929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Sales Price By Garage Type and Capacity</a:t>
            </a:r>
          </a:p>
        </p:txBody>
      </p:sp>
    </p:spTree>
    <p:extLst>
      <p:ext uri="{BB962C8B-B14F-4D97-AF65-F5344CB8AC3E}">
        <p14:creationId xmlns:p14="http://schemas.microsoft.com/office/powerpoint/2010/main" val="337173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4B2FDC-0CDF-479B-89FF-BF44C061DF0D}"/>
              </a:ext>
            </a:extLst>
          </p:cNvPr>
          <p:cNvSpPr txBox="1">
            <a:spLocks/>
          </p:cNvSpPr>
          <p:nvPr/>
        </p:nvSpPr>
        <p:spPr>
          <a:xfrm>
            <a:off x="822960" y="482547"/>
            <a:ext cx="7543800" cy="47539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Model features were added incrementally to ensure that’s both R</a:t>
            </a:r>
            <a:r>
              <a:rPr lang="en-US" sz="1600" baseline="30000" dirty="0"/>
              <a:t>2 </a:t>
            </a:r>
            <a:r>
              <a:rPr lang="en-US" sz="1600" dirty="0"/>
              <a:t> and RMSE increased significantly each time.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D8A3DB-ADB4-449B-A2A2-418D06DAF06B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Building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9E9DCAB-1C69-42F2-AF6C-8769EE367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5886801"/>
              </p:ext>
            </p:extLst>
          </p:nvPr>
        </p:nvGraphicFramePr>
        <p:xfrm>
          <a:off x="250343" y="1071158"/>
          <a:ext cx="8689033" cy="5062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602">
                  <a:extLst>
                    <a:ext uri="{9D8B030D-6E8A-4147-A177-3AD203B41FA5}">
                      <a16:colId xmlns:a16="http://schemas.microsoft.com/office/drawing/2014/main" val="1478553117"/>
                    </a:ext>
                  </a:extLst>
                </a:gridCol>
                <a:gridCol w="847493">
                  <a:extLst>
                    <a:ext uri="{9D8B030D-6E8A-4147-A177-3AD203B41FA5}">
                      <a16:colId xmlns:a16="http://schemas.microsoft.com/office/drawing/2014/main" val="1342387057"/>
                    </a:ext>
                  </a:extLst>
                </a:gridCol>
                <a:gridCol w="1180224">
                  <a:extLst>
                    <a:ext uri="{9D8B030D-6E8A-4147-A177-3AD203B41FA5}">
                      <a16:colId xmlns:a16="http://schemas.microsoft.com/office/drawing/2014/main" val="2301221581"/>
                    </a:ext>
                  </a:extLst>
                </a:gridCol>
                <a:gridCol w="748937">
                  <a:extLst>
                    <a:ext uri="{9D8B030D-6E8A-4147-A177-3AD203B41FA5}">
                      <a16:colId xmlns:a16="http://schemas.microsoft.com/office/drawing/2014/main" val="1719389920"/>
                    </a:ext>
                  </a:extLst>
                </a:gridCol>
                <a:gridCol w="1027611">
                  <a:extLst>
                    <a:ext uri="{9D8B030D-6E8A-4147-A177-3AD203B41FA5}">
                      <a16:colId xmlns:a16="http://schemas.microsoft.com/office/drawing/2014/main" val="1279715646"/>
                    </a:ext>
                  </a:extLst>
                </a:gridCol>
                <a:gridCol w="1079863">
                  <a:extLst>
                    <a:ext uri="{9D8B030D-6E8A-4147-A177-3AD203B41FA5}">
                      <a16:colId xmlns:a16="http://schemas.microsoft.com/office/drawing/2014/main" val="2397002374"/>
                    </a:ext>
                  </a:extLst>
                </a:gridCol>
                <a:gridCol w="1027612">
                  <a:extLst>
                    <a:ext uri="{9D8B030D-6E8A-4147-A177-3AD203B41FA5}">
                      <a16:colId xmlns:a16="http://schemas.microsoft.com/office/drawing/2014/main" val="3102505678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3778836020"/>
                    </a:ext>
                  </a:extLst>
                </a:gridCol>
                <a:gridCol w="883948">
                  <a:extLst>
                    <a:ext uri="{9D8B030D-6E8A-4147-A177-3AD203B41FA5}">
                      <a16:colId xmlns:a16="http://schemas.microsoft.com/office/drawing/2014/main" val="1934546182"/>
                    </a:ext>
                  </a:extLst>
                </a:gridCol>
              </a:tblGrid>
              <a:tr h="56019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400" b="1" baseline="300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RMSE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sz="1400" b="1" baseline="30000" dirty="0">
                          <a:solidFill>
                            <a:srgbClr val="0070C0"/>
                          </a:solidFill>
                        </a:rPr>
                        <a:t>st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</a:rPr>
                        <a:t>Flr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, 2nd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</a:rPr>
                        <a:t>Flr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,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and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</a:rPr>
                        <a:t>Bsmt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 SF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Overall Quality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Number of Bathrooms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Interacted Garage Features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Kitchen Count and Quality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Neighborhood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Other Features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256704"/>
                  </a:ext>
                </a:extLst>
              </a:tr>
              <a:tr h="61354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53,000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12954"/>
                  </a:ext>
                </a:extLst>
              </a:tr>
              <a:tr h="61354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0.78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36,000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059312"/>
                  </a:ext>
                </a:extLst>
              </a:tr>
              <a:tr h="64960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0.81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33,900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375721"/>
                  </a:ext>
                </a:extLst>
              </a:tr>
              <a:tr h="61354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0.83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32,100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514895"/>
                  </a:ext>
                </a:extLst>
              </a:tr>
              <a:tr h="61354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0.84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30,900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886896"/>
                  </a:ext>
                </a:extLst>
              </a:tr>
              <a:tr h="61354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0.875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26,500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583349"/>
                  </a:ext>
                </a:extLst>
              </a:tr>
              <a:tr h="6135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0.88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25,300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81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150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4B2FDC-0CDF-479B-89FF-BF44C061DF0D}"/>
              </a:ext>
            </a:extLst>
          </p:cNvPr>
          <p:cNvSpPr txBox="1">
            <a:spLocks/>
          </p:cNvSpPr>
          <p:nvPr/>
        </p:nvSpPr>
        <p:spPr>
          <a:xfrm>
            <a:off x="822960" y="482547"/>
            <a:ext cx="7543800" cy="47539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Residuals at lower prices are relatively small and centered at 0, while at higher actual prices, residuals are larger and entirely positive.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D8A3DB-ADB4-449B-A2A2-418D06DAF06B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Residuals Analysis and Next Steps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F1186B-8ED9-4EB8-A07C-F03C064BBA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8" r="9000"/>
          <a:stretch/>
        </p:blipFill>
        <p:spPr>
          <a:xfrm>
            <a:off x="209432" y="1623958"/>
            <a:ext cx="6243619" cy="442868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30BF757-95F4-4105-AE48-E29665FD179A}"/>
              </a:ext>
            </a:extLst>
          </p:cNvPr>
          <p:cNvSpPr txBox="1">
            <a:spLocks/>
          </p:cNvSpPr>
          <p:nvPr/>
        </p:nvSpPr>
        <p:spPr>
          <a:xfrm>
            <a:off x="6453051" y="1623958"/>
            <a:ext cx="2481517" cy="3758139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Next Steps</a:t>
            </a:r>
          </a:p>
          <a:p>
            <a:pPr algn="ctr"/>
            <a:endParaRPr lang="en-US" sz="1600" b="1" dirty="0"/>
          </a:p>
          <a:p>
            <a:pPr algn="ctr"/>
            <a:endParaRPr lang="en-US" sz="1600" b="1" dirty="0"/>
          </a:p>
          <a:p>
            <a:pPr algn="ctr"/>
            <a:endParaRPr lang="en-US" sz="1600" b="1" dirty="0"/>
          </a:p>
          <a:p>
            <a:endParaRPr lang="en-US" sz="1600" b="1" dirty="0"/>
          </a:p>
          <a:p>
            <a:r>
              <a:rPr lang="en-US" sz="1600" dirty="0"/>
              <a:t>Focus on improving predictions for homes &gt;$350,000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Potential option: Interaction terms among features limited to higher priced homes </a:t>
            </a:r>
          </a:p>
        </p:txBody>
      </p:sp>
    </p:spTree>
    <p:extLst>
      <p:ext uri="{BB962C8B-B14F-4D97-AF65-F5344CB8AC3E}">
        <p14:creationId xmlns:p14="http://schemas.microsoft.com/office/powerpoint/2010/main" val="33886114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BABABA"/>
      </a:accent1>
      <a:accent2>
        <a:srgbClr val="696969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5018</TotalTime>
  <Words>308</Words>
  <Application>Microsoft Office PowerPoint</Application>
  <PresentationFormat>On-screen Show (4:3)</PresentationFormat>
  <Paragraphs>102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Predicting Housing Prices in Ames, Iowa</vt:lpstr>
      <vt:lpstr>Agenda: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 Successful Kickstarter Campaign</dc:title>
  <dc:creator>TCKBLWIN7</dc:creator>
  <cp:lastModifiedBy>brandon spiegel</cp:lastModifiedBy>
  <cp:revision>101</cp:revision>
  <dcterms:created xsi:type="dcterms:W3CDTF">2019-05-11T14:08:56Z</dcterms:created>
  <dcterms:modified xsi:type="dcterms:W3CDTF">2019-06-30T20:34:24Z</dcterms:modified>
</cp:coreProperties>
</file>