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87" r:id="rId2"/>
    <p:sldId id="298" r:id="rId3"/>
    <p:sldId id="257" r:id="rId4"/>
    <p:sldId id="305" r:id="rId5"/>
    <p:sldId id="306" r:id="rId6"/>
    <p:sldId id="293" r:id="rId7"/>
    <p:sldId id="303" r:id="rId8"/>
    <p:sldId id="294" r:id="rId9"/>
    <p:sldId id="304" r:id="rId10"/>
    <p:sldId id="292" r:id="rId11"/>
    <p:sldId id="307" r:id="rId12"/>
    <p:sldId id="308" r:id="rId13"/>
    <p:sldId id="296" r:id="rId14"/>
    <p:sldId id="29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C8E1"/>
    <a:srgbClr val="FFCB9E"/>
    <a:srgbClr val="0000CC"/>
    <a:srgbClr val="E2E2E2"/>
    <a:srgbClr val="CECECE"/>
    <a:srgbClr val="BFBFBF"/>
    <a:srgbClr val="9F9F9F"/>
    <a:srgbClr val="FF00FF"/>
    <a:srgbClr val="FF99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94" autoAdjust="0"/>
    <p:restoredTop sz="96305" autoAdjust="0"/>
  </p:normalViewPr>
  <p:slideViewPr>
    <p:cSldViewPr snapToGrid="0">
      <p:cViewPr varScale="1">
        <p:scale>
          <a:sx n="131" d="100"/>
          <a:sy n="131" d="100"/>
        </p:scale>
        <p:origin x="1976"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8D746-19FD-ED45-9BE1-0905E14C7B54}" type="doc">
      <dgm:prSet loTypeId="urn:microsoft.com/office/officeart/2005/8/layout/process4" loCatId="" qsTypeId="urn:microsoft.com/office/officeart/2005/8/quickstyle/simple3" qsCatId="simple" csTypeId="urn:microsoft.com/office/officeart/2005/8/colors/accent1_2" csCatId="accent1" phldr="1"/>
      <dgm:spPr/>
      <dgm:t>
        <a:bodyPr/>
        <a:lstStyle/>
        <a:p>
          <a:endParaRPr lang="en-US"/>
        </a:p>
      </dgm:t>
    </dgm:pt>
    <dgm:pt modelId="{D2F084EB-76B9-2D4F-8F2C-F86E02C684BE}">
      <dgm:prSet phldrT="[Text]"/>
      <dgm:spPr/>
      <dgm:t>
        <a:bodyPr/>
        <a:lstStyle/>
        <a:p>
          <a:pPr algn="ctr"/>
          <a:r>
            <a:rPr lang="en-US" dirty="0"/>
            <a:t>Removing Unwanted Characters, Images, and Links</a:t>
          </a:r>
        </a:p>
      </dgm:t>
    </dgm:pt>
    <dgm:pt modelId="{79F02003-770C-E444-A29E-D3F8BC6B7AEB}" type="parTrans" cxnId="{B2A60136-4DB3-D34E-9FC5-85AA3D7B8BE7}">
      <dgm:prSet/>
      <dgm:spPr/>
      <dgm:t>
        <a:bodyPr/>
        <a:lstStyle/>
        <a:p>
          <a:endParaRPr lang="en-US"/>
        </a:p>
      </dgm:t>
    </dgm:pt>
    <dgm:pt modelId="{FE9FD466-2DFC-C347-B503-E4A12C9B036D}" type="sibTrans" cxnId="{B2A60136-4DB3-D34E-9FC5-85AA3D7B8BE7}">
      <dgm:prSet/>
      <dgm:spPr/>
      <dgm:t>
        <a:bodyPr/>
        <a:lstStyle/>
        <a:p>
          <a:endParaRPr lang="en-US"/>
        </a:p>
      </dgm:t>
    </dgm:pt>
    <dgm:pt modelId="{98CE8729-EF62-054C-8B08-FB7350019AB2}">
      <dgm:prSet phldrT="[Text]" custT="1"/>
      <dgm:spPr/>
      <dgm:t>
        <a:bodyPr/>
        <a:lstStyle/>
        <a:p>
          <a:endParaRPr lang="en-US" sz="1500" dirty="0"/>
        </a:p>
        <a:p>
          <a:r>
            <a:rPr lang="en-US" sz="1500" dirty="0"/>
            <a:t>http://</a:t>
          </a:r>
          <a:r>
            <a:rPr lang="en-US" sz="1500" dirty="0" err="1"/>
            <a:t>bit.ly</a:t>
          </a:r>
          <a:r>
            <a:rPr lang="en-US" sz="1500" dirty="0"/>
            <a:t>/2DjxINZ , I-40, East, MM 286, Near Raleigh, Vehicle Crash, Lane Closed, at 9/21 5:39 PM</a:t>
          </a:r>
        </a:p>
        <a:p>
          <a:endParaRPr lang="en-US" sz="900" dirty="0"/>
        </a:p>
      </dgm:t>
    </dgm:pt>
    <dgm:pt modelId="{20EC02E1-3B24-F84C-A3B5-20D6BD316396}" type="parTrans" cxnId="{734F119C-703F-F74A-A28E-71834C2D057C}">
      <dgm:prSet/>
      <dgm:spPr/>
      <dgm:t>
        <a:bodyPr/>
        <a:lstStyle/>
        <a:p>
          <a:endParaRPr lang="en-US"/>
        </a:p>
      </dgm:t>
    </dgm:pt>
    <dgm:pt modelId="{36B2A520-89B9-EB40-A66C-B4AC9D8F6BB8}" type="sibTrans" cxnId="{734F119C-703F-F74A-A28E-71834C2D057C}">
      <dgm:prSet/>
      <dgm:spPr/>
      <dgm:t>
        <a:bodyPr/>
        <a:lstStyle/>
        <a:p>
          <a:endParaRPr lang="en-US"/>
        </a:p>
      </dgm:t>
    </dgm:pt>
    <dgm:pt modelId="{0DFD5E56-E569-124D-99E4-A547DE388B8B}">
      <dgm:prSet phldrT="[Text]" custT="1"/>
      <dgm:spPr/>
      <dgm:t>
        <a:bodyPr/>
        <a:lstStyle/>
        <a:p>
          <a:endParaRPr lang="en-US" sz="1500" dirty="0"/>
        </a:p>
        <a:p>
          <a:r>
            <a:rPr lang="en-US" sz="1500" dirty="0"/>
            <a:t>i-40 east mm 286 near </a:t>
          </a:r>
          <a:r>
            <a:rPr lang="en-US" sz="1500" dirty="0" err="1"/>
            <a:t>raleigh</a:t>
          </a:r>
          <a:r>
            <a:rPr lang="en-US" sz="1500" dirty="0"/>
            <a:t> vehicle crash lane closed at 921 5:39 pm'</a:t>
          </a:r>
        </a:p>
        <a:p>
          <a:endParaRPr lang="en-US" sz="1000" dirty="0"/>
        </a:p>
      </dgm:t>
    </dgm:pt>
    <dgm:pt modelId="{8A6668E1-641D-4644-98AC-718E7284166E}" type="parTrans" cxnId="{DF31E19F-F679-7141-8C72-B503DD7DD21A}">
      <dgm:prSet/>
      <dgm:spPr/>
      <dgm:t>
        <a:bodyPr/>
        <a:lstStyle/>
        <a:p>
          <a:endParaRPr lang="en-US"/>
        </a:p>
      </dgm:t>
    </dgm:pt>
    <dgm:pt modelId="{19558850-EB0B-434A-92F7-A99AE0952E1D}" type="sibTrans" cxnId="{DF31E19F-F679-7141-8C72-B503DD7DD21A}">
      <dgm:prSet/>
      <dgm:spPr/>
      <dgm:t>
        <a:bodyPr/>
        <a:lstStyle/>
        <a:p>
          <a:endParaRPr lang="en-US"/>
        </a:p>
      </dgm:t>
    </dgm:pt>
    <dgm:pt modelId="{8A783C45-527E-AC4B-A2DD-AD571AF1E29B}">
      <dgm:prSet phldrT="[Text]"/>
      <dgm:spPr/>
      <dgm:t>
        <a:bodyPr/>
        <a:lstStyle/>
        <a:p>
          <a:r>
            <a:rPr lang="en-US" dirty="0"/>
            <a:t>Categorizing tweet by road closing, opening, and original cause </a:t>
          </a:r>
        </a:p>
      </dgm:t>
    </dgm:pt>
    <dgm:pt modelId="{305BEECD-6302-2944-8F4C-2866CE1CA234}" type="parTrans" cxnId="{2E48208D-224C-C24E-9C60-394C556894A8}">
      <dgm:prSet/>
      <dgm:spPr/>
      <dgm:t>
        <a:bodyPr/>
        <a:lstStyle/>
        <a:p>
          <a:endParaRPr lang="en-US"/>
        </a:p>
      </dgm:t>
    </dgm:pt>
    <dgm:pt modelId="{EE359AB5-2BC5-7047-91D1-55D4F6988212}" type="sibTrans" cxnId="{2E48208D-224C-C24E-9C60-394C556894A8}">
      <dgm:prSet/>
      <dgm:spPr/>
      <dgm:t>
        <a:bodyPr/>
        <a:lstStyle/>
        <a:p>
          <a:endParaRPr lang="en-US"/>
        </a:p>
      </dgm:t>
    </dgm:pt>
    <dgm:pt modelId="{491F8611-7249-0843-B6F9-747BD102C0C2}">
      <dgm:prSet phldrT="[Text]" custT="1"/>
      <dgm:spPr/>
      <dgm:t>
        <a:bodyPr/>
        <a:lstStyle/>
        <a:p>
          <a:r>
            <a:rPr lang="en-US" sz="1500" dirty="0"/>
            <a:t>flooding blocks the exit ramp in #northside on 45 n </a:t>
          </a:r>
          <a:r>
            <a:rPr lang="en-US" sz="1500" dirty="0" err="1"/>
            <a:t>fwy</a:t>
          </a:r>
          <a:r>
            <a:rPr lang="en-US" sz="1500" dirty="0"/>
            <a:t> </a:t>
          </a:r>
          <a:r>
            <a:rPr lang="en-US" sz="1500" dirty="0" err="1"/>
            <a:t>sb</a:t>
          </a:r>
          <a:r>
            <a:rPr lang="en-US" sz="1500" dirty="0"/>
            <a:t> at the n </a:t>
          </a:r>
          <a:r>
            <a:rPr lang="en-US" sz="1500" dirty="0" err="1"/>
            <a:t>sam</a:t>
          </a:r>
          <a:r>
            <a:rPr lang="en-US" sz="1500" dirty="0"/>
            <a:t> </a:t>
          </a:r>
          <a:r>
            <a:rPr lang="en-US" sz="1500" dirty="0" err="1"/>
            <a:t>houston</a:t>
          </a:r>
          <a:r>
            <a:rPr lang="en-US" sz="1500" dirty="0"/>
            <a:t> pkwy #traffic </a:t>
          </a:r>
        </a:p>
      </dgm:t>
    </dgm:pt>
    <dgm:pt modelId="{AF71F69D-EE04-6F43-9BE8-BE507AFD5387}" type="parTrans" cxnId="{9294A9DC-D114-D147-9580-705F512083FA}">
      <dgm:prSet/>
      <dgm:spPr/>
      <dgm:t>
        <a:bodyPr/>
        <a:lstStyle/>
        <a:p>
          <a:endParaRPr lang="en-US"/>
        </a:p>
      </dgm:t>
    </dgm:pt>
    <dgm:pt modelId="{0AAEAB2E-55F9-FC40-BB8A-6B9C63BF5BBE}" type="sibTrans" cxnId="{9294A9DC-D114-D147-9580-705F512083FA}">
      <dgm:prSet/>
      <dgm:spPr/>
      <dgm:t>
        <a:bodyPr/>
        <a:lstStyle/>
        <a:p>
          <a:endParaRPr lang="en-US"/>
        </a:p>
      </dgm:t>
    </dgm:pt>
    <dgm:pt modelId="{3862BD1C-5289-EE4E-A707-28572A415D6E}">
      <dgm:prSet phldrT="[Text]" custT="1"/>
      <dgm:spPr/>
      <dgm:t>
        <a:bodyPr/>
        <a:lstStyle/>
        <a:p>
          <a:endParaRPr lang="en-US" sz="1500" dirty="0"/>
        </a:p>
        <a:p>
          <a:r>
            <a:rPr lang="en-US" sz="1500" dirty="0"/>
            <a:t>fm-521 northbound at fort bend county </a:t>
          </a:r>
          <a:r>
            <a:rPr lang="en-US" sz="1500" dirty="0" err="1"/>
            <a:t>rd</a:t>
          </a:r>
          <a:r>
            <a:rPr lang="en-US" sz="1500" dirty="0"/>
            <a:t> </a:t>
          </a:r>
          <a:r>
            <a:rPr lang="en-US" sz="1500" dirty="0" err="1"/>
            <a:t>cr</a:t>
          </a:r>
          <a:r>
            <a:rPr lang="en-US" sz="1500" dirty="0"/>
            <a:t> 56 - high water - status: cleared at 6:55 am</a:t>
          </a:r>
          <a:endParaRPr lang="en-US" sz="1500" b="0" i="0" dirty="0"/>
        </a:p>
        <a:p>
          <a:endParaRPr lang="en-US" sz="800" dirty="0"/>
        </a:p>
      </dgm:t>
    </dgm:pt>
    <dgm:pt modelId="{C17924E9-EFD0-6947-A64D-8608570B039B}" type="parTrans" cxnId="{A50D2135-26CF-B44C-878F-CDEE7EB81E78}">
      <dgm:prSet/>
      <dgm:spPr/>
      <dgm:t>
        <a:bodyPr/>
        <a:lstStyle/>
        <a:p>
          <a:endParaRPr lang="en-US"/>
        </a:p>
      </dgm:t>
    </dgm:pt>
    <dgm:pt modelId="{2FED317F-1C4B-3948-AA45-559A4FD961F8}" type="sibTrans" cxnId="{A50D2135-26CF-B44C-878F-CDEE7EB81E78}">
      <dgm:prSet/>
      <dgm:spPr/>
      <dgm:t>
        <a:bodyPr/>
        <a:lstStyle/>
        <a:p>
          <a:endParaRPr lang="en-US"/>
        </a:p>
      </dgm:t>
    </dgm:pt>
    <dgm:pt modelId="{F87D700D-7F55-2E48-B42D-20FB9677E562}">
      <dgm:prSet phldrT="[Text]"/>
      <dgm:spPr/>
      <dgm:t>
        <a:bodyPr/>
        <a:lstStyle/>
        <a:p>
          <a:r>
            <a:rPr lang="en-US" noProof="0" dirty="0"/>
            <a:t>Removing Tweets Regarding Reopen </a:t>
          </a:r>
        </a:p>
      </dgm:t>
    </dgm:pt>
    <dgm:pt modelId="{FAF78F64-3069-5B48-B2AD-2F99AA01A487}" type="parTrans" cxnId="{2A6BC396-B8D9-F648-92F2-9389051A4AAC}">
      <dgm:prSet/>
      <dgm:spPr/>
      <dgm:t>
        <a:bodyPr/>
        <a:lstStyle/>
        <a:p>
          <a:endParaRPr lang="en-US"/>
        </a:p>
      </dgm:t>
    </dgm:pt>
    <dgm:pt modelId="{96E05372-6078-5143-8E39-B61BA2936117}" type="sibTrans" cxnId="{2A6BC396-B8D9-F648-92F2-9389051A4AAC}">
      <dgm:prSet/>
      <dgm:spPr/>
      <dgm:t>
        <a:bodyPr/>
        <a:lstStyle/>
        <a:p>
          <a:endParaRPr lang="en-US"/>
        </a:p>
      </dgm:t>
    </dgm:pt>
    <dgm:pt modelId="{80F4E9FF-18E5-3241-964A-FCFD225A5CD9}">
      <dgm:prSet phldrT="[Text]" custT="1"/>
      <dgm:spPr/>
      <dgm:t>
        <a:bodyPr/>
        <a:lstStyle/>
        <a:p>
          <a:endParaRPr lang="en-US" sz="1500" dirty="0"/>
        </a:p>
        <a:p>
          <a:r>
            <a:rPr lang="en-US" sz="1500" dirty="0"/>
            <a:t>beltway 8-east northbound at </a:t>
          </a:r>
          <a:r>
            <a:rPr lang="en-US" sz="1500" dirty="0" err="1"/>
            <a:t>wallisville</a:t>
          </a:r>
          <a:r>
            <a:rPr lang="en-US" sz="1500" dirty="0"/>
            <a:t> - accident - status: cleared at 2:41 am</a:t>
          </a:r>
          <a:endParaRPr lang="en-US" sz="1500" b="0" i="0" dirty="0"/>
        </a:p>
        <a:p>
          <a:endParaRPr lang="en-US" sz="800" dirty="0"/>
        </a:p>
      </dgm:t>
    </dgm:pt>
    <dgm:pt modelId="{418A5FF2-61C4-DC42-AA9E-DAB0931A27B0}" type="sibTrans" cxnId="{8831D9A4-A58B-B74F-8B75-4AB0695190F0}">
      <dgm:prSet/>
      <dgm:spPr/>
      <dgm:t>
        <a:bodyPr/>
        <a:lstStyle/>
        <a:p>
          <a:endParaRPr lang="en-US"/>
        </a:p>
      </dgm:t>
    </dgm:pt>
    <dgm:pt modelId="{BB23AED1-C95C-FF48-9564-4DD52655D4ED}" type="parTrans" cxnId="{8831D9A4-A58B-B74F-8B75-4AB0695190F0}">
      <dgm:prSet/>
      <dgm:spPr/>
      <dgm:t>
        <a:bodyPr/>
        <a:lstStyle/>
        <a:p>
          <a:endParaRPr lang="en-US"/>
        </a:p>
      </dgm:t>
    </dgm:pt>
    <dgm:pt modelId="{2FE174BD-D752-E04F-AD25-3743780C9DA5}" type="pres">
      <dgm:prSet presAssocID="{2838D746-19FD-ED45-9BE1-0905E14C7B54}" presName="Name0" presStyleCnt="0">
        <dgm:presLayoutVars>
          <dgm:dir/>
          <dgm:animLvl val="lvl"/>
          <dgm:resizeHandles val="exact"/>
        </dgm:presLayoutVars>
      </dgm:prSet>
      <dgm:spPr/>
    </dgm:pt>
    <dgm:pt modelId="{363C42CB-A3B1-CC4E-9B29-D42359E06A20}" type="pres">
      <dgm:prSet presAssocID="{F87D700D-7F55-2E48-B42D-20FB9677E562}" presName="boxAndChildren" presStyleCnt="0"/>
      <dgm:spPr/>
    </dgm:pt>
    <dgm:pt modelId="{98C6C33D-F3EE-0348-86E3-D19863E62996}" type="pres">
      <dgm:prSet presAssocID="{F87D700D-7F55-2E48-B42D-20FB9677E562}" presName="parentTextBox" presStyleLbl="node1" presStyleIdx="0" presStyleCnt="3"/>
      <dgm:spPr/>
    </dgm:pt>
    <dgm:pt modelId="{727F96D5-0421-254A-A7FB-0B7CC95810D9}" type="pres">
      <dgm:prSet presAssocID="{F87D700D-7F55-2E48-B42D-20FB9677E562}" presName="entireBox" presStyleLbl="node1" presStyleIdx="0" presStyleCnt="3"/>
      <dgm:spPr/>
    </dgm:pt>
    <dgm:pt modelId="{EEA01376-D5E1-7348-9CF6-97789F3575E1}" type="pres">
      <dgm:prSet presAssocID="{F87D700D-7F55-2E48-B42D-20FB9677E562}" presName="descendantBox" presStyleCnt="0"/>
      <dgm:spPr/>
    </dgm:pt>
    <dgm:pt modelId="{CCE79039-038A-C142-8899-18FC1B146924}" type="pres">
      <dgm:prSet presAssocID="{80F4E9FF-18E5-3241-964A-FCFD225A5CD9}" presName="childTextBox" presStyleLbl="fgAccFollowNode1" presStyleIdx="0" presStyleCnt="5" custScaleX="2000000">
        <dgm:presLayoutVars>
          <dgm:bulletEnabled val="1"/>
        </dgm:presLayoutVars>
      </dgm:prSet>
      <dgm:spPr/>
    </dgm:pt>
    <dgm:pt modelId="{1A015707-B3F2-9247-9CEA-AE56DB9EF411}" type="pres">
      <dgm:prSet presAssocID="{EE359AB5-2BC5-7047-91D1-55D4F6988212}" presName="sp" presStyleCnt="0"/>
      <dgm:spPr/>
    </dgm:pt>
    <dgm:pt modelId="{C2E0C745-76F3-CB4E-8065-532B66E96BF0}" type="pres">
      <dgm:prSet presAssocID="{8A783C45-527E-AC4B-A2DD-AD571AF1E29B}" presName="arrowAndChildren" presStyleCnt="0"/>
      <dgm:spPr/>
    </dgm:pt>
    <dgm:pt modelId="{DA2DE303-F8FA-8B4D-99FC-978FE5A7C7E6}" type="pres">
      <dgm:prSet presAssocID="{8A783C45-527E-AC4B-A2DD-AD571AF1E29B}" presName="parentTextArrow" presStyleLbl="node1" presStyleIdx="0" presStyleCnt="3"/>
      <dgm:spPr/>
    </dgm:pt>
    <dgm:pt modelId="{C83000E4-BDBD-F94D-A834-77A65ED6363C}" type="pres">
      <dgm:prSet presAssocID="{8A783C45-527E-AC4B-A2DD-AD571AF1E29B}" presName="arrow" presStyleLbl="node1" presStyleIdx="1" presStyleCnt="3"/>
      <dgm:spPr/>
    </dgm:pt>
    <dgm:pt modelId="{D0D26017-F2C6-DB4A-9565-6F26173FF0A0}" type="pres">
      <dgm:prSet presAssocID="{8A783C45-527E-AC4B-A2DD-AD571AF1E29B}" presName="descendantArrow" presStyleCnt="0"/>
      <dgm:spPr/>
    </dgm:pt>
    <dgm:pt modelId="{F0FA2D9B-8A22-D440-B4C2-43C5A19EE21B}" type="pres">
      <dgm:prSet presAssocID="{491F8611-7249-0843-B6F9-747BD102C0C2}" presName="childTextArrow" presStyleLbl="fgAccFollowNode1" presStyleIdx="1" presStyleCnt="5">
        <dgm:presLayoutVars>
          <dgm:bulletEnabled val="1"/>
        </dgm:presLayoutVars>
      </dgm:prSet>
      <dgm:spPr/>
    </dgm:pt>
    <dgm:pt modelId="{225EFE0C-7472-7145-AA7D-FC590D8AF280}" type="pres">
      <dgm:prSet presAssocID="{3862BD1C-5289-EE4E-A707-28572A415D6E}" presName="childTextArrow" presStyleLbl="fgAccFollowNode1" presStyleIdx="2" presStyleCnt="5">
        <dgm:presLayoutVars>
          <dgm:bulletEnabled val="1"/>
        </dgm:presLayoutVars>
      </dgm:prSet>
      <dgm:spPr/>
    </dgm:pt>
    <dgm:pt modelId="{78AEEC34-736F-5343-8C3E-1BE68AB2F297}" type="pres">
      <dgm:prSet presAssocID="{FE9FD466-2DFC-C347-B503-E4A12C9B036D}" presName="sp" presStyleCnt="0"/>
      <dgm:spPr/>
    </dgm:pt>
    <dgm:pt modelId="{BC9AECD5-11EF-9547-9367-BB58B46D5B3D}" type="pres">
      <dgm:prSet presAssocID="{D2F084EB-76B9-2D4F-8F2C-F86E02C684BE}" presName="arrowAndChildren" presStyleCnt="0"/>
      <dgm:spPr/>
    </dgm:pt>
    <dgm:pt modelId="{AD5AC32C-4EE5-0244-808A-0FF3DE9B0509}" type="pres">
      <dgm:prSet presAssocID="{D2F084EB-76B9-2D4F-8F2C-F86E02C684BE}" presName="parentTextArrow" presStyleLbl="node1" presStyleIdx="1" presStyleCnt="3"/>
      <dgm:spPr/>
    </dgm:pt>
    <dgm:pt modelId="{9BFB286D-E9E7-564D-BB97-A39CA0ED966E}" type="pres">
      <dgm:prSet presAssocID="{D2F084EB-76B9-2D4F-8F2C-F86E02C684BE}" presName="arrow" presStyleLbl="node1" presStyleIdx="2" presStyleCnt="3" custLinFactNeighborX="4536" custLinFactNeighborY="-569"/>
      <dgm:spPr/>
    </dgm:pt>
    <dgm:pt modelId="{13F4954F-000B-C946-AA25-024A1C759B04}" type="pres">
      <dgm:prSet presAssocID="{D2F084EB-76B9-2D4F-8F2C-F86E02C684BE}" presName="descendantArrow" presStyleCnt="0"/>
      <dgm:spPr/>
    </dgm:pt>
    <dgm:pt modelId="{E3803CD5-76D7-0D4A-9BE4-1BDD059F9999}" type="pres">
      <dgm:prSet presAssocID="{98CE8729-EF62-054C-8B08-FB7350019AB2}" presName="childTextArrow" presStyleLbl="fgAccFollowNode1" presStyleIdx="3" presStyleCnt="5">
        <dgm:presLayoutVars>
          <dgm:bulletEnabled val="1"/>
        </dgm:presLayoutVars>
      </dgm:prSet>
      <dgm:spPr/>
    </dgm:pt>
    <dgm:pt modelId="{4CCC4BED-7D2A-B14A-BE5B-5ED10E1F3CB6}" type="pres">
      <dgm:prSet presAssocID="{0DFD5E56-E569-124D-99E4-A547DE388B8B}" presName="childTextArrow" presStyleLbl="fgAccFollowNode1" presStyleIdx="4" presStyleCnt="5" custScaleX="90909">
        <dgm:presLayoutVars>
          <dgm:bulletEnabled val="1"/>
        </dgm:presLayoutVars>
      </dgm:prSet>
      <dgm:spPr/>
    </dgm:pt>
  </dgm:ptLst>
  <dgm:cxnLst>
    <dgm:cxn modelId="{A50D2135-26CF-B44C-878F-CDEE7EB81E78}" srcId="{8A783C45-527E-AC4B-A2DD-AD571AF1E29B}" destId="{3862BD1C-5289-EE4E-A707-28572A415D6E}" srcOrd="1" destOrd="0" parTransId="{C17924E9-EFD0-6947-A64D-8608570B039B}" sibTransId="{2FED317F-1C4B-3948-AA45-559A4FD961F8}"/>
    <dgm:cxn modelId="{B2A60136-4DB3-D34E-9FC5-85AA3D7B8BE7}" srcId="{2838D746-19FD-ED45-9BE1-0905E14C7B54}" destId="{D2F084EB-76B9-2D4F-8F2C-F86E02C684BE}" srcOrd="0" destOrd="0" parTransId="{79F02003-770C-E444-A29E-D3F8BC6B7AEB}" sibTransId="{FE9FD466-2DFC-C347-B503-E4A12C9B036D}"/>
    <dgm:cxn modelId="{AA8E2339-E777-BB44-A121-2685D29ECCDA}" type="presOf" srcId="{D2F084EB-76B9-2D4F-8F2C-F86E02C684BE}" destId="{AD5AC32C-4EE5-0244-808A-0FF3DE9B0509}" srcOrd="0" destOrd="0" presId="urn:microsoft.com/office/officeart/2005/8/layout/process4"/>
    <dgm:cxn modelId="{3357983F-FCFB-504E-B7AB-03D0B2B14254}" type="presOf" srcId="{F87D700D-7F55-2E48-B42D-20FB9677E562}" destId="{727F96D5-0421-254A-A7FB-0B7CC95810D9}" srcOrd="1" destOrd="0" presId="urn:microsoft.com/office/officeart/2005/8/layout/process4"/>
    <dgm:cxn modelId="{EB222461-D5D2-4642-8D6E-689896C6E558}" type="presOf" srcId="{D2F084EB-76B9-2D4F-8F2C-F86E02C684BE}" destId="{9BFB286D-E9E7-564D-BB97-A39CA0ED966E}" srcOrd="1" destOrd="0" presId="urn:microsoft.com/office/officeart/2005/8/layout/process4"/>
    <dgm:cxn modelId="{0FFF0881-D841-ED49-A2C6-D09D51656696}" type="presOf" srcId="{80F4E9FF-18E5-3241-964A-FCFD225A5CD9}" destId="{CCE79039-038A-C142-8899-18FC1B146924}" srcOrd="0" destOrd="0" presId="urn:microsoft.com/office/officeart/2005/8/layout/process4"/>
    <dgm:cxn modelId="{C3188881-E0BD-F142-B0D3-FC2D723721B7}" type="presOf" srcId="{0DFD5E56-E569-124D-99E4-A547DE388B8B}" destId="{4CCC4BED-7D2A-B14A-BE5B-5ED10E1F3CB6}" srcOrd="0" destOrd="0" presId="urn:microsoft.com/office/officeart/2005/8/layout/process4"/>
    <dgm:cxn modelId="{B7420288-2C46-D14D-A5A0-64718A327566}" type="presOf" srcId="{2838D746-19FD-ED45-9BE1-0905E14C7B54}" destId="{2FE174BD-D752-E04F-AD25-3743780C9DA5}" srcOrd="0" destOrd="0" presId="urn:microsoft.com/office/officeart/2005/8/layout/process4"/>
    <dgm:cxn modelId="{2E48208D-224C-C24E-9C60-394C556894A8}" srcId="{2838D746-19FD-ED45-9BE1-0905E14C7B54}" destId="{8A783C45-527E-AC4B-A2DD-AD571AF1E29B}" srcOrd="1" destOrd="0" parTransId="{305BEECD-6302-2944-8F4C-2866CE1CA234}" sibTransId="{EE359AB5-2BC5-7047-91D1-55D4F6988212}"/>
    <dgm:cxn modelId="{E5CE8B8E-4D5D-3046-A352-28FB394FBDFC}" type="presOf" srcId="{3862BD1C-5289-EE4E-A707-28572A415D6E}" destId="{225EFE0C-7472-7145-AA7D-FC590D8AF280}" srcOrd="0" destOrd="0" presId="urn:microsoft.com/office/officeart/2005/8/layout/process4"/>
    <dgm:cxn modelId="{2A6BC396-B8D9-F648-92F2-9389051A4AAC}" srcId="{2838D746-19FD-ED45-9BE1-0905E14C7B54}" destId="{F87D700D-7F55-2E48-B42D-20FB9677E562}" srcOrd="2" destOrd="0" parTransId="{FAF78F64-3069-5B48-B2AD-2F99AA01A487}" sibTransId="{96E05372-6078-5143-8E39-B61BA2936117}"/>
    <dgm:cxn modelId="{734F119C-703F-F74A-A28E-71834C2D057C}" srcId="{D2F084EB-76B9-2D4F-8F2C-F86E02C684BE}" destId="{98CE8729-EF62-054C-8B08-FB7350019AB2}" srcOrd="0" destOrd="0" parTransId="{20EC02E1-3B24-F84C-A3B5-20D6BD316396}" sibTransId="{36B2A520-89B9-EB40-A66C-B4AC9D8F6BB8}"/>
    <dgm:cxn modelId="{DF31E19F-F679-7141-8C72-B503DD7DD21A}" srcId="{D2F084EB-76B9-2D4F-8F2C-F86E02C684BE}" destId="{0DFD5E56-E569-124D-99E4-A547DE388B8B}" srcOrd="1" destOrd="0" parTransId="{8A6668E1-641D-4644-98AC-718E7284166E}" sibTransId="{19558850-EB0B-434A-92F7-A99AE0952E1D}"/>
    <dgm:cxn modelId="{8831D9A4-A58B-B74F-8B75-4AB0695190F0}" srcId="{F87D700D-7F55-2E48-B42D-20FB9677E562}" destId="{80F4E9FF-18E5-3241-964A-FCFD225A5CD9}" srcOrd="0" destOrd="0" parTransId="{BB23AED1-C95C-FF48-9564-4DD52655D4ED}" sibTransId="{418A5FF2-61C4-DC42-AA9E-DAB0931A27B0}"/>
    <dgm:cxn modelId="{86FD82CC-06DE-394D-AAC5-EC407B23F241}" type="presOf" srcId="{8A783C45-527E-AC4B-A2DD-AD571AF1E29B}" destId="{DA2DE303-F8FA-8B4D-99FC-978FE5A7C7E6}" srcOrd="0" destOrd="0" presId="urn:microsoft.com/office/officeart/2005/8/layout/process4"/>
    <dgm:cxn modelId="{839458CF-85DF-C84C-8963-D8C8C55D57D6}" type="presOf" srcId="{F87D700D-7F55-2E48-B42D-20FB9677E562}" destId="{98C6C33D-F3EE-0348-86E3-D19863E62996}" srcOrd="0" destOrd="0" presId="urn:microsoft.com/office/officeart/2005/8/layout/process4"/>
    <dgm:cxn modelId="{9294A9DC-D114-D147-9580-705F512083FA}" srcId="{8A783C45-527E-AC4B-A2DD-AD571AF1E29B}" destId="{491F8611-7249-0843-B6F9-747BD102C0C2}" srcOrd="0" destOrd="0" parTransId="{AF71F69D-EE04-6F43-9BE8-BE507AFD5387}" sibTransId="{0AAEAB2E-55F9-FC40-BB8A-6B9C63BF5BBE}"/>
    <dgm:cxn modelId="{6D7880E4-A4C7-9641-A42F-109172645C42}" type="presOf" srcId="{8A783C45-527E-AC4B-A2DD-AD571AF1E29B}" destId="{C83000E4-BDBD-F94D-A834-77A65ED6363C}" srcOrd="1" destOrd="0" presId="urn:microsoft.com/office/officeart/2005/8/layout/process4"/>
    <dgm:cxn modelId="{97FE08F2-366B-114A-881F-43804B6BECFD}" type="presOf" srcId="{98CE8729-EF62-054C-8B08-FB7350019AB2}" destId="{E3803CD5-76D7-0D4A-9BE4-1BDD059F9999}" srcOrd="0" destOrd="0" presId="urn:microsoft.com/office/officeart/2005/8/layout/process4"/>
    <dgm:cxn modelId="{29B087FE-8D8D-0443-B22E-8E9004ADF952}" type="presOf" srcId="{491F8611-7249-0843-B6F9-747BD102C0C2}" destId="{F0FA2D9B-8A22-D440-B4C2-43C5A19EE21B}" srcOrd="0" destOrd="0" presId="urn:microsoft.com/office/officeart/2005/8/layout/process4"/>
    <dgm:cxn modelId="{24C8626F-AEDD-DC44-8941-60F1D4322EA0}" type="presParOf" srcId="{2FE174BD-D752-E04F-AD25-3743780C9DA5}" destId="{363C42CB-A3B1-CC4E-9B29-D42359E06A20}" srcOrd="0" destOrd="0" presId="urn:microsoft.com/office/officeart/2005/8/layout/process4"/>
    <dgm:cxn modelId="{856C3C48-9BF8-0540-B3A2-873D8A57306E}" type="presParOf" srcId="{363C42CB-A3B1-CC4E-9B29-D42359E06A20}" destId="{98C6C33D-F3EE-0348-86E3-D19863E62996}" srcOrd="0" destOrd="0" presId="urn:microsoft.com/office/officeart/2005/8/layout/process4"/>
    <dgm:cxn modelId="{CA6A610C-A2D5-114B-B0CE-3AE36C150545}" type="presParOf" srcId="{363C42CB-A3B1-CC4E-9B29-D42359E06A20}" destId="{727F96D5-0421-254A-A7FB-0B7CC95810D9}" srcOrd="1" destOrd="0" presId="urn:microsoft.com/office/officeart/2005/8/layout/process4"/>
    <dgm:cxn modelId="{D7CD4BB5-372D-4848-AE67-F0ABD82D9ECA}" type="presParOf" srcId="{363C42CB-A3B1-CC4E-9B29-D42359E06A20}" destId="{EEA01376-D5E1-7348-9CF6-97789F3575E1}" srcOrd="2" destOrd="0" presId="urn:microsoft.com/office/officeart/2005/8/layout/process4"/>
    <dgm:cxn modelId="{59DAE329-C45C-DB48-816B-C387DA33DFFA}" type="presParOf" srcId="{EEA01376-D5E1-7348-9CF6-97789F3575E1}" destId="{CCE79039-038A-C142-8899-18FC1B146924}" srcOrd="0" destOrd="0" presId="urn:microsoft.com/office/officeart/2005/8/layout/process4"/>
    <dgm:cxn modelId="{F00D6CC0-0BB2-754A-97BE-0AEB1CA0BF96}" type="presParOf" srcId="{2FE174BD-D752-E04F-AD25-3743780C9DA5}" destId="{1A015707-B3F2-9247-9CEA-AE56DB9EF411}" srcOrd="1" destOrd="0" presId="urn:microsoft.com/office/officeart/2005/8/layout/process4"/>
    <dgm:cxn modelId="{F95F5691-A8CB-D049-A2B2-445A8D4D6578}" type="presParOf" srcId="{2FE174BD-D752-E04F-AD25-3743780C9DA5}" destId="{C2E0C745-76F3-CB4E-8065-532B66E96BF0}" srcOrd="2" destOrd="0" presId="urn:microsoft.com/office/officeart/2005/8/layout/process4"/>
    <dgm:cxn modelId="{806B4D99-104E-D442-BD8A-DFE82025441F}" type="presParOf" srcId="{C2E0C745-76F3-CB4E-8065-532B66E96BF0}" destId="{DA2DE303-F8FA-8B4D-99FC-978FE5A7C7E6}" srcOrd="0" destOrd="0" presId="urn:microsoft.com/office/officeart/2005/8/layout/process4"/>
    <dgm:cxn modelId="{2A0C0B3C-3DE5-6C4F-94E4-1131F3C78EA9}" type="presParOf" srcId="{C2E0C745-76F3-CB4E-8065-532B66E96BF0}" destId="{C83000E4-BDBD-F94D-A834-77A65ED6363C}" srcOrd="1" destOrd="0" presId="urn:microsoft.com/office/officeart/2005/8/layout/process4"/>
    <dgm:cxn modelId="{D173D635-ADEB-444D-AAEF-BE301DC2A2DB}" type="presParOf" srcId="{C2E0C745-76F3-CB4E-8065-532B66E96BF0}" destId="{D0D26017-F2C6-DB4A-9565-6F26173FF0A0}" srcOrd="2" destOrd="0" presId="urn:microsoft.com/office/officeart/2005/8/layout/process4"/>
    <dgm:cxn modelId="{D894CFB1-73F1-2E41-95F0-4A1ECE6FC6CD}" type="presParOf" srcId="{D0D26017-F2C6-DB4A-9565-6F26173FF0A0}" destId="{F0FA2D9B-8A22-D440-B4C2-43C5A19EE21B}" srcOrd="0" destOrd="0" presId="urn:microsoft.com/office/officeart/2005/8/layout/process4"/>
    <dgm:cxn modelId="{F0262367-1E47-B24C-B3E2-A3209C3FD29D}" type="presParOf" srcId="{D0D26017-F2C6-DB4A-9565-6F26173FF0A0}" destId="{225EFE0C-7472-7145-AA7D-FC590D8AF280}" srcOrd="1" destOrd="0" presId="urn:microsoft.com/office/officeart/2005/8/layout/process4"/>
    <dgm:cxn modelId="{36607032-8B4C-BD42-8806-61CAEB2DDD07}" type="presParOf" srcId="{2FE174BD-D752-E04F-AD25-3743780C9DA5}" destId="{78AEEC34-736F-5343-8C3E-1BE68AB2F297}" srcOrd="3" destOrd="0" presId="urn:microsoft.com/office/officeart/2005/8/layout/process4"/>
    <dgm:cxn modelId="{FB5ECE4E-5858-0E42-82A9-04ACF88DD962}" type="presParOf" srcId="{2FE174BD-D752-E04F-AD25-3743780C9DA5}" destId="{BC9AECD5-11EF-9547-9367-BB58B46D5B3D}" srcOrd="4" destOrd="0" presId="urn:microsoft.com/office/officeart/2005/8/layout/process4"/>
    <dgm:cxn modelId="{6CB7CF0F-A18E-B44A-854B-9BB2E0E1A00C}" type="presParOf" srcId="{BC9AECD5-11EF-9547-9367-BB58B46D5B3D}" destId="{AD5AC32C-4EE5-0244-808A-0FF3DE9B0509}" srcOrd="0" destOrd="0" presId="urn:microsoft.com/office/officeart/2005/8/layout/process4"/>
    <dgm:cxn modelId="{6D43026B-1D8A-2D4A-BED6-64009323C4DB}" type="presParOf" srcId="{BC9AECD5-11EF-9547-9367-BB58B46D5B3D}" destId="{9BFB286D-E9E7-564D-BB97-A39CA0ED966E}" srcOrd="1" destOrd="0" presId="urn:microsoft.com/office/officeart/2005/8/layout/process4"/>
    <dgm:cxn modelId="{32094C96-896A-6F4B-9D09-340D7E9AE154}" type="presParOf" srcId="{BC9AECD5-11EF-9547-9367-BB58B46D5B3D}" destId="{13F4954F-000B-C946-AA25-024A1C759B04}" srcOrd="2" destOrd="0" presId="urn:microsoft.com/office/officeart/2005/8/layout/process4"/>
    <dgm:cxn modelId="{5FA6F485-E52F-0B48-A6E6-A4455DC93DDF}" type="presParOf" srcId="{13F4954F-000B-C946-AA25-024A1C759B04}" destId="{E3803CD5-76D7-0D4A-9BE4-1BDD059F9999}" srcOrd="0" destOrd="0" presId="urn:microsoft.com/office/officeart/2005/8/layout/process4"/>
    <dgm:cxn modelId="{E7BD36A6-57C6-4147-A497-8BDC402B2FD4}" type="presParOf" srcId="{13F4954F-000B-C946-AA25-024A1C759B04}" destId="{4CCC4BED-7D2A-B14A-BE5B-5ED10E1F3CB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F96D5-0421-254A-A7FB-0B7CC95810D9}">
      <dsp:nvSpPr>
        <dsp:cNvPr id="0" name=""/>
        <dsp:cNvSpPr/>
      </dsp:nvSpPr>
      <dsp:spPr>
        <a:xfrm>
          <a:off x="0" y="3337845"/>
          <a:ext cx="8334703" cy="1095555"/>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Removing Tweets Regarding Reopen </a:t>
          </a:r>
        </a:p>
      </dsp:txBody>
      <dsp:txXfrm>
        <a:off x="0" y="3337845"/>
        <a:ext cx="8334703" cy="591599"/>
      </dsp:txXfrm>
    </dsp:sp>
    <dsp:sp modelId="{CCE79039-038A-C142-8899-18FC1B146924}">
      <dsp:nvSpPr>
        <dsp:cNvPr id="0" name=""/>
        <dsp:cNvSpPr/>
      </dsp:nvSpPr>
      <dsp:spPr>
        <a:xfrm>
          <a:off x="1017" y="3907534"/>
          <a:ext cx="8332668" cy="5039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beltway 8-east northbound at </a:t>
          </a:r>
          <a:r>
            <a:rPr lang="en-US" sz="1500" kern="1200" dirty="0" err="1"/>
            <a:t>wallisville</a:t>
          </a:r>
          <a:r>
            <a:rPr lang="en-US" sz="1500" kern="1200" dirty="0"/>
            <a:t> - accident - status: cleared at 2:41 am</a:t>
          </a:r>
          <a:endParaRPr lang="en-US" sz="1500" b="0" i="0" kern="1200" dirty="0"/>
        </a:p>
        <a:p>
          <a:pPr marL="0" lvl="0" indent="0" algn="ctr" defTabSz="666750">
            <a:lnSpc>
              <a:spcPct val="90000"/>
            </a:lnSpc>
            <a:spcBef>
              <a:spcPct val="0"/>
            </a:spcBef>
            <a:spcAft>
              <a:spcPct val="35000"/>
            </a:spcAft>
            <a:buNone/>
          </a:pPr>
          <a:endParaRPr lang="en-US" sz="800" kern="1200" dirty="0"/>
        </a:p>
      </dsp:txBody>
      <dsp:txXfrm>
        <a:off x="1017" y="3907534"/>
        <a:ext cx="8332668" cy="503955"/>
      </dsp:txXfrm>
    </dsp:sp>
    <dsp:sp modelId="{C83000E4-BDBD-F94D-A834-77A65ED6363C}">
      <dsp:nvSpPr>
        <dsp:cNvPr id="0" name=""/>
        <dsp:cNvSpPr/>
      </dsp:nvSpPr>
      <dsp:spPr>
        <a:xfrm rot="10800000">
          <a:off x="0" y="1669314"/>
          <a:ext cx="8334703" cy="1684964"/>
        </a:xfrm>
        <a:prstGeom prst="upArrowCallou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Categorizing tweet by road closing, opening, and original cause </a:t>
          </a:r>
        </a:p>
      </dsp:txBody>
      <dsp:txXfrm rot="-10800000">
        <a:off x="0" y="1669314"/>
        <a:ext cx="8334703" cy="591422"/>
      </dsp:txXfrm>
    </dsp:sp>
    <dsp:sp modelId="{F0FA2D9B-8A22-D440-B4C2-43C5A19EE21B}">
      <dsp:nvSpPr>
        <dsp:cNvPr id="0" name=""/>
        <dsp:cNvSpPr/>
      </dsp:nvSpPr>
      <dsp:spPr>
        <a:xfrm>
          <a:off x="0" y="2260737"/>
          <a:ext cx="4167351" cy="5038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flooding blocks the exit ramp in #northside on 45 n </a:t>
          </a:r>
          <a:r>
            <a:rPr lang="en-US" sz="1500" kern="1200" dirty="0" err="1"/>
            <a:t>fwy</a:t>
          </a:r>
          <a:r>
            <a:rPr lang="en-US" sz="1500" kern="1200" dirty="0"/>
            <a:t> </a:t>
          </a:r>
          <a:r>
            <a:rPr lang="en-US" sz="1500" kern="1200" dirty="0" err="1"/>
            <a:t>sb</a:t>
          </a:r>
          <a:r>
            <a:rPr lang="en-US" sz="1500" kern="1200" dirty="0"/>
            <a:t> at the n </a:t>
          </a:r>
          <a:r>
            <a:rPr lang="en-US" sz="1500" kern="1200" dirty="0" err="1"/>
            <a:t>sam</a:t>
          </a:r>
          <a:r>
            <a:rPr lang="en-US" sz="1500" kern="1200" dirty="0"/>
            <a:t> </a:t>
          </a:r>
          <a:r>
            <a:rPr lang="en-US" sz="1500" kern="1200" dirty="0" err="1"/>
            <a:t>houston</a:t>
          </a:r>
          <a:r>
            <a:rPr lang="en-US" sz="1500" kern="1200" dirty="0"/>
            <a:t> pkwy #traffic </a:t>
          </a:r>
        </a:p>
      </dsp:txBody>
      <dsp:txXfrm>
        <a:off x="0" y="2260737"/>
        <a:ext cx="4167351" cy="503804"/>
      </dsp:txXfrm>
    </dsp:sp>
    <dsp:sp modelId="{225EFE0C-7472-7145-AA7D-FC590D8AF280}">
      <dsp:nvSpPr>
        <dsp:cNvPr id="0" name=""/>
        <dsp:cNvSpPr/>
      </dsp:nvSpPr>
      <dsp:spPr>
        <a:xfrm>
          <a:off x="4167351" y="2260737"/>
          <a:ext cx="4167351" cy="5038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fm-521 northbound at fort bend county </a:t>
          </a:r>
          <a:r>
            <a:rPr lang="en-US" sz="1500" kern="1200" dirty="0" err="1"/>
            <a:t>rd</a:t>
          </a:r>
          <a:r>
            <a:rPr lang="en-US" sz="1500" kern="1200" dirty="0"/>
            <a:t> </a:t>
          </a:r>
          <a:r>
            <a:rPr lang="en-US" sz="1500" kern="1200" dirty="0" err="1"/>
            <a:t>cr</a:t>
          </a:r>
          <a:r>
            <a:rPr lang="en-US" sz="1500" kern="1200" dirty="0"/>
            <a:t> 56 - high water - status: cleared at 6:55 am</a:t>
          </a:r>
          <a:endParaRPr lang="en-US" sz="1500" b="0" i="0" kern="1200" dirty="0"/>
        </a:p>
        <a:p>
          <a:pPr marL="0" lvl="0" indent="0" algn="ctr" defTabSz="666750">
            <a:lnSpc>
              <a:spcPct val="90000"/>
            </a:lnSpc>
            <a:spcBef>
              <a:spcPct val="0"/>
            </a:spcBef>
            <a:spcAft>
              <a:spcPct val="35000"/>
            </a:spcAft>
            <a:buNone/>
          </a:pPr>
          <a:endParaRPr lang="en-US" sz="800" kern="1200" dirty="0"/>
        </a:p>
      </dsp:txBody>
      <dsp:txXfrm>
        <a:off x="4167351" y="2260737"/>
        <a:ext cx="4167351" cy="503804"/>
      </dsp:txXfrm>
    </dsp:sp>
    <dsp:sp modelId="{9BFB286D-E9E7-564D-BB97-A39CA0ED966E}">
      <dsp:nvSpPr>
        <dsp:cNvPr id="0" name=""/>
        <dsp:cNvSpPr/>
      </dsp:nvSpPr>
      <dsp:spPr>
        <a:xfrm rot="10800000">
          <a:off x="0" y="0"/>
          <a:ext cx="8334703" cy="1684964"/>
        </a:xfrm>
        <a:prstGeom prst="upArrowCallou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Removing Unwanted Characters, Images, and Links</a:t>
          </a:r>
        </a:p>
      </dsp:txBody>
      <dsp:txXfrm rot="-10800000">
        <a:off x="0" y="0"/>
        <a:ext cx="8334703" cy="591422"/>
      </dsp:txXfrm>
    </dsp:sp>
    <dsp:sp modelId="{E3803CD5-76D7-0D4A-9BE4-1BDD059F9999}">
      <dsp:nvSpPr>
        <dsp:cNvPr id="0" name=""/>
        <dsp:cNvSpPr/>
      </dsp:nvSpPr>
      <dsp:spPr>
        <a:xfrm>
          <a:off x="2961" y="592206"/>
          <a:ext cx="4362696" cy="5038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http://</a:t>
          </a:r>
          <a:r>
            <a:rPr lang="en-US" sz="1500" kern="1200" dirty="0" err="1"/>
            <a:t>bit.ly</a:t>
          </a:r>
          <a:r>
            <a:rPr lang="en-US" sz="1500" kern="1200" dirty="0"/>
            <a:t>/2DjxINZ , I-40, East, MM 286, Near Raleigh, Vehicle Crash, Lane Closed, at 9/21 5:39 PM</a:t>
          </a:r>
        </a:p>
        <a:p>
          <a:pPr marL="0" lvl="0" indent="0" algn="ctr" defTabSz="666750">
            <a:lnSpc>
              <a:spcPct val="90000"/>
            </a:lnSpc>
            <a:spcBef>
              <a:spcPct val="0"/>
            </a:spcBef>
            <a:spcAft>
              <a:spcPct val="35000"/>
            </a:spcAft>
            <a:buNone/>
          </a:pPr>
          <a:endParaRPr lang="en-US" sz="900" kern="1200" dirty="0"/>
        </a:p>
      </dsp:txBody>
      <dsp:txXfrm>
        <a:off x="2961" y="592206"/>
        <a:ext cx="4362696" cy="503804"/>
      </dsp:txXfrm>
    </dsp:sp>
    <dsp:sp modelId="{4CCC4BED-7D2A-B14A-BE5B-5ED10E1F3CB6}">
      <dsp:nvSpPr>
        <dsp:cNvPr id="0" name=""/>
        <dsp:cNvSpPr/>
      </dsp:nvSpPr>
      <dsp:spPr>
        <a:xfrm>
          <a:off x="4365657" y="592206"/>
          <a:ext cx="3966083" cy="5038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r>
            <a:rPr lang="en-US" sz="1500" kern="1200" dirty="0"/>
            <a:t>i-40 east mm 286 near </a:t>
          </a:r>
          <a:r>
            <a:rPr lang="en-US" sz="1500" kern="1200" dirty="0" err="1"/>
            <a:t>raleigh</a:t>
          </a:r>
          <a:r>
            <a:rPr lang="en-US" sz="1500" kern="1200" dirty="0"/>
            <a:t> vehicle crash lane closed at 921 5:39 pm'</a:t>
          </a:r>
        </a:p>
        <a:p>
          <a:pPr marL="0" lvl="0" indent="0" algn="ctr" defTabSz="666750">
            <a:lnSpc>
              <a:spcPct val="90000"/>
            </a:lnSpc>
            <a:spcBef>
              <a:spcPct val="0"/>
            </a:spcBef>
            <a:spcAft>
              <a:spcPct val="35000"/>
            </a:spcAft>
            <a:buNone/>
          </a:pPr>
          <a:endParaRPr lang="en-US" sz="1000" kern="1200" dirty="0"/>
        </a:p>
      </dsp:txBody>
      <dsp:txXfrm>
        <a:off x="4365657" y="592206"/>
        <a:ext cx="3966083" cy="5038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4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220EB-F513-48F7-B06B-FF481AEF686D}"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9A98B-CB65-4F4F-8FDF-89DAAC2C117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25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20EB-F513-48F7-B06B-FF481AEF686D}"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361423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20EB-F513-48F7-B06B-FF481AEF686D}"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30611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220EB-F513-48F7-B06B-FF481AEF686D}"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210640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4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220EB-F513-48F7-B06B-FF481AEF686D}"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9A98B-CB65-4F4F-8FDF-89DAAC2C117A}"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3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220EB-F513-48F7-B06B-FF481AEF686D}"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254839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220EB-F513-48F7-B06B-FF481AEF686D}"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79860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F8F220EB-F513-48F7-B06B-FF481AEF686D}" type="datetimeFigureOut">
              <a:rPr lang="en-US" smtClean="0"/>
              <a:t>8/2/19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161736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F220EB-F513-48F7-B06B-FF481AEF686D}" type="datetimeFigureOut">
              <a:rPr lang="en-US" smtClean="0"/>
              <a:t>8/2/19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95508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8F220EB-F513-48F7-B06B-FF481AEF686D}" type="datetimeFigureOut">
              <a:rPr lang="en-US" smtClean="0"/>
              <a:t>8/2/19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69A98B-CB65-4F4F-8FDF-89DAAC2C117A}" type="slidenum">
              <a:rPr lang="en-US" smtClean="0"/>
              <a:t>‹#›</a:t>
            </a:fld>
            <a:endParaRPr lang="en-US"/>
          </a:p>
        </p:txBody>
      </p:sp>
    </p:spTree>
    <p:extLst>
      <p:ext uri="{BB962C8B-B14F-4D97-AF65-F5344CB8AC3E}">
        <p14:creationId xmlns:p14="http://schemas.microsoft.com/office/powerpoint/2010/main" val="138943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F220EB-F513-48F7-B06B-FF481AEF686D}"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9A98B-CB65-4F4F-8FDF-89DAAC2C117A}" type="slidenum">
              <a:rPr lang="en-US" smtClean="0"/>
              <a:t>‹#›</a:t>
            </a:fld>
            <a:endParaRPr lang="en-US"/>
          </a:p>
        </p:txBody>
      </p:sp>
    </p:spTree>
    <p:extLst>
      <p:ext uri="{BB962C8B-B14F-4D97-AF65-F5344CB8AC3E}">
        <p14:creationId xmlns:p14="http://schemas.microsoft.com/office/powerpoint/2010/main" val="59414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8F220EB-F513-48F7-B06B-FF481AEF686D}" type="datetimeFigureOut">
              <a:rPr lang="en-US" smtClean="0"/>
              <a:t>8/2/19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569A98B-CB65-4F4F-8FDF-89DAAC2C117A}"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4136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raytvinc.com/images/690*388/road+closed+we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 y="262890"/>
            <a:ext cx="9126617" cy="58864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4461" y="1867662"/>
            <a:ext cx="4126230" cy="241858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a:solidFill>
                  <a:srgbClr val="7030A0"/>
                </a:solidFill>
              </a:rPr>
              <a:t>Hurricane Emergency Evacuation</a:t>
            </a:r>
          </a:p>
        </p:txBody>
      </p:sp>
      <p:sp>
        <p:nvSpPr>
          <p:cNvPr id="4" name="Subtitle 2"/>
          <p:cNvSpPr txBox="1">
            <a:spLocks/>
          </p:cNvSpPr>
          <p:nvPr/>
        </p:nvSpPr>
        <p:spPr>
          <a:xfrm>
            <a:off x="1371600" y="4160520"/>
            <a:ext cx="2903220" cy="1796589"/>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t>Bobby Kelsey</a:t>
            </a:r>
          </a:p>
          <a:p>
            <a:pPr algn="ctr"/>
            <a:r>
              <a:rPr lang="en-US" sz="2400" dirty="0"/>
              <a:t>Jacqueline Ly</a:t>
            </a:r>
          </a:p>
          <a:p>
            <a:pPr algn="ctr"/>
            <a:r>
              <a:rPr lang="en-US" sz="2400" dirty="0"/>
              <a:t>Brandon Spiegel</a:t>
            </a:r>
          </a:p>
          <a:p>
            <a:pPr algn="ctr"/>
            <a:r>
              <a:rPr lang="en-US" sz="1900" dirty="0"/>
              <a:t>August 2, 2019</a:t>
            </a:r>
          </a:p>
          <a:p>
            <a:pPr algn="ctr"/>
            <a:endParaRPr lang="en-US" dirty="0"/>
          </a:p>
        </p:txBody>
      </p:sp>
      <p:pic>
        <p:nvPicPr>
          <p:cNvPr id="2" name="Picture 1">
            <a:extLst>
              <a:ext uri="{FF2B5EF4-FFF2-40B4-BE49-F238E27FC236}">
                <a16:creationId xmlns:a16="http://schemas.microsoft.com/office/drawing/2014/main" id="{1BF8268D-1F9C-A44F-AD95-12F73FF2A605}"/>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39843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Generating Latitude and Longitude</a:t>
            </a:r>
          </a:p>
        </p:txBody>
      </p:sp>
      <p:pic>
        <p:nvPicPr>
          <p:cNvPr id="1026" name="Picture 2" descr="Image result for arcgis">
            <a:extLst>
              <a:ext uri="{FF2B5EF4-FFF2-40B4-BE49-F238E27FC236}">
                <a16:creationId xmlns:a16="http://schemas.microsoft.com/office/drawing/2014/main" id="{BD2F399B-154A-4509-9F37-1B2EA53B43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003" y="2204801"/>
            <a:ext cx="1793147" cy="17931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AC87EB-6F11-44BE-B931-4B0DE75EA293}"/>
              </a:ext>
            </a:extLst>
          </p:cNvPr>
          <p:cNvSpPr txBox="1"/>
          <p:nvPr/>
        </p:nvSpPr>
        <p:spPr>
          <a:xfrm>
            <a:off x="1138234" y="1835469"/>
            <a:ext cx="3433766" cy="369332"/>
          </a:xfrm>
          <a:prstGeom prst="rect">
            <a:avLst/>
          </a:prstGeom>
          <a:noFill/>
        </p:spPr>
        <p:txBody>
          <a:bodyPr wrap="square" rtlCol="0">
            <a:spAutoFit/>
          </a:bodyPr>
          <a:lstStyle/>
          <a:p>
            <a:r>
              <a:rPr lang="en-US" i="1" dirty="0"/>
              <a:t>“I-35, Exit 335B, </a:t>
            </a:r>
            <a:r>
              <a:rPr lang="en-US" i="1" dirty="0" err="1"/>
              <a:t>Bellmead</a:t>
            </a:r>
            <a:r>
              <a:rPr lang="en-US" i="1" dirty="0"/>
              <a:t>, Texas”</a:t>
            </a:r>
          </a:p>
        </p:txBody>
      </p:sp>
      <p:sp>
        <p:nvSpPr>
          <p:cNvPr id="5" name="TextBox 4">
            <a:extLst>
              <a:ext uri="{FF2B5EF4-FFF2-40B4-BE49-F238E27FC236}">
                <a16:creationId xmlns:a16="http://schemas.microsoft.com/office/drawing/2014/main" id="{7DC2DB83-F4C0-4AF1-AF2B-BDA49251C810}"/>
              </a:ext>
            </a:extLst>
          </p:cNvPr>
          <p:cNvSpPr txBox="1"/>
          <p:nvPr/>
        </p:nvSpPr>
        <p:spPr>
          <a:xfrm>
            <a:off x="4983060" y="1835469"/>
            <a:ext cx="3716323" cy="369332"/>
          </a:xfrm>
          <a:prstGeom prst="rect">
            <a:avLst/>
          </a:prstGeom>
          <a:noFill/>
        </p:spPr>
        <p:txBody>
          <a:bodyPr wrap="square" rtlCol="0">
            <a:spAutoFit/>
          </a:bodyPr>
          <a:lstStyle/>
          <a:p>
            <a:r>
              <a:rPr lang="en-US" i="1" dirty="0"/>
              <a:t>“I-35, Loop 340, </a:t>
            </a:r>
            <a:r>
              <a:rPr lang="en-US" i="1" dirty="0" err="1"/>
              <a:t>Bellmead</a:t>
            </a:r>
            <a:r>
              <a:rPr lang="en-US" i="1" dirty="0"/>
              <a:t>, Texas”</a:t>
            </a:r>
          </a:p>
        </p:txBody>
      </p:sp>
      <p:sp>
        <p:nvSpPr>
          <p:cNvPr id="8" name="TextBox 7">
            <a:extLst>
              <a:ext uri="{FF2B5EF4-FFF2-40B4-BE49-F238E27FC236}">
                <a16:creationId xmlns:a16="http://schemas.microsoft.com/office/drawing/2014/main" id="{FD577FF6-79C6-417A-826B-0D41D9F66A3A}"/>
              </a:ext>
            </a:extLst>
          </p:cNvPr>
          <p:cNvSpPr txBox="1"/>
          <p:nvPr/>
        </p:nvSpPr>
        <p:spPr>
          <a:xfrm>
            <a:off x="2930693" y="3889081"/>
            <a:ext cx="3433766" cy="646331"/>
          </a:xfrm>
          <a:prstGeom prst="rect">
            <a:avLst/>
          </a:prstGeom>
          <a:noFill/>
        </p:spPr>
        <p:txBody>
          <a:bodyPr wrap="square" rtlCol="0">
            <a:spAutoFit/>
          </a:bodyPr>
          <a:lstStyle/>
          <a:p>
            <a:pPr algn="ctr"/>
            <a:r>
              <a:rPr lang="en-US" dirty="0"/>
              <a:t>Robust Category and Point of Interest Geocoding Capabilities</a:t>
            </a:r>
          </a:p>
        </p:txBody>
      </p:sp>
      <p:sp>
        <p:nvSpPr>
          <p:cNvPr id="9" name="Arrow: Right 8">
            <a:extLst>
              <a:ext uri="{FF2B5EF4-FFF2-40B4-BE49-F238E27FC236}">
                <a16:creationId xmlns:a16="http://schemas.microsoft.com/office/drawing/2014/main" id="{C9ADBF81-1C41-4DF7-81E8-0CCDD5AD2050}"/>
              </a:ext>
            </a:extLst>
          </p:cNvPr>
          <p:cNvSpPr/>
          <p:nvPr/>
        </p:nvSpPr>
        <p:spPr>
          <a:xfrm rot="5400000">
            <a:off x="1680396" y="2979379"/>
            <a:ext cx="1408349" cy="411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BCC2585-E8CA-4912-B766-CA61A09A6C63}"/>
              </a:ext>
            </a:extLst>
          </p:cNvPr>
          <p:cNvSpPr txBox="1"/>
          <p:nvPr/>
        </p:nvSpPr>
        <p:spPr>
          <a:xfrm>
            <a:off x="1079512" y="4882397"/>
            <a:ext cx="3433766" cy="923330"/>
          </a:xfrm>
          <a:prstGeom prst="rect">
            <a:avLst/>
          </a:prstGeom>
          <a:noFill/>
        </p:spPr>
        <p:txBody>
          <a:bodyPr wrap="square" rtlCol="0">
            <a:spAutoFit/>
          </a:bodyPr>
          <a:lstStyle/>
          <a:p>
            <a:r>
              <a:rPr lang="en-US" dirty="0"/>
              <a:t>Longitude: -97.1179799999</a:t>
            </a:r>
          </a:p>
          <a:p>
            <a:r>
              <a:rPr lang="en-US" dirty="0"/>
              <a:t>Latitude: 31.55962000</a:t>
            </a:r>
          </a:p>
          <a:p>
            <a:r>
              <a:rPr lang="en-US" b="1" dirty="0"/>
              <a:t>ArcGIS Match Score: </a:t>
            </a:r>
            <a:r>
              <a:rPr lang="en-US" b="1" u="sng" dirty="0"/>
              <a:t>92.26</a:t>
            </a:r>
          </a:p>
        </p:txBody>
      </p:sp>
      <p:sp>
        <p:nvSpPr>
          <p:cNvPr id="11" name="TextBox 10">
            <a:extLst>
              <a:ext uri="{FF2B5EF4-FFF2-40B4-BE49-F238E27FC236}">
                <a16:creationId xmlns:a16="http://schemas.microsoft.com/office/drawing/2014/main" id="{B88A50A4-B5A7-4495-9736-B02CE65B76DA}"/>
              </a:ext>
            </a:extLst>
          </p:cNvPr>
          <p:cNvSpPr txBox="1"/>
          <p:nvPr/>
        </p:nvSpPr>
        <p:spPr>
          <a:xfrm>
            <a:off x="5710234" y="4882397"/>
            <a:ext cx="3433766" cy="923330"/>
          </a:xfrm>
          <a:prstGeom prst="rect">
            <a:avLst/>
          </a:prstGeom>
          <a:noFill/>
        </p:spPr>
        <p:txBody>
          <a:bodyPr wrap="square" rtlCol="0">
            <a:spAutoFit/>
          </a:bodyPr>
          <a:lstStyle/>
          <a:p>
            <a:r>
              <a:rPr lang="en-US" dirty="0"/>
              <a:t>Longitude: -97.1057205</a:t>
            </a:r>
          </a:p>
          <a:p>
            <a:r>
              <a:rPr lang="en-US" dirty="0"/>
              <a:t>Latitude: 31.604211</a:t>
            </a:r>
          </a:p>
          <a:p>
            <a:r>
              <a:rPr lang="en-US" b="1" dirty="0"/>
              <a:t>ArcGIS Match Score: </a:t>
            </a:r>
            <a:r>
              <a:rPr lang="en-US" b="1" u="sng" dirty="0"/>
              <a:t>99.22</a:t>
            </a:r>
          </a:p>
        </p:txBody>
      </p:sp>
      <p:sp>
        <p:nvSpPr>
          <p:cNvPr id="16" name="Arrow: Right 15">
            <a:extLst>
              <a:ext uri="{FF2B5EF4-FFF2-40B4-BE49-F238E27FC236}">
                <a16:creationId xmlns:a16="http://schemas.microsoft.com/office/drawing/2014/main" id="{DEA26F4A-7B9C-40F4-8729-32AA8E028213}"/>
              </a:ext>
            </a:extLst>
          </p:cNvPr>
          <p:cNvSpPr/>
          <p:nvPr/>
        </p:nvSpPr>
        <p:spPr>
          <a:xfrm rot="5400000">
            <a:off x="6278135" y="2979376"/>
            <a:ext cx="1408349" cy="411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2169E1F-CCF3-40DE-AE73-E96526B4CC9C}"/>
              </a:ext>
            </a:extLst>
          </p:cNvPr>
          <p:cNvSpPr txBox="1"/>
          <p:nvPr/>
        </p:nvSpPr>
        <p:spPr>
          <a:xfrm>
            <a:off x="822960" y="1012287"/>
            <a:ext cx="7991608" cy="646331"/>
          </a:xfrm>
          <a:prstGeom prst="rect">
            <a:avLst/>
          </a:prstGeom>
          <a:noFill/>
        </p:spPr>
        <p:txBody>
          <a:bodyPr wrap="square" rtlCol="0">
            <a:spAutoFit/>
          </a:bodyPr>
          <a:lstStyle/>
          <a:p>
            <a:r>
              <a:rPr lang="en-US" dirty="0"/>
              <a:t>ArcGIS’s easy-to-use Python package </a:t>
            </a:r>
            <a:r>
              <a:rPr lang="en-US" dirty="0" err="1"/>
              <a:t>GeoPy</a:t>
            </a:r>
            <a:r>
              <a:rPr lang="en-US" dirty="0"/>
              <a:t> and robust geocoding made it easy to extract latitude and longitude coordinates from constructed addresses.</a:t>
            </a:r>
          </a:p>
        </p:txBody>
      </p:sp>
    </p:spTree>
    <p:extLst>
      <p:ext uri="{BB962C8B-B14F-4D97-AF65-F5344CB8AC3E}">
        <p14:creationId xmlns:p14="http://schemas.microsoft.com/office/powerpoint/2010/main" val="928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C9FAA5-1272-DF49-B7AD-B91F5548C6D9}"/>
              </a:ext>
            </a:extLst>
          </p:cNvPr>
          <p:cNvSpPr txBox="1">
            <a:spLocks noGrp="1"/>
          </p:cNvSpPr>
          <p:nvPr>
            <p:ph type="title"/>
          </p:nvPr>
        </p:nvSpPr>
        <p:spPr>
          <a:xfrm>
            <a:off x="402534" y="-110961"/>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pPr>
              <a:spcAft>
                <a:spcPts val="1200"/>
              </a:spcAft>
            </a:pPr>
            <a:r>
              <a:rPr lang="en-US" b="1" dirty="0"/>
              <a:t>Mapping Road Closures</a:t>
            </a:r>
            <a:br>
              <a:rPr lang="en-US" b="1" dirty="0"/>
            </a:br>
            <a:r>
              <a:rPr lang="en-US" b="1" dirty="0"/>
              <a:t>	- Hurricane Florence</a:t>
            </a:r>
          </a:p>
        </p:txBody>
      </p:sp>
      <p:pic>
        <p:nvPicPr>
          <p:cNvPr id="2" name="Picture 1">
            <a:extLst>
              <a:ext uri="{FF2B5EF4-FFF2-40B4-BE49-F238E27FC236}">
                <a16:creationId xmlns:a16="http://schemas.microsoft.com/office/drawing/2014/main" id="{485F8536-DB71-DA4C-97C5-528E0206B652}"/>
              </a:ext>
            </a:extLst>
          </p:cNvPr>
          <p:cNvPicPr>
            <a:picLocks noChangeAspect="1"/>
          </p:cNvPicPr>
          <p:nvPr/>
        </p:nvPicPr>
        <p:blipFill>
          <a:blip r:embed="rId2"/>
          <a:stretch>
            <a:fillRect/>
          </a:stretch>
        </p:blipFill>
        <p:spPr>
          <a:xfrm>
            <a:off x="4419640" y="1916723"/>
            <a:ext cx="4265818" cy="4352192"/>
          </a:xfrm>
          <a:prstGeom prst="rect">
            <a:avLst/>
          </a:prstGeom>
        </p:spPr>
      </p:pic>
      <p:sp>
        <p:nvSpPr>
          <p:cNvPr id="7" name="TextBox 6">
            <a:extLst>
              <a:ext uri="{FF2B5EF4-FFF2-40B4-BE49-F238E27FC236}">
                <a16:creationId xmlns:a16="http://schemas.microsoft.com/office/drawing/2014/main" id="{252C1354-8762-3449-9B92-714619D29E36}"/>
              </a:ext>
            </a:extLst>
          </p:cNvPr>
          <p:cNvSpPr txBox="1"/>
          <p:nvPr/>
        </p:nvSpPr>
        <p:spPr>
          <a:xfrm>
            <a:off x="402534" y="2312377"/>
            <a:ext cx="3571589" cy="2585323"/>
          </a:xfrm>
          <a:prstGeom prst="rect">
            <a:avLst/>
          </a:prstGeom>
          <a:noFill/>
        </p:spPr>
        <p:txBody>
          <a:bodyPr wrap="square" rtlCol="0">
            <a:spAutoFit/>
          </a:bodyPr>
          <a:lstStyle/>
          <a:p>
            <a:pPr marL="285750" indent="-285750">
              <a:buFontTx/>
              <a:buChar char="-"/>
            </a:pPr>
            <a:r>
              <a:rPr lang="en-US" dirty="0"/>
              <a:t>Tweets often refer to main roads, so smaller back roads may not be captured via twitter.</a:t>
            </a:r>
          </a:p>
          <a:p>
            <a:pPr marL="285750" indent="-285750">
              <a:buFontTx/>
              <a:buChar char="-"/>
            </a:pPr>
            <a:endParaRPr lang="en-US" dirty="0"/>
          </a:p>
          <a:p>
            <a:pPr marL="285750" indent="-285750">
              <a:buFontTx/>
              <a:buChar char="-"/>
            </a:pPr>
            <a:r>
              <a:rPr lang="en-US" dirty="0"/>
              <a:t>Areas outside of city do not receive the same twitter coverage.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105534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BD652-8299-0D46-9AA1-AEAD15F08BEC}"/>
              </a:ext>
            </a:extLst>
          </p:cNvPr>
          <p:cNvPicPr>
            <a:picLocks noChangeAspect="1"/>
          </p:cNvPicPr>
          <p:nvPr/>
        </p:nvPicPr>
        <p:blipFill>
          <a:blip r:embed="rId2"/>
          <a:stretch>
            <a:fillRect/>
          </a:stretch>
        </p:blipFill>
        <p:spPr>
          <a:xfrm>
            <a:off x="4104855" y="1943100"/>
            <a:ext cx="4679248" cy="4345056"/>
          </a:xfrm>
          <a:prstGeom prst="rect">
            <a:avLst/>
          </a:prstGeom>
        </p:spPr>
      </p:pic>
      <p:sp>
        <p:nvSpPr>
          <p:cNvPr id="6" name="Title 1">
            <a:extLst>
              <a:ext uri="{FF2B5EF4-FFF2-40B4-BE49-F238E27FC236}">
                <a16:creationId xmlns:a16="http://schemas.microsoft.com/office/drawing/2014/main" id="{8F5A5458-53AB-2F4D-99F8-91A970011277}"/>
              </a:ext>
            </a:extLst>
          </p:cNvPr>
          <p:cNvSpPr txBox="1">
            <a:spLocks noGrp="1"/>
          </p:cNvSpPr>
          <p:nvPr>
            <p:ph type="title"/>
          </p:nvPr>
        </p:nvSpPr>
        <p:spPr>
          <a:xfrm>
            <a:off x="402534" y="-110961"/>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pPr>
              <a:spcAft>
                <a:spcPts val="1200"/>
              </a:spcAft>
            </a:pPr>
            <a:r>
              <a:rPr lang="en-US" b="1" dirty="0"/>
              <a:t>Mapping Road Closures</a:t>
            </a:r>
            <a:br>
              <a:rPr lang="en-US" b="1" dirty="0"/>
            </a:br>
            <a:r>
              <a:rPr lang="en-US" b="1" dirty="0"/>
              <a:t>	- Hurricane Michael</a:t>
            </a:r>
          </a:p>
        </p:txBody>
      </p:sp>
      <p:sp>
        <p:nvSpPr>
          <p:cNvPr id="2" name="TextBox 1">
            <a:extLst>
              <a:ext uri="{FF2B5EF4-FFF2-40B4-BE49-F238E27FC236}">
                <a16:creationId xmlns:a16="http://schemas.microsoft.com/office/drawing/2014/main" id="{C90C5E86-0EE8-584A-8856-4C450DE61DE3}"/>
              </a:ext>
            </a:extLst>
          </p:cNvPr>
          <p:cNvSpPr txBox="1"/>
          <p:nvPr/>
        </p:nvSpPr>
        <p:spPr>
          <a:xfrm>
            <a:off x="402534" y="2312377"/>
            <a:ext cx="3571589" cy="2862322"/>
          </a:xfrm>
          <a:prstGeom prst="rect">
            <a:avLst/>
          </a:prstGeom>
          <a:noFill/>
        </p:spPr>
        <p:txBody>
          <a:bodyPr wrap="square" rtlCol="0">
            <a:spAutoFit/>
          </a:bodyPr>
          <a:lstStyle/>
          <a:p>
            <a:pPr marL="285750" indent="-285750">
              <a:buFontTx/>
              <a:buChar char="-"/>
            </a:pPr>
            <a:r>
              <a:rPr lang="en-US" dirty="0"/>
              <a:t>Limited use of twitter for road condition updates.</a:t>
            </a:r>
          </a:p>
          <a:p>
            <a:pPr marL="285750" indent="-285750">
              <a:buFontTx/>
              <a:buChar char="-"/>
            </a:pPr>
            <a:endParaRPr lang="en-US" dirty="0"/>
          </a:p>
          <a:p>
            <a:pPr marL="285750" indent="-285750">
              <a:buFontTx/>
              <a:buChar char="-"/>
            </a:pPr>
            <a:r>
              <a:rPr lang="en-US" dirty="0"/>
              <a:t>Many points captured were related to Miami and Jacksonville, which weren’t the main targets of Michael. </a:t>
            </a:r>
          </a:p>
          <a:p>
            <a:pPr marL="285750" indent="-285750">
              <a:buFontTx/>
              <a:buChar char="-"/>
            </a:pPr>
            <a:endParaRPr lang="en-US" dirty="0"/>
          </a:p>
          <a:p>
            <a:endParaRPr lang="en-US" dirty="0"/>
          </a:p>
          <a:p>
            <a:pPr marL="285750" indent="-285750">
              <a:buFontTx/>
              <a:buChar char="-"/>
            </a:pPr>
            <a:endParaRPr lang="en-US" dirty="0"/>
          </a:p>
        </p:txBody>
      </p:sp>
    </p:spTree>
    <p:extLst>
      <p:ext uri="{BB962C8B-B14F-4D97-AF65-F5344CB8AC3E}">
        <p14:creationId xmlns:p14="http://schemas.microsoft.com/office/powerpoint/2010/main" val="4386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Mapping Performance</a:t>
            </a:r>
          </a:p>
        </p:txBody>
      </p:sp>
      <p:pic>
        <p:nvPicPr>
          <p:cNvPr id="3085" name="Picture 13">
            <a:extLst>
              <a:ext uri="{FF2B5EF4-FFF2-40B4-BE49-F238E27FC236}">
                <a16:creationId xmlns:a16="http://schemas.microsoft.com/office/drawing/2014/main" id="{C165D15B-827B-4BD9-9867-273453E4C57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770"/>
          <a:stretch/>
        </p:blipFill>
        <p:spPr bwMode="auto">
          <a:xfrm>
            <a:off x="245395" y="1551426"/>
            <a:ext cx="6204917" cy="2459562"/>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a:extLst>
              <a:ext uri="{FF2B5EF4-FFF2-40B4-BE49-F238E27FC236}">
                <a16:creationId xmlns:a16="http://schemas.microsoft.com/office/drawing/2014/main" id="{BA74FF63-8E56-48F6-8C83-B902F3E8999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988" b="6492"/>
          <a:stretch/>
        </p:blipFill>
        <p:spPr bwMode="auto">
          <a:xfrm>
            <a:off x="132604" y="4034268"/>
            <a:ext cx="6322224" cy="229816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0FAFB11-7268-4E4A-8E1A-E81E2780EBB8}"/>
              </a:ext>
            </a:extLst>
          </p:cNvPr>
          <p:cNvCxnSpPr/>
          <p:nvPr/>
        </p:nvCxnSpPr>
        <p:spPr>
          <a:xfrm>
            <a:off x="4230638" y="1984851"/>
            <a:ext cx="0" cy="17373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33BB16-5513-42DE-B381-20336FA9C730}"/>
              </a:ext>
            </a:extLst>
          </p:cNvPr>
          <p:cNvCxnSpPr/>
          <p:nvPr/>
        </p:nvCxnSpPr>
        <p:spPr>
          <a:xfrm>
            <a:off x="4230638" y="4302662"/>
            <a:ext cx="0" cy="173736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7540237-4B47-4433-955F-A0DA2D4AF7C1}"/>
              </a:ext>
            </a:extLst>
          </p:cNvPr>
          <p:cNvSpPr txBox="1"/>
          <p:nvPr/>
        </p:nvSpPr>
        <p:spPr>
          <a:xfrm>
            <a:off x="3884103" y="2055086"/>
            <a:ext cx="1761686" cy="646331"/>
          </a:xfrm>
          <a:prstGeom prst="rect">
            <a:avLst/>
          </a:prstGeom>
          <a:noFill/>
        </p:spPr>
        <p:txBody>
          <a:bodyPr wrap="square" rtlCol="0">
            <a:spAutoFit/>
          </a:bodyPr>
          <a:lstStyle/>
          <a:p>
            <a:pPr algn="ctr"/>
            <a:r>
              <a:rPr lang="en-US" dirty="0">
                <a:solidFill>
                  <a:srgbClr val="00B050"/>
                </a:solidFill>
              </a:rPr>
              <a:t>Stronger Matches</a:t>
            </a:r>
          </a:p>
        </p:txBody>
      </p:sp>
      <p:sp>
        <p:nvSpPr>
          <p:cNvPr id="17" name="TextBox 16">
            <a:extLst>
              <a:ext uri="{FF2B5EF4-FFF2-40B4-BE49-F238E27FC236}">
                <a16:creationId xmlns:a16="http://schemas.microsoft.com/office/drawing/2014/main" id="{CB434911-4A78-4976-948C-26F68A17D5F9}"/>
              </a:ext>
            </a:extLst>
          </p:cNvPr>
          <p:cNvSpPr txBox="1"/>
          <p:nvPr/>
        </p:nvSpPr>
        <p:spPr>
          <a:xfrm>
            <a:off x="2024844" y="2055085"/>
            <a:ext cx="1761686" cy="646331"/>
          </a:xfrm>
          <a:prstGeom prst="rect">
            <a:avLst/>
          </a:prstGeom>
          <a:noFill/>
        </p:spPr>
        <p:txBody>
          <a:bodyPr wrap="square" rtlCol="0">
            <a:spAutoFit/>
          </a:bodyPr>
          <a:lstStyle/>
          <a:p>
            <a:pPr algn="ctr"/>
            <a:r>
              <a:rPr lang="en-US" dirty="0">
                <a:solidFill>
                  <a:srgbClr val="C00000"/>
                </a:solidFill>
              </a:rPr>
              <a:t>Weaker</a:t>
            </a:r>
          </a:p>
          <a:p>
            <a:pPr algn="ctr"/>
            <a:r>
              <a:rPr lang="en-US" dirty="0">
                <a:solidFill>
                  <a:srgbClr val="C00000"/>
                </a:solidFill>
              </a:rPr>
              <a:t>Matches</a:t>
            </a:r>
          </a:p>
        </p:txBody>
      </p:sp>
      <p:sp>
        <p:nvSpPr>
          <p:cNvPr id="18" name="TextBox 17">
            <a:extLst>
              <a:ext uri="{FF2B5EF4-FFF2-40B4-BE49-F238E27FC236}">
                <a16:creationId xmlns:a16="http://schemas.microsoft.com/office/drawing/2014/main" id="{737E8259-2235-4B7B-B492-84C8BB7DD807}"/>
              </a:ext>
            </a:extLst>
          </p:cNvPr>
          <p:cNvSpPr txBox="1"/>
          <p:nvPr/>
        </p:nvSpPr>
        <p:spPr>
          <a:xfrm>
            <a:off x="6524340" y="3722211"/>
            <a:ext cx="2487056" cy="1077218"/>
          </a:xfrm>
          <a:prstGeom prst="rect">
            <a:avLst/>
          </a:prstGeom>
          <a:noFill/>
        </p:spPr>
        <p:txBody>
          <a:bodyPr wrap="square" rtlCol="0">
            <a:spAutoFit/>
          </a:bodyPr>
          <a:lstStyle/>
          <a:p>
            <a:pPr algn="ctr"/>
            <a:r>
              <a:rPr lang="en-US" sz="1600" dirty="0"/>
              <a:t>Were able to generate tweets from Hurricane Michael tweets slightly better than for Florence</a:t>
            </a:r>
          </a:p>
        </p:txBody>
      </p:sp>
      <p:sp>
        <p:nvSpPr>
          <p:cNvPr id="19" name="TextBox 18">
            <a:extLst>
              <a:ext uri="{FF2B5EF4-FFF2-40B4-BE49-F238E27FC236}">
                <a16:creationId xmlns:a16="http://schemas.microsoft.com/office/drawing/2014/main" id="{62DAB546-ECFB-442A-BEE5-ABD83AC816B4}"/>
              </a:ext>
            </a:extLst>
          </p:cNvPr>
          <p:cNvSpPr txBox="1"/>
          <p:nvPr/>
        </p:nvSpPr>
        <p:spPr>
          <a:xfrm>
            <a:off x="6524338" y="2197369"/>
            <a:ext cx="2487058" cy="830997"/>
          </a:xfrm>
          <a:prstGeom prst="rect">
            <a:avLst/>
          </a:prstGeom>
          <a:noFill/>
        </p:spPr>
        <p:txBody>
          <a:bodyPr wrap="square" rtlCol="0">
            <a:spAutoFit/>
          </a:bodyPr>
          <a:lstStyle/>
          <a:p>
            <a:pPr algn="ctr"/>
            <a:r>
              <a:rPr lang="en-US" sz="1600" dirty="0"/>
              <a:t>Spot check of matches shows strong matches had scores above 90.</a:t>
            </a:r>
          </a:p>
        </p:txBody>
      </p:sp>
      <p:sp>
        <p:nvSpPr>
          <p:cNvPr id="20" name="TextBox 19">
            <a:extLst>
              <a:ext uri="{FF2B5EF4-FFF2-40B4-BE49-F238E27FC236}">
                <a16:creationId xmlns:a16="http://schemas.microsoft.com/office/drawing/2014/main" id="{142EAFFA-5305-43D6-B2BE-586F20C5FAAB}"/>
              </a:ext>
            </a:extLst>
          </p:cNvPr>
          <p:cNvSpPr txBox="1"/>
          <p:nvPr/>
        </p:nvSpPr>
        <p:spPr>
          <a:xfrm>
            <a:off x="6524340" y="5399053"/>
            <a:ext cx="2487056" cy="830997"/>
          </a:xfrm>
          <a:prstGeom prst="rect">
            <a:avLst/>
          </a:prstGeom>
          <a:noFill/>
        </p:spPr>
        <p:txBody>
          <a:bodyPr wrap="square" rtlCol="0">
            <a:spAutoFit/>
          </a:bodyPr>
          <a:lstStyle/>
          <a:p>
            <a:pPr algn="ctr"/>
            <a:r>
              <a:rPr lang="en-US" sz="1600" dirty="0"/>
              <a:t>Duplicate locations were not removed on these charts</a:t>
            </a:r>
          </a:p>
        </p:txBody>
      </p:sp>
    </p:spTree>
    <p:extLst>
      <p:ext uri="{BB962C8B-B14F-4D97-AF65-F5344CB8AC3E}">
        <p14:creationId xmlns:p14="http://schemas.microsoft.com/office/powerpoint/2010/main" val="76727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Next Steps</a:t>
            </a:r>
          </a:p>
        </p:txBody>
      </p:sp>
      <p:sp>
        <p:nvSpPr>
          <p:cNvPr id="4" name="TextBox 3">
            <a:extLst>
              <a:ext uri="{FF2B5EF4-FFF2-40B4-BE49-F238E27FC236}">
                <a16:creationId xmlns:a16="http://schemas.microsoft.com/office/drawing/2014/main" id="{6ED57FF0-99A6-462B-B16A-B8F5E155B1A0}"/>
              </a:ext>
            </a:extLst>
          </p:cNvPr>
          <p:cNvSpPr txBox="1"/>
          <p:nvPr/>
        </p:nvSpPr>
        <p:spPr>
          <a:xfrm>
            <a:off x="822960" y="1859339"/>
            <a:ext cx="7991608" cy="3970318"/>
          </a:xfrm>
          <a:prstGeom prst="rect">
            <a:avLst/>
          </a:prstGeom>
          <a:noFill/>
        </p:spPr>
        <p:txBody>
          <a:bodyPr wrap="square" rtlCol="0">
            <a:spAutoFit/>
          </a:bodyPr>
          <a:lstStyle/>
          <a:p>
            <a:r>
              <a:rPr lang="en-US" dirty="0"/>
              <a:t>Expand twitter search techniques to identify relevant tweets not attached to key accounts or hashtags</a:t>
            </a:r>
          </a:p>
          <a:p>
            <a:endParaRPr lang="en-US" dirty="0"/>
          </a:p>
          <a:p>
            <a:r>
              <a:rPr lang="en-US" dirty="0"/>
              <a:t>Explore other media platforms outside of twitter</a:t>
            </a:r>
          </a:p>
          <a:p>
            <a:endParaRPr lang="en-US" dirty="0"/>
          </a:p>
          <a:p>
            <a:r>
              <a:rPr lang="en-US" dirty="0"/>
              <a:t>Automate and speed up process</a:t>
            </a:r>
          </a:p>
          <a:p>
            <a:endParaRPr lang="en-US" dirty="0"/>
          </a:p>
          <a:p>
            <a:r>
              <a:rPr lang="en-US" dirty="0"/>
              <a:t>Incorporate advanced NLP techniques for parsing tweets</a:t>
            </a:r>
          </a:p>
          <a:p>
            <a:endParaRPr lang="en-US" dirty="0"/>
          </a:p>
          <a:p>
            <a:r>
              <a:rPr lang="en-US" dirty="0"/>
              <a:t>Expand use of ArcGIS category and POI filtering to improve accuracy</a:t>
            </a:r>
          </a:p>
          <a:p>
            <a:endParaRPr lang="en-US" dirty="0"/>
          </a:p>
          <a:p>
            <a:r>
              <a:rPr lang="en-US" dirty="0"/>
              <a:t>Generate labeled training data to enable model development</a:t>
            </a:r>
          </a:p>
          <a:p>
            <a:endParaRPr lang="en-US" dirty="0"/>
          </a:p>
          <a:p>
            <a:endParaRPr lang="en-US" dirty="0"/>
          </a:p>
        </p:txBody>
      </p:sp>
    </p:spTree>
    <p:extLst>
      <p:ext uri="{BB962C8B-B14F-4D97-AF65-F5344CB8AC3E}">
        <p14:creationId xmlns:p14="http://schemas.microsoft.com/office/powerpoint/2010/main" val="73872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Problem Statement</a:t>
            </a:r>
          </a:p>
        </p:txBody>
      </p:sp>
      <p:sp>
        <p:nvSpPr>
          <p:cNvPr id="4" name="TextBox 3"/>
          <p:cNvSpPr txBox="1"/>
          <p:nvPr/>
        </p:nvSpPr>
        <p:spPr>
          <a:xfrm>
            <a:off x="652054" y="1959428"/>
            <a:ext cx="7885612" cy="3416320"/>
          </a:xfrm>
          <a:prstGeom prst="rect">
            <a:avLst/>
          </a:prstGeom>
          <a:noFill/>
        </p:spPr>
        <p:txBody>
          <a:bodyPr wrap="square" rtlCol="0">
            <a:spAutoFit/>
          </a:bodyPr>
          <a:lstStyle/>
          <a:p>
            <a:pPr algn="ctr"/>
            <a:r>
              <a:rPr lang="en-US" sz="2400" dirty="0">
                <a:solidFill>
                  <a:srgbClr val="0070C0"/>
                </a:solidFill>
              </a:rPr>
              <a:t>During an emergency, like when a hurricane is barreling down with severe wind gust and floods expecting to close roads and evacuation orders are issue, can you rely on current navigation systems to get you to safety?</a:t>
            </a:r>
          </a:p>
          <a:p>
            <a:pPr algn="ctr"/>
            <a:endParaRPr lang="en-US" sz="2400" dirty="0">
              <a:solidFill>
                <a:srgbClr val="0070C0"/>
              </a:solidFill>
            </a:endParaRPr>
          </a:p>
          <a:p>
            <a:pPr algn="ctr"/>
            <a:r>
              <a:rPr lang="en-US" sz="2400" dirty="0">
                <a:solidFill>
                  <a:srgbClr val="0070C0"/>
                </a:solidFill>
              </a:rPr>
              <a:t>Currently, first responders are slow to receive updates. </a:t>
            </a:r>
          </a:p>
          <a:p>
            <a:pPr algn="ctr"/>
            <a:r>
              <a:rPr lang="en-US" sz="2400" dirty="0">
                <a:solidFill>
                  <a:srgbClr val="0070C0"/>
                </a:solidFill>
              </a:rPr>
              <a:t>Can we rely on social media to provide real-time updates to get you to safety?</a:t>
            </a:r>
          </a:p>
          <a:p>
            <a:pPr algn="ctr"/>
            <a:endParaRPr lang="en-US" sz="2400" dirty="0">
              <a:solidFill>
                <a:srgbClr val="0070C0"/>
              </a:solidFill>
            </a:endParaRPr>
          </a:p>
        </p:txBody>
      </p:sp>
    </p:spTree>
    <p:extLst>
      <p:ext uri="{BB962C8B-B14F-4D97-AF65-F5344CB8AC3E}">
        <p14:creationId xmlns:p14="http://schemas.microsoft.com/office/powerpoint/2010/main" val="396327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660" y="1828490"/>
            <a:ext cx="7543801" cy="4361295"/>
          </a:xfrm>
        </p:spPr>
        <p:txBody>
          <a:bodyPr>
            <a:noAutofit/>
          </a:bodyPr>
          <a:lstStyle/>
          <a:p>
            <a:pPr>
              <a:spcAft>
                <a:spcPts val="1200"/>
              </a:spcAft>
            </a:pPr>
            <a:r>
              <a:rPr lang="en-US" b="1" dirty="0"/>
              <a:t>Problem Statement</a:t>
            </a:r>
          </a:p>
          <a:p>
            <a:pPr>
              <a:spcAft>
                <a:spcPts val="1200"/>
              </a:spcAft>
            </a:pPr>
            <a:r>
              <a:rPr lang="en-US" b="1" dirty="0"/>
              <a:t>Data Collection</a:t>
            </a:r>
          </a:p>
          <a:p>
            <a:pPr>
              <a:spcAft>
                <a:spcPts val="1200"/>
              </a:spcAft>
            </a:pPr>
            <a:r>
              <a:rPr lang="en-US" b="1" dirty="0"/>
              <a:t>Data Cleaning</a:t>
            </a:r>
          </a:p>
          <a:p>
            <a:pPr>
              <a:spcAft>
                <a:spcPts val="1200"/>
              </a:spcAft>
            </a:pPr>
            <a:r>
              <a:rPr lang="en-US" b="1" dirty="0"/>
              <a:t>Feature Extraction</a:t>
            </a:r>
          </a:p>
          <a:p>
            <a:pPr>
              <a:lnSpc>
                <a:spcPct val="20000"/>
              </a:lnSpc>
              <a:spcAft>
                <a:spcPts val="0"/>
              </a:spcAft>
            </a:pPr>
            <a:endParaRPr lang="en-US" b="1"/>
          </a:p>
          <a:p>
            <a:pPr>
              <a:lnSpc>
                <a:spcPct val="20000"/>
              </a:lnSpc>
              <a:spcAft>
                <a:spcPts val="0"/>
              </a:spcAft>
            </a:pPr>
            <a:r>
              <a:rPr lang="en-US" b="1"/>
              <a:t>Generating </a:t>
            </a:r>
            <a:r>
              <a:rPr lang="en-US" b="1" dirty="0"/>
              <a:t>Latitude </a:t>
            </a:r>
          </a:p>
          <a:p>
            <a:pPr>
              <a:lnSpc>
                <a:spcPct val="20000"/>
              </a:lnSpc>
              <a:spcAft>
                <a:spcPts val="0"/>
              </a:spcAft>
            </a:pPr>
            <a:r>
              <a:rPr lang="en-US" b="1" dirty="0"/>
              <a:t>and Longitude </a:t>
            </a:r>
          </a:p>
          <a:p>
            <a:pPr>
              <a:spcAft>
                <a:spcPts val="1200"/>
              </a:spcAft>
            </a:pPr>
            <a:r>
              <a:rPr lang="en-US" b="1" dirty="0"/>
              <a:t>Mapping Road Closures</a:t>
            </a:r>
          </a:p>
        </p:txBody>
      </p:sp>
      <p:sp>
        <p:nvSpPr>
          <p:cNvPr id="4" name="Title 1"/>
          <p:cNvSpPr txBox="1">
            <a:spLocks/>
          </p:cNvSpPr>
          <p:nvPr/>
        </p:nvSpPr>
        <p:spPr>
          <a:xfrm>
            <a:off x="822960" y="286605"/>
            <a:ext cx="7543800" cy="70780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r>
              <a:rPr lang="en-US" b="1" dirty="0"/>
              <a:t>Methodology </a:t>
            </a:r>
            <a:endParaRPr lang="en-US" dirty="0"/>
          </a:p>
        </p:txBody>
      </p:sp>
      <p:sp>
        <p:nvSpPr>
          <p:cNvPr id="2" name="Right Arrow 1">
            <a:extLst>
              <a:ext uri="{FF2B5EF4-FFF2-40B4-BE49-F238E27FC236}">
                <a16:creationId xmlns:a16="http://schemas.microsoft.com/office/drawing/2014/main" id="{E6EB6EBB-B2D7-6942-8CF4-62A42C415BAF}"/>
              </a:ext>
            </a:extLst>
          </p:cNvPr>
          <p:cNvSpPr/>
          <p:nvPr/>
        </p:nvSpPr>
        <p:spPr>
          <a:xfrm>
            <a:off x="3335363" y="2461846"/>
            <a:ext cx="109288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 name="TextBox 4">
            <a:extLst>
              <a:ext uri="{FF2B5EF4-FFF2-40B4-BE49-F238E27FC236}">
                <a16:creationId xmlns:a16="http://schemas.microsoft.com/office/drawing/2014/main" id="{FEEDCAF9-BD70-7641-A8B8-252ED23EA304}"/>
              </a:ext>
            </a:extLst>
          </p:cNvPr>
          <p:cNvSpPr txBox="1"/>
          <p:nvPr/>
        </p:nvSpPr>
        <p:spPr>
          <a:xfrm>
            <a:off x="4677508" y="2373895"/>
            <a:ext cx="3689252" cy="369332"/>
          </a:xfrm>
          <a:prstGeom prst="rect">
            <a:avLst/>
          </a:prstGeom>
          <a:noFill/>
        </p:spPr>
        <p:txBody>
          <a:bodyPr wrap="square" rtlCol="0">
            <a:spAutoFit/>
          </a:bodyPr>
          <a:lstStyle/>
          <a:p>
            <a:r>
              <a:rPr lang="en-US" dirty="0"/>
              <a:t>Twitter: Specific accounts &amp; hashtags</a:t>
            </a:r>
          </a:p>
        </p:txBody>
      </p:sp>
      <p:sp>
        <p:nvSpPr>
          <p:cNvPr id="6" name="Right Arrow 5">
            <a:extLst>
              <a:ext uri="{FF2B5EF4-FFF2-40B4-BE49-F238E27FC236}">
                <a16:creationId xmlns:a16="http://schemas.microsoft.com/office/drawing/2014/main" id="{439B77B2-1AA6-E842-A6C9-D7C275C95BD0}"/>
              </a:ext>
            </a:extLst>
          </p:cNvPr>
          <p:cNvSpPr/>
          <p:nvPr/>
        </p:nvSpPr>
        <p:spPr>
          <a:xfrm>
            <a:off x="3335363" y="3027484"/>
            <a:ext cx="109288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7" name="TextBox 6">
            <a:extLst>
              <a:ext uri="{FF2B5EF4-FFF2-40B4-BE49-F238E27FC236}">
                <a16:creationId xmlns:a16="http://schemas.microsoft.com/office/drawing/2014/main" id="{7250AE74-20CC-204B-B43E-22B7841910BC}"/>
              </a:ext>
            </a:extLst>
          </p:cNvPr>
          <p:cNvSpPr txBox="1"/>
          <p:nvPr/>
        </p:nvSpPr>
        <p:spPr>
          <a:xfrm>
            <a:off x="4677507" y="2919300"/>
            <a:ext cx="3859823" cy="646331"/>
          </a:xfrm>
          <a:prstGeom prst="rect">
            <a:avLst/>
          </a:prstGeom>
          <a:noFill/>
        </p:spPr>
        <p:txBody>
          <a:bodyPr wrap="square" rtlCol="0">
            <a:spAutoFit/>
          </a:bodyPr>
          <a:lstStyle/>
          <a:p>
            <a:r>
              <a:rPr lang="en-US" dirty="0"/>
              <a:t>Using keywords to classify tweets by road status</a:t>
            </a:r>
          </a:p>
        </p:txBody>
      </p:sp>
      <p:sp>
        <p:nvSpPr>
          <p:cNvPr id="8" name="Right Arrow 7">
            <a:extLst>
              <a:ext uri="{FF2B5EF4-FFF2-40B4-BE49-F238E27FC236}">
                <a16:creationId xmlns:a16="http://schemas.microsoft.com/office/drawing/2014/main" id="{1E971F83-70A5-B240-8034-C90B74A23E94}"/>
              </a:ext>
            </a:extLst>
          </p:cNvPr>
          <p:cNvSpPr/>
          <p:nvPr/>
        </p:nvSpPr>
        <p:spPr>
          <a:xfrm>
            <a:off x="3335363" y="3623115"/>
            <a:ext cx="109288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9" name="TextBox 8">
            <a:extLst>
              <a:ext uri="{FF2B5EF4-FFF2-40B4-BE49-F238E27FC236}">
                <a16:creationId xmlns:a16="http://schemas.microsoft.com/office/drawing/2014/main" id="{4E60E3E8-53E3-B24E-9C0F-E921C7692D71}"/>
              </a:ext>
            </a:extLst>
          </p:cNvPr>
          <p:cNvSpPr txBox="1"/>
          <p:nvPr/>
        </p:nvSpPr>
        <p:spPr>
          <a:xfrm>
            <a:off x="4677507" y="3514931"/>
            <a:ext cx="3859823" cy="646331"/>
          </a:xfrm>
          <a:prstGeom prst="rect">
            <a:avLst/>
          </a:prstGeom>
          <a:noFill/>
        </p:spPr>
        <p:txBody>
          <a:bodyPr wrap="square" rtlCol="0">
            <a:spAutoFit/>
          </a:bodyPr>
          <a:lstStyle/>
          <a:p>
            <a:r>
              <a:rPr lang="en-US" dirty="0"/>
              <a:t>Search for roads, counties, cities, and highways in text</a:t>
            </a:r>
          </a:p>
        </p:txBody>
      </p:sp>
      <p:sp>
        <p:nvSpPr>
          <p:cNvPr id="13" name="Right Arrow 12">
            <a:extLst>
              <a:ext uri="{FF2B5EF4-FFF2-40B4-BE49-F238E27FC236}">
                <a16:creationId xmlns:a16="http://schemas.microsoft.com/office/drawing/2014/main" id="{48674FF7-2995-C245-96E5-19CD3744AEF3}"/>
              </a:ext>
            </a:extLst>
          </p:cNvPr>
          <p:cNvSpPr/>
          <p:nvPr/>
        </p:nvSpPr>
        <p:spPr>
          <a:xfrm>
            <a:off x="3335363" y="4334334"/>
            <a:ext cx="109288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4" name="TextBox 13">
            <a:extLst>
              <a:ext uri="{FF2B5EF4-FFF2-40B4-BE49-F238E27FC236}">
                <a16:creationId xmlns:a16="http://schemas.microsoft.com/office/drawing/2014/main" id="{DF11825E-5D97-4C49-A733-A29F02821993}"/>
              </a:ext>
            </a:extLst>
          </p:cNvPr>
          <p:cNvSpPr txBox="1"/>
          <p:nvPr/>
        </p:nvSpPr>
        <p:spPr>
          <a:xfrm>
            <a:off x="4677507" y="4226150"/>
            <a:ext cx="3859823" cy="369332"/>
          </a:xfrm>
          <a:prstGeom prst="rect">
            <a:avLst/>
          </a:prstGeom>
          <a:noFill/>
        </p:spPr>
        <p:txBody>
          <a:bodyPr wrap="square" rtlCol="0">
            <a:spAutoFit/>
          </a:bodyPr>
          <a:lstStyle/>
          <a:p>
            <a:r>
              <a:rPr lang="en-US" dirty="0"/>
              <a:t>ArcGIS category filtering</a:t>
            </a:r>
          </a:p>
        </p:txBody>
      </p:sp>
      <p:sp>
        <p:nvSpPr>
          <p:cNvPr id="15" name="Right Arrow 14">
            <a:extLst>
              <a:ext uri="{FF2B5EF4-FFF2-40B4-BE49-F238E27FC236}">
                <a16:creationId xmlns:a16="http://schemas.microsoft.com/office/drawing/2014/main" id="{18545937-8DA6-0540-A3E2-52D5576F9330}"/>
              </a:ext>
            </a:extLst>
          </p:cNvPr>
          <p:cNvSpPr/>
          <p:nvPr/>
        </p:nvSpPr>
        <p:spPr>
          <a:xfrm>
            <a:off x="3335363" y="5097627"/>
            <a:ext cx="1092883" cy="193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6" name="TextBox 15">
            <a:extLst>
              <a:ext uri="{FF2B5EF4-FFF2-40B4-BE49-F238E27FC236}">
                <a16:creationId xmlns:a16="http://schemas.microsoft.com/office/drawing/2014/main" id="{DA241648-4DF4-9F41-95C5-D0BFC41EE4D7}"/>
              </a:ext>
            </a:extLst>
          </p:cNvPr>
          <p:cNvSpPr txBox="1"/>
          <p:nvPr/>
        </p:nvSpPr>
        <p:spPr>
          <a:xfrm>
            <a:off x="4677507" y="4989443"/>
            <a:ext cx="3859823" cy="369332"/>
          </a:xfrm>
          <a:prstGeom prst="rect">
            <a:avLst/>
          </a:prstGeom>
          <a:noFill/>
        </p:spPr>
        <p:txBody>
          <a:bodyPr wrap="square" rtlCol="0">
            <a:spAutoFit/>
          </a:bodyPr>
          <a:lstStyle/>
          <a:p>
            <a:r>
              <a:rPr lang="en-US" dirty="0"/>
              <a:t>Bokeh and </a:t>
            </a:r>
            <a:r>
              <a:rPr lang="en-US" dirty="0" err="1"/>
              <a:t>GoogleMaps</a:t>
            </a:r>
            <a:endParaRPr lang="en-US" dirty="0"/>
          </a:p>
        </p:txBody>
      </p:sp>
      <p:pic>
        <p:nvPicPr>
          <p:cNvPr id="17" name="Picture 4" descr="Related image">
            <a:extLst>
              <a:ext uri="{FF2B5EF4-FFF2-40B4-BE49-F238E27FC236}">
                <a16:creationId xmlns:a16="http://schemas.microsoft.com/office/drawing/2014/main" id="{A029F494-76EE-714D-A9BD-925666233A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8581" y="1733174"/>
            <a:ext cx="637725" cy="6407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Google Maps">
            <a:extLst>
              <a:ext uri="{FF2B5EF4-FFF2-40B4-BE49-F238E27FC236}">
                <a16:creationId xmlns:a16="http://schemas.microsoft.com/office/drawing/2014/main" id="{A09BCCF1-5A46-3044-98B9-C40461BB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663" y="4399710"/>
            <a:ext cx="945059" cy="95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1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r>
              <a:rPr lang="en-US" b="1" dirty="0"/>
              <a:t>Data Collection</a:t>
            </a:r>
            <a:endParaRPr lang="en-US" dirty="0"/>
          </a:p>
        </p:txBody>
      </p:sp>
      <p:graphicFrame>
        <p:nvGraphicFramePr>
          <p:cNvPr id="5" name="Table 4">
            <a:extLst>
              <a:ext uri="{FF2B5EF4-FFF2-40B4-BE49-F238E27FC236}">
                <a16:creationId xmlns:a16="http://schemas.microsoft.com/office/drawing/2014/main" id="{61B396D2-F347-FA42-8786-FAE5130EC98D}"/>
              </a:ext>
            </a:extLst>
          </p:cNvPr>
          <p:cNvGraphicFramePr>
            <a:graphicFrameLocks noGrp="1"/>
          </p:cNvGraphicFramePr>
          <p:nvPr>
            <p:extLst>
              <p:ext uri="{D42A27DB-BD31-4B8C-83A1-F6EECF244321}">
                <p14:modId xmlns:p14="http://schemas.microsoft.com/office/powerpoint/2010/main" val="956522318"/>
              </p:ext>
            </p:extLst>
          </p:nvPr>
        </p:nvGraphicFramePr>
        <p:xfrm>
          <a:off x="924778" y="1729338"/>
          <a:ext cx="7340161" cy="1483648"/>
        </p:xfrm>
        <a:graphic>
          <a:graphicData uri="http://schemas.openxmlformats.org/drawingml/2006/table">
            <a:tbl>
              <a:tblPr firstRow="1" bandRow="1">
                <a:tableStyleId>{2D5ABB26-0587-4C30-8999-92F81FD0307C}</a:tableStyleId>
              </a:tblPr>
              <a:tblGrid>
                <a:gridCol w="2254421">
                  <a:extLst>
                    <a:ext uri="{9D8B030D-6E8A-4147-A177-3AD203B41FA5}">
                      <a16:colId xmlns:a16="http://schemas.microsoft.com/office/drawing/2014/main" val="2713863118"/>
                    </a:ext>
                  </a:extLst>
                </a:gridCol>
                <a:gridCol w="2334531">
                  <a:extLst>
                    <a:ext uri="{9D8B030D-6E8A-4147-A177-3AD203B41FA5}">
                      <a16:colId xmlns:a16="http://schemas.microsoft.com/office/drawing/2014/main" val="1023985046"/>
                    </a:ext>
                  </a:extLst>
                </a:gridCol>
                <a:gridCol w="2751209">
                  <a:extLst>
                    <a:ext uri="{9D8B030D-6E8A-4147-A177-3AD203B41FA5}">
                      <a16:colId xmlns:a16="http://schemas.microsoft.com/office/drawing/2014/main" val="633157694"/>
                    </a:ext>
                  </a:extLst>
                </a:gridCol>
              </a:tblGrid>
              <a:tr h="325460">
                <a:tc>
                  <a:txBody>
                    <a:bodyPr/>
                    <a:lstStyle/>
                    <a:p>
                      <a:pPr algn="ctr"/>
                      <a:endParaRPr lang="en-US" dirty="0"/>
                    </a:p>
                  </a:txBody>
                  <a:tcPr/>
                </a:tc>
                <a:tc>
                  <a:txBody>
                    <a:bodyPr/>
                    <a:lstStyle/>
                    <a:p>
                      <a:pPr algn="ctr"/>
                      <a:r>
                        <a:rPr lang="en-US" b="1" dirty="0"/>
                        <a:t>Florence</a:t>
                      </a:r>
                    </a:p>
                  </a:txBody>
                  <a:tcPr/>
                </a:tc>
                <a:tc>
                  <a:txBody>
                    <a:bodyPr/>
                    <a:lstStyle/>
                    <a:p>
                      <a:pPr algn="ctr"/>
                      <a:r>
                        <a:rPr lang="en-US" b="1" dirty="0"/>
                        <a:t>Michael</a:t>
                      </a:r>
                    </a:p>
                  </a:txBody>
                  <a:tcPr/>
                </a:tc>
                <a:extLst>
                  <a:ext uri="{0D108BD9-81ED-4DB2-BD59-A6C34878D82A}">
                    <a16:rowId xmlns:a16="http://schemas.microsoft.com/office/drawing/2014/main" val="159948551"/>
                  </a:ext>
                </a:extLst>
              </a:tr>
              <a:tr h="325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Number of Accounts</a:t>
                      </a:r>
                    </a:p>
                  </a:txBody>
                  <a:tcPr/>
                </a:tc>
                <a:tc>
                  <a:txBody>
                    <a:bodyPr/>
                    <a:lstStyle/>
                    <a:p>
                      <a:pPr algn="ctr"/>
                      <a:r>
                        <a:rPr lang="en-US" dirty="0"/>
                        <a:t>15</a:t>
                      </a:r>
                    </a:p>
                  </a:txBody>
                  <a:tcPr/>
                </a:tc>
                <a:tc>
                  <a:txBody>
                    <a:bodyPr/>
                    <a:lstStyle/>
                    <a:p>
                      <a:pPr algn="ctr"/>
                      <a:r>
                        <a:rPr lang="en-US" dirty="0"/>
                        <a:t>14</a:t>
                      </a:r>
                    </a:p>
                  </a:txBody>
                  <a:tcPr/>
                </a:tc>
                <a:extLst>
                  <a:ext uri="{0D108BD9-81ED-4DB2-BD59-A6C34878D82A}">
                    <a16:rowId xmlns:a16="http://schemas.microsoft.com/office/drawing/2014/main" val="1445550571"/>
                  </a:ext>
                </a:extLst>
              </a:tr>
              <a:tr h="325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Total # of Posts</a:t>
                      </a:r>
                    </a:p>
                  </a:txBody>
                  <a:tcPr/>
                </a:tc>
                <a:tc>
                  <a:txBody>
                    <a:bodyPr/>
                    <a:lstStyle/>
                    <a:p>
                      <a:pPr algn="ctr"/>
                      <a:r>
                        <a:rPr lang="en-US" dirty="0"/>
                        <a:t>3446</a:t>
                      </a:r>
                    </a:p>
                  </a:txBody>
                  <a:tcPr/>
                </a:tc>
                <a:tc>
                  <a:txBody>
                    <a:bodyPr/>
                    <a:lstStyle/>
                    <a:p>
                      <a:pPr algn="ctr"/>
                      <a:r>
                        <a:rPr lang="en-US" dirty="0"/>
                        <a:t>5437</a:t>
                      </a:r>
                    </a:p>
                  </a:txBody>
                  <a:tcPr/>
                </a:tc>
                <a:extLst>
                  <a:ext uri="{0D108BD9-81ED-4DB2-BD59-A6C34878D82A}">
                    <a16:rowId xmlns:a16="http://schemas.microsoft.com/office/drawing/2014/main" val="3351930465"/>
                  </a:ext>
                </a:extLst>
              </a:tr>
              <a:tr h="386368">
                <a:tc>
                  <a:txBody>
                    <a:bodyPr/>
                    <a:lstStyle/>
                    <a:p>
                      <a:pPr algn="ctr"/>
                      <a:r>
                        <a:rPr lang="en-US" b="1" dirty="0"/>
                        <a:t>Dates Captured</a:t>
                      </a:r>
                    </a:p>
                  </a:txBody>
                  <a:tcPr/>
                </a:tc>
                <a:tc>
                  <a:txBody>
                    <a:bodyPr/>
                    <a:lstStyle/>
                    <a:p>
                      <a:pPr algn="ctr"/>
                      <a:r>
                        <a:rPr lang="en-US" dirty="0"/>
                        <a:t>Sept. 7 – 17, 2018</a:t>
                      </a:r>
                    </a:p>
                  </a:txBody>
                  <a:tcPr/>
                </a:tc>
                <a:tc>
                  <a:txBody>
                    <a:bodyPr/>
                    <a:lstStyle/>
                    <a:p>
                      <a:pPr algn="ctr"/>
                      <a:r>
                        <a:rPr lang="en-US" dirty="0"/>
                        <a:t>Oct. 8 – 17, 2017</a:t>
                      </a:r>
                    </a:p>
                  </a:txBody>
                  <a:tcPr/>
                </a:tc>
                <a:extLst>
                  <a:ext uri="{0D108BD9-81ED-4DB2-BD59-A6C34878D82A}">
                    <a16:rowId xmlns:a16="http://schemas.microsoft.com/office/drawing/2014/main" val="1647948616"/>
                  </a:ext>
                </a:extLst>
              </a:tr>
            </a:tbl>
          </a:graphicData>
        </a:graphic>
      </p:graphicFrame>
      <p:sp>
        <p:nvSpPr>
          <p:cNvPr id="6" name="Title 1">
            <a:extLst>
              <a:ext uri="{FF2B5EF4-FFF2-40B4-BE49-F238E27FC236}">
                <a16:creationId xmlns:a16="http://schemas.microsoft.com/office/drawing/2014/main" id="{938BBF83-0EB1-E74D-A476-EB27DAF038C6}"/>
              </a:ext>
            </a:extLst>
          </p:cNvPr>
          <p:cNvSpPr txBox="1">
            <a:spLocks/>
          </p:cNvSpPr>
          <p:nvPr/>
        </p:nvSpPr>
        <p:spPr>
          <a:xfrm>
            <a:off x="334963" y="1333072"/>
            <a:ext cx="8519792" cy="475396"/>
          </a:xfrm>
          <a:prstGeom prst="rect">
            <a:avLst/>
          </a:prstGeom>
        </p:spPr>
        <p:txBody>
          <a:bodyPr vert="horz" lIns="91440" tIns="45720" rIns="91440" bIns="45720" rtlCol="0" anchor="t" anchorCtr="0">
            <a:noAutofit/>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r>
              <a:rPr lang="en-US" sz="1800" dirty="0">
                <a:solidFill>
                  <a:schemeClr val="tx1"/>
                </a:solidFill>
              </a:rPr>
              <a:t>Posts were gathered from ~ </a:t>
            </a:r>
            <a:r>
              <a:rPr lang="en-US" sz="1800" b="1" dirty="0">
                <a:solidFill>
                  <a:schemeClr val="tx1"/>
                </a:solidFill>
              </a:rPr>
              <a:t>three</a:t>
            </a:r>
            <a:r>
              <a:rPr lang="en-US" sz="1800" dirty="0">
                <a:solidFill>
                  <a:schemeClr val="tx1"/>
                </a:solidFill>
              </a:rPr>
              <a:t> days before hurricane to </a:t>
            </a:r>
            <a:r>
              <a:rPr lang="en-US" sz="1800" b="1" dirty="0">
                <a:solidFill>
                  <a:schemeClr val="tx1"/>
                </a:solidFill>
              </a:rPr>
              <a:t>one week</a:t>
            </a:r>
            <a:r>
              <a:rPr lang="en-US" sz="1800" dirty="0">
                <a:solidFill>
                  <a:schemeClr val="tx1"/>
                </a:solidFill>
              </a:rPr>
              <a:t> following hurricane landfall. </a:t>
            </a:r>
          </a:p>
        </p:txBody>
      </p:sp>
      <p:pic>
        <p:nvPicPr>
          <p:cNvPr id="4" name="Picture 3">
            <a:extLst>
              <a:ext uri="{FF2B5EF4-FFF2-40B4-BE49-F238E27FC236}">
                <a16:creationId xmlns:a16="http://schemas.microsoft.com/office/drawing/2014/main" id="{49E4630B-0A96-EC47-A7B6-92DE54524E10}"/>
              </a:ext>
            </a:extLst>
          </p:cNvPr>
          <p:cNvPicPr>
            <a:picLocks noChangeAspect="1"/>
          </p:cNvPicPr>
          <p:nvPr/>
        </p:nvPicPr>
        <p:blipFill>
          <a:blip r:embed="rId2"/>
          <a:stretch>
            <a:fillRect/>
          </a:stretch>
        </p:blipFill>
        <p:spPr>
          <a:xfrm>
            <a:off x="822960" y="3616179"/>
            <a:ext cx="3857558" cy="2726255"/>
          </a:xfrm>
          <a:prstGeom prst="rect">
            <a:avLst/>
          </a:prstGeom>
        </p:spPr>
      </p:pic>
      <p:pic>
        <p:nvPicPr>
          <p:cNvPr id="7" name="Picture 6">
            <a:extLst>
              <a:ext uri="{FF2B5EF4-FFF2-40B4-BE49-F238E27FC236}">
                <a16:creationId xmlns:a16="http://schemas.microsoft.com/office/drawing/2014/main" id="{FF5505B4-845B-7540-8894-CC5BB5E9D6E8}"/>
              </a:ext>
            </a:extLst>
          </p:cNvPr>
          <p:cNvPicPr>
            <a:picLocks noChangeAspect="1"/>
          </p:cNvPicPr>
          <p:nvPr/>
        </p:nvPicPr>
        <p:blipFill>
          <a:blip r:embed="rId3"/>
          <a:stretch>
            <a:fillRect/>
          </a:stretch>
        </p:blipFill>
        <p:spPr>
          <a:xfrm>
            <a:off x="4610911" y="3576923"/>
            <a:ext cx="4097929" cy="2765511"/>
          </a:xfrm>
          <a:prstGeom prst="rect">
            <a:avLst/>
          </a:prstGeom>
        </p:spPr>
      </p:pic>
      <p:sp>
        <p:nvSpPr>
          <p:cNvPr id="8" name="TextBox 7">
            <a:extLst>
              <a:ext uri="{FF2B5EF4-FFF2-40B4-BE49-F238E27FC236}">
                <a16:creationId xmlns:a16="http://schemas.microsoft.com/office/drawing/2014/main" id="{356A8109-7F90-8D47-9365-5F6D5FA258C6}"/>
              </a:ext>
            </a:extLst>
          </p:cNvPr>
          <p:cNvSpPr txBox="1"/>
          <p:nvPr/>
        </p:nvSpPr>
        <p:spPr>
          <a:xfrm>
            <a:off x="3279530" y="3207591"/>
            <a:ext cx="3165231" cy="369332"/>
          </a:xfrm>
          <a:prstGeom prst="rect">
            <a:avLst/>
          </a:prstGeom>
          <a:noFill/>
        </p:spPr>
        <p:txBody>
          <a:bodyPr wrap="square" rtlCol="0">
            <a:spAutoFit/>
          </a:bodyPr>
          <a:lstStyle/>
          <a:p>
            <a:r>
              <a:rPr lang="en-US" dirty="0"/>
              <a:t>Distribution of Tweets</a:t>
            </a:r>
          </a:p>
        </p:txBody>
      </p:sp>
    </p:spTree>
    <p:extLst>
      <p:ext uri="{BB962C8B-B14F-4D97-AF65-F5344CB8AC3E}">
        <p14:creationId xmlns:p14="http://schemas.microsoft.com/office/powerpoint/2010/main" val="272139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Data Cleaning</a:t>
            </a:r>
          </a:p>
        </p:txBody>
      </p:sp>
      <p:graphicFrame>
        <p:nvGraphicFramePr>
          <p:cNvPr id="3" name="Diagram 2">
            <a:extLst>
              <a:ext uri="{FF2B5EF4-FFF2-40B4-BE49-F238E27FC236}">
                <a16:creationId xmlns:a16="http://schemas.microsoft.com/office/drawing/2014/main" id="{950A7743-19DE-CB42-A4B5-91032A927B46}"/>
              </a:ext>
            </a:extLst>
          </p:cNvPr>
          <p:cNvGraphicFramePr/>
          <p:nvPr/>
        </p:nvGraphicFramePr>
        <p:xfrm>
          <a:off x="427508" y="1457739"/>
          <a:ext cx="8334703" cy="4434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rame 3">
            <a:extLst>
              <a:ext uri="{FF2B5EF4-FFF2-40B4-BE49-F238E27FC236}">
                <a16:creationId xmlns:a16="http://schemas.microsoft.com/office/drawing/2014/main" id="{DE83B036-9BB2-1C4F-9B91-5EC41837ED6B}"/>
              </a:ext>
            </a:extLst>
          </p:cNvPr>
          <p:cNvSpPr/>
          <p:nvPr/>
        </p:nvSpPr>
        <p:spPr>
          <a:xfrm>
            <a:off x="1179443" y="3730488"/>
            <a:ext cx="556592" cy="265042"/>
          </a:xfrm>
          <a:prstGeom prst="frame">
            <a:avLst/>
          </a:prstGeom>
          <a:solidFill>
            <a:srgbClr val="FF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a:extLst>
              <a:ext uri="{FF2B5EF4-FFF2-40B4-BE49-F238E27FC236}">
                <a16:creationId xmlns:a16="http://schemas.microsoft.com/office/drawing/2014/main" id="{92CED955-331E-324D-831E-894CE79C14D4}"/>
              </a:ext>
            </a:extLst>
          </p:cNvPr>
          <p:cNvSpPr/>
          <p:nvPr/>
        </p:nvSpPr>
        <p:spPr>
          <a:xfrm>
            <a:off x="6645963" y="3995530"/>
            <a:ext cx="655985" cy="251790"/>
          </a:xfrm>
          <a:prstGeom prst="frame">
            <a:avLst/>
          </a:prstGeom>
          <a:solidFill>
            <a:srgbClr val="92D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78E9D479-2C17-CE4D-9B11-34C6B586126D}"/>
              </a:ext>
            </a:extLst>
          </p:cNvPr>
          <p:cNvSpPr>
            <a:spLocks/>
          </p:cNvSpPr>
          <p:nvPr/>
        </p:nvSpPr>
        <p:spPr>
          <a:xfrm>
            <a:off x="6065516" y="5523506"/>
            <a:ext cx="731520" cy="274320"/>
          </a:xfrm>
          <a:prstGeom prst="frame">
            <a:avLst/>
          </a:prstGeom>
          <a:solidFill>
            <a:srgbClr val="92D05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1C983477-5617-2649-BE40-2A46BC15766E}"/>
              </a:ext>
            </a:extLst>
          </p:cNvPr>
          <p:cNvSpPr/>
          <p:nvPr/>
        </p:nvSpPr>
        <p:spPr>
          <a:xfrm>
            <a:off x="4764153" y="5523507"/>
            <a:ext cx="748749" cy="274320"/>
          </a:xfrm>
          <a:prstGeom prst="frame">
            <a:avLst/>
          </a:prstGeom>
          <a:solidFill>
            <a:srgbClr val="FF0000"/>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361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Feature Extraction (1 of 4)</a:t>
            </a:r>
          </a:p>
        </p:txBody>
      </p:sp>
      <p:sp>
        <p:nvSpPr>
          <p:cNvPr id="4" name="TextBox 3">
            <a:extLst>
              <a:ext uri="{FF2B5EF4-FFF2-40B4-BE49-F238E27FC236}">
                <a16:creationId xmlns:a16="http://schemas.microsoft.com/office/drawing/2014/main" id="{479549BA-9C9A-47DA-B52D-342B08959886}"/>
              </a:ext>
            </a:extLst>
          </p:cNvPr>
          <p:cNvSpPr txBox="1"/>
          <p:nvPr/>
        </p:nvSpPr>
        <p:spPr>
          <a:xfrm>
            <a:off x="822960" y="1086374"/>
            <a:ext cx="7658310" cy="646331"/>
          </a:xfrm>
          <a:prstGeom prst="rect">
            <a:avLst/>
          </a:prstGeom>
          <a:noFill/>
        </p:spPr>
        <p:txBody>
          <a:bodyPr wrap="square" rtlCol="0">
            <a:spAutoFit/>
          </a:bodyPr>
          <a:lstStyle/>
          <a:p>
            <a:r>
              <a:rPr lang="en-US" dirty="0"/>
              <a:t>Goal: Extract as much possible geographic information from tweets as possible to maximize chance of locating the incident</a:t>
            </a:r>
          </a:p>
        </p:txBody>
      </p:sp>
      <p:pic>
        <p:nvPicPr>
          <p:cNvPr id="5" name="Picture 4">
            <a:extLst>
              <a:ext uri="{FF2B5EF4-FFF2-40B4-BE49-F238E27FC236}">
                <a16:creationId xmlns:a16="http://schemas.microsoft.com/office/drawing/2014/main" id="{F7F9F414-03C1-41CF-8449-F46902C694DE}"/>
              </a:ext>
            </a:extLst>
          </p:cNvPr>
          <p:cNvPicPr>
            <a:picLocks noChangeAspect="1"/>
          </p:cNvPicPr>
          <p:nvPr/>
        </p:nvPicPr>
        <p:blipFill>
          <a:blip r:embed="rId2"/>
          <a:stretch>
            <a:fillRect/>
          </a:stretch>
        </p:blipFill>
        <p:spPr>
          <a:xfrm>
            <a:off x="822960" y="1814721"/>
            <a:ext cx="4681057" cy="1726685"/>
          </a:xfrm>
          <a:prstGeom prst="rect">
            <a:avLst/>
          </a:prstGeom>
          <a:ln w="28575"/>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7063A86A-13D9-4111-8D0A-299F36AEE51B}"/>
              </a:ext>
            </a:extLst>
          </p:cNvPr>
          <p:cNvPicPr>
            <a:picLocks noChangeAspect="1"/>
          </p:cNvPicPr>
          <p:nvPr/>
        </p:nvPicPr>
        <p:blipFill>
          <a:blip r:embed="rId3"/>
          <a:stretch>
            <a:fillRect/>
          </a:stretch>
        </p:blipFill>
        <p:spPr>
          <a:xfrm>
            <a:off x="822960" y="3701311"/>
            <a:ext cx="4681057" cy="1859814"/>
          </a:xfrm>
          <a:prstGeom prst="rect">
            <a:avLst/>
          </a:prstGeom>
          <a:ln/>
        </p:spPr>
        <p:style>
          <a:lnRef idx="2">
            <a:schemeClr val="accent1"/>
          </a:lnRef>
          <a:fillRef idx="1">
            <a:schemeClr val="lt1"/>
          </a:fillRef>
          <a:effectRef idx="0">
            <a:schemeClr val="accent1"/>
          </a:effectRef>
          <a:fontRef idx="minor">
            <a:schemeClr val="dk1"/>
          </a:fontRef>
        </p:style>
      </p:pic>
      <p:sp>
        <p:nvSpPr>
          <p:cNvPr id="7" name="Rectangle 6">
            <a:extLst>
              <a:ext uri="{FF2B5EF4-FFF2-40B4-BE49-F238E27FC236}">
                <a16:creationId xmlns:a16="http://schemas.microsoft.com/office/drawing/2014/main" id="{D83296FD-1AF3-4FC5-A3FE-918CE97D6B28}"/>
              </a:ext>
            </a:extLst>
          </p:cNvPr>
          <p:cNvSpPr/>
          <p:nvPr/>
        </p:nvSpPr>
        <p:spPr>
          <a:xfrm>
            <a:off x="5025845" y="2473197"/>
            <a:ext cx="411062" cy="2516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35C209-BE51-4AF1-8908-27AB24E58E95}"/>
              </a:ext>
            </a:extLst>
          </p:cNvPr>
          <p:cNvSpPr/>
          <p:nvPr/>
        </p:nvSpPr>
        <p:spPr>
          <a:xfrm>
            <a:off x="1426764" y="4340305"/>
            <a:ext cx="411062" cy="2516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F8A324-AB08-46CD-8A8E-D38E2B610486}"/>
              </a:ext>
            </a:extLst>
          </p:cNvPr>
          <p:cNvSpPr/>
          <p:nvPr/>
        </p:nvSpPr>
        <p:spPr>
          <a:xfrm>
            <a:off x="5738070" y="1839675"/>
            <a:ext cx="3011646" cy="33307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First </a:t>
            </a:r>
            <a:r>
              <a:rPr lang="en-US" sz="1400" b="1" u="sng" dirty="0">
                <a:solidFill>
                  <a:schemeClr val="tx1"/>
                </a:solidFill>
              </a:rPr>
              <a:t>highway</a:t>
            </a:r>
            <a:r>
              <a:rPr lang="en-US" sz="1400" b="1" dirty="0">
                <a:solidFill>
                  <a:schemeClr val="tx1"/>
                </a:solidFill>
              </a:rPr>
              <a:t> </a:t>
            </a:r>
            <a:r>
              <a:rPr lang="en-US" sz="1400" dirty="0">
                <a:solidFill>
                  <a:schemeClr val="tx1"/>
                </a:solidFill>
              </a:rPr>
              <a:t>is site of incidence</a:t>
            </a:r>
          </a:p>
        </p:txBody>
      </p:sp>
      <p:sp>
        <p:nvSpPr>
          <p:cNvPr id="10" name="Rectangle 9">
            <a:extLst>
              <a:ext uri="{FF2B5EF4-FFF2-40B4-BE49-F238E27FC236}">
                <a16:creationId xmlns:a16="http://schemas.microsoft.com/office/drawing/2014/main" id="{AD7DBAB8-F021-4861-9469-5AF2ADB47865}"/>
              </a:ext>
            </a:extLst>
          </p:cNvPr>
          <p:cNvSpPr/>
          <p:nvPr/>
        </p:nvSpPr>
        <p:spPr>
          <a:xfrm>
            <a:off x="5738071" y="3076906"/>
            <a:ext cx="3011646" cy="472889"/>
          </a:xfrm>
          <a:prstGeom prst="rect">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Restriction words </a:t>
            </a:r>
            <a:r>
              <a:rPr lang="en-US" sz="1400" dirty="0">
                <a:solidFill>
                  <a:schemeClr val="tx1"/>
                </a:solidFill>
              </a:rPr>
              <a:t>can differentiate from non-relevant highway mentions</a:t>
            </a:r>
          </a:p>
        </p:txBody>
      </p:sp>
      <p:sp>
        <p:nvSpPr>
          <p:cNvPr id="11" name="Rectangle 10">
            <a:extLst>
              <a:ext uri="{FF2B5EF4-FFF2-40B4-BE49-F238E27FC236}">
                <a16:creationId xmlns:a16="http://schemas.microsoft.com/office/drawing/2014/main" id="{F094EFD7-6876-460F-BB29-04F999B65B08}"/>
              </a:ext>
            </a:extLst>
          </p:cNvPr>
          <p:cNvSpPr/>
          <p:nvPr/>
        </p:nvSpPr>
        <p:spPr>
          <a:xfrm>
            <a:off x="5738070" y="2278023"/>
            <a:ext cx="3011646" cy="7096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Additional roads </a:t>
            </a:r>
            <a:r>
              <a:rPr lang="en-US" sz="1400" dirty="0">
                <a:solidFill>
                  <a:schemeClr val="tx1"/>
                </a:solidFill>
              </a:rPr>
              <a:t>help locate incident along first road</a:t>
            </a:r>
          </a:p>
          <a:p>
            <a:pPr algn="ctr"/>
            <a:r>
              <a:rPr lang="en-US" sz="1400" b="1" u="sng" dirty="0">
                <a:solidFill>
                  <a:schemeClr val="tx1"/>
                </a:solidFill>
              </a:rPr>
              <a:t>Suffixes </a:t>
            </a:r>
            <a:r>
              <a:rPr lang="en-US" sz="1400" dirty="0">
                <a:solidFill>
                  <a:schemeClr val="tx1"/>
                </a:solidFill>
              </a:rPr>
              <a:t>often abbreviated</a:t>
            </a:r>
          </a:p>
        </p:txBody>
      </p:sp>
      <p:sp>
        <p:nvSpPr>
          <p:cNvPr id="12" name="Rectangle 11">
            <a:extLst>
              <a:ext uri="{FF2B5EF4-FFF2-40B4-BE49-F238E27FC236}">
                <a16:creationId xmlns:a16="http://schemas.microsoft.com/office/drawing/2014/main" id="{6EED1DDD-B8D2-4E96-9BF3-A46F49A38BB9}"/>
              </a:ext>
            </a:extLst>
          </p:cNvPr>
          <p:cNvSpPr/>
          <p:nvPr/>
        </p:nvSpPr>
        <p:spPr>
          <a:xfrm>
            <a:off x="5738070" y="4998018"/>
            <a:ext cx="3011646" cy="578525"/>
          </a:xfrm>
          <a:prstGeom prst="rect">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Hashtags </a:t>
            </a:r>
            <a:r>
              <a:rPr lang="en-US" sz="1400" dirty="0">
                <a:solidFill>
                  <a:schemeClr val="tx1"/>
                </a:solidFill>
              </a:rPr>
              <a:t>can identify relevant tweets across all accounts</a:t>
            </a:r>
          </a:p>
        </p:txBody>
      </p:sp>
      <p:sp>
        <p:nvSpPr>
          <p:cNvPr id="13" name="Rectangle 12">
            <a:extLst>
              <a:ext uri="{FF2B5EF4-FFF2-40B4-BE49-F238E27FC236}">
                <a16:creationId xmlns:a16="http://schemas.microsoft.com/office/drawing/2014/main" id="{384EF88C-0BB7-433A-988E-D02525380A62}"/>
              </a:ext>
            </a:extLst>
          </p:cNvPr>
          <p:cNvSpPr/>
          <p:nvPr/>
        </p:nvSpPr>
        <p:spPr>
          <a:xfrm>
            <a:off x="5738071" y="3650548"/>
            <a:ext cx="3011646" cy="57852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Cities and counties </a:t>
            </a:r>
            <a:r>
              <a:rPr lang="en-US" sz="1400" dirty="0">
                <a:solidFill>
                  <a:schemeClr val="tx1"/>
                </a:solidFill>
              </a:rPr>
              <a:t>can narrow down geography </a:t>
            </a:r>
          </a:p>
        </p:txBody>
      </p:sp>
      <p:sp>
        <p:nvSpPr>
          <p:cNvPr id="14" name="Rectangle 13">
            <a:extLst>
              <a:ext uri="{FF2B5EF4-FFF2-40B4-BE49-F238E27FC236}">
                <a16:creationId xmlns:a16="http://schemas.microsoft.com/office/drawing/2014/main" id="{9C555F88-81B3-48D7-9D32-2B4CDE0713A2}"/>
              </a:ext>
            </a:extLst>
          </p:cNvPr>
          <p:cNvSpPr/>
          <p:nvPr/>
        </p:nvSpPr>
        <p:spPr>
          <a:xfrm flipH="1" flipV="1">
            <a:off x="850219" y="2679868"/>
            <a:ext cx="820032" cy="3134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5" name="Rectangle 14">
            <a:extLst>
              <a:ext uri="{FF2B5EF4-FFF2-40B4-BE49-F238E27FC236}">
                <a16:creationId xmlns:a16="http://schemas.microsoft.com/office/drawing/2014/main" id="{31D6376D-9F1A-4A96-BA26-7361DB913647}"/>
              </a:ext>
            </a:extLst>
          </p:cNvPr>
          <p:cNvSpPr/>
          <p:nvPr/>
        </p:nvSpPr>
        <p:spPr>
          <a:xfrm flipH="1" flipV="1">
            <a:off x="4094463" y="4300131"/>
            <a:ext cx="411062" cy="3134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6" name="Rectangle 15">
            <a:extLst>
              <a:ext uri="{FF2B5EF4-FFF2-40B4-BE49-F238E27FC236}">
                <a16:creationId xmlns:a16="http://schemas.microsoft.com/office/drawing/2014/main" id="{B1E2A592-2B82-4C95-9414-6EC939860A3F}"/>
              </a:ext>
            </a:extLst>
          </p:cNvPr>
          <p:cNvSpPr/>
          <p:nvPr/>
        </p:nvSpPr>
        <p:spPr>
          <a:xfrm flipH="1" flipV="1">
            <a:off x="2197254" y="4340304"/>
            <a:ext cx="562724" cy="273634"/>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 name="Rectangle 16">
            <a:extLst>
              <a:ext uri="{FF2B5EF4-FFF2-40B4-BE49-F238E27FC236}">
                <a16:creationId xmlns:a16="http://schemas.microsoft.com/office/drawing/2014/main" id="{AE13E552-2A7F-4494-96E1-4014B25A45DE}"/>
              </a:ext>
            </a:extLst>
          </p:cNvPr>
          <p:cNvSpPr/>
          <p:nvPr/>
        </p:nvSpPr>
        <p:spPr>
          <a:xfrm flipH="1" flipV="1">
            <a:off x="3055832" y="2442308"/>
            <a:ext cx="584432" cy="313445"/>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 name="Rectangle 17">
            <a:extLst>
              <a:ext uri="{FF2B5EF4-FFF2-40B4-BE49-F238E27FC236}">
                <a16:creationId xmlns:a16="http://schemas.microsoft.com/office/drawing/2014/main" id="{56AB63EF-E133-4D21-A16D-9F8E611C8E49}"/>
              </a:ext>
            </a:extLst>
          </p:cNvPr>
          <p:cNvSpPr/>
          <p:nvPr/>
        </p:nvSpPr>
        <p:spPr>
          <a:xfrm>
            <a:off x="810661" y="4606915"/>
            <a:ext cx="1027165" cy="25167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9" name="Rectangle 18">
            <a:extLst>
              <a:ext uri="{FF2B5EF4-FFF2-40B4-BE49-F238E27FC236}">
                <a16:creationId xmlns:a16="http://schemas.microsoft.com/office/drawing/2014/main" id="{9221EF47-CE41-4EB4-A685-DD54CC043483}"/>
              </a:ext>
            </a:extLst>
          </p:cNvPr>
          <p:cNvSpPr/>
          <p:nvPr/>
        </p:nvSpPr>
        <p:spPr>
          <a:xfrm>
            <a:off x="5739954" y="4309866"/>
            <a:ext cx="3011646" cy="578525"/>
          </a:xfrm>
          <a:prstGeom prst="rect">
            <a:avLst/>
          </a:prstGeom>
          <a:noFill/>
          <a:ln w="381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Many </a:t>
            </a:r>
            <a:r>
              <a:rPr lang="en-US" sz="1400" b="1" u="sng" dirty="0">
                <a:solidFill>
                  <a:schemeClr val="tx1"/>
                </a:solidFill>
              </a:rPr>
              <a:t>accounts </a:t>
            </a:r>
            <a:r>
              <a:rPr lang="en-US" sz="1400" dirty="0">
                <a:solidFill>
                  <a:schemeClr val="tx1"/>
                </a:solidFill>
              </a:rPr>
              <a:t>are specific to a state or city</a:t>
            </a:r>
          </a:p>
        </p:txBody>
      </p:sp>
      <p:sp>
        <p:nvSpPr>
          <p:cNvPr id="20" name="Rectangle 19">
            <a:extLst>
              <a:ext uri="{FF2B5EF4-FFF2-40B4-BE49-F238E27FC236}">
                <a16:creationId xmlns:a16="http://schemas.microsoft.com/office/drawing/2014/main" id="{06633ACE-1B3E-448A-80A6-6CD31F8082E5}"/>
              </a:ext>
            </a:extLst>
          </p:cNvPr>
          <p:cNvSpPr/>
          <p:nvPr/>
        </p:nvSpPr>
        <p:spPr>
          <a:xfrm>
            <a:off x="1275968" y="1974626"/>
            <a:ext cx="1115736" cy="384425"/>
          </a:xfrm>
          <a:prstGeom prst="rect">
            <a:avLst/>
          </a:prstGeom>
          <a:noFill/>
          <a:ln w="2857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1" name="Rectangle 20">
            <a:extLst>
              <a:ext uri="{FF2B5EF4-FFF2-40B4-BE49-F238E27FC236}">
                <a16:creationId xmlns:a16="http://schemas.microsoft.com/office/drawing/2014/main" id="{0550BC1B-E289-45D4-8527-FFD47830531F}"/>
              </a:ext>
            </a:extLst>
          </p:cNvPr>
          <p:cNvSpPr/>
          <p:nvPr/>
        </p:nvSpPr>
        <p:spPr>
          <a:xfrm>
            <a:off x="2845206" y="4569322"/>
            <a:ext cx="836800" cy="25167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Rectangle 21">
            <a:extLst>
              <a:ext uri="{FF2B5EF4-FFF2-40B4-BE49-F238E27FC236}">
                <a16:creationId xmlns:a16="http://schemas.microsoft.com/office/drawing/2014/main" id="{6C342B99-D48B-430F-9200-5004AF8ED7C5}"/>
              </a:ext>
            </a:extLst>
          </p:cNvPr>
          <p:cNvSpPr/>
          <p:nvPr/>
        </p:nvSpPr>
        <p:spPr>
          <a:xfrm>
            <a:off x="705513" y="5690691"/>
            <a:ext cx="8111315" cy="578525"/>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Room for improvement:</a:t>
            </a:r>
            <a:r>
              <a:rPr lang="en-US" sz="1400" b="1" i="1" dirty="0">
                <a:solidFill>
                  <a:schemeClr val="tx1"/>
                </a:solidFill>
              </a:rPr>
              <a:t> </a:t>
            </a:r>
            <a:r>
              <a:rPr lang="en-US" sz="1400" dirty="0">
                <a:solidFill>
                  <a:schemeClr val="tx1"/>
                </a:solidFill>
              </a:rPr>
              <a:t>use words such as “in”, “on”, and “at” to identify relationships between roads and concepts mentioned</a:t>
            </a:r>
          </a:p>
        </p:txBody>
      </p:sp>
    </p:spTree>
    <p:extLst>
      <p:ext uri="{BB962C8B-B14F-4D97-AF65-F5344CB8AC3E}">
        <p14:creationId xmlns:p14="http://schemas.microsoft.com/office/powerpoint/2010/main" val="406860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Feature Extraction (2 of 4)</a:t>
            </a:r>
          </a:p>
        </p:txBody>
      </p:sp>
      <p:sp>
        <p:nvSpPr>
          <p:cNvPr id="4" name="TextBox 3">
            <a:extLst>
              <a:ext uri="{FF2B5EF4-FFF2-40B4-BE49-F238E27FC236}">
                <a16:creationId xmlns:a16="http://schemas.microsoft.com/office/drawing/2014/main" id="{1EDC822B-06C2-42AB-929D-6B3A0CEAA868}"/>
              </a:ext>
            </a:extLst>
          </p:cNvPr>
          <p:cNvSpPr txBox="1"/>
          <p:nvPr/>
        </p:nvSpPr>
        <p:spPr>
          <a:xfrm>
            <a:off x="822960" y="1086374"/>
            <a:ext cx="7658310" cy="646331"/>
          </a:xfrm>
          <a:prstGeom prst="rect">
            <a:avLst/>
          </a:prstGeom>
          <a:noFill/>
        </p:spPr>
        <p:txBody>
          <a:bodyPr wrap="square" rtlCol="0">
            <a:spAutoFit/>
          </a:bodyPr>
          <a:lstStyle/>
          <a:p>
            <a:r>
              <a:rPr lang="en-US" dirty="0"/>
              <a:t>A wide variety of potential geographic features were gathered via government websites.</a:t>
            </a:r>
          </a:p>
        </p:txBody>
      </p:sp>
      <p:sp>
        <p:nvSpPr>
          <p:cNvPr id="5" name="TextBox 4">
            <a:extLst>
              <a:ext uri="{FF2B5EF4-FFF2-40B4-BE49-F238E27FC236}">
                <a16:creationId xmlns:a16="http://schemas.microsoft.com/office/drawing/2014/main" id="{4B4F3138-E0AE-47C6-8C6A-436736842490}"/>
              </a:ext>
            </a:extLst>
          </p:cNvPr>
          <p:cNvSpPr txBox="1"/>
          <p:nvPr/>
        </p:nvSpPr>
        <p:spPr>
          <a:xfrm>
            <a:off x="2400405" y="1624559"/>
            <a:ext cx="4343190" cy="4431983"/>
          </a:xfrm>
          <a:prstGeom prst="rect">
            <a:avLst/>
          </a:prstGeom>
          <a:noFill/>
        </p:spPr>
        <p:txBody>
          <a:bodyPr wrap="square" rtlCol="0">
            <a:spAutoFit/>
          </a:bodyPr>
          <a:lstStyle/>
          <a:p>
            <a:r>
              <a:rPr lang="en-US" sz="3200" dirty="0">
                <a:solidFill>
                  <a:srgbClr val="0000CC"/>
                </a:solidFill>
              </a:rPr>
              <a:t>800+</a:t>
            </a:r>
            <a:r>
              <a:rPr lang="en-US" dirty="0"/>
              <a:t>    Interstate and Auxiliary Highways</a:t>
            </a:r>
          </a:p>
          <a:p>
            <a:endParaRPr lang="en-US" dirty="0"/>
          </a:p>
          <a:p>
            <a:r>
              <a:rPr lang="en-US" sz="3200" dirty="0">
                <a:solidFill>
                  <a:srgbClr val="0000CC"/>
                </a:solidFill>
              </a:rPr>
              <a:t>200</a:t>
            </a:r>
            <a:r>
              <a:rPr lang="en-US" dirty="0"/>
              <a:t>                        US Routes</a:t>
            </a:r>
          </a:p>
          <a:p>
            <a:endParaRPr lang="en-US" dirty="0"/>
          </a:p>
          <a:p>
            <a:r>
              <a:rPr lang="en-US" sz="3200" dirty="0">
                <a:solidFill>
                  <a:srgbClr val="0000CC"/>
                </a:solidFill>
              </a:rPr>
              <a:t>5,000+      </a:t>
            </a:r>
            <a:r>
              <a:rPr lang="en-US" dirty="0"/>
              <a:t>State highways*</a:t>
            </a:r>
          </a:p>
          <a:p>
            <a:endParaRPr lang="en-US" dirty="0"/>
          </a:p>
          <a:p>
            <a:r>
              <a:rPr lang="en-US" sz="3200" dirty="0">
                <a:solidFill>
                  <a:srgbClr val="0000CC"/>
                </a:solidFill>
              </a:rPr>
              <a:t>2,700</a:t>
            </a:r>
            <a:r>
              <a:rPr lang="en-US" dirty="0"/>
              <a:t>             Cities and towns*</a:t>
            </a:r>
          </a:p>
          <a:p>
            <a:endParaRPr lang="en-US" dirty="0"/>
          </a:p>
          <a:p>
            <a:r>
              <a:rPr lang="en-US" sz="3200" dirty="0">
                <a:solidFill>
                  <a:srgbClr val="0000CC"/>
                </a:solidFill>
              </a:rPr>
              <a:t>3,100           </a:t>
            </a:r>
            <a:r>
              <a:rPr lang="en-US" dirty="0"/>
              <a:t>Counties</a:t>
            </a:r>
          </a:p>
          <a:p>
            <a:endParaRPr lang="en-US" dirty="0"/>
          </a:p>
          <a:p>
            <a:r>
              <a:rPr lang="en-US" sz="3200" dirty="0">
                <a:solidFill>
                  <a:srgbClr val="0000CC"/>
                </a:solidFill>
              </a:rPr>
              <a:t>300    </a:t>
            </a:r>
            <a:r>
              <a:rPr lang="en-US" dirty="0"/>
              <a:t>              Road Suffixes</a:t>
            </a:r>
          </a:p>
        </p:txBody>
      </p:sp>
      <p:sp>
        <p:nvSpPr>
          <p:cNvPr id="8" name="TextBox 7">
            <a:extLst>
              <a:ext uri="{FF2B5EF4-FFF2-40B4-BE49-F238E27FC236}">
                <a16:creationId xmlns:a16="http://schemas.microsoft.com/office/drawing/2014/main" id="{89899B13-5E28-4E29-A012-89AF242CC660}"/>
              </a:ext>
            </a:extLst>
          </p:cNvPr>
          <p:cNvSpPr txBox="1"/>
          <p:nvPr/>
        </p:nvSpPr>
        <p:spPr>
          <a:xfrm>
            <a:off x="0" y="6102284"/>
            <a:ext cx="8925886" cy="246221"/>
          </a:xfrm>
          <a:prstGeom prst="rect">
            <a:avLst/>
          </a:prstGeom>
          <a:noFill/>
        </p:spPr>
        <p:txBody>
          <a:bodyPr wrap="square" rtlCol="0">
            <a:spAutoFit/>
          </a:bodyPr>
          <a:lstStyle/>
          <a:p>
            <a:r>
              <a:rPr lang="en-US" sz="1000" dirty="0"/>
              <a:t>* Only gathered for 5 states specifically impacted by Hurricanes Harvey, Michael and Florence – Virginia, North and South Carolina, Florida, and Texas</a:t>
            </a:r>
          </a:p>
        </p:txBody>
      </p:sp>
    </p:spTree>
    <p:extLst>
      <p:ext uri="{BB962C8B-B14F-4D97-AF65-F5344CB8AC3E}">
        <p14:creationId xmlns:p14="http://schemas.microsoft.com/office/powerpoint/2010/main" val="321959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Feature Extraction (3 of 4)</a:t>
            </a:r>
          </a:p>
        </p:txBody>
      </p:sp>
      <p:sp>
        <p:nvSpPr>
          <p:cNvPr id="3" name="TextBox 2">
            <a:extLst>
              <a:ext uri="{FF2B5EF4-FFF2-40B4-BE49-F238E27FC236}">
                <a16:creationId xmlns:a16="http://schemas.microsoft.com/office/drawing/2014/main" id="{FEDF8906-F8E1-40DE-ACAE-BE5FA2BA3EAC}"/>
              </a:ext>
            </a:extLst>
          </p:cNvPr>
          <p:cNvSpPr txBox="1"/>
          <p:nvPr/>
        </p:nvSpPr>
        <p:spPr>
          <a:xfrm>
            <a:off x="822960" y="1086374"/>
            <a:ext cx="7658310" cy="646331"/>
          </a:xfrm>
          <a:prstGeom prst="rect">
            <a:avLst/>
          </a:prstGeom>
          <a:noFill/>
        </p:spPr>
        <p:txBody>
          <a:bodyPr wrap="square" rtlCol="0">
            <a:spAutoFit/>
          </a:bodyPr>
          <a:lstStyle/>
          <a:p>
            <a:r>
              <a:rPr lang="en-US" dirty="0"/>
              <a:t>Using extracted geographic info, potential addresses were created for each tweet.</a:t>
            </a:r>
          </a:p>
        </p:txBody>
      </p:sp>
      <p:pic>
        <p:nvPicPr>
          <p:cNvPr id="4" name="Picture 3">
            <a:extLst>
              <a:ext uri="{FF2B5EF4-FFF2-40B4-BE49-F238E27FC236}">
                <a16:creationId xmlns:a16="http://schemas.microsoft.com/office/drawing/2014/main" id="{B903E08F-18A3-48F5-B2D6-48827F69C68A}"/>
              </a:ext>
            </a:extLst>
          </p:cNvPr>
          <p:cNvPicPr>
            <a:picLocks noChangeAspect="1"/>
          </p:cNvPicPr>
          <p:nvPr/>
        </p:nvPicPr>
        <p:blipFill>
          <a:blip r:embed="rId2">
            <a:clrChange>
              <a:clrFrom>
                <a:srgbClr val="F6F9FB"/>
              </a:clrFrom>
              <a:clrTo>
                <a:srgbClr val="F6F9FB">
                  <a:alpha val="0"/>
                </a:srgbClr>
              </a:clrTo>
            </a:clrChange>
          </a:blip>
          <a:stretch>
            <a:fillRect/>
          </a:stretch>
        </p:blipFill>
        <p:spPr>
          <a:xfrm>
            <a:off x="1061041" y="1824668"/>
            <a:ext cx="6790436" cy="1365028"/>
          </a:xfrm>
          <a:prstGeom prst="rect">
            <a:avLst/>
          </a:prstGeom>
        </p:spPr>
      </p:pic>
      <p:sp>
        <p:nvSpPr>
          <p:cNvPr id="5" name="Arrow: Right 4">
            <a:extLst>
              <a:ext uri="{FF2B5EF4-FFF2-40B4-BE49-F238E27FC236}">
                <a16:creationId xmlns:a16="http://schemas.microsoft.com/office/drawing/2014/main" id="{D35E0B9F-FC26-4595-B26B-F421F1643156}"/>
              </a:ext>
            </a:extLst>
          </p:cNvPr>
          <p:cNvSpPr/>
          <p:nvPr/>
        </p:nvSpPr>
        <p:spPr>
          <a:xfrm rot="5400000">
            <a:off x="1703744" y="3895099"/>
            <a:ext cx="1123951" cy="411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96CE72B-64FF-4C69-98D0-C9CE6BFAAC4B}"/>
              </a:ext>
            </a:extLst>
          </p:cNvPr>
          <p:cNvSpPr/>
          <p:nvPr/>
        </p:nvSpPr>
        <p:spPr>
          <a:xfrm rot="5400000">
            <a:off x="5868185" y="3895099"/>
            <a:ext cx="1123951" cy="41106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97B832-E5BB-4831-9FD0-E5011BE33EA3}"/>
              </a:ext>
            </a:extLst>
          </p:cNvPr>
          <p:cNvSpPr txBox="1"/>
          <p:nvPr/>
        </p:nvSpPr>
        <p:spPr>
          <a:xfrm>
            <a:off x="727174" y="4939396"/>
            <a:ext cx="3433766" cy="369332"/>
          </a:xfrm>
          <a:prstGeom prst="rect">
            <a:avLst/>
          </a:prstGeom>
          <a:noFill/>
        </p:spPr>
        <p:txBody>
          <a:bodyPr wrap="square" rtlCol="0">
            <a:spAutoFit/>
          </a:bodyPr>
          <a:lstStyle/>
          <a:p>
            <a:r>
              <a:rPr lang="en-US" i="1" dirty="0"/>
              <a:t>“I-35, Exit 335B, </a:t>
            </a:r>
            <a:r>
              <a:rPr lang="en-US" i="1" dirty="0" err="1"/>
              <a:t>Bellmead</a:t>
            </a:r>
            <a:r>
              <a:rPr lang="en-US" i="1" dirty="0"/>
              <a:t>, Texas”</a:t>
            </a:r>
          </a:p>
        </p:txBody>
      </p:sp>
      <p:sp>
        <p:nvSpPr>
          <p:cNvPr id="8" name="TextBox 7">
            <a:extLst>
              <a:ext uri="{FF2B5EF4-FFF2-40B4-BE49-F238E27FC236}">
                <a16:creationId xmlns:a16="http://schemas.microsoft.com/office/drawing/2014/main" id="{721ACB2D-138D-4E68-8B3F-6DA0C4EF1159}"/>
              </a:ext>
            </a:extLst>
          </p:cNvPr>
          <p:cNvSpPr txBox="1"/>
          <p:nvPr/>
        </p:nvSpPr>
        <p:spPr>
          <a:xfrm>
            <a:off x="4572000" y="4939396"/>
            <a:ext cx="3716323" cy="369332"/>
          </a:xfrm>
          <a:prstGeom prst="rect">
            <a:avLst/>
          </a:prstGeom>
          <a:noFill/>
        </p:spPr>
        <p:txBody>
          <a:bodyPr wrap="square" rtlCol="0">
            <a:spAutoFit/>
          </a:bodyPr>
          <a:lstStyle/>
          <a:p>
            <a:r>
              <a:rPr lang="en-US" i="1" dirty="0"/>
              <a:t>“I-35, Loop 340, </a:t>
            </a:r>
            <a:r>
              <a:rPr lang="en-US" i="1" dirty="0" err="1"/>
              <a:t>Bellmead</a:t>
            </a:r>
            <a:r>
              <a:rPr lang="en-US" i="1" dirty="0"/>
              <a:t>, Texas”</a:t>
            </a:r>
          </a:p>
        </p:txBody>
      </p:sp>
    </p:spTree>
    <p:extLst>
      <p:ext uri="{BB962C8B-B14F-4D97-AF65-F5344CB8AC3E}">
        <p14:creationId xmlns:p14="http://schemas.microsoft.com/office/powerpoint/2010/main" val="113642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7806"/>
          </a:xfrm>
        </p:spPr>
        <p:txBody>
          <a:bodyPr>
            <a:normAutofit/>
          </a:bodyPr>
          <a:lstStyle/>
          <a:p>
            <a:pPr>
              <a:spcAft>
                <a:spcPts val="1200"/>
              </a:spcAft>
            </a:pPr>
            <a:r>
              <a:rPr lang="en-US" b="1" dirty="0"/>
              <a:t>Feature Extraction (4 of 4)</a:t>
            </a:r>
          </a:p>
        </p:txBody>
      </p:sp>
      <p:sp>
        <p:nvSpPr>
          <p:cNvPr id="3" name="TextBox 2">
            <a:extLst>
              <a:ext uri="{FF2B5EF4-FFF2-40B4-BE49-F238E27FC236}">
                <a16:creationId xmlns:a16="http://schemas.microsoft.com/office/drawing/2014/main" id="{FEDF8906-F8E1-40DE-ACAE-BE5FA2BA3EAC}"/>
              </a:ext>
            </a:extLst>
          </p:cNvPr>
          <p:cNvSpPr txBox="1"/>
          <p:nvPr/>
        </p:nvSpPr>
        <p:spPr>
          <a:xfrm>
            <a:off x="822960" y="1086374"/>
            <a:ext cx="7658310" cy="646331"/>
          </a:xfrm>
          <a:prstGeom prst="rect">
            <a:avLst/>
          </a:prstGeom>
          <a:noFill/>
        </p:spPr>
        <p:txBody>
          <a:bodyPr wrap="square" rtlCol="0">
            <a:spAutoFit/>
          </a:bodyPr>
          <a:lstStyle/>
          <a:p>
            <a:r>
              <a:rPr lang="en-US" dirty="0"/>
              <a:t>In turn, we were able to take 2,400 tweets and funnel down to 700 with a high probability of finding an accurate location.</a:t>
            </a:r>
          </a:p>
        </p:txBody>
      </p:sp>
      <p:grpSp>
        <p:nvGrpSpPr>
          <p:cNvPr id="11" name="Group 10">
            <a:extLst>
              <a:ext uri="{FF2B5EF4-FFF2-40B4-BE49-F238E27FC236}">
                <a16:creationId xmlns:a16="http://schemas.microsoft.com/office/drawing/2014/main" id="{CCA2F3D0-C0D5-4270-AF83-361FD593412A}"/>
              </a:ext>
            </a:extLst>
          </p:cNvPr>
          <p:cNvGrpSpPr/>
          <p:nvPr/>
        </p:nvGrpSpPr>
        <p:grpSpPr>
          <a:xfrm>
            <a:off x="906011" y="1917262"/>
            <a:ext cx="7460749" cy="4458371"/>
            <a:chOff x="5371123" y="3164587"/>
            <a:chExt cx="2603256" cy="2881778"/>
          </a:xfrm>
        </p:grpSpPr>
        <p:sp>
          <p:nvSpPr>
            <p:cNvPr id="9" name="Flowchart: Merge 8">
              <a:extLst>
                <a:ext uri="{FF2B5EF4-FFF2-40B4-BE49-F238E27FC236}">
                  <a16:creationId xmlns:a16="http://schemas.microsoft.com/office/drawing/2014/main" id="{CCD3EF21-9240-4E51-8A04-8B6DD0B3B19B}"/>
                </a:ext>
              </a:extLst>
            </p:cNvPr>
            <p:cNvSpPr/>
            <p:nvPr/>
          </p:nvSpPr>
          <p:spPr>
            <a:xfrm>
              <a:off x="5371124" y="3429000"/>
              <a:ext cx="2603255" cy="2617365"/>
            </a:xfrm>
            <a:prstGeom prst="flowChartMerge">
              <a:avLst/>
            </a:prstGeom>
            <a:gradFill>
              <a:gsLst>
                <a:gs pos="0">
                  <a:schemeClr val="bg1">
                    <a:lumMod val="50000"/>
                  </a:schemeClr>
                </a:gs>
                <a:gs pos="100000">
                  <a:schemeClr val="bg1">
                    <a:lumMod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33973C8-192A-440B-88AC-887777D1FB15}"/>
                </a:ext>
              </a:extLst>
            </p:cNvPr>
            <p:cNvSpPr/>
            <p:nvPr/>
          </p:nvSpPr>
          <p:spPr>
            <a:xfrm>
              <a:off x="5371123" y="3164587"/>
              <a:ext cx="2603255" cy="4786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07B880E4-6550-4D83-8B73-233AF5782824}"/>
              </a:ext>
            </a:extLst>
          </p:cNvPr>
          <p:cNvSpPr/>
          <p:nvPr/>
        </p:nvSpPr>
        <p:spPr>
          <a:xfrm>
            <a:off x="1837189" y="2923728"/>
            <a:ext cx="5595457" cy="740451"/>
          </a:xfrm>
          <a:prstGeom prst="ellipse">
            <a:avLst/>
          </a:prstGeom>
          <a:gradFill>
            <a:gsLst>
              <a:gs pos="0">
                <a:srgbClr val="9F9F9F"/>
              </a:gs>
              <a:gs pos="100000">
                <a:srgbClr val="BFBFB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7665B1-3EA9-4D19-96DD-B830409D6E51}"/>
              </a:ext>
            </a:extLst>
          </p:cNvPr>
          <p:cNvSpPr/>
          <p:nvPr/>
        </p:nvSpPr>
        <p:spPr>
          <a:xfrm>
            <a:off x="3103927" y="4248351"/>
            <a:ext cx="3070370" cy="785043"/>
          </a:xfrm>
          <a:prstGeom prst="ellipse">
            <a:avLst/>
          </a:prstGeom>
          <a:gradFill>
            <a:gsLst>
              <a:gs pos="0">
                <a:srgbClr val="CECECE"/>
              </a:gs>
              <a:gs pos="100000">
                <a:srgbClr val="E2E2E2"/>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9C0293-D635-4AEF-8387-64D2AC95C6F5}"/>
              </a:ext>
            </a:extLst>
          </p:cNvPr>
          <p:cNvSpPr txBox="1"/>
          <p:nvPr/>
        </p:nvSpPr>
        <p:spPr>
          <a:xfrm>
            <a:off x="2056876" y="2102821"/>
            <a:ext cx="5190478" cy="369332"/>
          </a:xfrm>
          <a:prstGeom prst="rect">
            <a:avLst/>
          </a:prstGeom>
          <a:noFill/>
        </p:spPr>
        <p:txBody>
          <a:bodyPr wrap="square" rtlCol="0">
            <a:spAutoFit/>
          </a:bodyPr>
          <a:lstStyle/>
          <a:p>
            <a:pPr algn="ctr"/>
            <a:r>
              <a:rPr lang="en-US" b="1" dirty="0">
                <a:solidFill>
                  <a:srgbClr val="002060"/>
                </a:solidFill>
              </a:rPr>
              <a:t>2400 Tweets For Hurricanes Maria and Florence*</a:t>
            </a:r>
          </a:p>
        </p:txBody>
      </p:sp>
      <p:sp>
        <p:nvSpPr>
          <p:cNvPr id="15" name="TextBox 14">
            <a:extLst>
              <a:ext uri="{FF2B5EF4-FFF2-40B4-BE49-F238E27FC236}">
                <a16:creationId xmlns:a16="http://schemas.microsoft.com/office/drawing/2014/main" id="{A843D922-76DC-4C97-86A4-6A6CC2557278}"/>
              </a:ext>
            </a:extLst>
          </p:cNvPr>
          <p:cNvSpPr txBox="1"/>
          <p:nvPr/>
        </p:nvSpPr>
        <p:spPr>
          <a:xfrm>
            <a:off x="2231472" y="3102329"/>
            <a:ext cx="4681056" cy="369332"/>
          </a:xfrm>
          <a:prstGeom prst="rect">
            <a:avLst/>
          </a:prstGeom>
          <a:noFill/>
        </p:spPr>
        <p:txBody>
          <a:bodyPr wrap="square" rtlCol="0">
            <a:spAutoFit/>
          </a:bodyPr>
          <a:lstStyle/>
          <a:p>
            <a:pPr algn="ctr"/>
            <a:r>
              <a:rPr lang="en-US" b="1" dirty="0">
                <a:solidFill>
                  <a:srgbClr val="002060"/>
                </a:solidFill>
              </a:rPr>
              <a:t>1900 +  Containing a Highway</a:t>
            </a:r>
          </a:p>
        </p:txBody>
      </p:sp>
      <p:sp>
        <p:nvSpPr>
          <p:cNvPr id="17" name="TextBox 16">
            <a:extLst>
              <a:ext uri="{FF2B5EF4-FFF2-40B4-BE49-F238E27FC236}">
                <a16:creationId xmlns:a16="http://schemas.microsoft.com/office/drawing/2014/main" id="{E30B68B6-EBA4-4007-89BC-C2000B093A09}"/>
              </a:ext>
            </a:extLst>
          </p:cNvPr>
          <p:cNvSpPr txBox="1"/>
          <p:nvPr/>
        </p:nvSpPr>
        <p:spPr>
          <a:xfrm>
            <a:off x="2903745" y="4342288"/>
            <a:ext cx="3496740" cy="646331"/>
          </a:xfrm>
          <a:prstGeom prst="rect">
            <a:avLst/>
          </a:prstGeom>
          <a:noFill/>
        </p:spPr>
        <p:txBody>
          <a:bodyPr wrap="square" rtlCol="0">
            <a:spAutoFit/>
          </a:bodyPr>
          <a:lstStyle/>
          <a:p>
            <a:pPr algn="ctr"/>
            <a:r>
              <a:rPr lang="en-US" b="1" dirty="0">
                <a:solidFill>
                  <a:srgbClr val="002060"/>
                </a:solidFill>
              </a:rPr>
              <a:t>~700 With Easily Identified</a:t>
            </a:r>
          </a:p>
          <a:p>
            <a:pPr algn="ctr"/>
            <a:r>
              <a:rPr lang="en-US" b="1" dirty="0">
                <a:solidFill>
                  <a:srgbClr val="002060"/>
                </a:solidFill>
              </a:rPr>
              <a:t>Intersecting Road/Exit</a:t>
            </a:r>
          </a:p>
        </p:txBody>
      </p:sp>
    </p:spTree>
    <p:extLst>
      <p:ext uri="{BB962C8B-B14F-4D97-AF65-F5344CB8AC3E}">
        <p14:creationId xmlns:p14="http://schemas.microsoft.com/office/powerpoint/2010/main" val="3824638190"/>
      </p:ext>
    </p:extLst>
  </p:cSld>
  <p:clrMapOvr>
    <a:masterClrMapping/>
  </p:clrMapOvr>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BABABA"/>
      </a:accent1>
      <a:accent2>
        <a:srgbClr val="69696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7130</TotalTime>
  <Words>802</Words>
  <Application>Microsoft Macintosh PowerPoint</Application>
  <PresentationFormat>On-screen Show (4:3)</PresentationFormat>
  <Paragraphs>124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PowerPoint Presentation</vt:lpstr>
      <vt:lpstr>Problem Statement</vt:lpstr>
      <vt:lpstr>PowerPoint Presentation</vt:lpstr>
      <vt:lpstr>Data Collection</vt:lpstr>
      <vt:lpstr>Data Cleaning</vt:lpstr>
      <vt:lpstr>Feature Extraction (1 of 4)</vt:lpstr>
      <vt:lpstr>Feature Extraction (2 of 4)</vt:lpstr>
      <vt:lpstr>Feature Extraction (3 of 4)</vt:lpstr>
      <vt:lpstr>Feature Extraction (4 of 4)</vt:lpstr>
      <vt:lpstr>Generating Latitude and Longitude</vt:lpstr>
      <vt:lpstr>Mapping Road Closures  - Hurricane Florence</vt:lpstr>
      <vt:lpstr>Mapping Road Closures  - Hurricane Michael</vt:lpstr>
      <vt:lpstr>Mapping Performance</vt:lpstr>
      <vt:lpstr>Next Steps</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Successful Kickstarter Campaign</dc:title>
  <dc:creator>TCKBLWIN7</dc:creator>
  <cp:lastModifiedBy>Bobby Kelsey</cp:lastModifiedBy>
  <cp:revision>172</cp:revision>
  <dcterms:created xsi:type="dcterms:W3CDTF">2019-05-11T14:08:56Z</dcterms:created>
  <dcterms:modified xsi:type="dcterms:W3CDTF">2019-08-02T14:02:36Z</dcterms:modified>
</cp:coreProperties>
</file>