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2" r:id="rId6"/>
    <p:sldId id="277" r:id="rId7"/>
    <p:sldId id="299" r:id="rId8"/>
    <p:sldId id="288" r:id="rId9"/>
    <p:sldId id="291" r:id="rId10"/>
    <p:sldId id="289" r:id="rId11"/>
    <p:sldId id="290" r:id="rId12"/>
    <p:sldId id="292" r:id="rId13"/>
    <p:sldId id="293" r:id="rId14"/>
    <p:sldId id="297" r:id="rId15"/>
    <p:sldId id="300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76" autoAdjust="0"/>
    <p:restoredTop sz="94652" autoAdjust="0"/>
  </p:normalViewPr>
  <p:slideViewPr>
    <p:cSldViewPr snapToGrid="0" showGuides="1">
      <p:cViewPr varScale="1">
        <p:scale>
          <a:sx n="224" d="100"/>
          <a:sy n="224" d="100"/>
        </p:scale>
        <p:origin x="1168" y="17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941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20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66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06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4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90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15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1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39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evelup.gitconnected.com/random-forest-regression-209c0f354c84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bl.ocks.org/NPashaP/a74faf20b492ad37731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2022092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SESIoN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 err="1">
                <a:solidFill>
                  <a:schemeClr val="accent4"/>
                </a:solidFill>
              </a:rPr>
              <a:t>SocioEconomic</a:t>
            </a:r>
            <a:r>
              <a:rPr lang="en-US" sz="2400" dirty="0">
                <a:solidFill>
                  <a:schemeClr val="accent4"/>
                </a:solidFill>
              </a:rPr>
              <a:t> Status Impact on New York State Academic Performance</a:t>
            </a:r>
            <a:br>
              <a:rPr lang="en-US" sz="2400" dirty="0">
                <a:solidFill>
                  <a:schemeClr val="accent4"/>
                </a:solidFill>
              </a:rPr>
            </a:br>
            <a:br>
              <a:rPr lang="en-US" sz="2400" dirty="0">
                <a:solidFill>
                  <a:schemeClr val="accent4"/>
                </a:solidFill>
              </a:rPr>
            </a:br>
            <a:r>
              <a:rPr lang="en-US" sz="1400" dirty="0">
                <a:solidFill>
                  <a:schemeClr val="accent3"/>
                </a:solidFill>
              </a:rPr>
              <a:t>Dave Dyer, Nick Orangio, Ben Spivey, </a:t>
            </a:r>
            <a:r>
              <a:rPr lang="en-US" sz="1400" dirty="0" err="1">
                <a:solidFill>
                  <a:schemeClr val="accent3"/>
                </a:solidFill>
              </a:rPr>
              <a:t>Kshitij</a:t>
            </a:r>
            <a:r>
              <a:rPr lang="en-US" sz="1400" dirty="0">
                <a:solidFill>
                  <a:schemeClr val="accent3"/>
                </a:solidFill>
              </a:rPr>
              <a:t> Srivastava, </a:t>
            </a:r>
            <a:r>
              <a:rPr lang="en-US" sz="1400" dirty="0" err="1">
                <a:solidFill>
                  <a:schemeClr val="accent3"/>
                </a:solidFill>
              </a:rPr>
              <a:t>Vuong</a:t>
            </a:r>
            <a:r>
              <a:rPr lang="en-US" sz="1400" dirty="0">
                <a:solidFill>
                  <a:schemeClr val="accent3"/>
                </a:solidFill>
              </a:rPr>
              <a:t> Tran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70040" y="229298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much will it cost?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A997C66-4ED4-4017-9439-1D07ED31D783}"/>
                  </a:ext>
                </a:extLst>
              </p:cNvPr>
              <p:cNvSpPr/>
              <p:nvPr/>
            </p:nvSpPr>
            <p:spPr>
              <a:xfrm>
                <a:off x="228600" y="1486891"/>
                <a:ext cx="11596125" cy="2436564"/>
              </a:xfrm>
              <a:prstGeom prst="rect">
                <a:avLst/>
              </a:prstGeom>
            </p:spPr>
            <p:txBody>
              <a:bodyPr wrap="square" lIns="0" tIns="0" rIns="0" bIns="0" anchor="t">
                <a:spAutoFit/>
              </a:bodyPr>
              <a:lstStyle/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Per A Simple Cost Model for Machine Learning Applications [insert reference], a straightforward net present value cost model can be applied for machine learning applications: </a:t>
                </a:r>
              </a:p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endParaRPr>
              </a:p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endParaRPr>
              </a:p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endParaRPr>
              </a:p>
              <a:p>
                <a:pPr algn="ctr">
                  <a:lnSpc>
                    <a:spcPts val="19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𝑁𝑃𝑉</m:t>
                    </m:r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m:rPr>
                        <m:nor/>
                      </m:rPr>
                      <a:rPr lang="el-GR" sz="2400" b="1"/>
                      <m:t>Σ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1+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1" i="0" smtClean="0"/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 </a:t>
                </a:r>
              </a:p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endParaRPr>
              </a:p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is the cost if equipment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is the decision cost</a:t>
                </a:r>
              </a:p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We are working with freely available data and intend to use compute and storage we already own, therefore the NPV and cost should be $0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A997C66-4ED4-4017-9439-1D07ED31D7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86891"/>
                <a:ext cx="11596125" cy="2436564"/>
              </a:xfrm>
              <a:prstGeom prst="rect">
                <a:avLst/>
              </a:prstGeom>
              <a:blipFill>
                <a:blip r:embed="rId3"/>
                <a:stretch>
                  <a:fillRect l="-1204" t="-4663" r="-1422" b="-4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48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00702" y="328999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of Activities &amp; Roles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86891"/>
            <a:ext cx="11596125" cy="316753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u="sng" dirty="0">
                <a:cs typeface="Segoe UI" panose="020B0502040204020203" pitchFamily="34" charset="0"/>
              </a:rPr>
              <a:t>Timeline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Literature survey, proposal and proposal presentation – 1 week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Data loading, cleaning, design, and preliminary modeling – 90±155hrs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Statistics and machine learning modeling – 90±155hrs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D3 visualization, interactivity, testing, iteration – 144±248hrs</a:t>
            </a:r>
            <a:r>
              <a:rPr lang="en-US" baseline="30000" dirty="0">
                <a:cs typeface="Segoe UI" panose="020B0502040204020203" pitchFamily="34" charset="0"/>
              </a:rPr>
              <a:t>11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baseline="30000" dirty="0"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b="1" u="sng" dirty="0">
                <a:cs typeface="Segoe UI" panose="020B0502040204020203" pitchFamily="34" charset="0"/>
              </a:rPr>
              <a:t>Checks for Success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Cleaned data, preliminary model, functioning choropleth in D3 by end of October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b="1" u="sng" dirty="0">
                <a:cs typeface="Segoe UI" panose="020B0502040204020203" pitchFamily="34" charset="0"/>
              </a:rPr>
              <a:t>Roles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Documentation, design, organization, presentation, oversight – Nick, Dave, and </a:t>
            </a:r>
            <a:r>
              <a:rPr lang="en-US" dirty="0" err="1">
                <a:cs typeface="Segoe UI" panose="020B0502040204020203" pitchFamily="34" charset="0"/>
              </a:rPr>
              <a:t>Shitij</a:t>
            </a:r>
            <a:r>
              <a:rPr lang="en-US" dirty="0"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D3 visualization and Python modeling – </a:t>
            </a:r>
            <a:r>
              <a:rPr lang="en-US" dirty="0" err="1">
                <a:cs typeface="Segoe UI" panose="020B0502040204020203" pitchFamily="34" charset="0"/>
              </a:rPr>
              <a:t>Vuong</a:t>
            </a:r>
            <a:r>
              <a:rPr lang="en-US" dirty="0">
                <a:cs typeface="Segoe UI" panose="020B0502040204020203" pitchFamily="34" charset="0"/>
              </a:rPr>
              <a:t>, Ben, </a:t>
            </a:r>
            <a:r>
              <a:rPr lang="en-US" dirty="0" err="1">
                <a:cs typeface="Segoe UI" panose="020B0502040204020203" pitchFamily="34" charset="0"/>
              </a:rPr>
              <a:t>Shitij</a:t>
            </a:r>
            <a:r>
              <a:rPr lang="en-US" dirty="0">
                <a:cs typeface="Segoe UI" panose="020B0502040204020203" pitchFamily="34" charset="0"/>
              </a:rPr>
              <a:t>, Dave, and Nick (whole team)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1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00702" y="328999"/>
            <a:ext cx="365192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4096D04-5442-E048-B061-0DC7925C0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57" y="1917814"/>
            <a:ext cx="4828920" cy="35119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1781C5-BF4D-464A-98A6-CA2C70B68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292" y="1782153"/>
            <a:ext cx="4828920" cy="378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00702" y="328999"/>
            <a:ext cx="365192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40071B8-C859-3140-A12A-FBC739A0A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574" y="5318698"/>
            <a:ext cx="2619123" cy="3155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C4620C-48DC-E142-BA6A-C0DE9D29E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037" y="1526260"/>
            <a:ext cx="4796886" cy="380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0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599" y="1069998"/>
            <a:ext cx="11596125" cy="29238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Socioeconomic status (SES) and its impact on academic performance is well studied and documented – lower SES is often associated with lower academic performance and vice versa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1,2,5,6,7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Research on SES and academic performance is heavily academic and utilizes classical statistical techniques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3,4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– by applying modernized machine learning techniques and interactive data visualization, we will improve the insights into the relationships between SES and academic performance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intend to improve on and add to previous research on this topic through the thoughtful application of machine learning and data visualization </a:t>
            </a:r>
          </a:p>
          <a:p>
            <a:pPr>
              <a:lnSpc>
                <a:spcPts val="19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will focus on the state of New York, however we suspect our findings will be applicable and reproducible for other states in the United States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6C7813-151D-1E41-ABC7-824D97F13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4692430"/>
            <a:ext cx="4013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Heilmeier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Questions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WHAT ARE YOU TRYING TO DO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HOW IS IT DONE TODAY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WHAT IS NEW IN YOUR APPROACH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WHO CARES?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WHAT IMPACT WILL IT MAKE?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358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Model and visualize the impact of SES on academic performance in New York State, creating an engaging and interpretable product for end users 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19218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Heavily academic, dry research papers with classical statistical methods and without interactive visualizations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94852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Modern machine learning techniques and engaging, interactive data visualizations using D3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19218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Health-minded citizens, researchers, parents, teachers, school administrators, and lawmakers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9231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Effectively informing stakeholders will lead to more effective policymaking, leading to effective policy and increased academic performance</a:t>
            </a:r>
          </a:p>
          <a:p>
            <a:pPr algn="ctr">
              <a:lnSpc>
                <a:spcPts val="1900"/>
              </a:lnSpc>
            </a:pPr>
            <a:endParaRPr lang="en-US" sz="1200" b="1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Freeform 4344" descr="Icon of wrench. ">
            <a:extLst>
              <a:ext uri="{FF2B5EF4-FFF2-40B4-BE49-F238E27FC236}">
                <a16:creationId xmlns:a16="http://schemas.microsoft.com/office/drawing/2014/main" id="{120BE5BA-933B-C743-A741-82E177B88DC6}"/>
              </a:ext>
            </a:extLst>
          </p:cNvPr>
          <p:cNvSpPr>
            <a:spLocks/>
          </p:cNvSpPr>
          <p:nvPr/>
        </p:nvSpPr>
        <p:spPr bwMode="auto">
          <a:xfrm>
            <a:off x="5907924" y="2307750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Heilmeier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Questions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64988" y="2599525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831786" y="2599525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998584" y="2557429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167541" y="2599525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2147259" y="281272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WHAT ARE THE RISKS?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4314057" y="281272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HOW MUCH WILL IT COST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6480856" y="281272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HOW LONG WILL IT TAKE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8649812" y="2812728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WHAT ARE THE CHECKS FOR SUCCESS?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1957038" y="3579771"/>
            <a:ext cx="1752042" cy="94852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The ecological fallacy, interpretability of analysis, and correlated factors in models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4123835" y="3579771"/>
            <a:ext cx="1752042" cy="119218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Outside of man-hours, costs are expected to be negligible as the project uses publicly available data and computing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6168520" y="3415319"/>
            <a:ext cx="2020477" cy="14358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Lit survey, proposal, presentation – 1 week</a:t>
            </a:r>
          </a:p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Data cleaning / analysis – 90±155 </a:t>
            </a:r>
            <a:r>
              <a:rPr lang="en-US" sz="1200" b="1" dirty="0" err="1">
                <a:solidFill>
                  <a:schemeClr val="bg1"/>
                </a:solidFill>
                <a:cs typeface="Segoe UI" panose="020B0502040204020203" pitchFamily="34" charset="0"/>
              </a:rPr>
              <a:t>hrs</a:t>
            </a:r>
            <a:endParaRPr lang="en-US" sz="1200" b="1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ML / modeling – 90±155 </a:t>
            </a:r>
            <a:r>
              <a:rPr lang="en-US" sz="1200" b="1" dirty="0" err="1">
                <a:solidFill>
                  <a:schemeClr val="bg1"/>
                </a:solidFill>
                <a:cs typeface="Segoe UI" panose="020B0502040204020203" pitchFamily="34" charset="0"/>
              </a:rPr>
              <a:t>hrs</a:t>
            </a:r>
            <a:endParaRPr lang="en-US" sz="1200" b="1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Visualization – 144±248 </a:t>
            </a:r>
            <a:r>
              <a:rPr lang="en-US" sz="1200" b="1" dirty="0" err="1">
                <a:solidFill>
                  <a:schemeClr val="bg1"/>
                </a:solidFill>
                <a:cs typeface="Segoe UI" panose="020B0502040204020203" pitchFamily="34" charset="0"/>
              </a:rPr>
              <a:t>hrs</a:t>
            </a: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8459591" y="3579771"/>
            <a:ext cx="1752042" cy="94852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Cleaned data, a preliminary model, and a functioning D3 choropleth by end of October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2646061" y="2226511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4809689" y="2222286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6975433" y="2222286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9151784" y="2229681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70040" y="229298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you trying to do?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86891"/>
            <a:ext cx="11596125" cy="219290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Model and visualize the impact of SES on academic performance in New York State, creating an engaging and interpretable product for end users 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Improve on current models using machine learning and elegant, interactive data visualization</a:t>
            </a:r>
          </a:p>
          <a:p>
            <a:pPr>
              <a:lnSpc>
                <a:spcPts val="19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Apply state of the art techniques to a field that is heavy in academic/economic research, resulting products hard to interpret for the end user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Modern, interpretable machine learning techniques 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Interactive and engaging data visualization using JavaScript / D3</a:t>
            </a:r>
          </a:p>
        </p:txBody>
      </p:sp>
    </p:spTree>
    <p:extLst>
      <p:ext uri="{BB962C8B-B14F-4D97-AF65-F5344CB8AC3E}">
        <p14:creationId xmlns:p14="http://schemas.microsoft.com/office/powerpoint/2010/main" val="399937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70040" y="229298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is it done today?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86891"/>
            <a:ext cx="11596125" cy="414216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Current academic performance models are statistics based (ANOVA, t-test, regression,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etc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3,4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Current models can fail to capture random effects and confounding factors and do not utilize more capable machine learning techniques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SES is typically measured by factors such as: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Free and Reduced Lunch Ratio (FRL)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Family education levels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Occupation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Income 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Academic performance is typically measured by: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GPA 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Standardized testing 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is presented in a research paper, often very dry and without interactive visualization 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74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70040" y="229298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What’s new in your approach?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86891"/>
            <a:ext cx="11596125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will apply modern machine learning techniques (i.e. regularized regression, regression trees, random forests,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etc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will create an interactive visualization that users can engage with to better understand the impact of SES on academic performance, ultimately having a larger impact on the end user than a research paper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C8C082-C0B9-CE46-809E-8324D8B88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903" y="2698166"/>
            <a:ext cx="5017551" cy="3396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05BCC6-FBE2-4D47-A2F8-66BA5A15F012}"/>
              </a:ext>
            </a:extLst>
          </p:cNvPr>
          <p:cNvSpPr txBox="1"/>
          <p:nvPr/>
        </p:nvSpPr>
        <p:spPr>
          <a:xfrm>
            <a:off x="6667837" y="6094802"/>
            <a:ext cx="37304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choropleth in D3</a:t>
            </a:r>
          </a:p>
          <a:p>
            <a:r>
              <a:rPr lang="en-US" sz="800" dirty="0">
                <a:hlinkClick r:id="rId4"/>
              </a:rPr>
              <a:t>http://</a:t>
            </a:r>
            <a:r>
              <a:rPr lang="en-US" sz="800" dirty="0" err="1">
                <a:hlinkClick r:id="rId4"/>
              </a:rPr>
              <a:t>bl.ocks.org</a:t>
            </a:r>
            <a:r>
              <a:rPr lang="en-US" sz="800" dirty="0">
                <a:hlinkClick r:id="rId4"/>
              </a:rPr>
              <a:t>/</a:t>
            </a:r>
            <a:r>
              <a:rPr lang="en-US" sz="800" dirty="0" err="1">
                <a:hlinkClick r:id="rId4"/>
              </a:rPr>
              <a:t>NPashaP</a:t>
            </a:r>
            <a:r>
              <a:rPr lang="en-US" sz="800" dirty="0">
                <a:hlinkClick r:id="rId4"/>
              </a:rPr>
              <a:t>/a74faf20b492ad377312</a:t>
            </a:r>
            <a:endParaRPr lang="en-US" sz="800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9AD62AE1-768E-6449-B456-B11BB93D1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46" y="3328897"/>
            <a:ext cx="3690986" cy="213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551DD0-2F56-2E44-ABA8-B686031DF52A}"/>
              </a:ext>
            </a:extLst>
          </p:cNvPr>
          <p:cNvSpPr txBox="1"/>
          <p:nvPr/>
        </p:nvSpPr>
        <p:spPr>
          <a:xfrm>
            <a:off x="576026" y="5656484"/>
            <a:ext cx="37304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regression</a:t>
            </a:r>
          </a:p>
          <a:p>
            <a:r>
              <a:rPr lang="en-US" sz="800" dirty="0">
                <a:hlinkClick r:id="rId6"/>
              </a:rPr>
              <a:t>https://</a:t>
            </a:r>
            <a:r>
              <a:rPr lang="en-US" sz="800" dirty="0" err="1">
                <a:hlinkClick r:id="rId6"/>
              </a:rPr>
              <a:t>levelup.gitconnected.com</a:t>
            </a:r>
            <a:r>
              <a:rPr lang="en-US" sz="800" dirty="0">
                <a:hlinkClick r:id="rId6"/>
              </a:rPr>
              <a:t>/random-forest-regression-209c0f354c84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4354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70040" y="229298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difference will it make?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86891"/>
            <a:ext cx="11596125" cy="24365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Our project intends to broaden the scope of awareness of factors such as SES that impact academic performance in a United States education system that is increasingly failing relative to other leading countries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Health-minded citizens, parents, teachers, school administrators, researchers and lawmakers will find this project informative and influential in regards to financial decisions and budgeting to achieve high levels of academic performance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1,8,10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Effectively informing stakeholders is a crucial step in effective policymaking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3074" name="Picture 2" descr="Communicating and informing">
            <a:extLst>
              <a:ext uri="{FF2B5EF4-FFF2-40B4-BE49-F238E27FC236}">
                <a16:creationId xmlns:a16="http://schemas.microsoft.com/office/drawing/2014/main" id="{0B2720B7-3DA2-ED4C-8296-0CF5C6C3B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95" y="4293262"/>
            <a:ext cx="2145203" cy="15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ublic Policy Committee">
            <a:extLst>
              <a:ext uri="{FF2B5EF4-FFF2-40B4-BE49-F238E27FC236}">
                <a16:creationId xmlns:a16="http://schemas.microsoft.com/office/drawing/2014/main" id="{49AC8DAA-BB51-D64C-BA2C-37793FDE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468" y="3952992"/>
            <a:ext cx="2192908" cy="219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est Education Podcasts 2017 | Edutopia">
            <a:extLst>
              <a:ext uri="{FF2B5EF4-FFF2-40B4-BE49-F238E27FC236}">
                <a16:creationId xmlns:a16="http://schemas.microsoft.com/office/drawing/2014/main" id="{F895C7BA-EC65-124E-95F8-6B9455A7B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953" y="4161795"/>
            <a:ext cx="2723868" cy="153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F317E5-8A58-8047-83CD-53FE4A5181B5}"/>
              </a:ext>
            </a:extLst>
          </p:cNvPr>
          <p:cNvSpPr txBox="1"/>
          <p:nvPr/>
        </p:nvSpPr>
        <p:spPr>
          <a:xfrm>
            <a:off x="993354" y="5992010"/>
            <a:ext cx="160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108B60-55D8-2148-AAC2-A953762D8067}"/>
              </a:ext>
            </a:extLst>
          </p:cNvPr>
          <p:cNvSpPr txBox="1"/>
          <p:nvPr/>
        </p:nvSpPr>
        <p:spPr>
          <a:xfrm>
            <a:off x="5110810" y="6051109"/>
            <a:ext cx="160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 Policy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34544-9A84-C742-82DA-9B96C3053AA8}"/>
              </a:ext>
            </a:extLst>
          </p:cNvPr>
          <p:cNvSpPr txBox="1"/>
          <p:nvPr/>
        </p:nvSpPr>
        <p:spPr>
          <a:xfrm>
            <a:off x="8862079" y="5992011"/>
            <a:ext cx="2573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Improve Education Outcomes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17C04D-7ABA-294B-82B6-D1BEC0677039}"/>
              </a:ext>
            </a:extLst>
          </p:cNvPr>
          <p:cNvCxnSpPr/>
          <p:nvPr/>
        </p:nvCxnSpPr>
        <p:spPr>
          <a:xfrm>
            <a:off x="3713991" y="5049446"/>
            <a:ext cx="7444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39B84C-AB60-0B4E-8761-176FA4A6873D}"/>
              </a:ext>
            </a:extLst>
          </p:cNvPr>
          <p:cNvCxnSpPr/>
          <p:nvPr/>
        </p:nvCxnSpPr>
        <p:spPr>
          <a:xfrm>
            <a:off x="7415542" y="5034968"/>
            <a:ext cx="7444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70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70040" y="229298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the risks and payoffs?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86891"/>
            <a:ext cx="11596125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ecological fallacy – a misinterpretation of results that apply aggregate findings to individual outcomes when it is not appropriate to do so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Interpretability of “black box” machine learning models to the intended audience of the project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Confounding variables due to suppressed data </a:t>
            </a:r>
          </a:p>
        </p:txBody>
      </p:sp>
      <p:pic>
        <p:nvPicPr>
          <p:cNvPr id="1026" name="Picture 2" descr="AI &amp; Machine Learning Black Boxes: The Need for Transparency and  Accountability">
            <a:extLst>
              <a:ext uri="{FF2B5EF4-FFF2-40B4-BE49-F238E27FC236}">
                <a16:creationId xmlns:a16="http://schemas.microsoft.com/office/drawing/2014/main" id="{8BE10641-3F60-4148-83D3-998382DF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77" y="3807388"/>
            <a:ext cx="5968213" cy="252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60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1218</TotalTime>
  <Words>1006</Words>
  <Application>Microsoft Macintosh PowerPoint</Application>
  <PresentationFormat>Widescreen</PresentationFormat>
  <Paragraphs>128</Paragraphs>
  <Slides>13</Slides>
  <Notes>13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Segoe UI Light</vt:lpstr>
      <vt:lpstr>Office Theme</vt:lpstr>
      <vt:lpstr>SESIoN  SocioEconomic Status Impact on New York State Academic Performance  Dave Dyer, Nick Orangio, Ben Spivey, Kshitij Srivastava, Vuong Tran</vt:lpstr>
      <vt:lpstr>Project analysis slide 10</vt:lpstr>
      <vt:lpstr>Project analysis slide 3</vt:lpstr>
      <vt:lpstr>Project analysis slide 3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SESIoN  Socio Economic Status Impact on New York State Academic Performance</dc:title>
  <dc:creator>Orangio, Nick S</dc:creator>
  <cp:lastModifiedBy>Orangio, Nick S</cp:lastModifiedBy>
  <cp:revision>93</cp:revision>
  <dcterms:created xsi:type="dcterms:W3CDTF">2020-10-06T02:49:22Z</dcterms:created>
  <dcterms:modified xsi:type="dcterms:W3CDTF">2020-10-09T20:44:16Z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