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1"/>
  </p:sldMasterIdLst>
  <p:notesMasterIdLst>
    <p:notesMasterId r:id="rId8"/>
  </p:notesMasterIdLst>
  <p:sldIdLst>
    <p:sldId id="256" r:id="rId2"/>
    <p:sldId id="270" r:id="rId3"/>
    <p:sldId id="261" r:id="rId4"/>
    <p:sldId id="262" r:id="rId5"/>
    <p:sldId id="264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25"/>
    <p:restoredTop sz="96327"/>
  </p:normalViewPr>
  <p:slideViewPr>
    <p:cSldViewPr snapToGrid="0" snapToObjects="1">
      <p:cViewPr varScale="1">
        <p:scale>
          <a:sx n="116" d="100"/>
          <a:sy n="116" d="100"/>
        </p:scale>
        <p:origin x="2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0E315-3EA0-7E4B-B95D-B1EEB2355665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2CD2B-4E86-E249-BE58-64BCBC71D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5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5EDB1B7-BE47-2D4C-9C8A-D10B7D0FD93E}" type="datetime1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RTSpoonmore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2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95F4-3906-FB47-8B4A-07CF829DF6B7}" type="datetime1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RTSpoonmore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9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4D8B-02DF-6243-8541-AFAD5A0057C2}" type="datetime1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RTSpoonmore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EDD8-3376-A14D-B1C4-4EAE9D64A315}" type="datetime1">
              <a:rPr lang="en-US" smtClean="0"/>
              <a:t>8/31/21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RTSpoonmore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1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6101-F14B-864B-B47F-1E2DC86A7D28}" type="datetime1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RTSpoonmore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7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1DE-F7C9-E440-AD60-1ECA4C0C00AC}" type="datetime1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RTSpoonmore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6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812C-3CBC-0E4E-8EAA-CEAD56EE101D}" type="datetime1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RTSpoonmore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3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A6AA-EBDE-3F46-AA0D-8710D4294043}" type="datetime1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RTSpoonmore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5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799D-C584-F24D-9307-49D48E9BBF07}" type="datetime1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RTSpoonmore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2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B57F-8A3D-6E4C-B8C1-B4F8A3CFEB0C}" type="datetime1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RTSpoonmore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1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D22F-7517-1649-8218-74538DE48CE5}" type="datetime1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RTSpoonmore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6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14322AAE-F414-F140-8F00-BE390EA30BC3}" type="datetime1">
              <a:rPr lang="en-US" smtClean="0"/>
              <a:t>8/31/21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RTSpoonmore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5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5" r:id="rId9"/>
    <p:sldLayoutId id="2147483683" r:id="rId10"/>
    <p:sldLayoutId id="2147483684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kaggle.com/andrewmvd/pediatric-pneumonia-chest-xray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hyperlink" Target="http://dx.doi.org/10.17632/rscbjbr9sj.2" TargetMode="Externa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189E391F-E4E2-4C52-A629-5E4FD2D68F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1482" r="-1" b="4243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384EB6-FCEB-CC49-8166-C5F75004C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619" y="108585"/>
            <a:ext cx="11211261" cy="1517286"/>
          </a:xfrm>
        </p:spPr>
        <p:txBody>
          <a:bodyPr>
            <a:normAutofit/>
          </a:bodyPr>
          <a:lstStyle/>
          <a:p>
            <a:pPr algn="l"/>
            <a:r>
              <a:rPr lang="en-US" sz="4000" i="1" dirty="0">
                <a:solidFill>
                  <a:srgbClr val="FFFFFF"/>
                </a:solidFill>
              </a:rPr>
              <a:t>Detecting Pneumonia in X-Ray images using Convolution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254BD-D781-9743-A233-010118FFB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7550" y="1256704"/>
            <a:ext cx="2293620" cy="1049030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Bob Spoonmore</a:t>
            </a:r>
          </a:p>
          <a:p>
            <a:pPr algn="l"/>
            <a:r>
              <a:rPr lang="en-US" sz="1800" dirty="0">
                <a:solidFill>
                  <a:srgbClr val="FFFFFF"/>
                </a:solidFill>
              </a:rPr>
              <a:t>July 2021</a:t>
            </a:r>
          </a:p>
        </p:txBody>
      </p:sp>
      <p:pic>
        <p:nvPicPr>
          <p:cNvPr id="6" name="Picture 5" descr="A picture containing necktie, X-ray film, close&#10;&#10;Description automatically generated">
            <a:extLst>
              <a:ext uri="{FF2B5EF4-FFF2-40B4-BE49-F238E27FC236}">
                <a16:creationId xmlns:a16="http://schemas.microsoft.com/office/drawing/2014/main" id="{BF4852B2-B43B-AC40-A860-7320282B2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78" y="1997336"/>
            <a:ext cx="3791582" cy="379158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94EE83A-C2FC-9A43-9F3A-6A379BBA94C0}"/>
              </a:ext>
            </a:extLst>
          </p:cNvPr>
          <p:cNvSpPr txBox="1">
            <a:spLocks/>
          </p:cNvSpPr>
          <p:nvPr/>
        </p:nvSpPr>
        <p:spPr>
          <a:xfrm>
            <a:off x="6094474" y="2725275"/>
            <a:ext cx="3791582" cy="4632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u="sng" dirty="0">
                <a:solidFill>
                  <a:schemeClr val="tx1"/>
                </a:solidFill>
              </a:rPr>
              <a:t>Problem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u="sng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6F9BD8-44AF-8447-9FE5-3DD8A31D5517}"/>
              </a:ext>
            </a:extLst>
          </p:cNvPr>
          <p:cNvSpPr txBox="1"/>
          <p:nvPr/>
        </p:nvSpPr>
        <p:spPr>
          <a:xfrm>
            <a:off x="4206240" y="3211414"/>
            <a:ext cx="7726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can images of infant chest X-Rays be viewed algorithmically such that Pneumonia can be detected from Normal conditions with a level of confidence above 90%?</a:t>
            </a:r>
          </a:p>
          <a:p>
            <a:pPr algn="ctr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FE7FF4-42D9-114A-A0A0-E268CFC686F7}"/>
              </a:ext>
            </a:extLst>
          </p:cNvPr>
          <p:cNvSpPr txBox="1"/>
          <p:nvPr/>
        </p:nvSpPr>
        <p:spPr>
          <a:xfrm>
            <a:off x="4503420" y="5466762"/>
            <a:ext cx="730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 Deep Learning algorithm of Convolution Neural Networks will be applied to images of pediatric X-Rays separated into Pneumonia and Normal labeled groups to determine if images can predict results based on training a supervised image model</a:t>
            </a:r>
          </a:p>
          <a:p>
            <a:pPr algn="ctr"/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D83FAE-FDA8-E041-9FDD-8670AD4AF210}"/>
              </a:ext>
            </a:extLst>
          </p:cNvPr>
          <p:cNvSpPr/>
          <p:nvPr/>
        </p:nvSpPr>
        <p:spPr>
          <a:xfrm>
            <a:off x="4114800" y="2725275"/>
            <a:ext cx="7875270" cy="2109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5C3B756-88D3-4576-A217-6995584AB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524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EBF5392-ED6D-419D-A1F8-29650B91D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5244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D34D25F-EE46-7741-AB3F-8EDEE3E2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RTSpoonmore 2021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1CEF4D8-C606-1B4B-BD4E-3D303E8C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584328-3B79-4344-A181-47571FA2F6F2}"/>
              </a:ext>
            </a:extLst>
          </p:cNvPr>
          <p:cNvSpPr/>
          <p:nvPr/>
        </p:nvSpPr>
        <p:spPr>
          <a:xfrm>
            <a:off x="210539" y="3628992"/>
            <a:ext cx="4214163" cy="289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770BAA0-A4F2-2F40-80A5-091B3B67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8245" y="-1"/>
            <a:ext cx="6746851" cy="6451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i="1" dirty="0">
                <a:solidFill>
                  <a:schemeClr val="tx1"/>
                </a:solidFill>
              </a:rPr>
              <a:t>Exploratory Data Analysis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312D12-1AD3-874D-859E-032A083ABF02}"/>
              </a:ext>
            </a:extLst>
          </p:cNvPr>
          <p:cNvSpPr/>
          <p:nvPr/>
        </p:nvSpPr>
        <p:spPr>
          <a:xfrm>
            <a:off x="4728245" y="657609"/>
            <a:ext cx="73741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Images from the Kaggle Dataset: 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Pediatric Pneumonia Chest X-ray </a:t>
            </a:r>
            <a:r>
              <a:rPr lang="en-US" sz="1000" u="sng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https://www.kaggle.com/andrewmvd/pediatric-pneumonia-chest-xray</a:t>
            </a:r>
            <a:endParaRPr lang="en-US" sz="1000" u="sng" dirty="0">
              <a:solidFill>
                <a:schemeClr val="accent2"/>
              </a:solidFill>
            </a:endParaRPr>
          </a:p>
          <a:p>
            <a:endParaRPr lang="en-US" sz="1000" u="sng" dirty="0">
              <a:solidFill>
                <a:schemeClr val="accent2"/>
              </a:solidFill>
            </a:endParaRPr>
          </a:p>
          <a:p>
            <a:r>
              <a:rPr lang="en-US" sz="1000" dirty="0">
                <a:solidFill>
                  <a:schemeClr val="accent2"/>
                </a:solidFill>
              </a:rPr>
              <a:t>Dataset by Daniel </a:t>
            </a:r>
            <a:r>
              <a:rPr lang="en-US" sz="1000" dirty="0" err="1">
                <a:solidFill>
                  <a:schemeClr val="accent2"/>
                </a:solidFill>
              </a:rPr>
              <a:t>Kermany</a:t>
            </a:r>
            <a:r>
              <a:rPr lang="en-US" sz="1000" dirty="0">
                <a:solidFill>
                  <a:schemeClr val="accent2"/>
                </a:solidFill>
              </a:rPr>
              <a:t> and Michael </a:t>
            </a:r>
            <a:r>
              <a:rPr lang="en-US" sz="1000" dirty="0" err="1">
                <a:solidFill>
                  <a:schemeClr val="accent2"/>
                </a:solidFill>
              </a:rPr>
              <a:t>Goldbaum</a:t>
            </a:r>
            <a:r>
              <a:rPr lang="en-US" sz="1000" dirty="0">
                <a:solidFill>
                  <a:schemeClr val="accent2"/>
                </a:solidFill>
              </a:rPr>
              <a:t> in 2018.  All images labelled as either pneumonia or normal</a:t>
            </a:r>
          </a:p>
          <a:p>
            <a:r>
              <a:rPr lang="en-US" sz="1000" dirty="0" err="1">
                <a:solidFill>
                  <a:schemeClr val="accent2"/>
                </a:solidFill>
              </a:rPr>
              <a:t>Kermany</a:t>
            </a:r>
            <a:r>
              <a:rPr lang="en-US" sz="1000" dirty="0">
                <a:solidFill>
                  <a:schemeClr val="accent2"/>
                </a:solidFill>
              </a:rPr>
              <a:t>, Daniel; Zhang, Kang; </a:t>
            </a:r>
            <a:r>
              <a:rPr lang="en-US" sz="1000" dirty="0" err="1">
                <a:solidFill>
                  <a:schemeClr val="accent2"/>
                </a:solidFill>
              </a:rPr>
              <a:t>Goldbaum</a:t>
            </a:r>
            <a:r>
              <a:rPr lang="en-US" sz="1000" dirty="0">
                <a:solidFill>
                  <a:schemeClr val="accent2"/>
                </a:solidFill>
              </a:rPr>
              <a:t>, Michael (2018), “Labeled Optical Coherence Tomography (OCT) and Chest X-Ray Images for Classification”, Mendeley Data, v2 </a:t>
            </a:r>
            <a:r>
              <a:rPr lang="en-US" sz="1000" u="sng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http://dx.doi.org/10.17632/rscbjbr9sj.2</a:t>
            </a:r>
            <a:endParaRPr lang="en-US" sz="1000" u="sng" dirty="0">
              <a:solidFill>
                <a:schemeClr val="accent2"/>
              </a:solidFill>
            </a:endParaRPr>
          </a:p>
          <a:p>
            <a:endParaRPr lang="en-US" sz="1000" u="sng" dirty="0">
              <a:solidFill>
                <a:schemeClr val="accent2"/>
              </a:solidFill>
            </a:endParaRPr>
          </a:p>
          <a:p>
            <a:r>
              <a:rPr lang="en-US" sz="1000" dirty="0">
                <a:solidFill>
                  <a:schemeClr val="accent2"/>
                </a:solidFill>
              </a:rPr>
              <a:t>Data set 5856 images in folders:  All images jpeg with various resolutions and proportions, no missing data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Final Train, Test, Valid split:  80%, 10%, 10%</a:t>
            </a:r>
          </a:p>
        </p:txBody>
      </p:sp>
      <p:pic>
        <p:nvPicPr>
          <p:cNvPr id="42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1A71C91-1B7D-B843-AFC8-B595F2BCC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80024" y="3698058"/>
            <a:ext cx="4083342" cy="271542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1A5B897-E36F-E247-9C09-B9F2AF61A70C}"/>
              </a:ext>
            </a:extLst>
          </p:cNvPr>
          <p:cNvSpPr txBox="1"/>
          <p:nvPr/>
        </p:nvSpPr>
        <p:spPr>
          <a:xfrm>
            <a:off x="4769328" y="2634077"/>
            <a:ext cx="26937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Source Files :</a:t>
            </a:r>
          </a:p>
          <a:p>
            <a:r>
              <a:rPr lang="en-US" sz="1400" dirty="0"/>
              <a:t>Original split  (Test/Train)</a:t>
            </a:r>
          </a:p>
          <a:p>
            <a:r>
              <a:rPr lang="en-US" sz="1400" dirty="0"/>
              <a:t>combined into single set of NORMAL and PNEUMONIA Source Dataset remains intact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B7E830-B92D-7A4E-9093-8F83999D9806}"/>
              </a:ext>
            </a:extLst>
          </p:cNvPr>
          <p:cNvSpPr txBox="1"/>
          <p:nvPr/>
        </p:nvSpPr>
        <p:spPr>
          <a:xfrm>
            <a:off x="7043198" y="4627284"/>
            <a:ext cx="44783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Modeling Files:</a:t>
            </a:r>
          </a:p>
          <a:p>
            <a:r>
              <a:rPr lang="en-US" sz="1400" dirty="0"/>
              <a:t>New folder structure (</a:t>
            </a:r>
            <a:r>
              <a:rPr lang="en-US" sz="1400" dirty="0" err="1"/>
              <a:t>test,train,valid</a:t>
            </a:r>
            <a:r>
              <a:rPr lang="en-US" sz="1400" dirty="0"/>
              <a:t>)</a:t>
            </a:r>
          </a:p>
          <a:p>
            <a:r>
              <a:rPr lang="en-US" sz="1400" dirty="0"/>
              <a:t>Unbalanced file count – could impact analysis</a:t>
            </a:r>
          </a:p>
          <a:p>
            <a:r>
              <a:rPr lang="en-US" sz="1400" dirty="0"/>
              <a:t>Copied % of pneumonia train to discard folder to balance file counts</a:t>
            </a:r>
          </a:p>
          <a:p>
            <a:endParaRPr lang="en-US" sz="14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412C623-0D6F-B643-81AD-F400CDFD8751}"/>
              </a:ext>
            </a:extLst>
          </p:cNvPr>
          <p:cNvGrpSpPr/>
          <p:nvPr/>
        </p:nvGrpSpPr>
        <p:grpSpPr>
          <a:xfrm>
            <a:off x="5191550" y="3864192"/>
            <a:ext cx="1808902" cy="1155621"/>
            <a:chOff x="3955792" y="4323114"/>
            <a:chExt cx="1808902" cy="1155621"/>
          </a:xfrm>
        </p:grpSpPr>
        <p:pic>
          <p:nvPicPr>
            <p:cNvPr id="46" name="Picture 45" descr="Shape, rectangle&#10;&#10;Description automatically generated">
              <a:extLst>
                <a:ext uri="{FF2B5EF4-FFF2-40B4-BE49-F238E27FC236}">
                  <a16:creationId xmlns:a16="http://schemas.microsoft.com/office/drawing/2014/main" id="{96AAE07B-76E8-AE41-B4D4-590A5683D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55792" y="4323114"/>
              <a:ext cx="1808902" cy="1155621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42AB75A-489D-D646-ABA9-663006BA21CF}"/>
                </a:ext>
              </a:extLst>
            </p:cNvPr>
            <p:cNvSpPr txBox="1"/>
            <p:nvPr/>
          </p:nvSpPr>
          <p:spPr>
            <a:xfrm>
              <a:off x="4157562" y="4765569"/>
              <a:ext cx="12907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NORMAL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ECF84D4-3104-6646-9A13-97DC1CB1735B}"/>
              </a:ext>
            </a:extLst>
          </p:cNvPr>
          <p:cNvGrpSpPr/>
          <p:nvPr/>
        </p:nvGrpSpPr>
        <p:grpSpPr>
          <a:xfrm>
            <a:off x="5191550" y="5105819"/>
            <a:ext cx="1808902" cy="1155621"/>
            <a:chOff x="3955792" y="5564741"/>
            <a:chExt cx="1808902" cy="1155621"/>
          </a:xfrm>
        </p:grpSpPr>
        <p:pic>
          <p:nvPicPr>
            <p:cNvPr id="49" name="Picture 48" descr="Shape, rectangle&#10;&#10;Description automatically generated">
              <a:extLst>
                <a:ext uri="{FF2B5EF4-FFF2-40B4-BE49-F238E27FC236}">
                  <a16:creationId xmlns:a16="http://schemas.microsoft.com/office/drawing/2014/main" id="{E217D706-B3F1-4B41-9723-EE03E7C2A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55792" y="5564741"/>
              <a:ext cx="1808902" cy="115562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93E1E9E-C903-E740-A7D3-1389CA06B38F}"/>
                </a:ext>
              </a:extLst>
            </p:cNvPr>
            <p:cNvSpPr txBox="1"/>
            <p:nvPr/>
          </p:nvSpPr>
          <p:spPr>
            <a:xfrm>
              <a:off x="3998538" y="6007196"/>
              <a:ext cx="1752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PNEUMONIA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2108F6C-BC4C-2C41-A0A9-D143F3C8F94E}"/>
              </a:ext>
            </a:extLst>
          </p:cNvPr>
          <p:cNvSpPr/>
          <p:nvPr/>
        </p:nvSpPr>
        <p:spPr>
          <a:xfrm>
            <a:off x="7703685" y="2257726"/>
            <a:ext cx="43987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/>
              <a:t>Unbalanced number of files:</a:t>
            </a:r>
          </a:p>
          <a:p>
            <a:r>
              <a:rPr lang="en-US" sz="1400" dirty="0"/>
              <a:t>- Pics: 1583 Normal, 4274 pneumonia </a:t>
            </a:r>
          </a:p>
          <a:p>
            <a:r>
              <a:rPr lang="en-US" sz="1400" dirty="0"/>
              <a:t>- Small number of files lower in resolution</a:t>
            </a:r>
          </a:p>
          <a:p>
            <a:r>
              <a:rPr lang="en-US" sz="1400" dirty="0"/>
              <a:t>- Most image ratios within consistent spread</a:t>
            </a:r>
          </a:p>
          <a:p>
            <a:r>
              <a:rPr lang="en-US" sz="1400" dirty="0"/>
              <a:t>- Copied files into modeling folders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Test: 10% of data, equal # norm, </a:t>
            </a:r>
            <a:r>
              <a:rPr lang="en-US" sz="1400" dirty="0" err="1"/>
              <a:t>pneu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Train: 80% of data, rest of norm, % above </a:t>
            </a:r>
            <a:r>
              <a:rPr lang="en-US" sz="1400" dirty="0" err="1"/>
              <a:t>pneu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Valid: 10% of data, equal # norm, </a:t>
            </a:r>
            <a:r>
              <a:rPr lang="en-US" sz="1400" dirty="0" err="1"/>
              <a:t>pneu</a:t>
            </a: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742950" lvl="1" indent="-285750">
              <a:buFontTx/>
              <a:buChar char="-"/>
            </a:pPr>
            <a:endParaRPr lang="en-US"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FCD078-A160-F243-9EEB-D007F27C56A8}"/>
              </a:ext>
            </a:extLst>
          </p:cNvPr>
          <p:cNvGrpSpPr/>
          <p:nvPr/>
        </p:nvGrpSpPr>
        <p:grpSpPr>
          <a:xfrm>
            <a:off x="209240" y="1054626"/>
            <a:ext cx="4214163" cy="2432245"/>
            <a:chOff x="209240" y="1054626"/>
            <a:chExt cx="4214163" cy="243224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AE6E545-0F2E-0345-87C8-663EF1DD0495}"/>
                </a:ext>
              </a:extLst>
            </p:cNvPr>
            <p:cNvSpPr/>
            <p:nvPr/>
          </p:nvSpPr>
          <p:spPr>
            <a:xfrm>
              <a:off x="209240" y="1054626"/>
              <a:ext cx="4214163" cy="2432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Content Placeholder 6">
              <a:extLst>
                <a:ext uri="{FF2B5EF4-FFF2-40B4-BE49-F238E27FC236}">
                  <a16:creationId xmlns:a16="http://schemas.microsoft.com/office/drawing/2014/main" id="{27B15AFF-9EA1-6F48-83DC-63041E7B0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00171" y="1573176"/>
              <a:ext cx="1608637" cy="451362"/>
            </a:xfrm>
            <a:prstGeom prst="rect">
              <a:avLst/>
            </a:prstGeom>
          </p:spPr>
        </p:pic>
        <p:pic>
          <p:nvPicPr>
            <p:cNvPr id="28" name="Content Placeholder 6">
              <a:extLst>
                <a:ext uri="{FF2B5EF4-FFF2-40B4-BE49-F238E27FC236}">
                  <a16:creationId xmlns:a16="http://schemas.microsoft.com/office/drawing/2014/main" id="{9D4EC439-337A-E546-99E3-6CBE83BAE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00171" y="2156310"/>
              <a:ext cx="1608637" cy="45136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ECB4477-D3EE-474F-89AC-FBAAC765B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9361" y="1575567"/>
              <a:ext cx="1640809" cy="214934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701E21F-9010-194E-8C06-69E5D1D8E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8637" y="2161981"/>
              <a:ext cx="1662258" cy="21493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322084-6BEB-F74C-9C84-84E6651D4026}"/>
                </a:ext>
              </a:extLst>
            </p:cNvPr>
            <p:cNvSpPr/>
            <p:nvPr/>
          </p:nvSpPr>
          <p:spPr>
            <a:xfrm>
              <a:off x="1397176" y="1128669"/>
              <a:ext cx="1515786" cy="3125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Model Dataset: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9FE330C-6EF2-2242-867F-F30E16FA2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0024" y="2744719"/>
              <a:ext cx="1619361" cy="225681"/>
            </a:xfrm>
            <a:prstGeom prst="rect">
              <a:avLst/>
            </a:prstGeom>
          </p:spPr>
        </p:pic>
        <p:pic>
          <p:nvPicPr>
            <p:cNvPr id="33" name="Content Placeholder 6">
              <a:extLst>
                <a:ext uri="{FF2B5EF4-FFF2-40B4-BE49-F238E27FC236}">
                  <a16:creationId xmlns:a16="http://schemas.microsoft.com/office/drawing/2014/main" id="{57606C25-64EF-7040-93B1-ABBCB766D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00956" y="2734780"/>
              <a:ext cx="1608637" cy="45136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08F5939-EB3E-344B-93D6-EA66A17E21A2}"/>
                </a:ext>
              </a:extLst>
            </p:cNvPr>
            <p:cNvSpPr txBox="1"/>
            <p:nvPr/>
          </p:nvSpPr>
          <p:spPr>
            <a:xfrm>
              <a:off x="3457229" y="1529040"/>
              <a:ext cx="957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  157 files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97B9E4-CAA7-074A-A14F-BA57946C3783}"/>
                </a:ext>
              </a:extLst>
            </p:cNvPr>
            <p:cNvSpPr txBox="1"/>
            <p:nvPr/>
          </p:nvSpPr>
          <p:spPr>
            <a:xfrm>
              <a:off x="3457229" y="1740227"/>
              <a:ext cx="957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  157 files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D7E0146-104F-0B4D-8B62-8A907A6DF41D}"/>
                </a:ext>
              </a:extLst>
            </p:cNvPr>
            <p:cNvSpPr txBox="1"/>
            <p:nvPr/>
          </p:nvSpPr>
          <p:spPr>
            <a:xfrm>
              <a:off x="3437350" y="2108260"/>
              <a:ext cx="971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1267 files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203075-6381-2E42-9A51-CD9193C80C6B}"/>
                </a:ext>
              </a:extLst>
            </p:cNvPr>
            <p:cNvSpPr txBox="1"/>
            <p:nvPr/>
          </p:nvSpPr>
          <p:spPr>
            <a:xfrm>
              <a:off x="3437348" y="2696900"/>
              <a:ext cx="957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  157 files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94F853A-A3C8-9D44-AB44-92B03D06B62A}"/>
                </a:ext>
              </a:extLst>
            </p:cNvPr>
            <p:cNvSpPr txBox="1"/>
            <p:nvPr/>
          </p:nvSpPr>
          <p:spPr>
            <a:xfrm>
              <a:off x="3437347" y="2887692"/>
              <a:ext cx="957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  157 files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26D8A1-CA8B-F841-9803-3B48A974989B}"/>
                </a:ext>
              </a:extLst>
            </p:cNvPr>
            <p:cNvSpPr txBox="1"/>
            <p:nvPr/>
          </p:nvSpPr>
          <p:spPr>
            <a:xfrm>
              <a:off x="3440665" y="2300416"/>
              <a:ext cx="971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1799 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512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0FBFE-C4CC-1F4B-A327-CEF3D9A4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i="1" dirty="0"/>
              <a:t>Image Preprocessing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37AF3-2C3D-ED49-ACDF-33537A237FC5}"/>
              </a:ext>
            </a:extLst>
          </p:cNvPr>
          <p:cNvSpPr txBox="1"/>
          <p:nvPr/>
        </p:nvSpPr>
        <p:spPr>
          <a:xfrm>
            <a:off x="325181" y="2752578"/>
            <a:ext cx="64682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Preprocess to make images similar and comparable</a:t>
            </a:r>
          </a:p>
          <a:p>
            <a:r>
              <a:rPr lang="en-US" dirty="0"/>
              <a:t>Read each file individually, and applied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Resize: set all to 300 pixels x 300 pixels. (square)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Alpha: Contrast, set to 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Beta: Brightness, set to 1.0</a:t>
            </a:r>
          </a:p>
          <a:p>
            <a:r>
              <a:rPr lang="en-US" dirty="0"/>
              <a:t>(note: multiple runs tested alpha, beta combos between 0.5 and 1.2 inclusively and best results found for 1.0 each)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Grayscale: all images changed from RGB to gray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Normalize: all values normalized to 1 based on #/255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373AB4-DEF1-CB44-911C-007C93E5C65F}"/>
              </a:ext>
            </a:extLst>
          </p:cNvPr>
          <p:cNvSpPr txBox="1"/>
          <p:nvPr/>
        </p:nvSpPr>
        <p:spPr>
          <a:xfrm>
            <a:off x="310546" y="5694660"/>
            <a:ext cx="11058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test sets established: varied between Train folder holding same number of files each to progressive steps of 10% more pneumonia files.  Was worried about tradeoff between biasing results and removing files from training.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EA419B4-A8C9-2541-9F00-73A9C9B4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RTSpoonmore 2021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97DD2C2-4B56-4445-B9A8-88367D20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341D78-7E25-A44D-8BF2-9F522EAED47E}"/>
              </a:ext>
            </a:extLst>
          </p:cNvPr>
          <p:cNvSpPr/>
          <p:nvPr/>
        </p:nvSpPr>
        <p:spPr>
          <a:xfrm>
            <a:off x="6700839" y="2217529"/>
            <a:ext cx="5287370" cy="3519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F1B0650E-5042-4C48-AF18-A9914A81A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64866" y="2224386"/>
            <a:ext cx="5194767" cy="3460319"/>
          </a:xfrm>
        </p:spPr>
      </p:pic>
    </p:spTree>
    <p:extLst>
      <p:ext uri="{BB962C8B-B14F-4D97-AF65-F5344CB8AC3E}">
        <p14:creationId xmlns:p14="http://schemas.microsoft.com/office/powerpoint/2010/main" val="242012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0FBFE-C4CC-1F4B-A327-CEF3D9A4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17" y="225513"/>
            <a:ext cx="4987242" cy="880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1" dirty="0">
                <a:solidFill>
                  <a:schemeClr val="tx2"/>
                </a:solidFill>
              </a:rPr>
              <a:t>CNN Model Build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7D1FF244-DB4A-9749-8968-5FAEF294607B}"/>
              </a:ext>
            </a:extLst>
          </p:cNvPr>
          <p:cNvGrpSpPr/>
          <p:nvPr/>
        </p:nvGrpSpPr>
        <p:grpSpPr>
          <a:xfrm>
            <a:off x="71115" y="1065327"/>
            <a:ext cx="6700283" cy="2323214"/>
            <a:chOff x="71115" y="1065327"/>
            <a:chExt cx="6700283" cy="2323214"/>
          </a:xfrm>
        </p:grpSpPr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469CC05B-8549-124D-87FD-46B820155656}"/>
                </a:ext>
              </a:extLst>
            </p:cNvPr>
            <p:cNvGrpSpPr/>
            <p:nvPr/>
          </p:nvGrpSpPr>
          <p:grpSpPr>
            <a:xfrm>
              <a:off x="200261" y="1236679"/>
              <a:ext cx="4888280" cy="2005164"/>
              <a:chOff x="200261" y="1236679"/>
              <a:chExt cx="4888280" cy="200516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381C561-0D4B-AA49-A992-45CB8AF63640}"/>
                  </a:ext>
                </a:extLst>
              </p:cNvPr>
              <p:cNvGrpSpPr/>
              <p:nvPr/>
            </p:nvGrpSpPr>
            <p:grpSpPr>
              <a:xfrm>
                <a:off x="200261" y="1840589"/>
                <a:ext cx="727908" cy="776986"/>
                <a:chOff x="292768" y="1643449"/>
                <a:chExt cx="844736" cy="901691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BA50ACD0-0F40-6F4B-BB5D-3F7528177983}"/>
                    </a:ext>
                  </a:extLst>
                </p:cNvPr>
                <p:cNvGrpSpPr/>
                <p:nvPr/>
              </p:nvGrpSpPr>
              <p:grpSpPr>
                <a:xfrm>
                  <a:off x="292768" y="1643449"/>
                  <a:ext cx="844736" cy="94388"/>
                  <a:chOff x="350455" y="1643449"/>
                  <a:chExt cx="844736" cy="94388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966BA62C-FEBC-B84B-A0A2-3E0E1BDB201B}"/>
                      </a:ext>
                    </a:extLst>
                  </p:cNvPr>
                  <p:cNvSpPr/>
                  <p:nvPr/>
                </p:nvSpPr>
                <p:spPr>
                  <a:xfrm>
                    <a:off x="350455" y="1643449"/>
                    <a:ext cx="94388" cy="9438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842A3A8A-E2B5-6549-88A9-93E5118E62B4}"/>
                      </a:ext>
                    </a:extLst>
                  </p:cNvPr>
                  <p:cNvSpPr/>
                  <p:nvPr/>
                </p:nvSpPr>
                <p:spPr>
                  <a:xfrm>
                    <a:off x="459413" y="1643449"/>
                    <a:ext cx="94388" cy="9438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4A11552-D8A5-5048-BBF8-6684C43D0D6F}"/>
                      </a:ext>
                    </a:extLst>
                  </p:cNvPr>
                  <p:cNvSpPr/>
                  <p:nvPr/>
                </p:nvSpPr>
                <p:spPr>
                  <a:xfrm>
                    <a:off x="568371" y="1643449"/>
                    <a:ext cx="94388" cy="9438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69F8B24E-D661-5149-8E20-937B6B4A82D9}"/>
                      </a:ext>
                    </a:extLst>
                  </p:cNvPr>
                  <p:cNvSpPr/>
                  <p:nvPr/>
                </p:nvSpPr>
                <p:spPr>
                  <a:xfrm>
                    <a:off x="677329" y="1643449"/>
                    <a:ext cx="94388" cy="9438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F2D1C4AB-060F-284A-9075-DB7BB4B6CC49}"/>
                      </a:ext>
                    </a:extLst>
                  </p:cNvPr>
                  <p:cNvSpPr/>
                  <p:nvPr/>
                </p:nvSpPr>
                <p:spPr>
                  <a:xfrm>
                    <a:off x="773930" y="1643449"/>
                    <a:ext cx="94388" cy="94388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CF021ABE-2B29-ED4A-A1F4-FA024F621E63}"/>
                      </a:ext>
                    </a:extLst>
                  </p:cNvPr>
                  <p:cNvSpPr/>
                  <p:nvPr/>
                </p:nvSpPr>
                <p:spPr>
                  <a:xfrm>
                    <a:off x="882888" y="1643449"/>
                    <a:ext cx="94388" cy="9438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2882BD92-9D22-3647-AD66-FF060BB948B8}"/>
                      </a:ext>
                    </a:extLst>
                  </p:cNvPr>
                  <p:cNvSpPr/>
                  <p:nvPr/>
                </p:nvSpPr>
                <p:spPr>
                  <a:xfrm>
                    <a:off x="991846" y="1643449"/>
                    <a:ext cx="94388" cy="9438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7985474D-AFE1-7441-B2F6-81F224CF7D6B}"/>
                      </a:ext>
                    </a:extLst>
                  </p:cNvPr>
                  <p:cNvSpPr/>
                  <p:nvPr/>
                </p:nvSpPr>
                <p:spPr>
                  <a:xfrm>
                    <a:off x="1100803" y="1643449"/>
                    <a:ext cx="94388" cy="9438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F3296B4B-B026-B24C-9231-3D134AB33D15}"/>
                    </a:ext>
                  </a:extLst>
                </p:cNvPr>
                <p:cNvGrpSpPr/>
                <p:nvPr/>
              </p:nvGrpSpPr>
              <p:grpSpPr>
                <a:xfrm>
                  <a:off x="292768" y="1758778"/>
                  <a:ext cx="844736" cy="94388"/>
                  <a:chOff x="350455" y="1643449"/>
                  <a:chExt cx="844736" cy="94388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A6D3C980-E1A0-6145-AE4F-B0E2F985EC6E}"/>
                      </a:ext>
                    </a:extLst>
                  </p:cNvPr>
                  <p:cNvSpPr/>
                  <p:nvPr/>
                </p:nvSpPr>
                <p:spPr>
                  <a:xfrm>
                    <a:off x="350455" y="1643449"/>
                    <a:ext cx="94388" cy="9438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EA5FAD7A-ED6E-2E4B-AB21-41E6565DD0E0}"/>
                      </a:ext>
                    </a:extLst>
                  </p:cNvPr>
                  <p:cNvSpPr/>
                  <p:nvPr/>
                </p:nvSpPr>
                <p:spPr>
                  <a:xfrm>
                    <a:off x="459413" y="1643449"/>
                    <a:ext cx="94388" cy="9438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AFE81CD2-78D5-BB47-905F-BF19F1493575}"/>
                      </a:ext>
                    </a:extLst>
                  </p:cNvPr>
                  <p:cNvSpPr/>
                  <p:nvPr/>
                </p:nvSpPr>
                <p:spPr>
                  <a:xfrm>
                    <a:off x="568371" y="1643449"/>
                    <a:ext cx="94388" cy="9438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878416A-624A-E444-9298-E039C9C9EE29}"/>
                      </a:ext>
                    </a:extLst>
                  </p:cNvPr>
                  <p:cNvSpPr/>
                  <p:nvPr/>
                </p:nvSpPr>
                <p:spPr>
                  <a:xfrm>
                    <a:off x="677329" y="1643449"/>
                    <a:ext cx="94388" cy="94388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921088A7-81FA-B04F-B3EA-91B51EB3EE5E}"/>
                      </a:ext>
                    </a:extLst>
                  </p:cNvPr>
                  <p:cNvSpPr/>
                  <p:nvPr/>
                </p:nvSpPr>
                <p:spPr>
                  <a:xfrm>
                    <a:off x="773930" y="1643449"/>
                    <a:ext cx="94388" cy="9438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5D18CC85-979E-374A-A41D-962D6896ED12}"/>
                      </a:ext>
                    </a:extLst>
                  </p:cNvPr>
                  <p:cNvSpPr/>
                  <p:nvPr/>
                </p:nvSpPr>
                <p:spPr>
                  <a:xfrm>
                    <a:off x="882888" y="1643449"/>
                    <a:ext cx="94388" cy="9438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3AD514E9-7C8A-7A4C-9BF8-8F28D263581E}"/>
                      </a:ext>
                    </a:extLst>
                  </p:cNvPr>
                  <p:cNvSpPr/>
                  <p:nvPr/>
                </p:nvSpPr>
                <p:spPr>
                  <a:xfrm>
                    <a:off x="991846" y="1643449"/>
                    <a:ext cx="94388" cy="9438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92C251D-DDD4-2F46-9D7C-323012C5AB30}"/>
                      </a:ext>
                    </a:extLst>
                  </p:cNvPr>
                  <p:cNvSpPr/>
                  <p:nvPr/>
                </p:nvSpPr>
                <p:spPr>
                  <a:xfrm>
                    <a:off x="1100803" y="1643449"/>
                    <a:ext cx="94388" cy="9438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E0F0A10E-D1C0-084C-97A3-D3638E01BD53}"/>
                    </a:ext>
                  </a:extLst>
                </p:cNvPr>
                <p:cNvGrpSpPr/>
                <p:nvPr/>
              </p:nvGrpSpPr>
              <p:grpSpPr>
                <a:xfrm>
                  <a:off x="292768" y="1874107"/>
                  <a:ext cx="844736" cy="94388"/>
                  <a:chOff x="350455" y="1643449"/>
                  <a:chExt cx="844736" cy="94388"/>
                </a:xfrm>
              </p:grpSpPr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82CDE94-5E78-8443-BD89-7B1BD5AADB4E}"/>
                      </a:ext>
                    </a:extLst>
                  </p:cNvPr>
                  <p:cNvSpPr/>
                  <p:nvPr/>
                </p:nvSpPr>
                <p:spPr>
                  <a:xfrm>
                    <a:off x="350455" y="1643449"/>
                    <a:ext cx="94388" cy="9438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109DB6CC-0ACF-2B4A-9E69-35659E6137FD}"/>
                      </a:ext>
                    </a:extLst>
                  </p:cNvPr>
                  <p:cNvSpPr/>
                  <p:nvPr/>
                </p:nvSpPr>
                <p:spPr>
                  <a:xfrm>
                    <a:off x="459413" y="1643449"/>
                    <a:ext cx="94388" cy="9438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4CF06D0A-B001-8549-B2C5-EF9C86C1AC2E}"/>
                      </a:ext>
                    </a:extLst>
                  </p:cNvPr>
                  <p:cNvSpPr/>
                  <p:nvPr/>
                </p:nvSpPr>
                <p:spPr>
                  <a:xfrm>
                    <a:off x="568371" y="1643449"/>
                    <a:ext cx="94388" cy="94388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CA73A9E9-A4A6-A246-9D7D-78EA644F181C}"/>
                      </a:ext>
                    </a:extLst>
                  </p:cNvPr>
                  <p:cNvSpPr/>
                  <p:nvPr/>
                </p:nvSpPr>
                <p:spPr>
                  <a:xfrm>
                    <a:off x="677329" y="1643449"/>
                    <a:ext cx="94388" cy="9438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EDAE8FE-8C8D-4D4B-A10B-485F16D9B5C1}"/>
                      </a:ext>
                    </a:extLst>
                  </p:cNvPr>
                  <p:cNvSpPr/>
                  <p:nvPr/>
                </p:nvSpPr>
                <p:spPr>
                  <a:xfrm>
                    <a:off x="773930" y="1643449"/>
                    <a:ext cx="94388" cy="9438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95A36B6-C6EA-AA4F-8CCD-02321DBC2314}"/>
                      </a:ext>
                    </a:extLst>
                  </p:cNvPr>
                  <p:cNvSpPr/>
                  <p:nvPr/>
                </p:nvSpPr>
                <p:spPr>
                  <a:xfrm>
                    <a:off x="882888" y="1643449"/>
                    <a:ext cx="94388" cy="9438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58D0D79-2FB0-E147-9035-C63FD20985C3}"/>
                      </a:ext>
                    </a:extLst>
                  </p:cNvPr>
                  <p:cNvSpPr/>
                  <p:nvPr/>
                </p:nvSpPr>
                <p:spPr>
                  <a:xfrm>
                    <a:off x="991846" y="1643449"/>
                    <a:ext cx="94388" cy="9438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07FF8F58-C410-AC4D-8837-67CA97D9DA02}"/>
                      </a:ext>
                    </a:extLst>
                  </p:cNvPr>
                  <p:cNvSpPr/>
                  <p:nvPr/>
                </p:nvSpPr>
                <p:spPr>
                  <a:xfrm>
                    <a:off x="1100803" y="1643449"/>
                    <a:ext cx="94388" cy="9438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BD95E932-1770-F848-9429-C896FA395A17}"/>
                    </a:ext>
                  </a:extLst>
                </p:cNvPr>
                <p:cNvGrpSpPr/>
                <p:nvPr/>
              </p:nvGrpSpPr>
              <p:grpSpPr>
                <a:xfrm>
                  <a:off x="292768" y="1989436"/>
                  <a:ext cx="844736" cy="94388"/>
                  <a:chOff x="350455" y="1643449"/>
                  <a:chExt cx="844736" cy="94388"/>
                </a:xfrm>
              </p:grpSpPr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736B4FD-1CAB-6544-ADD7-14547E9F38C6}"/>
                      </a:ext>
                    </a:extLst>
                  </p:cNvPr>
                  <p:cNvSpPr/>
                  <p:nvPr/>
                </p:nvSpPr>
                <p:spPr>
                  <a:xfrm>
                    <a:off x="350455" y="1643449"/>
                    <a:ext cx="94388" cy="9438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6847E354-70DF-4E49-8915-2BCD98CBCF13}"/>
                      </a:ext>
                    </a:extLst>
                  </p:cNvPr>
                  <p:cNvSpPr/>
                  <p:nvPr/>
                </p:nvSpPr>
                <p:spPr>
                  <a:xfrm>
                    <a:off x="459413" y="1643449"/>
                    <a:ext cx="94388" cy="9438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F42E8AC-D492-E644-9CB5-8D7EE0B48E6E}"/>
                      </a:ext>
                    </a:extLst>
                  </p:cNvPr>
                  <p:cNvSpPr/>
                  <p:nvPr/>
                </p:nvSpPr>
                <p:spPr>
                  <a:xfrm>
                    <a:off x="568371" y="1643449"/>
                    <a:ext cx="94388" cy="9438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AE3AA780-26FC-534C-8262-94735FD3B388}"/>
                      </a:ext>
                    </a:extLst>
                  </p:cNvPr>
                  <p:cNvSpPr/>
                  <p:nvPr/>
                </p:nvSpPr>
                <p:spPr>
                  <a:xfrm>
                    <a:off x="677329" y="1643449"/>
                    <a:ext cx="94388" cy="94388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B4FCB77A-3259-8148-9D85-F68AE50DD230}"/>
                      </a:ext>
                    </a:extLst>
                  </p:cNvPr>
                  <p:cNvSpPr/>
                  <p:nvPr/>
                </p:nvSpPr>
                <p:spPr>
                  <a:xfrm>
                    <a:off x="773930" y="1643449"/>
                    <a:ext cx="94388" cy="94388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04C40378-E141-1345-8D9A-92C2DB480C22}"/>
                      </a:ext>
                    </a:extLst>
                  </p:cNvPr>
                  <p:cNvSpPr/>
                  <p:nvPr/>
                </p:nvSpPr>
                <p:spPr>
                  <a:xfrm>
                    <a:off x="882888" y="1643449"/>
                    <a:ext cx="94388" cy="9438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28AB594B-D5A0-6D41-8028-310E8D5F9A7E}"/>
                      </a:ext>
                    </a:extLst>
                  </p:cNvPr>
                  <p:cNvSpPr/>
                  <p:nvPr/>
                </p:nvSpPr>
                <p:spPr>
                  <a:xfrm>
                    <a:off x="991846" y="1643449"/>
                    <a:ext cx="94388" cy="9438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6EF1019C-93AD-9340-9418-27084ED41239}"/>
                      </a:ext>
                    </a:extLst>
                  </p:cNvPr>
                  <p:cNvSpPr/>
                  <p:nvPr/>
                </p:nvSpPr>
                <p:spPr>
                  <a:xfrm>
                    <a:off x="1100803" y="1643449"/>
                    <a:ext cx="94388" cy="9438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506D0091-1688-6943-BF62-DC91E835E060}"/>
                    </a:ext>
                  </a:extLst>
                </p:cNvPr>
                <p:cNvGrpSpPr/>
                <p:nvPr/>
              </p:nvGrpSpPr>
              <p:grpSpPr>
                <a:xfrm>
                  <a:off x="292768" y="2104765"/>
                  <a:ext cx="844736" cy="94388"/>
                  <a:chOff x="350455" y="1643449"/>
                  <a:chExt cx="844736" cy="94388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8DA22B41-9D22-3C46-B984-C3B8A6A16528}"/>
                      </a:ext>
                    </a:extLst>
                  </p:cNvPr>
                  <p:cNvSpPr/>
                  <p:nvPr/>
                </p:nvSpPr>
                <p:spPr>
                  <a:xfrm>
                    <a:off x="350455" y="1643449"/>
                    <a:ext cx="94388" cy="9438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79A17730-E725-D648-808A-3100C15FD2A7}"/>
                      </a:ext>
                    </a:extLst>
                  </p:cNvPr>
                  <p:cNvSpPr/>
                  <p:nvPr/>
                </p:nvSpPr>
                <p:spPr>
                  <a:xfrm>
                    <a:off x="459413" y="1643449"/>
                    <a:ext cx="94388" cy="9438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189F761B-4326-AA4E-B1F0-DF8568DE26A8}"/>
                      </a:ext>
                    </a:extLst>
                  </p:cNvPr>
                  <p:cNvSpPr/>
                  <p:nvPr/>
                </p:nvSpPr>
                <p:spPr>
                  <a:xfrm>
                    <a:off x="568371" y="1643449"/>
                    <a:ext cx="94388" cy="9438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70F6ABCA-2E2E-904B-9297-7C523FF1B67E}"/>
                      </a:ext>
                    </a:extLst>
                  </p:cNvPr>
                  <p:cNvSpPr/>
                  <p:nvPr/>
                </p:nvSpPr>
                <p:spPr>
                  <a:xfrm>
                    <a:off x="677329" y="1643449"/>
                    <a:ext cx="94388" cy="9438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7CA1ECD4-A2B6-8F41-AF76-2EABB26698D3}"/>
                      </a:ext>
                    </a:extLst>
                  </p:cNvPr>
                  <p:cNvSpPr/>
                  <p:nvPr/>
                </p:nvSpPr>
                <p:spPr>
                  <a:xfrm>
                    <a:off x="773930" y="1643449"/>
                    <a:ext cx="94388" cy="94388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F9184CC3-6CB8-E648-BC65-0E1991166AC2}"/>
                      </a:ext>
                    </a:extLst>
                  </p:cNvPr>
                  <p:cNvSpPr/>
                  <p:nvPr/>
                </p:nvSpPr>
                <p:spPr>
                  <a:xfrm>
                    <a:off x="882888" y="1643449"/>
                    <a:ext cx="94388" cy="9438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12279D4-2946-CE4B-9D29-DA72C43945A5}"/>
                      </a:ext>
                    </a:extLst>
                  </p:cNvPr>
                  <p:cNvSpPr/>
                  <p:nvPr/>
                </p:nvSpPr>
                <p:spPr>
                  <a:xfrm>
                    <a:off x="991846" y="1643449"/>
                    <a:ext cx="94388" cy="9438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A25921E6-CAEC-FF4D-9469-ABEC08FE753B}"/>
                      </a:ext>
                    </a:extLst>
                  </p:cNvPr>
                  <p:cNvSpPr/>
                  <p:nvPr/>
                </p:nvSpPr>
                <p:spPr>
                  <a:xfrm>
                    <a:off x="1100803" y="1643449"/>
                    <a:ext cx="94388" cy="9438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0ED03C40-3385-6B40-A6F6-6B5677D322AD}"/>
                    </a:ext>
                  </a:extLst>
                </p:cNvPr>
                <p:cNvGrpSpPr/>
                <p:nvPr/>
              </p:nvGrpSpPr>
              <p:grpSpPr>
                <a:xfrm>
                  <a:off x="292768" y="2220094"/>
                  <a:ext cx="844736" cy="94388"/>
                  <a:chOff x="350455" y="1643449"/>
                  <a:chExt cx="844736" cy="94388"/>
                </a:xfrm>
              </p:grpSpPr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E52F4E20-BF99-FF4B-9A94-1108EE8C9247}"/>
                      </a:ext>
                    </a:extLst>
                  </p:cNvPr>
                  <p:cNvSpPr/>
                  <p:nvPr/>
                </p:nvSpPr>
                <p:spPr>
                  <a:xfrm>
                    <a:off x="350455" y="1643449"/>
                    <a:ext cx="94388" cy="9438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933C8153-FBDF-3045-AA0B-5A3E67C7BA11}"/>
                      </a:ext>
                    </a:extLst>
                  </p:cNvPr>
                  <p:cNvSpPr/>
                  <p:nvPr/>
                </p:nvSpPr>
                <p:spPr>
                  <a:xfrm>
                    <a:off x="459413" y="1643449"/>
                    <a:ext cx="94388" cy="9438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FF1E9807-C1BE-CA4D-BED2-F7EB40769635}"/>
                      </a:ext>
                    </a:extLst>
                  </p:cNvPr>
                  <p:cNvSpPr/>
                  <p:nvPr/>
                </p:nvSpPr>
                <p:spPr>
                  <a:xfrm>
                    <a:off x="568371" y="1643449"/>
                    <a:ext cx="94388" cy="9438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83B4255E-31E9-7848-B56D-CE5FA8611002}"/>
                      </a:ext>
                    </a:extLst>
                  </p:cNvPr>
                  <p:cNvSpPr/>
                  <p:nvPr/>
                </p:nvSpPr>
                <p:spPr>
                  <a:xfrm>
                    <a:off x="677329" y="1643449"/>
                    <a:ext cx="94388" cy="9438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808C337B-3ABB-384A-B556-71E61DA4E806}"/>
                      </a:ext>
                    </a:extLst>
                  </p:cNvPr>
                  <p:cNvSpPr/>
                  <p:nvPr/>
                </p:nvSpPr>
                <p:spPr>
                  <a:xfrm>
                    <a:off x="773930" y="1643449"/>
                    <a:ext cx="94388" cy="94388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6254CF21-F889-4342-9E62-100C728BFE1C}"/>
                      </a:ext>
                    </a:extLst>
                  </p:cNvPr>
                  <p:cNvSpPr/>
                  <p:nvPr/>
                </p:nvSpPr>
                <p:spPr>
                  <a:xfrm>
                    <a:off x="882888" y="1643449"/>
                    <a:ext cx="94388" cy="94388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79C3C20E-3848-744F-A740-5A56464D1316}"/>
                      </a:ext>
                    </a:extLst>
                  </p:cNvPr>
                  <p:cNvSpPr/>
                  <p:nvPr/>
                </p:nvSpPr>
                <p:spPr>
                  <a:xfrm>
                    <a:off x="991846" y="1643449"/>
                    <a:ext cx="94388" cy="9438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796B73C1-84E1-054B-A256-D638FFBF290F}"/>
                      </a:ext>
                    </a:extLst>
                  </p:cNvPr>
                  <p:cNvSpPr/>
                  <p:nvPr/>
                </p:nvSpPr>
                <p:spPr>
                  <a:xfrm>
                    <a:off x="1100803" y="1643449"/>
                    <a:ext cx="94388" cy="9438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E6C0287E-0814-F444-9B6A-3329C982519C}"/>
                    </a:ext>
                  </a:extLst>
                </p:cNvPr>
                <p:cNvGrpSpPr/>
                <p:nvPr/>
              </p:nvGrpSpPr>
              <p:grpSpPr>
                <a:xfrm>
                  <a:off x="292768" y="2335423"/>
                  <a:ext cx="844736" cy="94388"/>
                  <a:chOff x="350455" y="1643449"/>
                  <a:chExt cx="844736" cy="94388"/>
                </a:xfrm>
              </p:grpSpPr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ABA620C2-02E3-BD49-9CC4-C33615BD4704}"/>
                      </a:ext>
                    </a:extLst>
                  </p:cNvPr>
                  <p:cNvSpPr/>
                  <p:nvPr/>
                </p:nvSpPr>
                <p:spPr>
                  <a:xfrm>
                    <a:off x="350455" y="1643449"/>
                    <a:ext cx="94388" cy="9438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80578B85-A657-AB47-95AC-2259235F8522}"/>
                      </a:ext>
                    </a:extLst>
                  </p:cNvPr>
                  <p:cNvSpPr/>
                  <p:nvPr/>
                </p:nvSpPr>
                <p:spPr>
                  <a:xfrm>
                    <a:off x="459413" y="1643449"/>
                    <a:ext cx="94388" cy="9438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1B8A98E1-41DB-8E41-9AE2-72F379E24A5C}"/>
                      </a:ext>
                    </a:extLst>
                  </p:cNvPr>
                  <p:cNvSpPr/>
                  <p:nvPr/>
                </p:nvSpPr>
                <p:spPr>
                  <a:xfrm>
                    <a:off x="568371" y="1643449"/>
                    <a:ext cx="94388" cy="9438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4DAFA0DD-5985-A64D-8669-20911FE2803D}"/>
                      </a:ext>
                    </a:extLst>
                  </p:cNvPr>
                  <p:cNvSpPr/>
                  <p:nvPr/>
                </p:nvSpPr>
                <p:spPr>
                  <a:xfrm>
                    <a:off x="677329" y="1643449"/>
                    <a:ext cx="94388" cy="9438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ADFB237D-2023-B747-8095-D755DDA48523}"/>
                      </a:ext>
                    </a:extLst>
                  </p:cNvPr>
                  <p:cNvSpPr/>
                  <p:nvPr/>
                </p:nvSpPr>
                <p:spPr>
                  <a:xfrm>
                    <a:off x="773930" y="1643449"/>
                    <a:ext cx="94388" cy="9438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1449D937-92A0-EC4E-AD3B-977FA0992111}"/>
                      </a:ext>
                    </a:extLst>
                  </p:cNvPr>
                  <p:cNvSpPr/>
                  <p:nvPr/>
                </p:nvSpPr>
                <p:spPr>
                  <a:xfrm>
                    <a:off x="882888" y="1643449"/>
                    <a:ext cx="94388" cy="9438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A4CBF39F-4F10-ED41-8A89-4FB81D593A2B}"/>
                      </a:ext>
                    </a:extLst>
                  </p:cNvPr>
                  <p:cNvSpPr/>
                  <p:nvPr/>
                </p:nvSpPr>
                <p:spPr>
                  <a:xfrm>
                    <a:off x="991846" y="1643449"/>
                    <a:ext cx="94388" cy="94388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FFCF6519-38CF-8147-8A27-51CFAA238C48}"/>
                      </a:ext>
                    </a:extLst>
                  </p:cNvPr>
                  <p:cNvSpPr/>
                  <p:nvPr/>
                </p:nvSpPr>
                <p:spPr>
                  <a:xfrm>
                    <a:off x="1100803" y="1643449"/>
                    <a:ext cx="94388" cy="9438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A7AFF0DA-0810-184B-B29E-3CF8826D04FC}"/>
                    </a:ext>
                  </a:extLst>
                </p:cNvPr>
                <p:cNvGrpSpPr/>
                <p:nvPr/>
              </p:nvGrpSpPr>
              <p:grpSpPr>
                <a:xfrm>
                  <a:off x="292768" y="2450752"/>
                  <a:ext cx="844736" cy="94388"/>
                  <a:chOff x="350455" y="1643449"/>
                  <a:chExt cx="844736" cy="94388"/>
                </a:xfrm>
              </p:grpSpPr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4CE72868-1B1C-D548-8C49-E841380821DF}"/>
                      </a:ext>
                    </a:extLst>
                  </p:cNvPr>
                  <p:cNvSpPr/>
                  <p:nvPr/>
                </p:nvSpPr>
                <p:spPr>
                  <a:xfrm>
                    <a:off x="350455" y="1643449"/>
                    <a:ext cx="94388" cy="9438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50F25E77-85EE-6742-9716-4CAFC0F8E179}"/>
                      </a:ext>
                    </a:extLst>
                  </p:cNvPr>
                  <p:cNvSpPr/>
                  <p:nvPr/>
                </p:nvSpPr>
                <p:spPr>
                  <a:xfrm>
                    <a:off x="459413" y="1643449"/>
                    <a:ext cx="94388" cy="9438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A20E5D62-FEE9-C543-86B1-790EC8D3D587}"/>
                      </a:ext>
                    </a:extLst>
                  </p:cNvPr>
                  <p:cNvSpPr/>
                  <p:nvPr/>
                </p:nvSpPr>
                <p:spPr>
                  <a:xfrm>
                    <a:off x="568371" y="1643449"/>
                    <a:ext cx="94388" cy="9438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A55592E6-5B0B-304F-BE0C-7698F55117F9}"/>
                      </a:ext>
                    </a:extLst>
                  </p:cNvPr>
                  <p:cNvSpPr/>
                  <p:nvPr/>
                </p:nvSpPr>
                <p:spPr>
                  <a:xfrm>
                    <a:off x="677329" y="1643449"/>
                    <a:ext cx="94388" cy="9438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64E510DE-B229-A142-8956-5C53B67338AA}"/>
                      </a:ext>
                    </a:extLst>
                  </p:cNvPr>
                  <p:cNvSpPr/>
                  <p:nvPr/>
                </p:nvSpPr>
                <p:spPr>
                  <a:xfrm>
                    <a:off x="773930" y="1643449"/>
                    <a:ext cx="94388" cy="9438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8A87262A-3BD3-9B42-BBA4-7B1AB6903FD2}"/>
                      </a:ext>
                    </a:extLst>
                  </p:cNvPr>
                  <p:cNvSpPr/>
                  <p:nvPr/>
                </p:nvSpPr>
                <p:spPr>
                  <a:xfrm>
                    <a:off x="882888" y="1643449"/>
                    <a:ext cx="94388" cy="9438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432F6A7B-BA2D-2B4C-A0BD-B6E85263527A}"/>
                      </a:ext>
                    </a:extLst>
                  </p:cNvPr>
                  <p:cNvSpPr/>
                  <p:nvPr/>
                </p:nvSpPr>
                <p:spPr>
                  <a:xfrm>
                    <a:off x="991846" y="1643449"/>
                    <a:ext cx="94388" cy="9438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E449371A-15A2-2946-BE9B-FF952E390D19}"/>
                      </a:ext>
                    </a:extLst>
                  </p:cNvPr>
                  <p:cNvSpPr/>
                  <p:nvPr/>
                </p:nvSpPr>
                <p:spPr>
                  <a:xfrm>
                    <a:off x="1100803" y="1643449"/>
                    <a:ext cx="94388" cy="94388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C839960E-FBD5-0F4A-B56A-109B535FB4E1}"/>
                  </a:ext>
                </a:extLst>
              </p:cNvPr>
              <p:cNvGrpSpPr/>
              <p:nvPr/>
            </p:nvGrpSpPr>
            <p:grpSpPr>
              <a:xfrm>
                <a:off x="2158663" y="1467268"/>
                <a:ext cx="1113606" cy="1131237"/>
                <a:chOff x="3617334" y="1644191"/>
                <a:chExt cx="1071633" cy="1088599"/>
              </a:xfrm>
            </p:grpSpPr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A5CE7573-DEBA-3D44-A131-654385E64762}"/>
                    </a:ext>
                  </a:extLst>
                </p:cNvPr>
                <p:cNvGrpSpPr/>
                <p:nvPr/>
              </p:nvGrpSpPr>
              <p:grpSpPr>
                <a:xfrm>
                  <a:off x="3617334" y="1644191"/>
                  <a:ext cx="849502" cy="849502"/>
                  <a:chOff x="1406049" y="1579293"/>
                  <a:chExt cx="1182120" cy="1182120"/>
                </a:xfrm>
              </p:grpSpPr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2B5DF889-5307-7B4B-83D9-8798339F4124}"/>
                      </a:ext>
                    </a:extLst>
                  </p:cNvPr>
                  <p:cNvSpPr/>
                  <p:nvPr/>
                </p:nvSpPr>
                <p:spPr>
                  <a:xfrm>
                    <a:off x="1406049" y="1579293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943F39CE-D80F-D444-81DC-14BF330F595E}"/>
                      </a:ext>
                    </a:extLst>
                  </p:cNvPr>
                  <p:cNvSpPr/>
                  <p:nvPr/>
                </p:nvSpPr>
                <p:spPr>
                  <a:xfrm>
                    <a:off x="1459593" y="1632837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BA653847-0D97-B94E-8EA8-3EE308C110C1}"/>
                      </a:ext>
                    </a:extLst>
                  </p:cNvPr>
                  <p:cNvSpPr/>
                  <p:nvPr/>
                </p:nvSpPr>
                <p:spPr>
                  <a:xfrm>
                    <a:off x="1513137" y="1686381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8B390F0A-2C3C-5241-8E21-5CD88621767B}"/>
                      </a:ext>
                    </a:extLst>
                  </p:cNvPr>
                  <p:cNvSpPr/>
                  <p:nvPr/>
                </p:nvSpPr>
                <p:spPr>
                  <a:xfrm>
                    <a:off x="1566681" y="1739925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5C2AA398-EDFE-F845-9619-1F75019F8446}"/>
                      </a:ext>
                    </a:extLst>
                  </p:cNvPr>
                  <p:cNvSpPr/>
                  <p:nvPr/>
                </p:nvSpPr>
                <p:spPr>
                  <a:xfrm>
                    <a:off x="1620225" y="1793469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2ED02C43-0442-CC4F-836D-A7F5DEB7B6AE}"/>
                      </a:ext>
                    </a:extLst>
                  </p:cNvPr>
                  <p:cNvSpPr/>
                  <p:nvPr/>
                </p:nvSpPr>
                <p:spPr>
                  <a:xfrm>
                    <a:off x="1673769" y="1847013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83021A77-7DFF-3348-B268-A3527E84EA05}"/>
                      </a:ext>
                    </a:extLst>
                  </p:cNvPr>
                  <p:cNvSpPr/>
                  <p:nvPr/>
                </p:nvSpPr>
                <p:spPr>
                  <a:xfrm>
                    <a:off x="1887239" y="1995547"/>
                    <a:ext cx="132849" cy="13284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BE1669AB-BB39-E840-93B3-E0E3C587FB41}"/>
                      </a:ext>
                    </a:extLst>
                  </p:cNvPr>
                  <p:cNvSpPr/>
                  <p:nvPr/>
                </p:nvSpPr>
                <p:spPr>
                  <a:xfrm>
                    <a:off x="2102623" y="2246389"/>
                    <a:ext cx="266052" cy="26605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3AF27857-B4A7-8645-A271-CB9B510563B4}"/>
                    </a:ext>
                  </a:extLst>
                </p:cNvPr>
                <p:cNvGrpSpPr/>
                <p:nvPr/>
              </p:nvGrpSpPr>
              <p:grpSpPr>
                <a:xfrm>
                  <a:off x="3839465" y="1883288"/>
                  <a:ext cx="849502" cy="849502"/>
                  <a:chOff x="1406049" y="1579293"/>
                  <a:chExt cx="1182120" cy="1182120"/>
                </a:xfrm>
              </p:grpSpPr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C70948D7-0D06-C443-A9A4-73414045653A}"/>
                      </a:ext>
                    </a:extLst>
                  </p:cNvPr>
                  <p:cNvSpPr/>
                  <p:nvPr/>
                </p:nvSpPr>
                <p:spPr>
                  <a:xfrm>
                    <a:off x="1406049" y="1579293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6B78142D-7AA5-4541-B428-BB2579BB1B78}"/>
                      </a:ext>
                    </a:extLst>
                  </p:cNvPr>
                  <p:cNvSpPr/>
                  <p:nvPr/>
                </p:nvSpPr>
                <p:spPr>
                  <a:xfrm>
                    <a:off x="1459593" y="1632837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5148F854-8BBE-8847-898E-88BA9C5CE50E}"/>
                      </a:ext>
                    </a:extLst>
                  </p:cNvPr>
                  <p:cNvSpPr/>
                  <p:nvPr/>
                </p:nvSpPr>
                <p:spPr>
                  <a:xfrm>
                    <a:off x="1513137" y="1686381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BE7D25A1-513B-9E4B-92AB-98D3705CE7EC}"/>
                      </a:ext>
                    </a:extLst>
                  </p:cNvPr>
                  <p:cNvSpPr/>
                  <p:nvPr/>
                </p:nvSpPr>
                <p:spPr>
                  <a:xfrm>
                    <a:off x="1566681" y="1739925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96577A23-4A32-9047-8D22-0EFDB7EAA21D}"/>
                      </a:ext>
                    </a:extLst>
                  </p:cNvPr>
                  <p:cNvSpPr/>
                  <p:nvPr/>
                </p:nvSpPr>
                <p:spPr>
                  <a:xfrm>
                    <a:off x="1620225" y="1793469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398EC595-8627-134D-AD0D-B1A1BCD243E6}"/>
                      </a:ext>
                    </a:extLst>
                  </p:cNvPr>
                  <p:cNvSpPr/>
                  <p:nvPr/>
                </p:nvSpPr>
                <p:spPr>
                  <a:xfrm>
                    <a:off x="1673769" y="1847013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27154C34-3668-E94C-B656-0F77068DFFB5}"/>
                      </a:ext>
                    </a:extLst>
                  </p:cNvPr>
                  <p:cNvSpPr/>
                  <p:nvPr/>
                </p:nvSpPr>
                <p:spPr>
                  <a:xfrm>
                    <a:off x="1887239" y="1995547"/>
                    <a:ext cx="132849" cy="13284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27ECE0F7-E81D-6C41-AE5F-212D1DB07D7F}"/>
                      </a:ext>
                    </a:extLst>
                  </p:cNvPr>
                  <p:cNvSpPr/>
                  <p:nvPr/>
                </p:nvSpPr>
                <p:spPr>
                  <a:xfrm>
                    <a:off x="2132022" y="2333060"/>
                    <a:ext cx="149981" cy="179380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AE766D2-2EC9-D34B-AE0C-AD2412E9EB87}"/>
                  </a:ext>
                </a:extLst>
              </p:cNvPr>
              <p:cNvGrpSpPr/>
              <p:nvPr/>
            </p:nvGrpSpPr>
            <p:grpSpPr>
              <a:xfrm>
                <a:off x="1091116" y="1587313"/>
                <a:ext cx="1182120" cy="1182120"/>
                <a:chOff x="1406049" y="1579293"/>
                <a:chExt cx="1182120" cy="118212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EAE0910-0171-7E4A-B7DD-B21AFBA12EBD}"/>
                    </a:ext>
                  </a:extLst>
                </p:cNvPr>
                <p:cNvSpPr/>
                <p:nvPr/>
              </p:nvSpPr>
              <p:spPr>
                <a:xfrm>
                  <a:off x="1406049" y="1579293"/>
                  <a:ext cx="914400" cy="914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17FF4553-9A06-DA45-B790-CCD9179B81E3}"/>
                    </a:ext>
                  </a:extLst>
                </p:cNvPr>
                <p:cNvSpPr/>
                <p:nvPr/>
              </p:nvSpPr>
              <p:spPr>
                <a:xfrm>
                  <a:off x="1459593" y="1632837"/>
                  <a:ext cx="914400" cy="914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2330964F-616B-3B44-BF66-5088D4B73A17}"/>
                    </a:ext>
                  </a:extLst>
                </p:cNvPr>
                <p:cNvSpPr/>
                <p:nvPr/>
              </p:nvSpPr>
              <p:spPr>
                <a:xfrm>
                  <a:off x="1513137" y="1686381"/>
                  <a:ext cx="914400" cy="914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FF31D589-EAEA-CB45-90FD-2739090EE501}"/>
                    </a:ext>
                  </a:extLst>
                </p:cNvPr>
                <p:cNvSpPr/>
                <p:nvPr/>
              </p:nvSpPr>
              <p:spPr>
                <a:xfrm>
                  <a:off x="1566681" y="1739925"/>
                  <a:ext cx="914400" cy="914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4692F478-1BA1-EE4D-BF0B-1E85718E1790}"/>
                    </a:ext>
                  </a:extLst>
                </p:cNvPr>
                <p:cNvSpPr/>
                <p:nvPr/>
              </p:nvSpPr>
              <p:spPr>
                <a:xfrm>
                  <a:off x="1620225" y="1793469"/>
                  <a:ext cx="914400" cy="914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F273261-3438-9346-8CD0-C81C9E075788}"/>
                    </a:ext>
                  </a:extLst>
                </p:cNvPr>
                <p:cNvSpPr/>
                <p:nvPr/>
              </p:nvSpPr>
              <p:spPr>
                <a:xfrm>
                  <a:off x="1673769" y="1847013"/>
                  <a:ext cx="914400" cy="914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C2503197-645D-B04D-BE45-9D0B87526CBF}"/>
                    </a:ext>
                  </a:extLst>
                </p:cNvPr>
                <p:cNvSpPr/>
                <p:nvPr/>
              </p:nvSpPr>
              <p:spPr>
                <a:xfrm>
                  <a:off x="1887239" y="1995547"/>
                  <a:ext cx="132849" cy="132849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805A20AA-CFEE-244B-B4D1-730E28D28FFB}"/>
                    </a:ext>
                  </a:extLst>
                </p:cNvPr>
                <p:cNvSpPr/>
                <p:nvPr/>
              </p:nvSpPr>
              <p:spPr>
                <a:xfrm>
                  <a:off x="2102623" y="2246389"/>
                  <a:ext cx="266052" cy="26605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74331DD-828F-1E4F-B58A-1F81871ABD4A}"/>
                  </a:ext>
                </a:extLst>
              </p:cNvPr>
              <p:cNvGrpSpPr/>
              <p:nvPr/>
            </p:nvGrpSpPr>
            <p:grpSpPr>
              <a:xfrm>
                <a:off x="3441646" y="1711268"/>
                <a:ext cx="794686" cy="807267"/>
                <a:chOff x="3617334" y="1644191"/>
                <a:chExt cx="1071633" cy="1088599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62DC6396-047D-2D49-AAFA-D01ABECB2D4A}"/>
                    </a:ext>
                  </a:extLst>
                </p:cNvPr>
                <p:cNvGrpSpPr/>
                <p:nvPr/>
              </p:nvGrpSpPr>
              <p:grpSpPr>
                <a:xfrm>
                  <a:off x="3617334" y="1644191"/>
                  <a:ext cx="849502" cy="849502"/>
                  <a:chOff x="1406049" y="1579293"/>
                  <a:chExt cx="1182120" cy="1182120"/>
                </a:xfrm>
              </p:grpSpPr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4A681C84-DC90-CF41-B6D3-36D5B041F488}"/>
                      </a:ext>
                    </a:extLst>
                  </p:cNvPr>
                  <p:cNvSpPr/>
                  <p:nvPr/>
                </p:nvSpPr>
                <p:spPr>
                  <a:xfrm>
                    <a:off x="1406049" y="1579293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0E426FA3-47CE-A341-AD7B-A7868546E601}"/>
                      </a:ext>
                    </a:extLst>
                  </p:cNvPr>
                  <p:cNvSpPr/>
                  <p:nvPr/>
                </p:nvSpPr>
                <p:spPr>
                  <a:xfrm>
                    <a:off x="1459593" y="1632837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2A0C71B0-455D-0E4C-9640-147152921271}"/>
                      </a:ext>
                    </a:extLst>
                  </p:cNvPr>
                  <p:cNvSpPr/>
                  <p:nvPr/>
                </p:nvSpPr>
                <p:spPr>
                  <a:xfrm>
                    <a:off x="1513137" y="1686381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B836241C-13F3-9D4F-98EE-23EEA8128817}"/>
                      </a:ext>
                    </a:extLst>
                  </p:cNvPr>
                  <p:cNvSpPr/>
                  <p:nvPr/>
                </p:nvSpPr>
                <p:spPr>
                  <a:xfrm>
                    <a:off x="1566681" y="1739925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DDFA3F5F-2727-1245-9CA3-0F8A413194D4}"/>
                      </a:ext>
                    </a:extLst>
                  </p:cNvPr>
                  <p:cNvSpPr/>
                  <p:nvPr/>
                </p:nvSpPr>
                <p:spPr>
                  <a:xfrm>
                    <a:off x="1620225" y="1793469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C9AB4D8C-D188-D04F-A356-6B52D309677C}"/>
                      </a:ext>
                    </a:extLst>
                  </p:cNvPr>
                  <p:cNvSpPr/>
                  <p:nvPr/>
                </p:nvSpPr>
                <p:spPr>
                  <a:xfrm>
                    <a:off x="1673769" y="1847013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72522365-20C2-6541-9B1D-3537F025DF9B}"/>
                      </a:ext>
                    </a:extLst>
                  </p:cNvPr>
                  <p:cNvSpPr/>
                  <p:nvPr/>
                </p:nvSpPr>
                <p:spPr>
                  <a:xfrm>
                    <a:off x="1887239" y="1995547"/>
                    <a:ext cx="132849" cy="13284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003C4BD6-3493-B547-84DD-E6EA516C1ECD}"/>
                      </a:ext>
                    </a:extLst>
                  </p:cNvPr>
                  <p:cNvSpPr/>
                  <p:nvPr/>
                </p:nvSpPr>
                <p:spPr>
                  <a:xfrm>
                    <a:off x="2102623" y="2246389"/>
                    <a:ext cx="266052" cy="26605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38C26A0-5467-4D47-BDDD-D32972BF4A95}"/>
                    </a:ext>
                  </a:extLst>
                </p:cNvPr>
                <p:cNvGrpSpPr/>
                <p:nvPr/>
              </p:nvGrpSpPr>
              <p:grpSpPr>
                <a:xfrm>
                  <a:off x="3839465" y="1883288"/>
                  <a:ext cx="849502" cy="849502"/>
                  <a:chOff x="1406049" y="1579293"/>
                  <a:chExt cx="1182120" cy="1182120"/>
                </a:xfrm>
              </p:grpSpPr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1F7E6A22-FA9B-C64B-B14D-0005A1066CE1}"/>
                      </a:ext>
                    </a:extLst>
                  </p:cNvPr>
                  <p:cNvSpPr/>
                  <p:nvPr/>
                </p:nvSpPr>
                <p:spPr>
                  <a:xfrm>
                    <a:off x="1406049" y="1579293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0BF8BF3F-687F-8745-AA93-B2CA9ABABEE0}"/>
                      </a:ext>
                    </a:extLst>
                  </p:cNvPr>
                  <p:cNvSpPr/>
                  <p:nvPr/>
                </p:nvSpPr>
                <p:spPr>
                  <a:xfrm>
                    <a:off x="1459593" y="1632837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AC877F52-E194-4740-B411-38ED07045E1B}"/>
                      </a:ext>
                    </a:extLst>
                  </p:cNvPr>
                  <p:cNvSpPr/>
                  <p:nvPr/>
                </p:nvSpPr>
                <p:spPr>
                  <a:xfrm>
                    <a:off x="1513137" y="1686381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0A7D0442-6E68-FF46-9153-2F795BCB531B}"/>
                      </a:ext>
                    </a:extLst>
                  </p:cNvPr>
                  <p:cNvSpPr/>
                  <p:nvPr/>
                </p:nvSpPr>
                <p:spPr>
                  <a:xfrm>
                    <a:off x="1566681" y="1739925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8821BC5C-F5B4-A146-B91E-67B006213825}"/>
                      </a:ext>
                    </a:extLst>
                  </p:cNvPr>
                  <p:cNvSpPr/>
                  <p:nvPr/>
                </p:nvSpPr>
                <p:spPr>
                  <a:xfrm>
                    <a:off x="1620225" y="1793469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AE11A062-625E-6240-8C34-9F53539D3F4B}"/>
                      </a:ext>
                    </a:extLst>
                  </p:cNvPr>
                  <p:cNvSpPr/>
                  <p:nvPr/>
                </p:nvSpPr>
                <p:spPr>
                  <a:xfrm>
                    <a:off x="1673769" y="1847013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E6A6FD9D-EE83-BB4C-A124-5090D4CA574F}"/>
                      </a:ext>
                    </a:extLst>
                  </p:cNvPr>
                  <p:cNvSpPr/>
                  <p:nvPr/>
                </p:nvSpPr>
                <p:spPr>
                  <a:xfrm>
                    <a:off x="1887239" y="1995547"/>
                    <a:ext cx="132849" cy="13284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1D16D4BB-38C6-9C47-B5F7-E6E3766AFB55}"/>
                      </a:ext>
                    </a:extLst>
                  </p:cNvPr>
                  <p:cNvSpPr/>
                  <p:nvPr/>
                </p:nvSpPr>
                <p:spPr>
                  <a:xfrm>
                    <a:off x="2102623" y="2246389"/>
                    <a:ext cx="266052" cy="26605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1ED9B7AD-3244-CE4F-8011-1AE5E0948497}"/>
                  </a:ext>
                </a:extLst>
              </p:cNvPr>
              <p:cNvGrpSpPr/>
              <p:nvPr/>
            </p:nvGrpSpPr>
            <p:grpSpPr>
              <a:xfrm>
                <a:off x="4347902" y="1833833"/>
                <a:ext cx="533584" cy="542032"/>
                <a:chOff x="3617334" y="1644191"/>
                <a:chExt cx="1071633" cy="1088599"/>
              </a:xfrm>
            </p:grpSpPr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57FF62A0-8713-BE46-B43D-86691A3DF2D0}"/>
                    </a:ext>
                  </a:extLst>
                </p:cNvPr>
                <p:cNvGrpSpPr/>
                <p:nvPr/>
              </p:nvGrpSpPr>
              <p:grpSpPr>
                <a:xfrm>
                  <a:off x="3617334" y="1644191"/>
                  <a:ext cx="849502" cy="849502"/>
                  <a:chOff x="1406049" y="1579293"/>
                  <a:chExt cx="1182120" cy="1182120"/>
                </a:xfrm>
              </p:grpSpPr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D6105A02-8BF4-614F-94B0-9B974A170BB9}"/>
                      </a:ext>
                    </a:extLst>
                  </p:cNvPr>
                  <p:cNvSpPr/>
                  <p:nvPr/>
                </p:nvSpPr>
                <p:spPr>
                  <a:xfrm>
                    <a:off x="1406049" y="1579293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298B4F6D-C196-684F-A7B7-C8319FD05B9A}"/>
                      </a:ext>
                    </a:extLst>
                  </p:cNvPr>
                  <p:cNvSpPr/>
                  <p:nvPr/>
                </p:nvSpPr>
                <p:spPr>
                  <a:xfrm>
                    <a:off x="1459593" y="1632837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F93B0F80-3921-C54F-9C2E-F692397C336A}"/>
                      </a:ext>
                    </a:extLst>
                  </p:cNvPr>
                  <p:cNvSpPr/>
                  <p:nvPr/>
                </p:nvSpPr>
                <p:spPr>
                  <a:xfrm>
                    <a:off x="1513137" y="1686381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E1712855-C423-AD4F-9722-EBBD39CC86CA}"/>
                      </a:ext>
                    </a:extLst>
                  </p:cNvPr>
                  <p:cNvSpPr/>
                  <p:nvPr/>
                </p:nvSpPr>
                <p:spPr>
                  <a:xfrm>
                    <a:off x="1566681" y="1739925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3AB461E1-40D0-384C-8752-F27621ABF5FA}"/>
                      </a:ext>
                    </a:extLst>
                  </p:cNvPr>
                  <p:cNvSpPr/>
                  <p:nvPr/>
                </p:nvSpPr>
                <p:spPr>
                  <a:xfrm>
                    <a:off x="1620225" y="1793469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26C5EAFF-8157-9348-92FF-80011B294473}"/>
                      </a:ext>
                    </a:extLst>
                  </p:cNvPr>
                  <p:cNvSpPr/>
                  <p:nvPr/>
                </p:nvSpPr>
                <p:spPr>
                  <a:xfrm>
                    <a:off x="1673769" y="1847013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99AD70BF-C5E7-C640-88DF-6F9F89D32B25}"/>
                      </a:ext>
                    </a:extLst>
                  </p:cNvPr>
                  <p:cNvSpPr/>
                  <p:nvPr/>
                </p:nvSpPr>
                <p:spPr>
                  <a:xfrm>
                    <a:off x="1887239" y="1995547"/>
                    <a:ext cx="132849" cy="13284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4471CDFA-11FA-5042-837D-12CC884A7F0C}"/>
                      </a:ext>
                    </a:extLst>
                  </p:cNvPr>
                  <p:cNvSpPr/>
                  <p:nvPr/>
                </p:nvSpPr>
                <p:spPr>
                  <a:xfrm>
                    <a:off x="2102623" y="2246389"/>
                    <a:ext cx="266052" cy="26605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8" name="Group 167">
                  <a:extLst>
                    <a:ext uri="{FF2B5EF4-FFF2-40B4-BE49-F238E27FC236}">
                      <a16:creationId xmlns:a16="http://schemas.microsoft.com/office/drawing/2014/main" id="{1A52BC19-D8BD-2049-96AB-61F5C4ED931A}"/>
                    </a:ext>
                  </a:extLst>
                </p:cNvPr>
                <p:cNvGrpSpPr/>
                <p:nvPr/>
              </p:nvGrpSpPr>
              <p:grpSpPr>
                <a:xfrm>
                  <a:off x="3839465" y="1883288"/>
                  <a:ext cx="849502" cy="849502"/>
                  <a:chOff x="1406049" y="1579293"/>
                  <a:chExt cx="1182120" cy="1182120"/>
                </a:xfrm>
              </p:grpSpPr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22640DEE-0143-154D-9F0B-7A3BEB44011C}"/>
                      </a:ext>
                    </a:extLst>
                  </p:cNvPr>
                  <p:cNvSpPr/>
                  <p:nvPr/>
                </p:nvSpPr>
                <p:spPr>
                  <a:xfrm>
                    <a:off x="1406049" y="1579293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0E8330AE-39F3-2E45-B64B-B0F2432CF057}"/>
                      </a:ext>
                    </a:extLst>
                  </p:cNvPr>
                  <p:cNvSpPr/>
                  <p:nvPr/>
                </p:nvSpPr>
                <p:spPr>
                  <a:xfrm>
                    <a:off x="1459593" y="1632837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D53CB70E-E94F-BF4E-A97C-F418C757C136}"/>
                      </a:ext>
                    </a:extLst>
                  </p:cNvPr>
                  <p:cNvSpPr/>
                  <p:nvPr/>
                </p:nvSpPr>
                <p:spPr>
                  <a:xfrm>
                    <a:off x="1513137" y="1686381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EEAED873-C94C-B24B-AA2B-FC647D19769A}"/>
                      </a:ext>
                    </a:extLst>
                  </p:cNvPr>
                  <p:cNvSpPr/>
                  <p:nvPr/>
                </p:nvSpPr>
                <p:spPr>
                  <a:xfrm>
                    <a:off x="1566681" y="1739925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D5B11054-98A0-BE4F-A724-31465DB569DC}"/>
                      </a:ext>
                    </a:extLst>
                  </p:cNvPr>
                  <p:cNvSpPr/>
                  <p:nvPr/>
                </p:nvSpPr>
                <p:spPr>
                  <a:xfrm>
                    <a:off x="1620225" y="1793469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88C027AB-FDE4-CA4F-97DA-445D3AFEC548}"/>
                      </a:ext>
                    </a:extLst>
                  </p:cNvPr>
                  <p:cNvSpPr/>
                  <p:nvPr/>
                </p:nvSpPr>
                <p:spPr>
                  <a:xfrm>
                    <a:off x="1673769" y="1847013"/>
                    <a:ext cx="914400" cy="9144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7A4EE92E-7288-2749-B75D-F7F52841AA73}"/>
                      </a:ext>
                    </a:extLst>
                  </p:cNvPr>
                  <p:cNvSpPr/>
                  <p:nvPr/>
                </p:nvSpPr>
                <p:spPr>
                  <a:xfrm>
                    <a:off x="1887239" y="1995547"/>
                    <a:ext cx="132849" cy="13284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A5A65822-E299-AB4A-ACF9-82A4B7F8E777}"/>
                      </a:ext>
                    </a:extLst>
                  </p:cNvPr>
                  <p:cNvSpPr/>
                  <p:nvPr/>
                </p:nvSpPr>
                <p:spPr>
                  <a:xfrm>
                    <a:off x="2132022" y="2333060"/>
                    <a:ext cx="149981" cy="179380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B33FDCAB-C4B0-B443-99C7-456AAB238C49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 flipV="1">
                <a:off x="522595" y="1990258"/>
                <a:ext cx="1079265" cy="1484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0B4D86A0-A8CE-D047-A350-DEF31A32359D}"/>
                  </a:ext>
                </a:extLst>
              </p:cNvPr>
              <p:cNvCxnSpPr>
                <a:cxnSpLocks/>
                <a:stCxn id="87" idx="1"/>
              </p:cNvCxnSpPr>
              <p:nvPr/>
            </p:nvCxnSpPr>
            <p:spPr>
              <a:xfrm flipV="1">
                <a:off x="481928" y="2147184"/>
                <a:ext cx="1161616" cy="2309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50432747-FCC0-A041-80A9-305425DA9A84}"/>
                  </a:ext>
                </a:extLst>
              </p:cNvPr>
              <p:cNvCxnSpPr>
                <a:cxnSpLocks/>
                <a:endCxn id="156" idx="0"/>
              </p:cNvCxnSpPr>
              <p:nvPr/>
            </p:nvCxnSpPr>
            <p:spPr>
              <a:xfrm flipV="1">
                <a:off x="1800564" y="2026577"/>
                <a:ext cx="997874" cy="2278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B0DC6C16-8BF9-0943-BC0E-21502C1E58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80272" y="2122535"/>
                <a:ext cx="966903" cy="4123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084EBAD9-5E38-6045-A002-06CCFB8598AC}"/>
                  </a:ext>
                </a:extLst>
              </p:cNvPr>
              <p:cNvCxnSpPr>
                <a:cxnSpLocks/>
                <a:stCxn id="157" idx="0"/>
              </p:cNvCxnSpPr>
              <p:nvPr/>
            </p:nvCxnSpPr>
            <p:spPr>
              <a:xfrm flipV="1">
                <a:off x="2987632" y="2119055"/>
                <a:ext cx="867250" cy="1595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CC463C73-9FE0-814F-9A48-52477B447D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61825" y="2189187"/>
                <a:ext cx="966110" cy="24498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91758BDB-99FF-0C44-A54F-182C9FA630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95339" y="2086212"/>
                <a:ext cx="629416" cy="1610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E6ABC168-E9BB-AF46-9F15-50A55F0072C5}"/>
                  </a:ext>
                </a:extLst>
              </p:cNvPr>
              <p:cNvCxnSpPr>
                <a:cxnSpLocks/>
                <a:stCxn id="146" idx="2"/>
                <a:endCxn id="175" idx="2"/>
              </p:cNvCxnSpPr>
              <p:nvPr/>
            </p:nvCxnSpPr>
            <p:spPr>
              <a:xfrm flipV="1">
                <a:off x="4048472" y="2149362"/>
                <a:ext cx="605978" cy="2364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50B1D9EE-704F-9E4B-8097-C8073E611C36}"/>
                  </a:ext>
                </a:extLst>
              </p:cNvPr>
              <p:cNvSpPr txBox="1"/>
              <p:nvPr/>
            </p:nvSpPr>
            <p:spPr>
              <a:xfrm>
                <a:off x="287822" y="2643488"/>
                <a:ext cx="5918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Image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3CC951B9-C86E-6E45-A93C-BDBC86264DE7}"/>
                  </a:ext>
                </a:extLst>
              </p:cNvPr>
              <p:cNvSpPr txBox="1"/>
              <p:nvPr/>
            </p:nvSpPr>
            <p:spPr>
              <a:xfrm>
                <a:off x="1334208" y="2753969"/>
                <a:ext cx="10021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Feature Map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6523E0E8-B92B-1C49-A310-E8C85788A79A}"/>
                  </a:ext>
                </a:extLst>
              </p:cNvPr>
              <p:cNvSpPr txBox="1"/>
              <p:nvPr/>
            </p:nvSpPr>
            <p:spPr>
              <a:xfrm>
                <a:off x="1091448" y="1349431"/>
                <a:ext cx="9749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Convolution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54374952-AE03-824E-B446-D9D0BE44EC1E}"/>
                  </a:ext>
                </a:extLst>
              </p:cNvPr>
              <p:cNvSpPr txBox="1"/>
              <p:nvPr/>
            </p:nvSpPr>
            <p:spPr>
              <a:xfrm>
                <a:off x="3221777" y="1479015"/>
                <a:ext cx="9749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Convolution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1CC42FD2-BD24-7948-A00E-1AE0E09921FC}"/>
                  </a:ext>
                </a:extLst>
              </p:cNvPr>
              <p:cNvSpPr txBox="1"/>
              <p:nvPr/>
            </p:nvSpPr>
            <p:spPr>
              <a:xfrm>
                <a:off x="2192040" y="1236679"/>
                <a:ext cx="6815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Pooling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A584E3EB-0F81-F442-8FDE-63CE03439837}"/>
                  </a:ext>
                </a:extLst>
              </p:cNvPr>
              <p:cNvSpPr txBox="1"/>
              <p:nvPr/>
            </p:nvSpPr>
            <p:spPr>
              <a:xfrm>
                <a:off x="4196724" y="1600236"/>
                <a:ext cx="6815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Pooling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69C1879-7C49-EC40-A51A-DE9E6B2389DB}"/>
                  </a:ext>
                </a:extLst>
              </p:cNvPr>
              <p:cNvSpPr txBox="1"/>
              <p:nvPr/>
            </p:nvSpPr>
            <p:spPr>
              <a:xfrm>
                <a:off x="2428321" y="2756023"/>
                <a:ext cx="10021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Feature Map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22601523-8257-7045-B9E5-8595FDB606D3}"/>
                  </a:ext>
                </a:extLst>
              </p:cNvPr>
              <p:cNvSpPr txBox="1"/>
              <p:nvPr/>
            </p:nvSpPr>
            <p:spPr>
              <a:xfrm>
                <a:off x="3657100" y="2475749"/>
                <a:ext cx="71205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Feature </a:t>
                </a:r>
              </a:p>
              <a:p>
                <a:pPr algn="ctr"/>
                <a:r>
                  <a:rPr lang="en-US" sz="1100" dirty="0"/>
                  <a:t>Map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EA740B02-BA24-8445-9C5D-FF587044995E}"/>
                  </a:ext>
                </a:extLst>
              </p:cNvPr>
              <p:cNvSpPr txBox="1"/>
              <p:nvPr/>
            </p:nvSpPr>
            <p:spPr>
              <a:xfrm>
                <a:off x="4376487" y="2467716"/>
                <a:ext cx="71205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Feature </a:t>
                </a:r>
              </a:p>
              <a:p>
                <a:pPr algn="ctr"/>
                <a:r>
                  <a:rPr lang="en-US" sz="1100" dirty="0"/>
                  <a:t>Map</a:t>
                </a:r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3B012DC1-07BA-BF44-BDD9-DD4F9E157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8836" y="2983404"/>
                <a:ext cx="1990492" cy="452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B4FC68DD-2F51-6E43-A976-889109BCAF81}"/>
                  </a:ext>
                </a:extLst>
              </p:cNvPr>
              <p:cNvSpPr txBox="1"/>
              <p:nvPr/>
            </p:nvSpPr>
            <p:spPr>
              <a:xfrm>
                <a:off x="2017767" y="2980233"/>
                <a:ext cx="64953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Layer 1</a:t>
                </a:r>
              </a:p>
            </p:txBody>
          </p: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9D77B2AC-B5DE-0E48-A3D1-4F3E660153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6760" y="2877271"/>
                <a:ext cx="1253244" cy="226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20ED1FF-0764-0247-A5D1-E4745A3CD661}"/>
                  </a:ext>
                </a:extLst>
              </p:cNvPr>
              <p:cNvSpPr txBox="1"/>
              <p:nvPr/>
            </p:nvSpPr>
            <p:spPr>
              <a:xfrm>
                <a:off x="4045910" y="2884774"/>
                <a:ext cx="9540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Layer 2  …</a:t>
                </a:r>
              </a:p>
            </p:txBody>
          </p: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124C2A66-A58E-5B4A-AFDA-A33A4E25DB45}"/>
                </a:ext>
              </a:extLst>
            </p:cNvPr>
            <p:cNvGrpSpPr/>
            <p:nvPr/>
          </p:nvGrpSpPr>
          <p:grpSpPr>
            <a:xfrm>
              <a:off x="5128410" y="1164850"/>
              <a:ext cx="1514095" cy="1700556"/>
              <a:chOff x="5177240" y="982617"/>
              <a:chExt cx="1514095" cy="1700556"/>
            </a:xfrm>
          </p:grpSpPr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1FDFC041-36F4-AE43-ACC9-6DB26EDC33C2}"/>
                  </a:ext>
                </a:extLst>
              </p:cNvPr>
              <p:cNvCxnSpPr>
                <a:cxnSpLocks/>
                <a:endCxn id="191" idx="1"/>
              </p:cNvCxnSpPr>
              <p:nvPr/>
            </p:nvCxnSpPr>
            <p:spPr>
              <a:xfrm>
                <a:off x="5624199" y="1317214"/>
                <a:ext cx="231798" cy="1282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0EBD030E-816E-2940-ABB9-1669A4CB547B}"/>
                  </a:ext>
                </a:extLst>
              </p:cNvPr>
              <p:cNvCxnSpPr>
                <a:cxnSpLocks/>
                <a:endCxn id="192" idx="2"/>
              </p:cNvCxnSpPr>
              <p:nvPr/>
            </p:nvCxnSpPr>
            <p:spPr>
              <a:xfrm>
                <a:off x="5650690" y="1329203"/>
                <a:ext cx="177937" cy="4393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C09C7B3C-BDD5-AC49-AE2F-73DC954A7FC0}"/>
                  </a:ext>
                </a:extLst>
              </p:cNvPr>
              <p:cNvCxnSpPr>
                <a:cxnSpLocks/>
                <a:endCxn id="193" idx="2"/>
              </p:cNvCxnSpPr>
              <p:nvPr/>
            </p:nvCxnSpPr>
            <p:spPr>
              <a:xfrm>
                <a:off x="5637746" y="1329841"/>
                <a:ext cx="190881" cy="6957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44EEF504-D013-844F-978A-862AEBB91B62}"/>
                  </a:ext>
                </a:extLst>
              </p:cNvPr>
              <p:cNvCxnSpPr>
                <a:cxnSpLocks/>
                <a:endCxn id="194" idx="2"/>
              </p:cNvCxnSpPr>
              <p:nvPr/>
            </p:nvCxnSpPr>
            <p:spPr>
              <a:xfrm>
                <a:off x="5624922" y="1340360"/>
                <a:ext cx="203705" cy="9422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E874455E-AD72-A141-BFCE-FA82B75DEAAE}"/>
                  </a:ext>
                </a:extLst>
              </p:cNvPr>
              <p:cNvCxnSpPr>
                <a:cxnSpLocks/>
                <a:endCxn id="191" idx="2"/>
              </p:cNvCxnSpPr>
              <p:nvPr/>
            </p:nvCxnSpPr>
            <p:spPr>
              <a:xfrm flipV="1">
                <a:off x="5627977" y="1511564"/>
                <a:ext cx="200650" cy="919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0A5E480D-AAA0-EE4F-A19A-F46D744022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32861" y="1731857"/>
                <a:ext cx="200650" cy="919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B4A20CF0-2390-714E-AEE8-5EFC5F7EDA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27977" y="1998704"/>
                <a:ext cx="200650" cy="919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F7386299-9ACE-5D4F-8257-23B911CEB6A3}"/>
                  </a:ext>
                </a:extLst>
              </p:cNvPr>
              <p:cNvCxnSpPr>
                <a:cxnSpLocks/>
                <a:endCxn id="194" idx="1"/>
              </p:cNvCxnSpPr>
              <p:nvPr/>
            </p:nvCxnSpPr>
            <p:spPr>
              <a:xfrm flipV="1">
                <a:off x="5623093" y="2216555"/>
                <a:ext cx="232904" cy="14099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915EFDE1-6B78-384E-AB7F-AFB218F446FE}"/>
                  </a:ext>
                </a:extLst>
              </p:cNvPr>
              <p:cNvCxnSpPr>
                <a:cxnSpLocks/>
                <a:endCxn id="194" idx="3"/>
              </p:cNvCxnSpPr>
              <p:nvPr/>
            </p:nvCxnSpPr>
            <p:spPr>
              <a:xfrm flipV="1">
                <a:off x="5623093" y="2348706"/>
                <a:ext cx="232904" cy="2166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74E0B219-3109-4D49-8C7D-1E5DDC02EA6F}"/>
                  </a:ext>
                </a:extLst>
              </p:cNvPr>
              <p:cNvCxnSpPr>
                <a:cxnSpLocks/>
                <a:endCxn id="193" idx="3"/>
              </p:cNvCxnSpPr>
              <p:nvPr/>
            </p:nvCxnSpPr>
            <p:spPr>
              <a:xfrm flipV="1">
                <a:off x="5605558" y="2091685"/>
                <a:ext cx="250439" cy="4587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653AC0D2-5D15-BD48-B78A-1627CA79C6AD}"/>
                  </a:ext>
                </a:extLst>
              </p:cNvPr>
              <p:cNvCxnSpPr>
                <a:cxnSpLocks/>
                <a:endCxn id="192" idx="3"/>
              </p:cNvCxnSpPr>
              <p:nvPr/>
            </p:nvCxnSpPr>
            <p:spPr>
              <a:xfrm flipV="1">
                <a:off x="5597955" y="1834662"/>
                <a:ext cx="258042" cy="6773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3B688252-EE09-DE4D-B173-223DD5AC38E1}"/>
                  </a:ext>
                </a:extLst>
              </p:cNvPr>
              <p:cNvCxnSpPr>
                <a:cxnSpLocks/>
                <a:endCxn id="191" idx="2"/>
              </p:cNvCxnSpPr>
              <p:nvPr/>
            </p:nvCxnSpPr>
            <p:spPr>
              <a:xfrm flipV="1">
                <a:off x="5599828" y="1511564"/>
                <a:ext cx="228799" cy="9922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13DE913F-8080-FB4C-8C0C-3605722AFC0E}"/>
                  </a:ext>
                </a:extLst>
              </p:cNvPr>
              <p:cNvCxnSpPr>
                <a:cxnSpLocks/>
                <a:endCxn id="192" idx="1"/>
              </p:cNvCxnSpPr>
              <p:nvPr/>
            </p:nvCxnSpPr>
            <p:spPr>
              <a:xfrm>
                <a:off x="5632861" y="1605255"/>
                <a:ext cx="223136" cy="97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895331A8-81E4-8A4C-85DA-8994B6C81566}"/>
                  </a:ext>
                </a:extLst>
              </p:cNvPr>
              <p:cNvCxnSpPr>
                <a:cxnSpLocks/>
                <a:endCxn id="193" idx="1"/>
              </p:cNvCxnSpPr>
              <p:nvPr/>
            </p:nvCxnSpPr>
            <p:spPr>
              <a:xfrm>
                <a:off x="5627977" y="1609820"/>
                <a:ext cx="228020" cy="3497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088041BB-F6AF-8046-92EF-52200CD7E4AD}"/>
                  </a:ext>
                </a:extLst>
              </p:cNvPr>
              <p:cNvCxnSpPr>
                <a:cxnSpLocks/>
                <a:endCxn id="194" idx="1"/>
              </p:cNvCxnSpPr>
              <p:nvPr/>
            </p:nvCxnSpPr>
            <p:spPr>
              <a:xfrm>
                <a:off x="5623093" y="1614385"/>
                <a:ext cx="232904" cy="6021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6F921034-5F90-F448-8C48-5D02DCB3B41B}"/>
                  </a:ext>
                </a:extLst>
              </p:cNvPr>
              <p:cNvCxnSpPr>
                <a:cxnSpLocks/>
                <a:endCxn id="191" idx="2"/>
              </p:cNvCxnSpPr>
              <p:nvPr/>
            </p:nvCxnSpPr>
            <p:spPr>
              <a:xfrm flipV="1">
                <a:off x="5630032" y="1511564"/>
                <a:ext cx="198595" cy="2865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FF643E52-A36E-F545-9879-D55BE7177F4C}"/>
                  </a:ext>
                </a:extLst>
              </p:cNvPr>
              <p:cNvCxnSpPr>
                <a:cxnSpLocks/>
                <a:endCxn id="193" idx="2"/>
              </p:cNvCxnSpPr>
              <p:nvPr/>
            </p:nvCxnSpPr>
            <p:spPr>
              <a:xfrm>
                <a:off x="5647642" y="1813869"/>
                <a:ext cx="180985" cy="2117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8EDE8459-631A-534D-91B5-897BD2D80B90}"/>
                  </a:ext>
                </a:extLst>
              </p:cNvPr>
              <p:cNvCxnSpPr>
                <a:cxnSpLocks/>
                <a:stCxn id="185" idx="6"/>
                <a:endCxn id="194" idx="2"/>
              </p:cNvCxnSpPr>
              <p:nvPr/>
            </p:nvCxnSpPr>
            <p:spPr>
              <a:xfrm>
                <a:off x="5627247" y="1826681"/>
                <a:ext cx="201380" cy="4559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58F67908-21E4-354D-B765-AFDF05C8377B}"/>
                  </a:ext>
                </a:extLst>
              </p:cNvPr>
              <p:cNvCxnSpPr>
                <a:cxnSpLocks/>
                <a:endCxn id="191" idx="2"/>
              </p:cNvCxnSpPr>
              <p:nvPr/>
            </p:nvCxnSpPr>
            <p:spPr>
              <a:xfrm flipV="1">
                <a:off x="5627247" y="1511564"/>
                <a:ext cx="201380" cy="5469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C8D2178F-DB58-9B4C-B1D9-9491F9FA0A58}"/>
                  </a:ext>
                </a:extLst>
              </p:cNvPr>
              <p:cNvCxnSpPr>
                <a:cxnSpLocks/>
                <a:endCxn id="192" idx="3"/>
              </p:cNvCxnSpPr>
              <p:nvPr/>
            </p:nvCxnSpPr>
            <p:spPr>
              <a:xfrm flipV="1">
                <a:off x="5647642" y="1834662"/>
                <a:ext cx="208355" cy="19689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5956915D-6228-C948-A889-AFBDE5DBD844}"/>
                  </a:ext>
                </a:extLst>
              </p:cNvPr>
              <p:cNvCxnSpPr>
                <a:cxnSpLocks/>
                <a:stCxn id="186" idx="5"/>
                <a:endCxn id="194" idx="2"/>
              </p:cNvCxnSpPr>
              <p:nvPr/>
            </p:nvCxnSpPr>
            <p:spPr>
              <a:xfrm>
                <a:off x="5599877" y="2149779"/>
                <a:ext cx="228750" cy="132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D8B8F737-75B7-B54F-BE3D-D7D686E115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84536" y="2010741"/>
                <a:ext cx="232904" cy="2166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CFF24F91-9DBA-654C-8CC1-1C08A17F0FFD}"/>
                  </a:ext>
                </a:extLst>
              </p:cNvPr>
              <p:cNvCxnSpPr>
                <a:cxnSpLocks/>
                <a:endCxn id="246" idx="1"/>
              </p:cNvCxnSpPr>
              <p:nvPr/>
            </p:nvCxnSpPr>
            <p:spPr>
              <a:xfrm>
                <a:off x="6021188" y="1546910"/>
                <a:ext cx="146048" cy="1517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12983101-5E4E-A141-AFC8-3F16945AAA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7996" y="1755483"/>
                <a:ext cx="232904" cy="2166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3419C57A-2BD2-084A-8120-5434605D716A}"/>
                  </a:ext>
                </a:extLst>
              </p:cNvPr>
              <p:cNvCxnSpPr>
                <a:cxnSpLocks/>
                <a:endCxn id="246" idx="1"/>
              </p:cNvCxnSpPr>
              <p:nvPr/>
            </p:nvCxnSpPr>
            <p:spPr>
              <a:xfrm flipV="1">
                <a:off x="6021188" y="1698629"/>
                <a:ext cx="146048" cy="779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1327DD1D-6FA7-BA44-A426-65F937B6B3CE}"/>
                  </a:ext>
                </a:extLst>
              </p:cNvPr>
              <p:cNvCxnSpPr>
                <a:cxnSpLocks/>
                <a:endCxn id="247" idx="1"/>
              </p:cNvCxnSpPr>
              <p:nvPr/>
            </p:nvCxnSpPr>
            <p:spPr>
              <a:xfrm>
                <a:off x="6018140" y="1587313"/>
                <a:ext cx="154766" cy="3720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88D1274B-F5BD-D847-B497-A25CCF4DFE09}"/>
                  </a:ext>
                </a:extLst>
              </p:cNvPr>
              <p:cNvCxnSpPr>
                <a:cxnSpLocks/>
                <a:stCxn id="192" idx="6"/>
              </p:cNvCxnSpPr>
              <p:nvPr/>
            </p:nvCxnSpPr>
            <p:spPr>
              <a:xfrm>
                <a:off x="6015518" y="1768587"/>
                <a:ext cx="154340" cy="2311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9F5704BB-49BC-6841-8748-BE982B9815A0}"/>
                  </a:ext>
                </a:extLst>
              </p:cNvPr>
              <p:cNvCxnSpPr>
                <a:cxnSpLocks/>
                <a:endCxn id="247" idx="1"/>
              </p:cNvCxnSpPr>
              <p:nvPr/>
            </p:nvCxnSpPr>
            <p:spPr>
              <a:xfrm>
                <a:off x="6012896" y="1949861"/>
                <a:ext cx="160010" cy="94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D9EE1152-30E0-374E-B466-4348754F0ED5}"/>
                  </a:ext>
                </a:extLst>
              </p:cNvPr>
              <p:cNvCxnSpPr>
                <a:cxnSpLocks/>
                <a:endCxn id="246" idx="1"/>
              </p:cNvCxnSpPr>
              <p:nvPr/>
            </p:nvCxnSpPr>
            <p:spPr>
              <a:xfrm flipV="1">
                <a:off x="6007996" y="1698629"/>
                <a:ext cx="159240" cy="4931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EAE7156A-A7DD-F14A-B156-EC50744368A8}"/>
                  </a:ext>
                </a:extLst>
              </p:cNvPr>
              <p:cNvSpPr txBox="1"/>
              <p:nvPr/>
            </p:nvSpPr>
            <p:spPr>
              <a:xfrm>
                <a:off x="5964854" y="1330134"/>
                <a:ext cx="7264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Sigmoid</a:t>
                </a:r>
              </a:p>
            </p:txBody>
          </p: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8408E5A3-5D72-2F41-B7F9-D449BBC8FFB8}"/>
                  </a:ext>
                </a:extLst>
              </p:cNvPr>
              <p:cNvGrpSpPr/>
              <p:nvPr/>
            </p:nvGrpSpPr>
            <p:grpSpPr>
              <a:xfrm>
                <a:off x="5177240" y="982617"/>
                <a:ext cx="1258971" cy="1700556"/>
                <a:chOff x="5177240" y="982617"/>
                <a:chExt cx="1258971" cy="1700556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6FBF3CA8-3C1D-4D4E-B5C1-115D29A7B357}"/>
                    </a:ext>
                  </a:extLst>
                </p:cNvPr>
                <p:cNvGrpSpPr/>
                <p:nvPr/>
              </p:nvGrpSpPr>
              <p:grpSpPr>
                <a:xfrm>
                  <a:off x="5437241" y="1211169"/>
                  <a:ext cx="186891" cy="1472004"/>
                  <a:chOff x="5387546" y="1211169"/>
                  <a:chExt cx="186891" cy="1472004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8028048-294F-4348-B4AB-9CB49673B99F}"/>
                      </a:ext>
                    </a:extLst>
                  </p:cNvPr>
                  <p:cNvSpPr/>
                  <p:nvPr/>
                </p:nvSpPr>
                <p:spPr>
                  <a:xfrm>
                    <a:off x="5387546" y="1468192"/>
                    <a:ext cx="186891" cy="186891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EBEA1485-7B4F-C646-AA55-284BF31FBA9F}"/>
                      </a:ext>
                    </a:extLst>
                  </p:cNvPr>
                  <p:cNvSpPr/>
                  <p:nvPr/>
                </p:nvSpPr>
                <p:spPr>
                  <a:xfrm>
                    <a:off x="5387546" y="1725215"/>
                    <a:ext cx="186891" cy="186891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9B9D6AE6-118C-1A47-936A-8F39148C3E3A}"/>
                      </a:ext>
                    </a:extLst>
                  </p:cNvPr>
                  <p:cNvSpPr/>
                  <p:nvPr/>
                </p:nvSpPr>
                <p:spPr>
                  <a:xfrm>
                    <a:off x="5387546" y="1982238"/>
                    <a:ext cx="186891" cy="186891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B3B58BBF-6BF2-0341-9C41-4960E2AEE158}"/>
                      </a:ext>
                    </a:extLst>
                  </p:cNvPr>
                  <p:cNvSpPr/>
                  <p:nvPr/>
                </p:nvSpPr>
                <p:spPr>
                  <a:xfrm>
                    <a:off x="5387546" y="2239261"/>
                    <a:ext cx="186891" cy="186891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EBEC81D4-8E77-244F-8C2C-4DE36BCD339B}"/>
                      </a:ext>
                    </a:extLst>
                  </p:cNvPr>
                  <p:cNvSpPr/>
                  <p:nvPr/>
                </p:nvSpPr>
                <p:spPr>
                  <a:xfrm>
                    <a:off x="5387546" y="2496282"/>
                    <a:ext cx="186891" cy="186891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E3234BC7-3125-AC4E-A400-E5F7D298D0DB}"/>
                      </a:ext>
                    </a:extLst>
                  </p:cNvPr>
                  <p:cNvSpPr/>
                  <p:nvPr/>
                </p:nvSpPr>
                <p:spPr>
                  <a:xfrm>
                    <a:off x="5387546" y="1211169"/>
                    <a:ext cx="186891" cy="186891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2E25D16E-EB76-3C46-90F4-09DA684AF32C}"/>
                    </a:ext>
                  </a:extLst>
                </p:cNvPr>
                <p:cNvGrpSpPr/>
                <p:nvPr/>
              </p:nvGrpSpPr>
              <p:grpSpPr>
                <a:xfrm>
                  <a:off x="5825512" y="1410098"/>
                  <a:ext cx="186891" cy="957958"/>
                  <a:chOff x="5836510" y="1741688"/>
                  <a:chExt cx="186891" cy="957958"/>
                </a:xfrm>
              </p:grpSpPr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064852E-8EC0-A346-92C5-F69AFBC43F31}"/>
                      </a:ext>
                    </a:extLst>
                  </p:cNvPr>
                  <p:cNvSpPr/>
                  <p:nvPr/>
                </p:nvSpPr>
                <p:spPr>
                  <a:xfrm>
                    <a:off x="5836510" y="1741688"/>
                    <a:ext cx="186891" cy="186891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13E14ACB-B767-4749-B5AD-D9BC4E19A54A}"/>
                      </a:ext>
                    </a:extLst>
                  </p:cNvPr>
                  <p:cNvSpPr/>
                  <p:nvPr/>
                </p:nvSpPr>
                <p:spPr>
                  <a:xfrm>
                    <a:off x="5836510" y="1998711"/>
                    <a:ext cx="186891" cy="186891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4F48B6B6-2E86-4440-AED9-41B4A752E201}"/>
                      </a:ext>
                    </a:extLst>
                  </p:cNvPr>
                  <p:cNvSpPr/>
                  <p:nvPr/>
                </p:nvSpPr>
                <p:spPr>
                  <a:xfrm>
                    <a:off x="5836510" y="2255734"/>
                    <a:ext cx="186891" cy="186891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Oval 193">
                    <a:extLst>
                      <a:ext uri="{FF2B5EF4-FFF2-40B4-BE49-F238E27FC236}">
                        <a16:creationId xmlns:a16="http://schemas.microsoft.com/office/drawing/2014/main" id="{FA3BAABE-2996-B54B-B6CE-A30D88A76FAB}"/>
                      </a:ext>
                    </a:extLst>
                  </p:cNvPr>
                  <p:cNvSpPr/>
                  <p:nvPr/>
                </p:nvSpPr>
                <p:spPr>
                  <a:xfrm>
                    <a:off x="5836510" y="2512755"/>
                    <a:ext cx="186891" cy="186891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89D58DA8-C40D-B947-9D9E-3AD161918FC4}"/>
                    </a:ext>
                  </a:extLst>
                </p:cNvPr>
                <p:cNvGrpSpPr/>
                <p:nvPr/>
              </p:nvGrpSpPr>
              <p:grpSpPr>
                <a:xfrm>
                  <a:off x="6203886" y="1596703"/>
                  <a:ext cx="186891" cy="443914"/>
                  <a:chOff x="5836510" y="1227642"/>
                  <a:chExt cx="186891" cy="443914"/>
                </a:xfrm>
              </p:grpSpPr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813A742-864A-CC4A-8646-F644283F5DBE}"/>
                      </a:ext>
                    </a:extLst>
                  </p:cNvPr>
                  <p:cNvSpPr/>
                  <p:nvPr/>
                </p:nvSpPr>
                <p:spPr>
                  <a:xfrm rot="7189112">
                    <a:off x="5836510" y="1484665"/>
                    <a:ext cx="186891" cy="186891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Oval 194">
                    <a:extLst>
                      <a:ext uri="{FF2B5EF4-FFF2-40B4-BE49-F238E27FC236}">
                        <a16:creationId xmlns:a16="http://schemas.microsoft.com/office/drawing/2014/main" id="{D706074A-A07B-434A-90AC-7CDCF140D514}"/>
                      </a:ext>
                    </a:extLst>
                  </p:cNvPr>
                  <p:cNvSpPr/>
                  <p:nvPr/>
                </p:nvSpPr>
                <p:spPr>
                  <a:xfrm rot="7189112">
                    <a:off x="5836510" y="1227642"/>
                    <a:ext cx="186891" cy="186891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12FF2D6B-B115-3142-A6DE-DDD88E3B9FA5}"/>
                    </a:ext>
                  </a:extLst>
                </p:cNvPr>
                <p:cNvSpPr txBox="1"/>
                <p:nvPr/>
              </p:nvSpPr>
              <p:spPr>
                <a:xfrm>
                  <a:off x="5177240" y="982617"/>
                  <a:ext cx="625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Flatten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6DAE0670-9ECC-E645-A23A-2A89F9CE5F5B}"/>
                    </a:ext>
                  </a:extLst>
                </p:cNvPr>
                <p:cNvSpPr txBox="1"/>
                <p:nvPr/>
              </p:nvSpPr>
              <p:spPr>
                <a:xfrm>
                  <a:off x="5624132" y="1146546"/>
                  <a:ext cx="59663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Dense</a:t>
                  </a:r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127B7CBC-41B9-DA46-9437-0DB271A2C86B}"/>
                    </a:ext>
                  </a:extLst>
                </p:cNvPr>
                <p:cNvSpPr txBox="1"/>
                <p:nvPr/>
              </p:nvSpPr>
              <p:spPr>
                <a:xfrm>
                  <a:off x="6164121" y="1559804"/>
                  <a:ext cx="2664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0</a:t>
                  </a: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EEABBF30-E5CF-2744-89AC-E735E4006ADB}"/>
                    </a:ext>
                  </a:extLst>
                </p:cNvPr>
                <p:cNvSpPr txBox="1"/>
                <p:nvPr/>
              </p:nvSpPr>
              <p:spPr>
                <a:xfrm>
                  <a:off x="6169791" y="1820493"/>
                  <a:ext cx="2664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1</a:t>
                  </a:r>
                </a:p>
              </p:txBody>
            </p:sp>
          </p:grpSp>
        </p:grpSp>
        <p:cxnSp>
          <p:nvCxnSpPr>
            <p:cNvPr id="315" name="Straight Arrow Connector 314">
              <a:extLst>
                <a:ext uri="{FF2B5EF4-FFF2-40B4-BE49-F238E27FC236}">
                  <a16:creationId xmlns:a16="http://schemas.microsoft.com/office/drawing/2014/main" id="{2A73AAE5-35C8-474F-BE27-2D1284E406E1}"/>
                </a:ext>
              </a:extLst>
            </p:cNvPr>
            <p:cNvCxnSpPr/>
            <p:nvPr/>
          </p:nvCxnSpPr>
          <p:spPr>
            <a:xfrm>
              <a:off x="5000004" y="2064492"/>
              <a:ext cx="2677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CE5B3EF5-4B31-8542-9A21-6A7D134B1506}"/>
                </a:ext>
              </a:extLst>
            </p:cNvPr>
            <p:cNvSpPr txBox="1"/>
            <p:nvPr/>
          </p:nvSpPr>
          <p:spPr>
            <a:xfrm>
              <a:off x="5088541" y="2911472"/>
              <a:ext cx="1279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Flatten/Dense</a:t>
              </a:r>
            </a:p>
            <a:p>
              <a:pPr algn="ctr"/>
              <a:r>
                <a:rPr lang="en-US" sz="1200" dirty="0"/>
                <a:t>Layer reduction</a:t>
              </a:r>
            </a:p>
          </p:txBody>
        </p:sp>
        <p:sp>
          <p:nvSpPr>
            <p:cNvPr id="320" name="Frame 319">
              <a:extLst>
                <a:ext uri="{FF2B5EF4-FFF2-40B4-BE49-F238E27FC236}">
                  <a16:creationId xmlns:a16="http://schemas.microsoft.com/office/drawing/2014/main" id="{E60D462C-E560-C844-A332-BCFF5A045775}"/>
                </a:ext>
              </a:extLst>
            </p:cNvPr>
            <p:cNvSpPr/>
            <p:nvPr/>
          </p:nvSpPr>
          <p:spPr>
            <a:xfrm>
              <a:off x="71115" y="1065327"/>
              <a:ext cx="6700283" cy="2323214"/>
            </a:xfrm>
            <a:prstGeom prst="frame">
              <a:avLst>
                <a:gd name="adj1" fmla="val 204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2" name="TextBox 321">
            <a:extLst>
              <a:ext uri="{FF2B5EF4-FFF2-40B4-BE49-F238E27FC236}">
                <a16:creationId xmlns:a16="http://schemas.microsoft.com/office/drawing/2014/main" id="{9FD9C580-8E9A-4949-B550-89AA77081CF2}"/>
              </a:ext>
            </a:extLst>
          </p:cNvPr>
          <p:cNvSpPr txBox="1"/>
          <p:nvPr/>
        </p:nvSpPr>
        <p:spPr>
          <a:xfrm>
            <a:off x="6978668" y="4076421"/>
            <a:ext cx="4904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Three models were applied on each analysis:</a:t>
            </a:r>
          </a:p>
          <a:p>
            <a:r>
              <a:rPr lang="en-US" dirty="0">
                <a:solidFill>
                  <a:srgbClr val="0070C0"/>
                </a:solidFill>
              </a:rPr>
              <a:t>	Model 1 = 1 layer</a:t>
            </a:r>
          </a:p>
          <a:p>
            <a:r>
              <a:rPr lang="en-US" dirty="0">
                <a:solidFill>
                  <a:srgbClr val="0070C0"/>
                </a:solidFill>
              </a:rPr>
              <a:t>	Model 2 = 3 Layers (shown above)</a:t>
            </a:r>
          </a:p>
          <a:p>
            <a:r>
              <a:rPr lang="en-US" dirty="0">
                <a:solidFill>
                  <a:srgbClr val="0070C0"/>
                </a:solidFill>
              </a:rPr>
              <a:t>	Model 3 = 5 Layers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C5CA0859-0171-6149-AD76-3252816FC9F9}"/>
              </a:ext>
            </a:extLst>
          </p:cNvPr>
          <p:cNvSpPr txBox="1"/>
          <p:nvPr/>
        </p:nvSpPr>
        <p:spPr>
          <a:xfrm>
            <a:off x="1358836" y="6034606"/>
            <a:ext cx="790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Three models used for analysis on which was better fit: Not known initially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E0F37A6-F816-314C-B8E0-37E3E1A21497}"/>
              </a:ext>
            </a:extLst>
          </p:cNvPr>
          <p:cNvSpPr txBox="1"/>
          <p:nvPr/>
        </p:nvSpPr>
        <p:spPr>
          <a:xfrm>
            <a:off x="151390" y="3665485"/>
            <a:ext cx="68647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Sequential Model: all outputs lead to inputs next layer</a:t>
            </a:r>
          </a:p>
          <a:p>
            <a:r>
              <a:rPr lang="en-US" dirty="0"/>
              <a:t>Rectified Linear approach: directed outputs- easy to train</a:t>
            </a:r>
          </a:p>
          <a:p>
            <a:r>
              <a:rPr lang="en-US" dirty="0"/>
              <a:t>Sigmoid: final reduction results in a 1 or 0 – used for predictions</a:t>
            </a:r>
          </a:p>
          <a:p>
            <a:r>
              <a:rPr lang="en-US" dirty="0"/>
              <a:t>Optimizer = ‘</a:t>
            </a:r>
            <a:r>
              <a:rPr lang="en-US" dirty="0" err="1"/>
              <a:t>adam</a:t>
            </a:r>
            <a:r>
              <a:rPr lang="en-US" dirty="0"/>
              <a:t>’</a:t>
            </a:r>
          </a:p>
          <a:p>
            <a:r>
              <a:rPr lang="en-US" dirty="0"/>
              <a:t>Loss = ‘</a:t>
            </a:r>
            <a:r>
              <a:rPr lang="en-US" dirty="0" err="1"/>
              <a:t>binary_crossentropy</a:t>
            </a:r>
            <a:r>
              <a:rPr lang="en-US" dirty="0"/>
              <a:t>’</a:t>
            </a:r>
          </a:p>
          <a:p>
            <a:r>
              <a:rPr lang="en-US" dirty="0"/>
              <a:t>Early stopping: metric “accuracy”, </a:t>
            </a:r>
            <a:r>
              <a:rPr lang="en-US" dirty="0" err="1"/>
              <a:t>min_delta</a:t>
            </a:r>
            <a:r>
              <a:rPr lang="en-US" dirty="0"/>
              <a:t>=0.01, patience=2</a:t>
            </a:r>
          </a:p>
        </p:txBody>
      </p:sp>
      <p:sp>
        <p:nvSpPr>
          <p:cNvPr id="325" name="Footer Placeholder 324">
            <a:extLst>
              <a:ext uri="{FF2B5EF4-FFF2-40B4-BE49-F238E27FC236}">
                <a16:creationId xmlns:a16="http://schemas.microsoft.com/office/drawing/2014/main" id="{02AE1B76-A488-C742-9CBB-9C2B0E91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alpha val="60000"/>
                  </a:schemeClr>
                </a:solidFill>
              </a:rPr>
              <a:t>RTSpoonmore</a:t>
            </a:r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 2021</a:t>
            </a:r>
          </a:p>
        </p:txBody>
      </p:sp>
      <p:sp>
        <p:nvSpPr>
          <p:cNvPr id="326" name="Slide Number Placeholder 325">
            <a:extLst>
              <a:ext uri="{FF2B5EF4-FFF2-40B4-BE49-F238E27FC236}">
                <a16:creationId xmlns:a16="http://schemas.microsoft.com/office/drawing/2014/main" id="{A1E2D0FF-DF5F-A849-AF24-5A4629FE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solidFill>
                  <a:schemeClr val="bg1">
                    <a:alpha val="60000"/>
                  </a:schemeClr>
                </a:solidFill>
              </a:rPr>
              <a:t>4</a:t>
            </a:fld>
            <a:endParaRPr lang="en-US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AA9F6E12-AE76-234F-BED9-AB221F53A58D}"/>
              </a:ext>
            </a:extLst>
          </p:cNvPr>
          <p:cNvSpPr/>
          <p:nvPr/>
        </p:nvSpPr>
        <p:spPr>
          <a:xfrm>
            <a:off x="6886048" y="89982"/>
            <a:ext cx="5175118" cy="3986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8AEC45A9-E223-BB4A-AB4E-AB00BA5D2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019138" y="205029"/>
            <a:ext cx="4823545" cy="376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8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0FBFE-C4CC-1F4B-A327-CEF3D9A4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136130"/>
            <a:ext cx="6172199" cy="8506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i="1" dirty="0">
                <a:solidFill>
                  <a:schemeClr val="tx2"/>
                </a:solidFill>
              </a:rPr>
              <a:t>Model Performance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5C3B756-88D3-4576-A217-6995584AB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524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EBF5392-ED6D-419D-A1F8-29650B91D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5244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32A5DD-9CD4-0047-832D-39F3884C1C63}"/>
              </a:ext>
            </a:extLst>
          </p:cNvPr>
          <p:cNvSpPr txBox="1"/>
          <p:nvPr/>
        </p:nvSpPr>
        <p:spPr>
          <a:xfrm>
            <a:off x="4728246" y="1122864"/>
            <a:ext cx="41636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2 chosen:</a:t>
            </a:r>
          </a:p>
          <a:p>
            <a:r>
              <a:rPr lang="en-US" dirty="0"/>
              <a:t>Performed better for all parameters</a:t>
            </a:r>
          </a:p>
          <a:p>
            <a:r>
              <a:rPr lang="en-US" dirty="0"/>
              <a:t>Best for dataset with 40% more pneumonia files than normal files</a:t>
            </a:r>
          </a:p>
          <a:p>
            <a:endParaRPr lang="en-US" dirty="0"/>
          </a:p>
          <a:p>
            <a:r>
              <a:rPr lang="en-US" u="sng" dirty="0"/>
              <a:t>Model stopped at 7 Epochs</a:t>
            </a:r>
          </a:p>
          <a:p>
            <a:r>
              <a:rPr lang="en-US" dirty="0"/>
              <a:t>Accuracy : 95.8%</a:t>
            </a:r>
          </a:p>
          <a:p>
            <a:r>
              <a:rPr lang="en-US" dirty="0"/>
              <a:t>Precision : 96.8%</a:t>
            </a:r>
          </a:p>
          <a:p>
            <a:r>
              <a:rPr lang="en-US" dirty="0"/>
              <a:t>Recall       : 94.9%</a:t>
            </a:r>
          </a:p>
          <a:p>
            <a:r>
              <a:rPr lang="en-US" dirty="0"/>
              <a:t>F1 score  : 95.8%</a:t>
            </a:r>
          </a:p>
          <a:p>
            <a:endParaRPr lang="en-US" dirty="0"/>
          </a:p>
          <a:p>
            <a:r>
              <a:rPr lang="en-US" dirty="0"/>
              <a:t>This model accurately predicted pneumonia 150 times, incorrectly </a:t>
            </a:r>
          </a:p>
          <a:p>
            <a:r>
              <a:rPr lang="en-US" dirty="0"/>
              <a:t>Predicted it as normal only 8 times.</a:t>
            </a:r>
          </a:p>
          <a:p>
            <a:endParaRPr lang="en-US" dirty="0"/>
          </a:p>
          <a:p>
            <a:r>
              <a:rPr lang="en-US" dirty="0"/>
              <a:t>This model accurately predicted normal 153 times, incorrectly predicted it as pneumonia only 5 times.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D34D25F-EE46-7741-AB3F-8EDEE3E2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RTSpoonmore 2021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1CEF4D8-C606-1B4B-BD4E-3D303E8C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6DCC4E-9FB4-2D40-A4D5-CCE782EF75D3}"/>
              </a:ext>
            </a:extLst>
          </p:cNvPr>
          <p:cNvSpPr/>
          <p:nvPr/>
        </p:nvSpPr>
        <p:spPr>
          <a:xfrm>
            <a:off x="210540" y="568981"/>
            <a:ext cx="4214163" cy="3015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3A20A4-9F34-B243-B881-716490EBE646}"/>
              </a:ext>
            </a:extLst>
          </p:cNvPr>
          <p:cNvSpPr/>
          <p:nvPr/>
        </p:nvSpPr>
        <p:spPr>
          <a:xfrm>
            <a:off x="8842301" y="1073900"/>
            <a:ext cx="3271066" cy="5355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584328-3B79-4344-A181-47571FA2F6F2}"/>
              </a:ext>
            </a:extLst>
          </p:cNvPr>
          <p:cNvSpPr/>
          <p:nvPr/>
        </p:nvSpPr>
        <p:spPr>
          <a:xfrm>
            <a:off x="210539" y="3738321"/>
            <a:ext cx="4214163" cy="2432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D875EDD4-7CB0-FB40-9C0F-A1EBDB73A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45" y="3790508"/>
            <a:ext cx="4134154" cy="2344477"/>
          </a:xfrm>
          <a:prstGeom prst="rect">
            <a:avLst/>
          </a:prstGeom>
        </p:spPr>
      </p:pic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6F57841D-4F71-0447-8B60-3FD9FDEC0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5165" y="3970274"/>
            <a:ext cx="3213822" cy="2386012"/>
          </a:xfrm>
          <a:prstGeom prst="rect">
            <a:avLst/>
          </a:prstGeom>
        </p:spPr>
      </p:pic>
      <p:pic>
        <p:nvPicPr>
          <p:cNvPr id="18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CF363027-B704-4A48-A26B-BA0508747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1887" y="1148317"/>
            <a:ext cx="3213822" cy="2009274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E1CCA2B9-270A-9C41-B081-DCC92F4556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0923" y="3230132"/>
            <a:ext cx="3213822" cy="650757"/>
          </a:xfrm>
          <a:prstGeom prst="rect">
            <a:avLst/>
          </a:prstGeom>
        </p:spPr>
      </p:pic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3A41FD39-1C8C-EC44-A2C2-F16D57AB1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08344" y="723015"/>
            <a:ext cx="4018556" cy="2707238"/>
          </a:xfrm>
        </p:spPr>
      </p:pic>
    </p:spTree>
    <p:extLst>
      <p:ext uri="{BB962C8B-B14F-4D97-AF65-F5344CB8AC3E}">
        <p14:creationId xmlns:p14="http://schemas.microsoft.com/office/powerpoint/2010/main" val="406794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696B-8E49-C34F-9782-2E16FB9D7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308"/>
            <a:ext cx="10515600" cy="1075344"/>
          </a:xfrm>
        </p:spPr>
        <p:txBody>
          <a:bodyPr/>
          <a:lstStyle/>
          <a:p>
            <a:pPr algn="ctr"/>
            <a:r>
              <a:rPr lang="en-US" i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E4857-2DC8-EA45-A38B-C82A53D1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9322" y="1234651"/>
            <a:ext cx="7577878" cy="27906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/>
              <a:t>The image evaluation model produced accurate results with 94.7% accuracy</a:t>
            </a:r>
            <a:r>
              <a:rPr lang="en-US" i="1" u="sng" baseline="30000" dirty="0"/>
              <a:t>1</a:t>
            </a:r>
            <a:endParaRPr lang="en-US" i="1" u="sng" dirty="0"/>
          </a:p>
          <a:p>
            <a:pPr marL="0" indent="0" algn="ctr">
              <a:buNone/>
            </a:pPr>
            <a:r>
              <a:rPr lang="en-US" sz="2000" dirty="0"/>
              <a:t>The model met the objectives and did predict with a level of confidence above 90%.  </a:t>
            </a:r>
          </a:p>
          <a:p>
            <a:pPr marL="0" indent="0" algn="ctr">
              <a:buNone/>
            </a:pPr>
            <a:r>
              <a:rPr lang="en-US" sz="2000" dirty="0"/>
              <a:t>This model had a balanced level of precision and recall to avoid bias towards normal or pneumonia.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A picture containing X-ray film, close, vegetable&#10;&#10;Description automatically generated">
            <a:extLst>
              <a:ext uri="{FF2B5EF4-FFF2-40B4-BE49-F238E27FC236}">
                <a16:creationId xmlns:a16="http://schemas.microsoft.com/office/drawing/2014/main" id="{746EA68F-5406-6C4F-A50D-A5994950C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27" y="1503975"/>
            <a:ext cx="1975022" cy="19750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443409-B2DE-6346-8E82-CB296A4FC41C}"/>
              </a:ext>
            </a:extLst>
          </p:cNvPr>
          <p:cNvSpPr txBox="1"/>
          <p:nvPr/>
        </p:nvSpPr>
        <p:spPr>
          <a:xfrm>
            <a:off x="793332" y="1177093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Normal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3CE46-89B7-C249-AC67-C7AB68AF1577}"/>
              </a:ext>
            </a:extLst>
          </p:cNvPr>
          <p:cNvSpPr txBox="1"/>
          <p:nvPr/>
        </p:nvSpPr>
        <p:spPr>
          <a:xfrm>
            <a:off x="2756224" y="1168525"/>
            <a:ext cx="1104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Pneumonia</a:t>
            </a:r>
          </a:p>
        </p:txBody>
      </p:sp>
      <p:pic>
        <p:nvPicPr>
          <p:cNvPr id="9" name="Picture 8" descr="A picture containing necktie, X-ray film, close&#10;&#10;Description automatically generated">
            <a:extLst>
              <a:ext uri="{FF2B5EF4-FFF2-40B4-BE49-F238E27FC236}">
                <a16:creationId xmlns:a16="http://schemas.microsoft.com/office/drawing/2014/main" id="{E84E6F7C-6353-A348-AA1C-89095CB18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300" y="1503975"/>
            <a:ext cx="1975022" cy="197502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84081-C28F-6245-9A29-383BF07C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alpha val="60000"/>
                  </a:schemeClr>
                </a:solidFill>
              </a:rPr>
              <a:t>RTSpoonmore 2021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79BC0BC-7A42-F141-A102-62F81D06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solidFill>
                  <a:schemeClr val="bg1">
                    <a:alpha val="60000"/>
                  </a:schemeClr>
                </a:solidFill>
              </a:rPr>
              <a:t>6</a:t>
            </a:fld>
            <a:endParaRPr lang="en-US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31B339-EF51-F049-BF5C-0C060B500F46}"/>
              </a:ext>
            </a:extLst>
          </p:cNvPr>
          <p:cNvSpPr/>
          <p:nvPr/>
        </p:nvSpPr>
        <p:spPr>
          <a:xfrm>
            <a:off x="4581353" y="4896543"/>
            <a:ext cx="71440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aseline="30000" dirty="0">
                <a:solidFill>
                  <a:schemeClr val="bg1"/>
                </a:solidFill>
              </a:rPr>
              <a:t>1</a:t>
            </a:r>
            <a:r>
              <a:rPr lang="en-US" sz="1400" dirty="0">
                <a:solidFill>
                  <a:schemeClr val="bg1"/>
                </a:solidFill>
              </a:rPr>
              <a:t>The model was run 10 consecutive times on the same dataset, it was shown that a potential range of accuracy of 93.6% to 95.8% was possible.  The average accuracy over these 10 runs was 94.7% with a standard deviation of 0.8%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117284-6DDC-814C-A6A6-85F4012A0CDF}"/>
              </a:ext>
            </a:extLst>
          </p:cNvPr>
          <p:cNvSpPr/>
          <p:nvPr/>
        </p:nvSpPr>
        <p:spPr>
          <a:xfrm>
            <a:off x="183787" y="3506449"/>
            <a:ext cx="4114800" cy="290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1F158D48-993F-D547-8580-42B4E8F94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36" y="3576300"/>
            <a:ext cx="3965306" cy="27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1367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800</Words>
  <Application>Microsoft Macintosh PowerPoint</Application>
  <PresentationFormat>Widescreen</PresentationFormat>
  <Paragraphs>113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AvenirNext LT Pro Medium</vt:lpstr>
      <vt:lpstr>Calibri</vt:lpstr>
      <vt:lpstr>BlockprintVTI</vt:lpstr>
      <vt:lpstr>Detecting Pneumonia in X-Ray images using Convolution Neural Networks</vt:lpstr>
      <vt:lpstr>Exploratory Data Analysis </vt:lpstr>
      <vt:lpstr>Image Preprocessing</vt:lpstr>
      <vt:lpstr>CNN Model Build</vt:lpstr>
      <vt:lpstr>Model Performance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Pneumonia in X-Ray images using Convolution Nueral Networks</dc:title>
  <dc:creator>Robert Spoonmore</dc:creator>
  <cp:lastModifiedBy>Robert Spoonmore</cp:lastModifiedBy>
  <cp:revision>42</cp:revision>
  <dcterms:created xsi:type="dcterms:W3CDTF">2021-07-16T00:50:16Z</dcterms:created>
  <dcterms:modified xsi:type="dcterms:W3CDTF">2021-09-01T20:11:00Z</dcterms:modified>
</cp:coreProperties>
</file>