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aleway"/>
      <p:regular r:id="rId31"/>
      <p:bold r:id="rId32"/>
      <p:italic r:id="rId33"/>
      <p:boldItalic r:id="rId34"/>
    </p:embeddedFont>
    <p:embeddedFont>
      <p:font typeface="Lato"/>
      <p:regular r:id="rId35"/>
      <p:bold r:id="rId36"/>
      <p:italic r:id="rId37"/>
      <p:boldItalic r:id="rId38"/>
    </p:embeddedFont>
    <p:embeddedFont>
      <p:font typeface="Open Sans"/>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bold.fntdata"/><Relationship Id="rId20" Type="http://schemas.openxmlformats.org/officeDocument/2006/relationships/slide" Target="slides/slide15.xml"/><Relationship Id="rId42" Type="http://schemas.openxmlformats.org/officeDocument/2006/relationships/font" Target="fonts/OpenSans-boldItalic.fntdata"/><Relationship Id="rId41" Type="http://schemas.openxmlformats.org/officeDocument/2006/relationships/font" Target="fonts/OpenSans-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aleway-italic.fntdata"/><Relationship Id="rId10" Type="http://schemas.openxmlformats.org/officeDocument/2006/relationships/slide" Target="slides/slide5.xml"/><Relationship Id="rId32" Type="http://schemas.openxmlformats.org/officeDocument/2006/relationships/font" Target="fonts/Raleway-bold.fntdata"/><Relationship Id="rId13" Type="http://schemas.openxmlformats.org/officeDocument/2006/relationships/slide" Target="slides/slide8.xml"/><Relationship Id="rId35" Type="http://schemas.openxmlformats.org/officeDocument/2006/relationships/font" Target="fonts/Lato-regular.fntdata"/><Relationship Id="rId12" Type="http://schemas.openxmlformats.org/officeDocument/2006/relationships/slide" Target="slides/slide7.xml"/><Relationship Id="rId34" Type="http://schemas.openxmlformats.org/officeDocument/2006/relationships/font" Target="fonts/Raleway-boldItalic.fntdata"/><Relationship Id="rId15" Type="http://schemas.openxmlformats.org/officeDocument/2006/relationships/slide" Target="slides/slide10.xml"/><Relationship Id="rId37" Type="http://schemas.openxmlformats.org/officeDocument/2006/relationships/font" Target="fonts/Lato-italic.fntdata"/><Relationship Id="rId14" Type="http://schemas.openxmlformats.org/officeDocument/2006/relationships/slide" Target="slides/slide9.xml"/><Relationship Id="rId36" Type="http://schemas.openxmlformats.org/officeDocument/2006/relationships/font" Target="fonts/Lato-bold.fntdata"/><Relationship Id="rId17" Type="http://schemas.openxmlformats.org/officeDocument/2006/relationships/slide" Target="slides/slide12.xml"/><Relationship Id="rId39" Type="http://schemas.openxmlformats.org/officeDocument/2006/relationships/font" Target="fonts/OpenSans-regular.fntdata"/><Relationship Id="rId16" Type="http://schemas.openxmlformats.org/officeDocument/2006/relationships/slide" Target="slides/slide11.xml"/><Relationship Id="rId38" Type="http://schemas.openxmlformats.org/officeDocument/2006/relationships/font" Target="fonts/La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f24f1c9dd8_0_3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f24f1c9dd8_0_3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c6fa3c898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c6fa3c89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f24f1c9dd8_0_39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f24f1c9dd8_0_39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f24f1c9dd8_0_39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f24f1c9dd8_0_39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f24f1c9dd8_0_39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f24f1c9dd8_0_39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f24f1c9dd8_0_39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f24f1c9dd8_0_39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f2a38129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f2a38129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f2a38129a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f2a38129a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f2a38129a5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f2a38129a5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c6fa3c898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c6fa3c89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c6fa3c898_0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c6fa3c89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c6fa3c898_0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c6fa3c89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f2a38129a5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f2a38129a5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f2a38129a5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f2a38129a5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f2a38129a5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f2a38129a5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f2a38129a5_1_7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f2a38129a5_1_7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6fa3c898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6fa3c8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f24f1c9dd8_0_3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f24f1c9dd8_0_3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f24f1c9dd8_0_3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f24f1c9dd8_0_3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f24f1c9dd8_0_3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f24f1c9dd8_0_3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f24f1c9dd8_0_3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f24f1c9dd8_0_3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f24f1c9dd8_0_3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f24f1c9dd8_0_3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f24f1c9dd8_0_3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f24f1c9dd8_0_3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4.gi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302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RUOKAA</a:t>
            </a:r>
            <a:br>
              <a:rPr lang="tr"/>
            </a:br>
            <a:r>
              <a:rPr lang="tr"/>
              <a:t>Dönüşüm Odaklı Proje Çalışması</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tr">
                <a:latin typeface="Open Sans"/>
                <a:ea typeface="Open Sans"/>
                <a:cs typeface="Open Sans"/>
                <a:sym typeface="Open Sans"/>
              </a:rPr>
              <a:t>Büşra Demir</a:t>
            </a:r>
            <a:r>
              <a:rPr lang="tr">
                <a:latin typeface="Open Sans"/>
                <a:ea typeface="Open Sans"/>
                <a:cs typeface="Open Sans"/>
                <a:sym typeface="Open Sans"/>
              </a:rPr>
              <a:t>• 22</a:t>
            </a:r>
            <a:r>
              <a:rPr lang="tr">
                <a:latin typeface="Open Sans"/>
                <a:ea typeface="Open Sans"/>
                <a:cs typeface="Open Sans"/>
                <a:sym typeface="Open Sans"/>
              </a:rPr>
              <a:t>.09.2021</a:t>
            </a:r>
            <a:endParaRPr>
              <a:latin typeface="Open Sans"/>
              <a:ea typeface="Open Sans"/>
              <a:cs typeface="Open Sans"/>
              <a:sym typeface="Open Sans"/>
            </a:endParaRPr>
          </a:p>
        </p:txBody>
      </p:sp>
      <p:sp>
        <p:nvSpPr>
          <p:cNvPr id="74" name="Google Shape;74;p13"/>
          <p:cNvSpPr txBox="1"/>
          <p:nvPr/>
        </p:nvSpPr>
        <p:spPr>
          <a:xfrm>
            <a:off x="2400625" y="3308850"/>
            <a:ext cx="733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sz="1600">
                <a:solidFill>
                  <a:schemeClr val="lt1"/>
                </a:solidFill>
                <a:latin typeface="Raleway"/>
                <a:ea typeface="Raleway"/>
                <a:cs typeface="Raleway"/>
                <a:sym typeface="Raleway"/>
              </a:rPr>
              <a:t>Sağlık Elinde Ruokaa Seninle</a:t>
            </a:r>
            <a:endParaRPr b="1" sz="1600">
              <a:solidFill>
                <a:schemeClr val="lt1"/>
              </a:solidFill>
              <a:latin typeface="Raleway"/>
              <a:ea typeface="Raleway"/>
              <a:cs typeface="Raleway"/>
              <a:sym typeface="Ralew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nvSpPr>
        <p:spPr>
          <a:xfrm>
            <a:off x="2884834" y="484875"/>
            <a:ext cx="53955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tr" sz="2000">
                <a:latin typeface="Raleway"/>
                <a:ea typeface="Raleway"/>
                <a:cs typeface="Raleway"/>
                <a:sym typeface="Raleway"/>
              </a:rPr>
              <a:t>HEDEF KİTLE ANALİZİ</a:t>
            </a:r>
            <a:endParaRPr b="1" sz="2000">
              <a:latin typeface="Raleway"/>
              <a:ea typeface="Raleway"/>
              <a:cs typeface="Raleway"/>
              <a:sym typeface="Raleway"/>
            </a:endParaRPr>
          </a:p>
        </p:txBody>
      </p:sp>
      <p:grpSp>
        <p:nvGrpSpPr>
          <p:cNvPr id="125" name="Google Shape;125;p22"/>
          <p:cNvGrpSpPr/>
          <p:nvPr/>
        </p:nvGrpSpPr>
        <p:grpSpPr>
          <a:xfrm>
            <a:off x="3859146" y="1824225"/>
            <a:ext cx="1588993" cy="2477690"/>
            <a:chOff x="2744109" y="1597469"/>
            <a:chExt cx="1827900" cy="2399700"/>
          </a:xfrm>
        </p:grpSpPr>
        <p:sp>
          <p:nvSpPr>
            <p:cNvPr id="126" name="Google Shape;126;p22"/>
            <p:cNvSpPr/>
            <p:nvPr/>
          </p:nvSpPr>
          <p:spPr>
            <a:xfrm rot="5400000">
              <a:off x="2458209" y="1883369"/>
              <a:ext cx="2399700" cy="1827900"/>
            </a:xfrm>
            <a:prstGeom prst="rightArrowCallout">
              <a:avLst>
                <a:gd fmla="val 9283" name="adj1"/>
                <a:gd fmla="val 13570" name="adj2"/>
                <a:gd fmla="val 16082" name="adj3"/>
                <a:gd fmla="val 81236" name="adj4"/>
              </a:avLst>
            </a:prstGeom>
            <a:solidFill>
              <a:srgbClr val="2F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2"/>
            <p:cNvSpPr/>
            <p:nvPr/>
          </p:nvSpPr>
          <p:spPr>
            <a:xfrm flipH="1" rot="10800000">
              <a:off x="2834043" y="1687411"/>
              <a:ext cx="1649400" cy="1769700"/>
            </a:xfrm>
            <a:prstGeom prst="snip1Rect">
              <a:avLst>
                <a:gd fmla="val 0" name="adj"/>
              </a:avLst>
            </a:pr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2"/>
            <p:cNvSpPr txBox="1"/>
            <p:nvPr/>
          </p:nvSpPr>
          <p:spPr>
            <a:xfrm>
              <a:off x="2966450" y="1721719"/>
              <a:ext cx="1383000" cy="14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tr" sz="1200">
                  <a:solidFill>
                    <a:srgbClr val="FFFFFF"/>
                  </a:solidFill>
                  <a:latin typeface="Raleway"/>
                  <a:ea typeface="Raleway"/>
                  <a:cs typeface="Raleway"/>
                  <a:sym typeface="Raleway"/>
                </a:rPr>
                <a:t>İstanbul,İzmir ve Ankara başta olmak üzere çalışan kadın oranın yüksek olduğu şehir ve bölgeler</a:t>
              </a:r>
              <a:endParaRPr b="1" sz="1200">
                <a:solidFill>
                  <a:srgbClr val="FFFFFF"/>
                </a:solidFill>
                <a:latin typeface="Raleway"/>
                <a:ea typeface="Raleway"/>
                <a:cs typeface="Raleway"/>
                <a:sym typeface="Raleway"/>
              </a:endParaRPr>
            </a:p>
          </p:txBody>
        </p:sp>
      </p:grpSp>
      <p:grpSp>
        <p:nvGrpSpPr>
          <p:cNvPr id="129" name="Google Shape;129;p22"/>
          <p:cNvGrpSpPr/>
          <p:nvPr/>
        </p:nvGrpSpPr>
        <p:grpSpPr>
          <a:xfrm>
            <a:off x="5448140" y="1358438"/>
            <a:ext cx="1588993" cy="2477690"/>
            <a:chOff x="4572009" y="1146343"/>
            <a:chExt cx="1827900" cy="2399700"/>
          </a:xfrm>
        </p:grpSpPr>
        <p:sp>
          <p:nvSpPr>
            <p:cNvPr id="130" name="Google Shape;130;p22"/>
            <p:cNvSpPr/>
            <p:nvPr/>
          </p:nvSpPr>
          <p:spPr>
            <a:xfrm rot="-5400000">
              <a:off x="4286109" y="1432243"/>
              <a:ext cx="2399700" cy="1827900"/>
            </a:xfrm>
            <a:prstGeom prst="rightArrowCallout">
              <a:avLst>
                <a:gd fmla="val 9283" name="adj1"/>
                <a:gd fmla="val 13570" name="adj2"/>
                <a:gd fmla="val 16082" name="adj3"/>
                <a:gd fmla="val 81236" name="adj4"/>
              </a:avLst>
            </a:prstGeom>
            <a:solidFill>
              <a:srgbClr val="AAAA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2"/>
            <p:cNvSpPr/>
            <p:nvPr/>
          </p:nvSpPr>
          <p:spPr>
            <a:xfrm flipH="1">
              <a:off x="4660575" y="1686400"/>
              <a:ext cx="1649400" cy="1769700"/>
            </a:xfrm>
            <a:prstGeom prst="snip1Rect">
              <a:avLst>
                <a:gd fmla="val 0" name="adj"/>
              </a:avLst>
            </a:pr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2"/>
            <p:cNvSpPr txBox="1"/>
            <p:nvPr/>
          </p:nvSpPr>
          <p:spPr>
            <a:xfrm>
              <a:off x="4794425" y="1795520"/>
              <a:ext cx="1383000" cy="14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tr" sz="1100">
                  <a:solidFill>
                    <a:srgbClr val="FFFFFF"/>
                  </a:solidFill>
                  <a:latin typeface="Raleway"/>
                  <a:ea typeface="Raleway"/>
                  <a:cs typeface="Raleway"/>
                  <a:sym typeface="Raleway"/>
                </a:rPr>
                <a:t>Beyaz yakalı dediğimiz </a:t>
              </a:r>
              <a:r>
                <a:rPr b="1" lang="tr" sz="1100">
                  <a:solidFill>
                    <a:srgbClr val="FFFFFF"/>
                  </a:solidFill>
                  <a:latin typeface="Raleway"/>
                  <a:ea typeface="Raleway"/>
                  <a:cs typeface="Raleway"/>
                  <a:sym typeface="Raleway"/>
                </a:rPr>
                <a:t>grubun</a:t>
              </a:r>
              <a:r>
                <a:rPr b="1" lang="tr" sz="1100">
                  <a:solidFill>
                    <a:srgbClr val="FFFFFF"/>
                  </a:solidFill>
                  <a:latin typeface="Raleway"/>
                  <a:ea typeface="Raleway"/>
                  <a:cs typeface="Raleway"/>
                  <a:sym typeface="Raleway"/>
                </a:rPr>
                <a:t> yanı sıra aktif olarak mail ve telefon kullanım alanı olan sektörler.</a:t>
              </a:r>
              <a:endParaRPr b="1" sz="1100">
                <a:solidFill>
                  <a:srgbClr val="FFFFFF"/>
                </a:solidFill>
                <a:latin typeface="Raleway"/>
                <a:ea typeface="Raleway"/>
                <a:cs typeface="Raleway"/>
                <a:sym typeface="Raleway"/>
              </a:endParaRPr>
            </a:p>
          </p:txBody>
        </p:sp>
      </p:grpSp>
      <p:grpSp>
        <p:nvGrpSpPr>
          <p:cNvPr id="133" name="Google Shape;133;p22"/>
          <p:cNvGrpSpPr/>
          <p:nvPr/>
        </p:nvGrpSpPr>
        <p:grpSpPr>
          <a:xfrm>
            <a:off x="7037264" y="1824225"/>
            <a:ext cx="1588993" cy="2477690"/>
            <a:chOff x="6400059" y="1597469"/>
            <a:chExt cx="1827900" cy="2399700"/>
          </a:xfrm>
        </p:grpSpPr>
        <p:sp>
          <p:nvSpPr>
            <p:cNvPr id="134" name="Google Shape;134;p22"/>
            <p:cNvSpPr/>
            <p:nvPr/>
          </p:nvSpPr>
          <p:spPr>
            <a:xfrm rot="5400000">
              <a:off x="6114159" y="1883369"/>
              <a:ext cx="2399700" cy="1827900"/>
            </a:xfrm>
            <a:prstGeom prst="rightArrowCallout">
              <a:avLst>
                <a:gd fmla="val 9283" name="adj1"/>
                <a:gd fmla="val 13570" name="adj2"/>
                <a:gd fmla="val 16082" name="adj3"/>
                <a:gd fmla="val 81236" name="adj4"/>
              </a:avLst>
            </a:prstGeom>
            <a:solidFill>
              <a:srgbClr val="2F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2"/>
            <p:cNvSpPr/>
            <p:nvPr/>
          </p:nvSpPr>
          <p:spPr>
            <a:xfrm flipH="1" rot="10800000">
              <a:off x="6489993" y="1687411"/>
              <a:ext cx="1649400" cy="1769700"/>
            </a:xfrm>
            <a:prstGeom prst="snip1Rect">
              <a:avLst>
                <a:gd fmla="val 0" name="adj"/>
              </a:avLst>
            </a:pr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2"/>
            <p:cNvSpPr txBox="1"/>
            <p:nvPr/>
          </p:nvSpPr>
          <p:spPr>
            <a:xfrm>
              <a:off x="6490000" y="1795531"/>
              <a:ext cx="1649400" cy="14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tr" sz="1200">
                  <a:solidFill>
                    <a:srgbClr val="FFFFFF"/>
                  </a:solidFill>
                  <a:latin typeface="Raleway"/>
                  <a:ea typeface="Raleway"/>
                  <a:cs typeface="Raleway"/>
                  <a:sym typeface="Raleway"/>
                </a:rPr>
                <a:t>Hızlı ve sağlıklı olmasıyla birlikte farklı lezzet kombinasyonları sunuyor olmamız </a:t>
              </a:r>
              <a:endParaRPr b="1" sz="1200">
                <a:solidFill>
                  <a:srgbClr val="FFFFFF"/>
                </a:solidFill>
                <a:latin typeface="Raleway"/>
                <a:ea typeface="Raleway"/>
                <a:cs typeface="Raleway"/>
                <a:sym typeface="Raleway"/>
              </a:endParaRPr>
            </a:p>
          </p:txBody>
        </p:sp>
      </p:grpSp>
      <p:grpSp>
        <p:nvGrpSpPr>
          <p:cNvPr id="137" name="Google Shape;137;p22"/>
          <p:cNvGrpSpPr/>
          <p:nvPr/>
        </p:nvGrpSpPr>
        <p:grpSpPr>
          <a:xfrm>
            <a:off x="2270023" y="1358438"/>
            <a:ext cx="1588993" cy="2477690"/>
            <a:chOff x="916059" y="1146343"/>
            <a:chExt cx="1827900" cy="2399700"/>
          </a:xfrm>
        </p:grpSpPr>
        <p:sp>
          <p:nvSpPr>
            <p:cNvPr id="138" name="Google Shape;138;p22"/>
            <p:cNvSpPr/>
            <p:nvPr/>
          </p:nvSpPr>
          <p:spPr>
            <a:xfrm rot="-5400000">
              <a:off x="630159" y="1432243"/>
              <a:ext cx="2399700" cy="1827900"/>
            </a:xfrm>
            <a:prstGeom prst="rightArrowCallout">
              <a:avLst>
                <a:gd fmla="val 9283" name="adj1"/>
                <a:gd fmla="val 13570" name="adj2"/>
                <a:gd fmla="val 16082" name="adj3"/>
                <a:gd fmla="val 81236" name="adj4"/>
              </a:avLst>
            </a:prstGeom>
            <a:solidFill>
              <a:srgbClr val="AAAA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2"/>
            <p:cNvSpPr/>
            <p:nvPr/>
          </p:nvSpPr>
          <p:spPr>
            <a:xfrm flipH="1">
              <a:off x="1004625" y="1686400"/>
              <a:ext cx="1649400" cy="1769700"/>
            </a:xfrm>
            <a:prstGeom prst="snip1Rect">
              <a:avLst>
                <a:gd fmla="val 0" name="adj"/>
              </a:avLst>
            </a:pr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2"/>
            <p:cNvSpPr txBox="1"/>
            <p:nvPr/>
          </p:nvSpPr>
          <p:spPr>
            <a:xfrm>
              <a:off x="1138475" y="1795520"/>
              <a:ext cx="1383000" cy="14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tr" sz="1200">
                  <a:solidFill>
                    <a:srgbClr val="FFFFFF"/>
                  </a:solidFill>
                  <a:latin typeface="Raleway"/>
                  <a:ea typeface="Raleway"/>
                  <a:cs typeface="Raleway"/>
                  <a:sym typeface="Raleway"/>
                </a:rPr>
                <a:t>20-45 yaş arası çalışan kadınlar</a:t>
              </a:r>
              <a:endParaRPr b="1" sz="1200">
                <a:solidFill>
                  <a:srgbClr val="FFFFFF"/>
                </a:solidFill>
                <a:latin typeface="Raleway"/>
                <a:ea typeface="Raleway"/>
                <a:cs typeface="Raleway"/>
                <a:sym typeface="Raleway"/>
              </a:endParaRPr>
            </a:p>
          </p:txBody>
        </p:sp>
      </p:grpSp>
      <p:sp>
        <p:nvSpPr>
          <p:cNvPr id="141" name="Google Shape;141;p22"/>
          <p:cNvSpPr txBox="1"/>
          <p:nvPr/>
        </p:nvSpPr>
        <p:spPr>
          <a:xfrm>
            <a:off x="2324425" y="1041375"/>
            <a:ext cx="733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a:solidFill>
                  <a:schemeClr val="dk1"/>
                </a:solidFill>
                <a:latin typeface="Raleway"/>
                <a:ea typeface="Raleway"/>
                <a:cs typeface="Raleway"/>
                <a:sym typeface="Raleway"/>
              </a:rPr>
              <a:t>DEMOGRAFİK</a:t>
            </a:r>
            <a:endParaRPr b="1">
              <a:solidFill>
                <a:schemeClr val="dk1"/>
              </a:solidFill>
              <a:latin typeface="Raleway"/>
              <a:ea typeface="Raleway"/>
              <a:cs typeface="Raleway"/>
              <a:sym typeface="Raleway"/>
            </a:endParaRPr>
          </a:p>
        </p:txBody>
      </p:sp>
      <p:sp>
        <p:nvSpPr>
          <p:cNvPr id="142" name="Google Shape;142;p22"/>
          <p:cNvSpPr txBox="1"/>
          <p:nvPr/>
        </p:nvSpPr>
        <p:spPr>
          <a:xfrm>
            <a:off x="4199625" y="4334575"/>
            <a:ext cx="733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a:solidFill>
                  <a:schemeClr val="dk1"/>
                </a:solidFill>
                <a:highlight>
                  <a:schemeClr val="lt1"/>
                </a:highlight>
                <a:latin typeface="Raleway"/>
                <a:ea typeface="Raleway"/>
                <a:cs typeface="Raleway"/>
                <a:sym typeface="Raleway"/>
              </a:rPr>
              <a:t>COĞRAFİ</a:t>
            </a:r>
            <a:endParaRPr b="1">
              <a:solidFill>
                <a:schemeClr val="dk1"/>
              </a:solidFill>
              <a:highlight>
                <a:schemeClr val="lt1"/>
              </a:highlight>
              <a:latin typeface="Raleway"/>
              <a:ea typeface="Raleway"/>
              <a:cs typeface="Raleway"/>
              <a:sym typeface="Raleway"/>
            </a:endParaRPr>
          </a:p>
        </p:txBody>
      </p:sp>
      <p:sp>
        <p:nvSpPr>
          <p:cNvPr id="143" name="Google Shape;143;p22"/>
          <p:cNvSpPr txBox="1"/>
          <p:nvPr/>
        </p:nvSpPr>
        <p:spPr>
          <a:xfrm>
            <a:off x="5692000" y="1097550"/>
            <a:ext cx="733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a:solidFill>
                  <a:schemeClr val="dk1"/>
                </a:solidFill>
                <a:latin typeface="Raleway"/>
                <a:ea typeface="Raleway"/>
                <a:cs typeface="Raleway"/>
                <a:sym typeface="Raleway"/>
              </a:rPr>
              <a:t>SEKTÖREL</a:t>
            </a:r>
            <a:endParaRPr b="1">
              <a:solidFill>
                <a:schemeClr val="dk1"/>
              </a:solidFill>
              <a:latin typeface="Raleway"/>
              <a:ea typeface="Raleway"/>
              <a:cs typeface="Raleway"/>
              <a:sym typeface="Raleway"/>
            </a:endParaRPr>
          </a:p>
        </p:txBody>
      </p:sp>
      <p:sp>
        <p:nvSpPr>
          <p:cNvPr id="144" name="Google Shape;144;p22"/>
          <p:cNvSpPr txBox="1"/>
          <p:nvPr/>
        </p:nvSpPr>
        <p:spPr>
          <a:xfrm>
            <a:off x="7210575" y="4301475"/>
            <a:ext cx="733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a:solidFill>
                  <a:schemeClr val="dk1"/>
                </a:solidFill>
                <a:latin typeface="Raleway"/>
                <a:ea typeface="Raleway"/>
                <a:cs typeface="Raleway"/>
                <a:sym typeface="Raleway"/>
              </a:rPr>
              <a:t>NEDENSEL</a:t>
            </a:r>
            <a:endParaRPr b="1">
              <a:solidFill>
                <a:schemeClr val="dk1"/>
              </a:solidFill>
              <a:latin typeface="Raleway"/>
              <a:ea typeface="Raleway"/>
              <a:cs typeface="Raleway"/>
              <a:sym typeface="Ralew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nvSpPr>
        <p:spPr>
          <a:xfrm>
            <a:off x="2528650" y="603425"/>
            <a:ext cx="6235500" cy="3903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tr" sz="2000">
                <a:latin typeface="Raleway"/>
                <a:ea typeface="Raleway"/>
                <a:cs typeface="Raleway"/>
                <a:sym typeface="Raleway"/>
              </a:rPr>
              <a:t>KAMPANYA,KONSEPT, İLETİŞİM STRATEJİSİ ve KANALLAR</a:t>
            </a:r>
            <a:endParaRPr b="1" sz="2000">
              <a:latin typeface="Raleway"/>
              <a:ea typeface="Raleway"/>
              <a:cs typeface="Raleway"/>
              <a:sym typeface="Raleway"/>
            </a:endParaRPr>
          </a:p>
          <a:p>
            <a:pPr indent="0" lvl="0" marL="0" rtl="0" algn="ctr">
              <a:spcBef>
                <a:spcPts val="0"/>
              </a:spcBef>
              <a:spcAft>
                <a:spcPts val="0"/>
              </a:spcAft>
              <a:buNone/>
            </a:pPr>
            <a:r>
              <a:t/>
            </a:r>
            <a:endParaRPr b="1">
              <a:latin typeface="Raleway"/>
              <a:ea typeface="Raleway"/>
              <a:cs typeface="Raleway"/>
              <a:sym typeface="Raleway"/>
            </a:endParaRPr>
          </a:p>
          <a:p>
            <a:pPr indent="0" lvl="0" marL="0" rtl="0" algn="ctr">
              <a:spcBef>
                <a:spcPts val="0"/>
              </a:spcBef>
              <a:spcAft>
                <a:spcPts val="0"/>
              </a:spcAft>
              <a:buNone/>
            </a:pPr>
            <a:r>
              <a:t/>
            </a:r>
            <a:endParaRPr b="1">
              <a:latin typeface="Raleway"/>
              <a:ea typeface="Raleway"/>
              <a:cs typeface="Raleway"/>
              <a:sym typeface="Raleway"/>
            </a:endParaRPr>
          </a:p>
          <a:p>
            <a:pPr indent="0" lvl="0" marL="0" rtl="0" algn="l">
              <a:spcBef>
                <a:spcPts val="0"/>
              </a:spcBef>
              <a:spcAft>
                <a:spcPts val="0"/>
              </a:spcAft>
              <a:buNone/>
            </a:pPr>
            <a:r>
              <a:rPr b="1" lang="tr">
                <a:latin typeface="Raleway"/>
                <a:ea typeface="Raleway"/>
                <a:cs typeface="Raleway"/>
                <a:sym typeface="Raleway"/>
              </a:rPr>
              <a:t>Ruokaa markası için belirlenen  -hızlı ve sağlıklı adımlarla yarınlara- sloganıyla belirlenen kampanya özetle şu şekilde: Çalışan kadınların özellikle ülkemiz genelinde ev işlerinden de sorumlu olan birincil bireyler olduğu göz önüne alınarak en temel </a:t>
            </a:r>
            <a:r>
              <a:rPr b="1" lang="tr">
                <a:latin typeface="Raleway"/>
                <a:ea typeface="Raleway"/>
                <a:cs typeface="Raleway"/>
                <a:sym typeface="Raleway"/>
              </a:rPr>
              <a:t>sorunlarından</a:t>
            </a:r>
            <a:r>
              <a:rPr b="1" lang="tr">
                <a:latin typeface="Raleway"/>
                <a:ea typeface="Raleway"/>
                <a:cs typeface="Raleway"/>
                <a:sym typeface="Raleway"/>
              </a:rPr>
              <a:t> birisinin “Bu akşam ne pişirsem?” olduğu görülmektedir.  Markanın online satışlarını arttırmak için oluşturduğumuz “Sağlık Elinde Ruokaa Seninle” kampanyasıyla sorun için çözüm bulmayı hedefliyoruz.</a:t>
            </a:r>
            <a:endParaRPr b="1">
              <a:latin typeface="Raleway"/>
              <a:ea typeface="Raleway"/>
              <a:cs typeface="Raleway"/>
              <a:sym typeface="Raleway"/>
            </a:endParaRPr>
          </a:p>
          <a:p>
            <a:pPr indent="0" lvl="0" marL="0" rtl="0" algn="l">
              <a:lnSpc>
                <a:spcPct val="115000"/>
              </a:lnSpc>
              <a:spcBef>
                <a:spcPts val="0"/>
              </a:spcBef>
              <a:spcAft>
                <a:spcPts val="0"/>
              </a:spcAft>
              <a:buNone/>
            </a:pPr>
            <a:r>
              <a:t/>
            </a:r>
            <a:endParaRPr b="1" sz="1200">
              <a:solidFill>
                <a:schemeClr val="dk2"/>
              </a:solidFill>
              <a:latin typeface="Raleway"/>
              <a:ea typeface="Raleway"/>
              <a:cs typeface="Raleway"/>
              <a:sym typeface="Raleway"/>
            </a:endParaRPr>
          </a:p>
          <a:p>
            <a:pPr indent="0" lvl="0" marL="0" rtl="0" algn="l">
              <a:lnSpc>
                <a:spcPct val="115000"/>
              </a:lnSpc>
              <a:spcBef>
                <a:spcPts val="1200"/>
              </a:spcBef>
              <a:spcAft>
                <a:spcPts val="0"/>
              </a:spcAft>
              <a:buClr>
                <a:schemeClr val="dk2"/>
              </a:buClr>
              <a:buSzPts val="1100"/>
              <a:buFont typeface="Arial"/>
              <a:buNone/>
            </a:pPr>
            <a:r>
              <a:t/>
            </a:r>
            <a:endParaRPr b="1" sz="1200">
              <a:solidFill>
                <a:schemeClr val="dk2"/>
              </a:solidFill>
              <a:latin typeface="Raleway"/>
              <a:ea typeface="Raleway"/>
              <a:cs typeface="Raleway"/>
              <a:sym typeface="Raleway"/>
            </a:endParaRPr>
          </a:p>
          <a:p>
            <a:pPr indent="0" lvl="0" marL="0" rtl="0" algn="l">
              <a:spcBef>
                <a:spcPts val="1200"/>
              </a:spcBef>
              <a:spcAft>
                <a:spcPts val="0"/>
              </a:spcAft>
              <a:buNone/>
            </a:pPr>
            <a:r>
              <a:t/>
            </a:r>
            <a:endParaRPr b="1">
              <a:latin typeface="Raleway"/>
              <a:ea typeface="Raleway"/>
              <a:cs typeface="Raleway"/>
              <a:sym typeface="Raleway"/>
            </a:endParaRPr>
          </a:p>
          <a:p>
            <a:pPr indent="0" lvl="0" marL="0" rtl="0" algn="l">
              <a:spcBef>
                <a:spcPts val="0"/>
              </a:spcBef>
              <a:spcAft>
                <a:spcPts val="0"/>
              </a:spcAft>
              <a:buNone/>
            </a:pPr>
            <a:r>
              <a:t/>
            </a:r>
            <a:endParaRPr b="1">
              <a:latin typeface="Raleway"/>
              <a:ea typeface="Raleway"/>
              <a:cs typeface="Raleway"/>
              <a:sym typeface="Ralewa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nvSpPr>
        <p:spPr>
          <a:xfrm>
            <a:off x="2528650" y="914400"/>
            <a:ext cx="6192300" cy="3606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tr" sz="1300">
                <a:solidFill>
                  <a:schemeClr val="dk2"/>
                </a:solidFill>
                <a:latin typeface="Raleway"/>
                <a:ea typeface="Raleway"/>
                <a:cs typeface="Raleway"/>
                <a:sym typeface="Raleway"/>
              </a:rPr>
              <a:t>Kampanya temelde 2 adımdan oluşuyor.  Bu adımların başında bilgi toplama  adımı geliyor. Belirlenen hedef kitleye 10 saniyelik bir animasyon filmi sunularak sonunda onlardan bir seçim yapması istenecek  “Hızlı ve Sağlıklı yemekler mi yoksa Pratik ve Lezzetli yemekler mi.”  Toplanan bilgiler doğrultusunda hedef kitleye gönderilen mesaj içerikleri oluşturulacak. (Mesaj içerikleri metinler sayfasında detaylı olarak anlatılacaktır.) İkinci adım satış adımı. Toplanan bilgiler ışığında menü ve tarifler hazırlanacak Bu tarifler kapsamında ürün listesinde belirttiğim ürünler kullanılarak oluşturulan içerik iletisi belirlenen süre boyunca (1 ay) hafta içi her gün saat 15.00’da mail ve SMS yoluyla kitleye gönderilecek.  Akabinde iletinin sonunda “İhtiyacınız olan her şey menü paketinde şimdi elinde.” metni yer alarak tüketici satın almaya yönlendirilecek Menüye özel hazırlanan 1 </a:t>
            </a:r>
            <a:r>
              <a:rPr b="1" lang="tr" sz="1300">
                <a:solidFill>
                  <a:schemeClr val="dk2"/>
                </a:solidFill>
                <a:latin typeface="Raleway"/>
                <a:ea typeface="Raleway"/>
                <a:cs typeface="Raleway"/>
                <a:sym typeface="Raleway"/>
              </a:rPr>
              <a:t>kişilik</a:t>
            </a:r>
            <a:r>
              <a:rPr b="1" lang="tr" sz="1300">
                <a:solidFill>
                  <a:schemeClr val="dk2"/>
                </a:solidFill>
                <a:latin typeface="Raleway"/>
                <a:ea typeface="Raleway"/>
                <a:cs typeface="Raleway"/>
                <a:sym typeface="Raleway"/>
              </a:rPr>
              <a:t>, 2 kişilik ve 4 kişilik paketler sipariş edildikten sonra tüketicinin 20.00’a kadar seçeceği saat aralığında ve yine tüketicinin  belirlediği yere teslimat gerçekleştirilerek satış sonlandırılacak.</a:t>
            </a:r>
            <a:endParaRPr b="1" sz="1300">
              <a:solidFill>
                <a:schemeClr val="dk2"/>
              </a:solidFill>
              <a:latin typeface="Raleway"/>
              <a:ea typeface="Raleway"/>
              <a:cs typeface="Raleway"/>
              <a:sym typeface="Ralewa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nvSpPr>
        <p:spPr>
          <a:xfrm>
            <a:off x="2571750" y="1065000"/>
            <a:ext cx="61635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a:latin typeface="Raleway"/>
                <a:ea typeface="Raleway"/>
                <a:cs typeface="Raleway"/>
                <a:sym typeface="Raleway"/>
              </a:rPr>
              <a:t>Hedefimiz tüketici markayı gördüğünde, duyduğunda onda “güvenilir,yardımcı ve lezzetli” algısı yaratmak.  Bu yüzden hedef kitleme özel hissettirmek için onların istek ve arzularını göz önüne alarak menü içerikleri oluşturmayı planlıyoruz. Öte yandan reklam videoları için hazırladığımız samimi içerikler ile bilinirliği arttırarak daha samimi bir bağ kurulması da hedeflerimiz arasında.  Bu iletişim ve bağı kurarken tüketiciyi çok boğmadan sürekli değişkenlik göstermeden, sabit “basit ve anlaşılır” duygu dozajında hareket etmek önemli. Yine aynı şekilde iletişim her zaman aynı mesafede kalmalı. </a:t>
            </a:r>
            <a:endParaRPr b="1">
              <a:latin typeface="Raleway"/>
              <a:ea typeface="Raleway"/>
              <a:cs typeface="Raleway"/>
              <a:sym typeface="Raleway"/>
            </a:endParaRPr>
          </a:p>
          <a:p>
            <a:pPr indent="0" lvl="0" marL="0" rtl="0" algn="l">
              <a:spcBef>
                <a:spcPts val="0"/>
              </a:spcBef>
              <a:spcAft>
                <a:spcPts val="0"/>
              </a:spcAft>
              <a:buNone/>
            </a:pPr>
            <a:r>
              <a:rPr b="1" lang="tr">
                <a:latin typeface="Raleway"/>
                <a:ea typeface="Raleway"/>
                <a:cs typeface="Raleway"/>
                <a:sym typeface="Raleway"/>
              </a:rPr>
              <a:t>Hedef kitlemiz  genel anlamıyla web mecrasında olacağı kampanyanın sosyal medya ve YouTube üzerinden yürütülmesinin daha doğru olacağı açıkça görülüyor. </a:t>
            </a:r>
            <a:endParaRPr b="1">
              <a:latin typeface="Raleway"/>
              <a:ea typeface="Raleway"/>
              <a:cs typeface="Raleway"/>
              <a:sym typeface="Raleway"/>
            </a:endParaRPr>
          </a:p>
          <a:p>
            <a:pPr indent="0" lvl="0" marL="0" rtl="0" algn="l">
              <a:spcBef>
                <a:spcPts val="0"/>
              </a:spcBef>
              <a:spcAft>
                <a:spcPts val="0"/>
              </a:spcAft>
              <a:buNone/>
            </a:pPr>
            <a:r>
              <a:rPr b="1" lang="tr">
                <a:latin typeface="Raleway"/>
                <a:ea typeface="Raleway"/>
                <a:cs typeface="Raleway"/>
                <a:sym typeface="Raleway"/>
              </a:rPr>
              <a:t>Dijital alanda ekipçe </a:t>
            </a:r>
            <a:r>
              <a:rPr b="1" lang="tr">
                <a:latin typeface="Raleway"/>
                <a:ea typeface="Raleway"/>
                <a:cs typeface="Raleway"/>
                <a:sym typeface="Raleway"/>
              </a:rPr>
              <a:t>yakaladığımız</a:t>
            </a:r>
            <a:r>
              <a:rPr b="1" lang="tr">
                <a:latin typeface="Raleway"/>
                <a:ea typeface="Raleway"/>
                <a:cs typeface="Raleway"/>
                <a:sym typeface="Raleway"/>
              </a:rPr>
              <a:t> başarıyla ve mottomuzla uyumlu olarak doğru hedef kitleye doğru mecralarla ulaşarak kampanya ve </a:t>
            </a:r>
            <a:r>
              <a:rPr b="1" lang="tr">
                <a:latin typeface="Raleway"/>
                <a:ea typeface="Raleway"/>
                <a:cs typeface="Raleway"/>
                <a:sym typeface="Raleway"/>
              </a:rPr>
              <a:t>kampanya</a:t>
            </a:r>
            <a:r>
              <a:rPr b="1" lang="tr">
                <a:latin typeface="Raleway"/>
                <a:ea typeface="Raleway"/>
                <a:cs typeface="Raleway"/>
                <a:sym typeface="Raleway"/>
              </a:rPr>
              <a:t> sürecini tasarlıyoruz. </a:t>
            </a:r>
            <a:endParaRPr b="1">
              <a:latin typeface="Raleway"/>
              <a:ea typeface="Raleway"/>
              <a:cs typeface="Raleway"/>
              <a:sym typeface="Ralewa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nvSpPr>
        <p:spPr>
          <a:xfrm>
            <a:off x="2571750" y="589050"/>
            <a:ext cx="6120600" cy="4032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tr" sz="2000">
                <a:latin typeface="Raleway"/>
                <a:ea typeface="Raleway"/>
                <a:cs typeface="Raleway"/>
                <a:sym typeface="Raleway"/>
              </a:rPr>
              <a:t>RİSK SENARYOLARI</a:t>
            </a:r>
            <a:endParaRPr b="1" sz="2000">
              <a:latin typeface="Raleway"/>
              <a:ea typeface="Raleway"/>
              <a:cs typeface="Raleway"/>
              <a:sym typeface="Raleway"/>
            </a:endParaRPr>
          </a:p>
          <a:p>
            <a:pPr indent="0" lvl="0" marL="0" rtl="0" algn="ctr">
              <a:spcBef>
                <a:spcPts val="0"/>
              </a:spcBef>
              <a:spcAft>
                <a:spcPts val="0"/>
              </a:spcAft>
              <a:buNone/>
            </a:pPr>
            <a:r>
              <a:t/>
            </a:r>
            <a:endParaRPr b="1" sz="2000">
              <a:latin typeface="Raleway"/>
              <a:ea typeface="Raleway"/>
              <a:cs typeface="Raleway"/>
              <a:sym typeface="Raleway"/>
            </a:endParaRPr>
          </a:p>
          <a:p>
            <a:pPr indent="0" lvl="0" marL="0" rtl="0" algn="l">
              <a:spcBef>
                <a:spcPts val="0"/>
              </a:spcBef>
              <a:spcAft>
                <a:spcPts val="0"/>
              </a:spcAft>
              <a:buNone/>
            </a:pPr>
            <a:r>
              <a:rPr b="1" lang="tr">
                <a:latin typeface="Raleway"/>
                <a:ea typeface="Raleway"/>
                <a:cs typeface="Raleway"/>
                <a:sym typeface="Raleway"/>
              </a:rPr>
              <a:t>Her olayda olduğu gibi aksiyon gerçekleştirilecek bu olayda da bir takım riskler mevcut.</a:t>
            </a:r>
            <a:r>
              <a:rPr b="1" lang="tr">
                <a:latin typeface="Raleway"/>
                <a:ea typeface="Raleway"/>
                <a:cs typeface="Raleway"/>
                <a:sym typeface="Raleway"/>
              </a:rPr>
              <a:t>Öngörülen</a:t>
            </a:r>
            <a:r>
              <a:rPr b="1" lang="tr">
                <a:latin typeface="Raleway"/>
                <a:ea typeface="Raleway"/>
                <a:cs typeface="Raleway"/>
                <a:sym typeface="Raleway"/>
              </a:rPr>
              <a:t> risk senaryosu örnek olarak</a:t>
            </a:r>
            <a:endParaRPr b="1">
              <a:latin typeface="Raleway"/>
              <a:ea typeface="Raleway"/>
              <a:cs typeface="Raleway"/>
              <a:sym typeface="Raleway"/>
            </a:endParaRPr>
          </a:p>
          <a:p>
            <a:pPr indent="0" lvl="0" marL="0" rtl="0" algn="l">
              <a:spcBef>
                <a:spcPts val="0"/>
              </a:spcBef>
              <a:spcAft>
                <a:spcPts val="0"/>
              </a:spcAft>
              <a:buNone/>
            </a:pPr>
            <a:r>
              <a:t/>
            </a:r>
            <a:endParaRPr b="1">
              <a:latin typeface="Raleway"/>
              <a:ea typeface="Raleway"/>
              <a:cs typeface="Raleway"/>
              <a:sym typeface="Raleway"/>
            </a:endParaRPr>
          </a:p>
          <a:p>
            <a:pPr indent="0" lvl="0" marL="0" rtl="0" algn="l">
              <a:spcBef>
                <a:spcPts val="0"/>
              </a:spcBef>
              <a:spcAft>
                <a:spcPts val="0"/>
              </a:spcAft>
              <a:buNone/>
            </a:pPr>
            <a:r>
              <a:rPr b="1" lang="tr">
                <a:latin typeface="Raleway"/>
                <a:ea typeface="Raleway"/>
                <a:cs typeface="Raleway"/>
                <a:sym typeface="Raleway"/>
              </a:rPr>
              <a:t>Yeterli İlgi Görmemesi</a:t>
            </a:r>
            <a:endParaRPr b="1">
              <a:latin typeface="Raleway"/>
              <a:ea typeface="Raleway"/>
              <a:cs typeface="Raleway"/>
              <a:sym typeface="Raleway"/>
            </a:endParaRPr>
          </a:p>
          <a:p>
            <a:pPr indent="0" lvl="0" marL="0" rtl="0" algn="l">
              <a:spcBef>
                <a:spcPts val="0"/>
              </a:spcBef>
              <a:spcAft>
                <a:spcPts val="0"/>
              </a:spcAft>
              <a:buNone/>
            </a:pPr>
            <a:r>
              <a:t/>
            </a:r>
            <a:endParaRPr b="1">
              <a:latin typeface="Raleway"/>
              <a:ea typeface="Raleway"/>
              <a:cs typeface="Raleway"/>
              <a:sym typeface="Raleway"/>
            </a:endParaRPr>
          </a:p>
          <a:p>
            <a:pPr indent="0" lvl="0" marL="0" rtl="0" algn="l">
              <a:spcBef>
                <a:spcPts val="0"/>
              </a:spcBef>
              <a:spcAft>
                <a:spcPts val="0"/>
              </a:spcAft>
              <a:buNone/>
            </a:pPr>
            <a:r>
              <a:rPr b="1" lang="tr">
                <a:latin typeface="Raleway"/>
                <a:ea typeface="Raleway"/>
                <a:cs typeface="Raleway"/>
                <a:sym typeface="Raleway"/>
              </a:rPr>
              <a:t>Hazırladığımız videolar yeteri kadar ilgi görmeyebilir. Bu durumda istenilen veriye ulaşılamaz haliyle kampanya nihai sonuca varamadığı için yapılan yatırımlar da çöp olur. Bu senaryoda çözüm düzenli analiz ve izlemeden geçiyor. Proje için ayrılan bütçenin tamamı ilk </a:t>
            </a:r>
            <a:r>
              <a:rPr b="1" lang="tr">
                <a:latin typeface="Raleway"/>
                <a:ea typeface="Raleway"/>
                <a:cs typeface="Raleway"/>
                <a:sym typeface="Raleway"/>
              </a:rPr>
              <a:t>etapta</a:t>
            </a:r>
            <a:r>
              <a:rPr b="1" lang="tr">
                <a:latin typeface="Raleway"/>
                <a:ea typeface="Raleway"/>
                <a:cs typeface="Raleway"/>
                <a:sym typeface="Raleway"/>
              </a:rPr>
              <a:t> harcanmak yerine parçalara bölünerek harcanmalı. Bu şekilde olası bir sorunda  para kaybını daha aza indirgeyebiliriz.</a:t>
            </a:r>
            <a:endParaRPr b="1">
              <a:latin typeface="Raleway"/>
              <a:ea typeface="Raleway"/>
              <a:cs typeface="Raleway"/>
              <a:sym typeface="Raleway"/>
            </a:endParaRPr>
          </a:p>
          <a:p>
            <a:pPr indent="0" lvl="0" marL="0" rtl="0" algn="l">
              <a:spcBef>
                <a:spcPts val="0"/>
              </a:spcBef>
              <a:spcAft>
                <a:spcPts val="0"/>
              </a:spcAft>
              <a:buNone/>
            </a:pPr>
            <a:r>
              <a:rPr b="1" lang="tr">
                <a:latin typeface="Raleway"/>
                <a:ea typeface="Raleway"/>
                <a:cs typeface="Raleway"/>
                <a:sym typeface="Raleway"/>
              </a:rPr>
              <a:t>Günlük veri sayısı çizelge ile belirtilebilir  ve kontrol edilerek müdahale edilebilir. Belirlenen risk sayısının altına düştüğü durumlarda reklam içeriklerinde düzenlemeler ve yedek içerikler sunulabilir. Risk durum haritası grafik olarak belirlenmiştir.</a:t>
            </a:r>
            <a:endParaRPr b="1">
              <a:latin typeface="Raleway"/>
              <a:ea typeface="Raleway"/>
              <a:cs typeface="Raleway"/>
              <a:sym typeface="Raleway"/>
            </a:endParaRPr>
          </a:p>
        </p:txBody>
      </p:sp>
      <p:sp>
        <p:nvSpPr>
          <p:cNvPr id="165" name="Google Shape;165;p26"/>
          <p:cNvSpPr txBox="1"/>
          <p:nvPr/>
        </p:nvSpPr>
        <p:spPr>
          <a:xfrm>
            <a:off x="5304625" y="1797125"/>
            <a:ext cx="713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27" title="Points scored"/>
          <p:cNvPicPr preferRelativeResize="0"/>
          <p:nvPr/>
        </p:nvPicPr>
        <p:blipFill>
          <a:blip r:embed="rId3">
            <a:alphaModFix/>
          </a:blip>
          <a:stretch>
            <a:fillRect/>
          </a:stretch>
        </p:blipFill>
        <p:spPr>
          <a:xfrm>
            <a:off x="2603200" y="500775"/>
            <a:ext cx="5907999" cy="41257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nvSpPr>
        <p:spPr>
          <a:xfrm>
            <a:off x="2515975" y="619700"/>
            <a:ext cx="620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76" name="Google Shape;176;p28"/>
          <p:cNvSpPr txBox="1"/>
          <p:nvPr/>
        </p:nvSpPr>
        <p:spPr>
          <a:xfrm>
            <a:off x="2514150" y="766600"/>
            <a:ext cx="6209400" cy="3201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tr">
                <a:latin typeface="Raleway"/>
                <a:ea typeface="Raleway"/>
                <a:cs typeface="Raleway"/>
                <a:sym typeface="Raleway"/>
              </a:rPr>
              <a:t>BÜTÇE PLANLAMASI</a:t>
            </a:r>
            <a:endParaRPr b="1">
              <a:latin typeface="Raleway"/>
              <a:ea typeface="Raleway"/>
              <a:cs typeface="Raleway"/>
              <a:sym typeface="Raleway"/>
            </a:endParaRPr>
          </a:p>
          <a:p>
            <a:pPr indent="0" lvl="0" marL="0" rtl="0" algn="ctr">
              <a:spcBef>
                <a:spcPts val="0"/>
              </a:spcBef>
              <a:spcAft>
                <a:spcPts val="0"/>
              </a:spcAft>
              <a:buNone/>
            </a:pPr>
            <a:r>
              <a:t/>
            </a:r>
            <a:endParaRPr b="1">
              <a:latin typeface="Raleway"/>
              <a:ea typeface="Raleway"/>
              <a:cs typeface="Raleway"/>
              <a:sym typeface="Raleway"/>
            </a:endParaRPr>
          </a:p>
          <a:p>
            <a:pPr indent="0" lvl="0" marL="0" rtl="0" algn="ctr">
              <a:spcBef>
                <a:spcPts val="0"/>
              </a:spcBef>
              <a:spcAft>
                <a:spcPts val="0"/>
              </a:spcAft>
              <a:buNone/>
            </a:pPr>
            <a:r>
              <a:t/>
            </a:r>
            <a:endParaRPr b="1">
              <a:latin typeface="Raleway"/>
              <a:ea typeface="Raleway"/>
              <a:cs typeface="Raleway"/>
              <a:sym typeface="Raleway"/>
            </a:endParaRPr>
          </a:p>
          <a:p>
            <a:pPr indent="0" lvl="0" marL="0" rtl="0" algn="l">
              <a:spcBef>
                <a:spcPts val="0"/>
              </a:spcBef>
              <a:spcAft>
                <a:spcPts val="0"/>
              </a:spcAft>
              <a:buNone/>
            </a:pPr>
            <a:r>
              <a:rPr b="1" lang="tr">
                <a:latin typeface="Raleway"/>
                <a:ea typeface="Raleway"/>
                <a:cs typeface="Raleway"/>
                <a:sym typeface="Raleway"/>
              </a:rPr>
              <a:t>Satın Alımlar</a:t>
            </a:r>
            <a:endParaRPr b="1">
              <a:latin typeface="Raleway"/>
              <a:ea typeface="Raleway"/>
              <a:cs typeface="Raleway"/>
              <a:sym typeface="Raleway"/>
            </a:endParaRPr>
          </a:p>
          <a:p>
            <a:pPr indent="0" lvl="0" marL="0" rtl="0" algn="l">
              <a:spcBef>
                <a:spcPts val="0"/>
              </a:spcBef>
              <a:spcAft>
                <a:spcPts val="0"/>
              </a:spcAft>
              <a:buNone/>
            </a:pPr>
            <a:r>
              <a:t/>
            </a:r>
            <a:endParaRPr b="1">
              <a:latin typeface="Raleway"/>
              <a:ea typeface="Raleway"/>
              <a:cs typeface="Raleway"/>
              <a:sym typeface="Raleway"/>
            </a:endParaRPr>
          </a:p>
          <a:p>
            <a:pPr indent="0" lvl="0" marL="0" rtl="0" algn="l">
              <a:spcBef>
                <a:spcPts val="0"/>
              </a:spcBef>
              <a:spcAft>
                <a:spcPts val="0"/>
              </a:spcAft>
              <a:buNone/>
            </a:pPr>
            <a:r>
              <a:rPr b="1" lang="tr">
                <a:latin typeface="Raleway"/>
                <a:ea typeface="Raleway"/>
                <a:cs typeface="Raleway"/>
                <a:sym typeface="Raleway"/>
              </a:rPr>
              <a:t>Video İçeriği (Animasyon Yapımı)= 10 saniyelik 2 farklı video toplam 6.000 TL</a:t>
            </a:r>
            <a:endParaRPr b="1">
              <a:latin typeface="Raleway"/>
              <a:ea typeface="Raleway"/>
              <a:cs typeface="Raleway"/>
              <a:sym typeface="Raleway"/>
            </a:endParaRPr>
          </a:p>
          <a:p>
            <a:pPr indent="0" lvl="0" marL="0" rtl="0" algn="l">
              <a:spcBef>
                <a:spcPts val="0"/>
              </a:spcBef>
              <a:spcAft>
                <a:spcPts val="0"/>
              </a:spcAft>
              <a:buNone/>
            </a:pPr>
            <a:r>
              <a:t/>
            </a:r>
            <a:endParaRPr b="1">
              <a:latin typeface="Raleway"/>
              <a:ea typeface="Raleway"/>
              <a:cs typeface="Raleway"/>
              <a:sym typeface="Raleway"/>
            </a:endParaRPr>
          </a:p>
          <a:p>
            <a:pPr indent="0" lvl="0" marL="0" rtl="0" algn="l">
              <a:spcBef>
                <a:spcPts val="0"/>
              </a:spcBef>
              <a:spcAft>
                <a:spcPts val="0"/>
              </a:spcAft>
              <a:buNone/>
            </a:pPr>
            <a:r>
              <a:rPr b="1" lang="tr">
                <a:latin typeface="Raleway"/>
                <a:ea typeface="Raleway"/>
                <a:cs typeface="Raleway"/>
                <a:sym typeface="Raleway"/>
              </a:rPr>
              <a:t>1.Etap Bilinirlik Çalışması= Google ve sosyal medya dahil toplam  </a:t>
            </a:r>
            <a:endParaRPr b="1">
              <a:latin typeface="Raleway"/>
              <a:ea typeface="Raleway"/>
              <a:cs typeface="Raleway"/>
              <a:sym typeface="Raleway"/>
            </a:endParaRPr>
          </a:p>
          <a:p>
            <a:pPr indent="0" lvl="0" marL="0" rtl="0" algn="l">
              <a:spcBef>
                <a:spcPts val="0"/>
              </a:spcBef>
              <a:spcAft>
                <a:spcPts val="0"/>
              </a:spcAft>
              <a:buNone/>
            </a:pPr>
            <a:r>
              <a:rPr b="1" lang="tr">
                <a:latin typeface="Raleway"/>
                <a:ea typeface="Raleway"/>
                <a:cs typeface="Raleway"/>
                <a:sym typeface="Raleway"/>
              </a:rPr>
              <a:t>9.500 TL</a:t>
            </a:r>
            <a:endParaRPr b="1">
              <a:latin typeface="Raleway"/>
              <a:ea typeface="Raleway"/>
              <a:cs typeface="Raleway"/>
              <a:sym typeface="Raleway"/>
            </a:endParaRPr>
          </a:p>
          <a:p>
            <a:pPr indent="0" lvl="0" marL="0" rtl="0" algn="l">
              <a:spcBef>
                <a:spcPts val="0"/>
              </a:spcBef>
              <a:spcAft>
                <a:spcPts val="0"/>
              </a:spcAft>
              <a:buNone/>
            </a:pPr>
            <a:r>
              <a:t/>
            </a:r>
            <a:endParaRPr b="1">
              <a:latin typeface="Raleway"/>
              <a:ea typeface="Raleway"/>
              <a:cs typeface="Raleway"/>
              <a:sym typeface="Raleway"/>
            </a:endParaRPr>
          </a:p>
          <a:p>
            <a:pPr indent="0" lvl="0" marL="0" rtl="0" algn="l">
              <a:spcBef>
                <a:spcPts val="0"/>
              </a:spcBef>
              <a:spcAft>
                <a:spcPts val="0"/>
              </a:spcAft>
              <a:buNone/>
            </a:pPr>
            <a:r>
              <a:rPr b="1" lang="tr">
                <a:latin typeface="Raleway"/>
                <a:ea typeface="Raleway"/>
                <a:cs typeface="Raleway"/>
                <a:sym typeface="Raleway"/>
              </a:rPr>
              <a:t>2.Etap Satış Çalışması=Google ve sosyal medya dahil toplam  </a:t>
            </a:r>
            <a:endParaRPr b="1">
              <a:latin typeface="Raleway"/>
              <a:ea typeface="Raleway"/>
              <a:cs typeface="Raleway"/>
              <a:sym typeface="Raleway"/>
            </a:endParaRPr>
          </a:p>
          <a:p>
            <a:pPr indent="0" lvl="0" marL="0" rtl="0" algn="l">
              <a:spcBef>
                <a:spcPts val="0"/>
              </a:spcBef>
              <a:spcAft>
                <a:spcPts val="0"/>
              </a:spcAft>
              <a:buNone/>
            </a:pPr>
            <a:r>
              <a:rPr b="1" lang="tr">
                <a:latin typeface="Raleway"/>
                <a:ea typeface="Raleway"/>
                <a:cs typeface="Raleway"/>
                <a:sym typeface="Raleway"/>
              </a:rPr>
              <a:t>14.500TL</a:t>
            </a:r>
            <a:endParaRPr b="1">
              <a:latin typeface="Raleway"/>
              <a:ea typeface="Raleway"/>
              <a:cs typeface="Raleway"/>
              <a:sym typeface="Raleway"/>
            </a:endParaRPr>
          </a:p>
          <a:p>
            <a:pPr indent="0" lvl="0" marL="0" rtl="0" algn="l">
              <a:spcBef>
                <a:spcPts val="0"/>
              </a:spcBef>
              <a:spcAft>
                <a:spcPts val="0"/>
              </a:spcAft>
              <a:buNone/>
            </a:pPr>
            <a:r>
              <a:t/>
            </a:r>
            <a:endParaRPr b="1">
              <a:latin typeface="Raleway"/>
              <a:ea typeface="Raleway"/>
              <a:cs typeface="Raleway"/>
              <a:sym typeface="Raleway"/>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txBox="1"/>
          <p:nvPr/>
        </p:nvSpPr>
        <p:spPr>
          <a:xfrm>
            <a:off x="2577950" y="669275"/>
            <a:ext cx="61473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a:latin typeface="Raleway"/>
                <a:ea typeface="Raleway"/>
                <a:cs typeface="Raleway"/>
                <a:sym typeface="Raleway"/>
              </a:rPr>
              <a:t>1.Etap Bilinirlik Bütçe Detayları</a:t>
            </a:r>
            <a:endParaRPr b="1">
              <a:latin typeface="Raleway"/>
              <a:ea typeface="Raleway"/>
              <a:cs typeface="Raleway"/>
              <a:sym typeface="Raleway"/>
            </a:endParaRPr>
          </a:p>
          <a:p>
            <a:pPr indent="0" lvl="0" marL="0" rtl="0" algn="l">
              <a:spcBef>
                <a:spcPts val="0"/>
              </a:spcBef>
              <a:spcAft>
                <a:spcPts val="0"/>
              </a:spcAft>
              <a:buNone/>
            </a:pPr>
            <a:r>
              <a:t/>
            </a:r>
            <a:endParaRPr>
              <a:latin typeface="Raleway"/>
              <a:ea typeface="Raleway"/>
              <a:cs typeface="Raleway"/>
              <a:sym typeface="Raleway"/>
            </a:endParaRPr>
          </a:p>
          <a:p>
            <a:pPr indent="0" lvl="0" marL="0" rtl="0" algn="l">
              <a:spcBef>
                <a:spcPts val="0"/>
              </a:spcBef>
              <a:spcAft>
                <a:spcPts val="0"/>
              </a:spcAft>
              <a:buNone/>
            </a:pPr>
            <a:r>
              <a:rPr b="1" lang="tr">
                <a:latin typeface="Raleway"/>
                <a:ea typeface="Raleway"/>
                <a:cs typeface="Raleway"/>
                <a:sym typeface="Raleway"/>
              </a:rPr>
              <a:t>Google Ads Video Reklamları</a:t>
            </a:r>
            <a:endParaRPr b="1">
              <a:latin typeface="Raleway"/>
              <a:ea typeface="Raleway"/>
              <a:cs typeface="Raleway"/>
              <a:sym typeface="Raleway"/>
            </a:endParaRPr>
          </a:p>
          <a:p>
            <a:pPr indent="0" lvl="0" marL="0" rtl="0" algn="l">
              <a:spcBef>
                <a:spcPts val="0"/>
              </a:spcBef>
              <a:spcAft>
                <a:spcPts val="0"/>
              </a:spcAft>
              <a:buNone/>
            </a:pPr>
            <a:r>
              <a:t/>
            </a:r>
            <a:endParaRPr>
              <a:latin typeface="Raleway"/>
              <a:ea typeface="Raleway"/>
              <a:cs typeface="Raleway"/>
              <a:sym typeface="Raleway"/>
            </a:endParaRPr>
          </a:p>
          <a:p>
            <a:pPr indent="0" lvl="0" marL="0" rtl="0" algn="l">
              <a:spcBef>
                <a:spcPts val="0"/>
              </a:spcBef>
              <a:spcAft>
                <a:spcPts val="0"/>
              </a:spcAft>
              <a:buNone/>
            </a:pPr>
            <a:r>
              <a:rPr lang="tr">
                <a:latin typeface="Raleway"/>
                <a:ea typeface="Raleway"/>
                <a:cs typeface="Raleway"/>
                <a:sym typeface="Raleway"/>
              </a:rPr>
              <a:t>Önerilen </a:t>
            </a:r>
            <a:r>
              <a:rPr lang="tr">
                <a:latin typeface="Raleway"/>
                <a:ea typeface="Raleway"/>
                <a:cs typeface="Raleway"/>
                <a:sym typeface="Raleway"/>
              </a:rPr>
              <a:t> günlük bütçe kelime rekabeti de göz önüne alınarak 650 TL olarak ayarlanabilir. Haftalık olarak 5.000 TL olarak hesap yapılabilir Bu bütçeyle birlikte ulaşılması beklenen hedef sayısı günlük ortalama 44B kişi olarak ayarlanıyor.  1 hafta sonunda toplamda </a:t>
            </a:r>
            <a:r>
              <a:rPr lang="tr">
                <a:latin typeface="Raleway"/>
                <a:ea typeface="Raleway"/>
                <a:cs typeface="Raleway"/>
                <a:sym typeface="Raleway"/>
              </a:rPr>
              <a:t>20 MN</a:t>
            </a:r>
            <a:r>
              <a:rPr lang="tr">
                <a:latin typeface="Raleway"/>
                <a:ea typeface="Raleway"/>
                <a:cs typeface="Raleway"/>
                <a:sym typeface="Raleway"/>
              </a:rPr>
              <a:t> görüntüleme alınması öngörülüyor. </a:t>
            </a:r>
            <a:endParaRPr>
              <a:latin typeface="Raleway"/>
              <a:ea typeface="Raleway"/>
              <a:cs typeface="Raleway"/>
              <a:sym typeface="Raleway"/>
            </a:endParaRPr>
          </a:p>
          <a:p>
            <a:pPr indent="0" lvl="0" marL="0" rtl="0" algn="l">
              <a:spcBef>
                <a:spcPts val="0"/>
              </a:spcBef>
              <a:spcAft>
                <a:spcPts val="0"/>
              </a:spcAft>
              <a:buNone/>
            </a:pPr>
            <a:r>
              <a:t/>
            </a:r>
            <a:endParaRPr>
              <a:latin typeface="Raleway"/>
              <a:ea typeface="Raleway"/>
              <a:cs typeface="Raleway"/>
              <a:sym typeface="Raleway"/>
            </a:endParaRPr>
          </a:p>
          <a:p>
            <a:pPr indent="0" lvl="0" marL="0" rtl="0" algn="l">
              <a:spcBef>
                <a:spcPts val="0"/>
              </a:spcBef>
              <a:spcAft>
                <a:spcPts val="0"/>
              </a:spcAft>
              <a:buNone/>
            </a:pPr>
            <a:r>
              <a:rPr b="1" lang="tr">
                <a:latin typeface="Raleway"/>
                <a:ea typeface="Raleway"/>
                <a:cs typeface="Raleway"/>
                <a:sym typeface="Raleway"/>
              </a:rPr>
              <a:t>Sosyal Medya Video-Görsel-GIF  Reklamları</a:t>
            </a:r>
            <a:endParaRPr b="1">
              <a:latin typeface="Raleway"/>
              <a:ea typeface="Raleway"/>
              <a:cs typeface="Raleway"/>
              <a:sym typeface="Raleway"/>
            </a:endParaRPr>
          </a:p>
          <a:p>
            <a:pPr indent="0" lvl="0" marL="0" rtl="0" algn="l">
              <a:spcBef>
                <a:spcPts val="0"/>
              </a:spcBef>
              <a:spcAft>
                <a:spcPts val="0"/>
              </a:spcAft>
              <a:buNone/>
            </a:pPr>
            <a:r>
              <a:t/>
            </a:r>
            <a:endParaRPr>
              <a:latin typeface="Raleway"/>
              <a:ea typeface="Raleway"/>
              <a:cs typeface="Raleway"/>
              <a:sym typeface="Raleway"/>
            </a:endParaRPr>
          </a:p>
          <a:p>
            <a:pPr indent="0" lvl="0" marL="0" rtl="0" algn="l">
              <a:spcBef>
                <a:spcPts val="0"/>
              </a:spcBef>
              <a:spcAft>
                <a:spcPts val="0"/>
              </a:spcAft>
              <a:buNone/>
            </a:pPr>
            <a:r>
              <a:rPr lang="tr">
                <a:latin typeface="Raleway"/>
                <a:ea typeface="Raleway"/>
                <a:cs typeface="Raleway"/>
                <a:sym typeface="Raleway"/>
              </a:rPr>
              <a:t>Görüntülenme sayısı günlük ortalama 40B kişi olarak baz alındığında iki mecra için (Facebook,Instagram) önerilen haftalık  teklif toplam 4.500 TL olarak ayarlanabilir. Günlük reklam bütçesi </a:t>
            </a:r>
            <a:r>
              <a:rPr lang="tr">
                <a:latin typeface="Raleway"/>
                <a:ea typeface="Raleway"/>
                <a:cs typeface="Raleway"/>
                <a:sym typeface="Raleway"/>
              </a:rPr>
              <a:t>ortalama</a:t>
            </a:r>
            <a:r>
              <a:rPr lang="tr">
                <a:latin typeface="Raleway"/>
                <a:ea typeface="Raleway"/>
                <a:cs typeface="Raleway"/>
                <a:sym typeface="Raleway"/>
              </a:rPr>
              <a:t> 640 TL oluyor.</a:t>
            </a:r>
            <a:endParaRPr>
              <a:latin typeface="Raleway"/>
              <a:ea typeface="Raleway"/>
              <a:cs typeface="Raleway"/>
              <a:sym typeface="Raleway"/>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p:cNvSpPr txBox="1"/>
          <p:nvPr/>
        </p:nvSpPr>
        <p:spPr>
          <a:xfrm>
            <a:off x="2577950" y="669275"/>
            <a:ext cx="60978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a:latin typeface="Raleway"/>
                <a:ea typeface="Raleway"/>
                <a:cs typeface="Raleway"/>
                <a:sym typeface="Raleway"/>
              </a:rPr>
              <a:t>2.Etap Satış Bütçe Detayları </a:t>
            </a:r>
            <a:endParaRPr b="1">
              <a:latin typeface="Raleway"/>
              <a:ea typeface="Raleway"/>
              <a:cs typeface="Raleway"/>
              <a:sym typeface="Raleway"/>
            </a:endParaRPr>
          </a:p>
          <a:p>
            <a:pPr indent="0" lvl="0" marL="0" rtl="0" algn="l">
              <a:spcBef>
                <a:spcPts val="0"/>
              </a:spcBef>
              <a:spcAft>
                <a:spcPts val="0"/>
              </a:spcAft>
              <a:buNone/>
            </a:pPr>
            <a:r>
              <a:t/>
            </a:r>
            <a:endParaRPr b="1">
              <a:latin typeface="Raleway"/>
              <a:ea typeface="Raleway"/>
              <a:cs typeface="Raleway"/>
              <a:sym typeface="Raleway"/>
            </a:endParaRPr>
          </a:p>
          <a:p>
            <a:pPr indent="0" lvl="0" marL="0" rtl="0" algn="l">
              <a:spcBef>
                <a:spcPts val="0"/>
              </a:spcBef>
              <a:spcAft>
                <a:spcPts val="0"/>
              </a:spcAft>
              <a:buNone/>
            </a:pPr>
            <a:r>
              <a:rPr b="1" lang="tr">
                <a:latin typeface="Raleway"/>
                <a:ea typeface="Raleway"/>
                <a:cs typeface="Raleway"/>
                <a:sym typeface="Raleway"/>
              </a:rPr>
              <a:t>Google Ads Arama Ağı ve  Görsel Arama Ağı  Reklamları</a:t>
            </a:r>
            <a:endParaRPr b="1">
              <a:latin typeface="Raleway"/>
              <a:ea typeface="Raleway"/>
              <a:cs typeface="Raleway"/>
              <a:sym typeface="Raleway"/>
            </a:endParaRPr>
          </a:p>
          <a:p>
            <a:pPr indent="0" lvl="0" marL="0" rtl="0" algn="l">
              <a:spcBef>
                <a:spcPts val="0"/>
              </a:spcBef>
              <a:spcAft>
                <a:spcPts val="0"/>
              </a:spcAft>
              <a:buNone/>
            </a:pPr>
            <a:r>
              <a:t/>
            </a:r>
            <a:endParaRPr b="1">
              <a:latin typeface="Raleway"/>
              <a:ea typeface="Raleway"/>
              <a:cs typeface="Raleway"/>
              <a:sym typeface="Raleway"/>
            </a:endParaRPr>
          </a:p>
          <a:p>
            <a:pPr indent="0" lvl="0" marL="0" rtl="0" algn="l">
              <a:spcBef>
                <a:spcPts val="0"/>
              </a:spcBef>
              <a:spcAft>
                <a:spcPts val="0"/>
              </a:spcAft>
              <a:buNone/>
            </a:pPr>
            <a:r>
              <a:rPr lang="tr">
                <a:latin typeface="Raleway"/>
                <a:ea typeface="Raleway"/>
                <a:cs typeface="Raleway"/>
                <a:sym typeface="Raleway"/>
              </a:rPr>
              <a:t>Dönüşüm oranının hedeflenen 20MN’dan yola çıkarak en az 600B olacağı düşünülüyor. Kişi başı maliyet hedeflenen anahtar kelimelerde dikkate alınarak 350 TL günlük ayarlanabilir. Aylık (23 gün) 8.050 TL hesap yapılabilir.</a:t>
            </a:r>
            <a:endParaRPr>
              <a:latin typeface="Raleway"/>
              <a:ea typeface="Raleway"/>
              <a:cs typeface="Raleway"/>
              <a:sym typeface="Raleway"/>
            </a:endParaRPr>
          </a:p>
          <a:p>
            <a:pPr indent="0" lvl="0" marL="0" rtl="0" algn="l">
              <a:spcBef>
                <a:spcPts val="0"/>
              </a:spcBef>
              <a:spcAft>
                <a:spcPts val="0"/>
              </a:spcAft>
              <a:buNone/>
            </a:pPr>
            <a:r>
              <a:t/>
            </a:r>
            <a:endParaRPr b="1">
              <a:latin typeface="Raleway"/>
              <a:ea typeface="Raleway"/>
              <a:cs typeface="Raleway"/>
              <a:sym typeface="Raleway"/>
            </a:endParaRPr>
          </a:p>
          <a:p>
            <a:pPr indent="0" lvl="0" marL="0" rtl="0" algn="l">
              <a:spcBef>
                <a:spcPts val="0"/>
              </a:spcBef>
              <a:spcAft>
                <a:spcPts val="0"/>
              </a:spcAft>
              <a:buNone/>
            </a:pPr>
            <a:r>
              <a:rPr b="1" lang="tr">
                <a:latin typeface="Raleway"/>
                <a:ea typeface="Raleway"/>
                <a:cs typeface="Raleway"/>
                <a:sym typeface="Raleway"/>
              </a:rPr>
              <a:t>Sosyal Medya Video-Görsel-GIF Reklamları</a:t>
            </a:r>
            <a:endParaRPr b="1">
              <a:latin typeface="Raleway"/>
              <a:ea typeface="Raleway"/>
              <a:cs typeface="Raleway"/>
              <a:sym typeface="Raleway"/>
            </a:endParaRPr>
          </a:p>
          <a:p>
            <a:pPr indent="0" lvl="0" marL="0" rtl="0" algn="l">
              <a:spcBef>
                <a:spcPts val="0"/>
              </a:spcBef>
              <a:spcAft>
                <a:spcPts val="0"/>
              </a:spcAft>
              <a:buNone/>
            </a:pPr>
            <a:r>
              <a:t/>
            </a:r>
            <a:endParaRPr b="1">
              <a:latin typeface="Raleway"/>
              <a:ea typeface="Raleway"/>
              <a:cs typeface="Raleway"/>
              <a:sym typeface="Raleway"/>
            </a:endParaRPr>
          </a:p>
          <a:p>
            <a:pPr indent="0" lvl="0" marL="0" rtl="0" algn="l">
              <a:spcBef>
                <a:spcPts val="0"/>
              </a:spcBef>
              <a:spcAft>
                <a:spcPts val="0"/>
              </a:spcAft>
              <a:buNone/>
            </a:pPr>
            <a:r>
              <a:rPr lang="tr">
                <a:latin typeface="Raleway"/>
                <a:ea typeface="Raleway"/>
                <a:cs typeface="Raleway"/>
                <a:sym typeface="Raleway"/>
              </a:rPr>
              <a:t> </a:t>
            </a:r>
            <a:r>
              <a:rPr lang="tr">
                <a:latin typeface="Raleway"/>
                <a:ea typeface="Raleway"/>
                <a:cs typeface="Raleway"/>
                <a:sym typeface="Raleway"/>
              </a:rPr>
              <a:t>Ayrılan</a:t>
            </a:r>
            <a:r>
              <a:rPr lang="tr">
                <a:latin typeface="Raleway"/>
                <a:ea typeface="Raleway"/>
                <a:cs typeface="Raleway"/>
                <a:sym typeface="Raleway"/>
              </a:rPr>
              <a:t> günlük bütçe dönüşüm odaklı düşünülerek toplam 6.500 TL aylık (23 gün) olarak hesaplanabilir. Bu da günlük 280 TL’den hesaplanabilir.  </a:t>
            </a:r>
            <a:endParaRPr>
              <a:latin typeface="Raleway"/>
              <a:ea typeface="Raleway"/>
              <a:cs typeface="Raleway"/>
              <a:sym typeface="Raleway"/>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1"/>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tr"/>
              <a:t>KAMPANYA ÇİZELGESİ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 name="Shape 78"/>
        <p:cNvGrpSpPr/>
        <p:nvPr/>
      </p:nvGrpSpPr>
      <p:grpSpPr>
        <a:xfrm>
          <a:off x="0" y="0"/>
          <a:ext cx="0" cy="0"/>
          <a:chOff x="0" y="0"/>
          <a:chExt cx="0" cy="0"/>
        </a:xfrm>
      </p:grpSpPr>
      <p:sp>
        <p:nvSpPr>
          <p:cNvPr id="79" name="Google Shape;79;p14"/>
          <p:cNvSpPr txBox="1"/>
          <p:nvPr>
            <p:ph type="title"/>
          </p:nvPr>
        </p:nvSpPr>
        <p:spPr>
          <a:xfrm>
            <a:off x="265500" y="1912650"/>
            <a:ext cx="4045200" cy="1318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tr"/>
              <a:t>Genel bakış</a:t>
            </a:r>
            <a:endParaRPr/>
          </a:p>
        </p:txBody>
      </p:sp>
      <p:sp>
        <p:nvSpPr>
          <p:cNvPr id="80" name="Google Shape;80;p14"/>
          <p:cNvSpPr txBox="1"/>
          <p:nvPr>
            <p:ph idx="2" type="body"/>
          </p:nvPr>
        </p:nvSpPr>
        <p:spPr>
          <a:xfrm>
            <a:off x="3695600" y="652375"/>
            <a:ext cx="42015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b="1" sz="1300">
              <a:latin typeface="Open Sans"/>
              <a:ea typeface="Open Sans"/>
              <a:cs typeface="Open Sans"/>
              <a:sym typeface="Open Sans"/>
            </a:endParaRPr>
          </a:p>
          <a:p>
            <a:pPr indent="0" lvl="0" marL="0" rtl="0" algn="l">
              <a:spcBef>
                <a:spcPts val="0"/>
              </a:spcBef>
              <a:spcAft>
                <a:spcPts val="1200"/>
              </a:spcAft>
              <a:buNone/>
            </a:pPr>
            <a:r>
              <a:t/>
            </a:r>
            <a:endParaRPr sz="1500">
              <a:latin typeface="Open Sans"/>
              <a:ea typeface="Open Sans"/>
              <a:cs typeface="Open Sans"/>
              <a:sym typeface="Open Sans"/>
            </a:endParaRPr>
          </a:p>
        </p:txBody>
      </p:sp>
      <p:sp>
        <p:nvSpPr>
          <p:cNvPr id="81" name="Google Shape;81;p14"/>
          <p:cNvSpPr txBox="1"/>
          <p:nvPr/>
        </p:nvSpPr>
        <p:spPr>
          <a:xfrm>
            <a:off x="4540600" y="172400"/>
            <a:ext cx="4467600" cy="5168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b="1" sz="1100">
              <a:latin typeface="Open Sans"/>
              <a:ea typeface="Open Sans"/>
              <a:cs typeface="Open Sans"/>
              <a:sym typeface="Open Sans"/>
            </a:endParaRPr>
          </a:p>
          <a:p>
            <a:pPr indent="0" lvl="0" marL="0" rtl="0" algn="l">
              <a:lnSpc>
                <a:spcPct val="115000"/>
              </a:lnSpc>
              <a:spcBef>
                <a:spcPts val="0"/>
              </a:spcBef>
              <a:spcAft>
                <a:spcPts val="0"/>
              </a:spcAft>
              <a:buNone/>
            </a:pPr>
            <a:r>
              <a:rPr b="1" lang="tr" sz="1200">
                <a:solidFill>
                  <a:schemeClr val="lt1"/>
                </a:solidFill>
                <a:latin typeface="Open Sans"/>
                <a:ea typeface="Open Sans"/>
                <a:cs typeface="Open Sans"/>
                <a:sym typeface="Open Sans"/>
              </a:rPr>
              <a:t>Beklenen Teslim Tarihi: </a:t>
            </a:r>
            <a:r>
              <a:rPr lang="tr" sz="1200">
                <a:solidFill>
                  <a:schemeClr val="lt1"/>
                </a:solidFill>
                <a:latin typeface="Open Sans"/>
                <a:ea typeface="Open Sans"/>
                <a:cs typeface="Open Sans"/>
                <a:sym typeface="Open Sans"/>
              </a:rPr>
              <a:t>24 Eylül 2021</a:t>
            </a:r>
            <a:endParaRPr sz="1200">
              <a:solidFill>
                <a:schemeClr val="lt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200">
              <a:solidFill>
                <a:schemeClr val="lt1"/>
              </a:solidFill>
              <a:latin typeface="Open Sans"/>
              <a:ea typeface="Open Sans"/>
              <a:cs typeface="Open Sans"/>
              <a:sym typeface="Open Sans"/>
            </a:endParaRPr>
          </a:p>
          <a:p>
            <a:pPr indent="0" lvl="0" marL="0" rtl="0" algn="l">
              <a:lnSpc>
                <a:spcPct val="115000"/>
              </a:lnSpc>
              <a:spcBef>
                <a:spcPts val="0"/>
              </a:spcBef>
              <a:spcAft>
                <a:spcPts val="0"/>
              </a:spcAft>
              <a:buNone/>
            </a:pPr>
            <a:r>
              <a:rPr b="1" lang="tr" sz="1200">
                <a:solidFill>
                  <a:schemeClr val="lt1"/>
                </a:solidFill>
                <a:latin typeface="Open Sans"/>
                <a:ea typeface="Open Sans"/>
                <a:cs typeface="Open Sans"/>
                <a:sym typeface="Open Sans"/>
              </a:rPr>
              <a:t>Kampanya Künyesi</a:t>
            </a:r>
            <a:endParaRPr b="1" sz="1200">
              <a:solidFill>
                <a:schemeClr val="lt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b="1" sz="1200">
              <a:solidFill>
                <a:schemeClr val="lt1"/>
              </a:solidFill>
              <a:latin typeface="Open Sans"/>
              <a:ea typeface="Open Sans"/>
              <a:cs typeface="Open Sans"/>
              <a:sym typeface="Open Sans"/>
            </a:endParaRPr>
          </a:p>
          <a:p>
            <a:pPr indent="-304800" lvl="0" marL="457200" rtl="0" algn="l">
              <a:lnSpc>
                <a:spcPct val="115000"/>
              </a:lnSpc>
              <a:spcBef>
                <a:spcPts val="0"/>
              </a:spcBef>
              <a:spcAft>
                <a:spcPts val="0"/>
              </a:spcAft>
              <a:buClr>
                <a:schemeClr val="lt1"/>
              </a:buClr>
              <a:buSzPts val="1200"/>
              <a:buFont typeface="Open Sans"/>
              <a:buChar char="●"/>
            </a:pPr>
            <a:r>
              <a:rPr b="1" lang="tr" sz="1200">
                <a:solidFill>
                  <a:schemeClr val="lt1"/>
                </a:solidFill>
                <a:latin typeface="Open Sans"/>
                <a:ea typeface="Open Sans"/>
                <a:cs typeface="Open Sans"/>
                <a:sym typeface="Open Sans"/>
              </a:rPr>
              <a:t>Kampanya Konusu:</a:t>
            </a:r>
            <a:r>
              <a:rPr lang="tr" sz="1200">
                <a:solidFill>
                  <a:schemeClr val="lt1"/>
                </a:solidFill>
                <a:latin typeface="Open Sans"/>
                <a:ea typeface="Open Sans"/>
                <a:cs typeface="Open Sans"/>
                <a:sym typeface="Open Sans"/>
              </a:rPr>
              <a:t> Dönüşüm oranlarını arttırmak.</a:t>
            </a:r>
            <a:endParaRPr sz="1200">
              <a:solidFill>
                <a:schemeClr val="lt1"/>
              </a:solidFill>
              <a:latin typeface="Open Sans"/>
              <a:ea typeface="Open Sans"/>
              <a:cs typeface="Open Sans"/>
              <a:sym typeface="Open Sans"/>
            </a:endParaRPr>
          </a:p>
          <a:p>
            <a:pPr indent="-304800" lvl="0" marL="457200" rtl="0" algn="l">
              <a:lnSpc>
                <a:spcPct val="115000"/>
              </a:lnSpc>
              <a:spcBef>
                <a:spcPts val="0"/>
              </a:spcBef>
              <a:spcAft>
                <a:spcPts val="0"/>
              </a:spcAft>
              <a:buClr>
                <a:schemeClr val="lt1"/>
              </a:buClr>
              <a:buSzPts val="1200"/>
              <a:buFont typeface="Open Sans"/>
              <a:buChar char="●"/>
            </a:pPr>
            <a:r>
              <a:rPr b="1" lang="tr" sz="1200">
                <a:solidFill>
                  <a:schemeClr val="lt1"/>
                </a:solidFill>
                <a:latin typeface="Open Sans"/>
                <a:ea typeface="Open Sans"/>
                <a:cs typeface="Open Sans"/>
                <a:sym typeface="Open Sans"/>
              </a:rPr>
              <a:t>Kampanya Gerekçesi: </a:t>
            </a:r>
            <a:r>
              <a:rPr lang="tr" sz="1200">
                <a:solidFill>
                  <a:schemeClr val="lt1"/>
                </a:solidFill>
                <a:latin typeface="Open Sans"/>
                <a:ea typeface="Open Sans"/>
                <a:cs typeface="Open Sans"/>
                <a:sym typeface="Open Sans"/>
              </a:rPr>
              <a:t>Verilere göre ülkemizde çalışan kadın oranı %28,7’di olarak belirlenmiştir. Bu oranın %26,5’inin hanesinde 3 yaşından küçük olmak suretiyle çocukları mevcut. Bu veriler ışığında çalışan kadınların ev hayatlarında ihtiyaç duydukları sağlıklı ve pratik gıda taleplerinin karşılanması doğrultusunda yapılacak kampanyanın satışları artıracağı düşünülmektedir.</a:t>
            </a:r>
            <a:endParaRPr sz="1200">
              <a:solidFill>
                <a:schemeClr val="lt1"/>
              </a:solidFill>
              <a:latin typeface="Open Sans"/>
              <a:ea typeface="Open Sans"/>
              <a:cs typeface="Open Sans"/>
              <a:sym typeface="Open Sans"/>
            </a:endParaRPr>
          </a:p>
          <a:p>
            <a:pPr indent="-304800" lvl="0" marL="457200" rtl="0" algn="l">
              <a:lnSpc>
                <a:spcPct val="115000"/>
              </a:lnSpc>
              <a:spcBef>
                <a:spcPts val="1600"/>
              </a:spcBef>
              <a:spcAft>
                <a:spcPts val="0"/>
              </a:spcAft>
              <a:buClr>
                <a:schemeClr val="lt1"/>
              </a:buClr>
              <a:buSzPts val="1200"/>
              <a:buFont typeface="Open Sans"/>
              <a:buChar char="●"/>
            </a:pPr>
            <a:r>
              <a:rPr b="1" lang="tr" sz="1200">
                <a:solidFill>
                  <a:schemeClr val="lt1"/>
                </a:solidFill>
                <a:latin typeface="Open Sans"/>
                <a:ea typeface="Open Sans"/>
                <a:cs typeface="Open Sans"/>
                <a:sym typeface="Open Sans"/>
              </a:rPr>
              <a:t>Kampanya Hedefi: </a:t>
            </a:r>
            <a:r>
              <a:rPr lang="tr" sz="1200">
                <a:solidFill>
                  <a:schemeClr val="lt1"/>
                </a:solidFill>
                <a:latin typeface="Open Sans"/>
                <a:ea typeface="Open Sans"/>
                <a:cs typeface="Open Sans"/>
                <a:sym typeface="Open Sans"/>
              </a:rPr>
              <a:t>Satış oranlarını arttırmak.</a:t>
            </a:r>
            <a:endParaRPr sz="1200">
              <a:solidFill>
                <a:schemeClr val="lt1"/>
              </a:solidFill>
              <a:latin typeface="Open Sans"/>
              <a:ea typeface="Open Sans"/>
              <a:cs typeface="Open Sans"/>
              <a:sym typeface="Open Sans"/>
            </a:endParaRPr>
          </a:p>
          <a:p>
            <a:pPr indent="-304800" lvl="0" marL="457200" rtl="0" algn="l">
              <a:lnSpc>
                <a:spcPct val="115000"/>
              </a:lnSpc>
              <a:spcBef>
                <a:spcPts val="1600"/>
              </a:spcBef>
              <a:spcAft>
                <a:spcPts val="0"/>
              </a:spcAft>
              <a:buClr>
                <a:schemeClr val="lt1"/>
              </a:buClr>
              <a:buSzPts val="1200"/>
              <a:buFont typeface="Open Sans"/>
              <a:buChar char="●"/>
            </a:pPr>
            <a:r>
              <a:rPr b="1" lang="tr" sz="1200">
                <a:solidFill>
                  <a:schemeClr val="lt1"/>
                </a:solidFill>
                <a:latin typeface="Open Sans"/>
                <a:ea typeface="Open Sans"/>
                <a:cs typeface="Open Sans"/>
                <a:sym typeface="Open Sans"/>
              </a:rPr>
              <a:t>Kampanya Bütçesi:</a:t>
            </a:r>
            <a:r>
              <a:rPr lang="tr" sz="1200">
                <a:solidFill>
                  <a:schemeClr val="lt1"/>
                </a:solidFill>
                <a:latin typeface="Open Sans"/>
                <a:ea typeface="Open Sans"/>
                <a:cs typeface="Open Sans"/>
                <a:sym typeface="Open Sans"/>
              </a:rPr>
              <a:t> 50.000TL</a:t>
            </a:r>
            <a:endParaRPr sz="1200">
              <a:solidFill>
                <a:schemeClr val="lt1"/>
              </a:solidFill>
              <a:latin typeface="Open Sans"/>
              <a:ea typeface="Open Sans"/>
              <a:cs typeface="Open Sans"/>
              <a:sym typeface="Open Sans"/>
            </a:endParaRPr>
          </a:p>
          <a:p>
            <a:pPr indent="-304800" lvl="0" marL="457200" rtl="0" algn="l">
              <a:lnSpc>
                <a:spcPct val="115000"/>
              </a:lnSpc>
              <a:spcBef>
                <a:spcPts val="1600"/>
              </a:spcBef>
              <a:spcAft>
                <a:spcPts val="0"/>
              </a:spcAft>
              <a:buClr>
                <a:schemeClr val="lt1"/>
              </a:buClr>
              <a:buSzPts val="1200"/>
              <a:buFont typeface="Open Sans"/>
              <a:buChar char="●"/>
            </a:pPr>
            <a:r>
              <a:rPr b="1" lang="tr" sz="1200">
                <a:solidFill>
                  <a:schemeClr val="lt1"/>
                </a:solidFill>
                <a:latin typeface="Open Sans"/>
                <a:ea typeface="Open Sans"/>
                <a:cs typeface="Open Sans"/>
                <a:sym typeface="Open Sans"/>
              </a:rPr>
              <a:t>Kampanya Dönemi:</a:t>
            </a:r>
            <a:r>
              <a:rPr lang="tr" sz="1200">
                <a:solidFill>
                  <a:schemeClr val="lt1"/>
                </a:solidFill>
                <a:latin typeface="Open Sans"/>
                <a:ea typeface="Open Sans"/>
                <a:cs typeface="Open Sans"/>
                <a:sym typeface="Open Sans"/>
              </a:rPr>
              <a:t> 24.09.2021-24.10.2021</a:t>
            </a:r>
            <a:endParaRPr sz="1200">
              <a:solidFill>
                <a:schemeClr val="lt1"/>
              </a:solidFill>
              <a:latin typeface="Open Sans"/>
              <a:ea typeface="Open Sans"/>
              <a:cs typeface="Open Sans"/>
              <a:sym typeface="Open Sans"/>
            </a:endParaRPr>
          </a:p>
          <a:p>
            <a:pPr indent="0" lvl="0" marL="0" rtl="0" algn="l">
              <a:lnSpc>
                <a:spcPct val="115000"/>
              </a:lnSpc>
              <a:spcBef>
                <a:spcPts val="1600"/>
              </a:spcBef>
              <a:spcAft>
                <a:spcPts val="0"/>
              </a:spcAft>
              <a:buNone/>
            </a:pPr>
            <a:r>
              <a:t/>
            </a:r>
            <a:endParaRPr sz="1100">
              <a:latin typeface="Open Sans"/>
              <a:ea typeface="Open Sans"/>
              <a:cs typeface="Open Sans"/>
              <a:sym typeface="Open Sans"/>
            </a:endParaRPr>
          </a:p>
          <a:p>
            <a:pPr indent="0" lvl="0" marL="0" rtl="0" algn="l">
              <a:spcBef>
                <a:spcPts val="1600"/>
              </a:spcBef>
              <a:spcAft>
                <a:spcPts val="0"/>
              </a:spcAft>
              <a:buNone/>
            </a:pPr>
            <a:r>
              <a:t/>
            </a:r>
            <a:endParaRPr sz="1100">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descr="Zaman çizelgesi grafiğindeki arka plan işaretçi şekli" id="196" name="Google Shape;196;p32"/>
          <p:cNvSpPr/>
          <p:nvPr/>
        </p:nvSpPr>
        <p:spPr>
          <a:xfrm>
            <a:off x="340934" y="2199000"/>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97" name="Google Shape;197;p32"/>
          <p:cNvSpPr txBox="1"/>
          <p:nvPr>
            <p:ph idx="4294967295" type="body"/>
          </p:nvPr>
        </p:nvSpPr>
        <p:spPr>
          <a:xfrm>
            <a:off x="340923" y="2336550"/>
            <a:ext cx="1455600" cy="470400"/>
          </a:xfrm>
          <a:prstGeom prst="rect">
            <a:avLst/>
          </a:prstGeom>
        </p:spPr>
        <p:txBody>
          <a:bodyPr anchorCtr="0" anchor="ctr" bIns="91425" lIns="91425" spcFirstLastPara="1" rIns="91425" wrap="square" tIns="91425">
            <a:normAutofit/>
          </a:bodyPr>
          <a:lstStyle/>
          <a:p>
            <a:pPr indent="0" lvl="0" marL="0" rtl="0" algn="ctr">
              <a:lnSpc>
                <a:spcPct val="100000"/>
              </a:lnSpc>
              <a:spcBef>
                <a:spcPts val="0"/>
              </a:spcBef>
              <a:spcAft>
                <a:spcPts val="0"/>
              </a:spcAft>
              <a:buNone/>
            </a:pPr>
            <a:r>
              <a:rPr b="1" lang="tr" sz="1300">
                <a:solidFill>
                  <a:schemeClr val="lt1"/>
                </a:solidFill>
                <a:latin typeface="Raleway"/>
                <a:ea typeface="Raleway"/>
                <a:cs typeface="Raleway"/>
                <a:sym typeface="Raleway"/>
              </a:rPr>
              <a:t>VİDEO İÇERİĞİ</a:t>
            </a:r>
            <a:endParaRPr b="1" sz="1300">
              <a:solidFill>
                <a:schemeClr val="lt1"/>
              </a:solidFill>
              <a:latin typeface="Raleway"/>
              <a:ea typeface="Raleway"/>
              <a:cs typeface="Raleway"/>
              <a:sym typeface="Raleway"/>
            </a:endParaRPr>
          </a:p>
        </p:txBody>
      </p:sp>
      <p:sp>
        <p:nvSpPr>
          <p:cNvPr descr="Zaman çizelgesi grafiğindeki arka plan işaretçi şekli" id="198" name="Google Shape;198;p32"/>
          <p:cNvSpPr/>
          <p:nvPr/>
        </p:nvSpPr>
        <p:spPr>
          <a:xfrm>
            <a:off x="1817054"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99" name="Google Shape;199;p32"/>
          <p:cNvSpPr txBox="1"/>
          <p:nvPr>
            <p:ph idx="4294967295" type="body"/>
          </p:nvPr>
        </p:nvSpPr>
        <p:spPr>
          <a:xfrm>
            <a:off x="5590092" y="2386125"/>
            <a:ext cx="1315500" cy="470400"/>
          </a:xfrm>
          <a:prstGeom prst="rect">
            <a:avLst/>
          </a:prstGeom>
        </p:spPr>
        <p:txBody>
          <a:bodyPr anchorCtr="0" anchor="ctr" bIns="91425" lIns="91425" spcFirstLastPara="1" rIns="91425" wrap="square" tIns="91425">
            <a:normAutofit fontScale="70000" lnSpcReduction="20000"/>
          </a:bodyPr>
          <a:lstStyle/>
          <a:p>
            <a:pPr indent="0" lvl="0" marL="0" rtl="0" algn="ctr">
              <a:lnSpc>
                <a:spcPct val="100000"/>
              </a:lnSpc>
              <a:spcBef>
                <a:spcPts val="0"/>
              </a:spcBef>
              <a:spcAft>
                <a:spcPts val="0"/>
              </a:spcAft>
              <a:buNone/>
            </a:pPr>
            <a:r>
              <a:rPr b="1" lang="tr" sz="1600">
                <a:solidFill>
                  <a:schemeClr val="lt1"/>
                </a:solidFill>
                <a:latin typeface="Open Sans"/>
                <a:ea typeface="Open Sans"/>
                <a:cs typeface="Open Sans"/>
                <a:sym typeface="Open Sans"/>
              </a:rPr>
              <a:t>METİN </a:t>
            </a:r>
            <a:r>
              <a:rPr b="1" lang="tr" sz="1600">
                <a:solidFill>
                  <a:schemeClr val="lt1"/>
                </a:solidFill>
                <a:latin typeface="Open Sans"/>
                <a:ea typeface="Open Sans"/>
                <a:cs typeface="Open Sans"/>
                <a:sym typeface="Open Sans"/>
              </a:rPr>
              <a:t>ÇALIŞMALARI</a:t>
            </a:r>
            <a:endParaRPr b="1" sz="1600">
              <a:solidFill>
                <a:schemeClr val="lt1"/>
              </a:solidFill>
              <a:latin typeface="Open Sans"/>
              <a:ea typeface="Open Sans"/>
              <a:cs typeface="Open Sans"/>
              <a:sym typeface="Open Sans"/>
            </a:endParaRPr>
          </a:p>
        </p:txBody>
      </p:sp>
      <p:sp>
        <p:nvSpPr>
          <p:cNvPr descr="Zaman çizelgesi grafiğindeki arka plan işaretçi şekli" id="200" name="Google Shape;200;p32"/>
          <p:cNvSpPr/>
          <p:nvPr/>
        </p:nvSpPr>
        <p:spPr>
          <a:xfrm>
            <a:off x="347197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01" name="Google Shape;201;p32"/>
          <p:cNvSpPr txBox="1"/>
          <p:nvPr>
            <p:ph idx="4294967295" type="body"/>
          </p:nvPr>
        </p:nvSpPr>
        <p:spPr>
          <a:xfrm>
            <a:off x="2184855"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tr" sz="1300">
                <a:solidFill>
                  <a:schemeClr val="lt1"/>
                </a:solidFill>
                <a:latin typeface="Raleway"/>
                <a:ea typeface="Raleway"/>
                <a:cs typeface="Raleway"/>
                <a:sym typeface="Raleway"/>
              </a:rPr>
              <a:t>GIF TASARIMLARI</a:t>
            </a:r>
            <a:endParaRPr b="1" sz="1300">
              <a:solidFill>
                <a:schemeClr val="lt1"/>
              </a:solidFill>
              <a:latin typeface="Raleway"/>
              <a:ea typeface="Raleway"/>
              <a:cs typeface="Raleway"/>
              <a:sym typeface="Raleway"/>
            </a:endParaRPr>
          </a:p>
        </p:txBody>
      </p:sp>
      <p:sp>
        <p:nvSpPr>
          <p:cNvPr descr="Zaman çizelgesi grafiğindeki arka plan işaretçi şekli" id="202" name="Google Shape;202;p32"/>
          <p:cNvSpPr/>
          <p:nvPr/>
        </p:nvSpPr>
        <p:spPr>
          <a:xfrm>
            <a:off x="512689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b="1" sz="1200">
              <a:solidFill>
                <a:schemeClr val="lt1"/>
              </a:solidFill>
              <a:latin typeface="Raleway"/>
              <a:ea typeface="Raleway"/>
              <a:cs typeface="Raleway"/>
              <a:sym typeface="Raleway"/>
            </a:endParaRPr>
          </a:p>
        </p:txBody>
      </p:sp>
      <p:sp>
        <p:nvSpPr>
          <p:cNvPr id="203" name="Google Shape;203;p32"/>
          <p:cNvSpPr txBox="1"/>
          <p:nvPr>
            <p:ph idx="4294967295" type="body"/>
          </p:nvPr>
        </p:nvSpPr>
        <p:spPr>
          <a:xfrm>
            <a:off x="3839774" y="23658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tr" sz="1300">
                <a:solidFill>
                  <a:schemeClr val="lt1"/>
                </a:solidFill>
                <a:latin typeface="Raleway"/>
                <a:ea typeface="Raleway"/>
                <a:cs typeface="Raleway"/>
                <a:sym typeface="Raleway"/>
              </a:rPr>
              <a:t>GÖRSEL TASARIMLAR</a:t>
            </a:r>
            <a:endParaRPr b="1" sz="1300">
              <a:solidFill>
                <a:schemeClr val="lt1"/>
              </a:solidFill>
              <a:latin typeface="Raleway"/>
              <a:ea typeface="Raleway"/>
              <a:cs typeface="Raleway"/>
              <a:sym typeface="Raleway"/>
            </a:endParaRPr>
          </a:p>
        </p:txBody>
      </p:sp>
      <p:sp>
        <p:nvSpPr>
          <p:cNvPr descr="Zaman çizelgesi grafiğindeki arka plan işaretçi şekli" id="204" name="Google Shape;204;p32"/>
          <p:cNvSpPr/>
          <p:nvPr/>
        </p:nvSpPr>
        <p:spPr>
          <a:xfrm>
            <a:off x="678181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05" name="Google Shape;205;p32"/>
          <p:cNvSpPr txBox="1"/>
          <p:nvPr>
            <p:ph idx="4294967295" type="body"/>
          </p:nvPr>
        </p:nvSpPr>
        <p:spPr>
          <a:xfrm>
            <a:off x="7111512" y="2336550"/>
            <a:ext cx="1315500" cy="470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tr" sz="1300">
                <a:solidFill>
                  <a:schemeClr val="lt1"/>
                </a:solidFill>
                <a:latin typeface="Raleway"/>
                <a:ea typeface="Raleway"/>
                <a:cs typeface="Raleway"/>
                <a:sym typeface="Raleway"/>
              </a:rPr>
              <a:t>KAMPANYA KURGULARI</a:t>
            </a:r>
            <a:endParaRPr b="1" sz="1300">
              <a:solidFill>
                <a:schemeClr val="lt1"/>
              </a:solidFill>
              <a:latin typeface="Raleway"/>
              <a:ea typeface="Raleway"/>
              <a:cs typeface="Raleway"/>
              <a:sym typeface="Raleway"/>
            </a:endParaRPr>
          </a:p>
        </p:txBody>
      </p:sp>
      <p:sp>
        <p:nvSpPr>
          <p:cNvPr id="206" name="Google Shape;206;p32"/>
          <p:cNvSpPr txBox="1"/>
          <p:nvPr/>
        </p:nvSpPr>
        <p:spPr>
          <a:xfrm>
            <a:off x="5548825" y="2324550"/>
            <a:ext cx="1233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2"/>
              </a:buClr>
              <a:buSzPts val="1100"/>
              <a:buFont typeface="Arial"/>
              <a:buNone/>
            </a:pPr>
            <a:r>
              <a:rPr b="1" lang="tr" sz="1200">
                <a:solidFill>
                  <a:schemeClr val="lt1"/>
                </a:solidFill>
                <a:latin typeface="Raleway"/>
                <a:ea typeface="Raleway"/>
                <a:cs typeface="Raleway"/>
                <a:sym typeface="Raleway"/>
              </a:rPr>
              <a:t>METİN </a:t>
            </a:r>
            <a:endParaRPr b="1" sz="1200">
              <a:solidFill>
                <a:schemeClr val="lt1"/>
              </a:solidFill>
              <a:latin typeface="Raleway"/>
              <a:ea typeface="Raleway"/>
              <a:cs typeface="Raleway"/>
              <a:sym typeface="Raleway"/>
            </a:endParaRPr>
          </a:p>
          <a:p>
            <a:pPr indent="0" lvl="0" marL="0" rtl="0" algn="l">
              <a:spcBef>
                <a:spcPts val="0"/>
              </a:spcBef>
              <a:spcAft>
                <a:spcPts val="0"/>
              </a:spcAft>
              <a:buClr>
                <a:schemeClr val="dk2"/>
              </a:buClr>
              <a:buSzPts val="1100"/>
              <a:buFont typeface="Arial"/>
              <a:buNone/>
            </a:pPr>
            <a:r>
              <a:rPr b="1" lang="tr" sz="1200">
                <a:solidFill>
                  <a:schemeClr val="lt1"/>
                </a:solidFill>
                <a:latin typeface="Raleway"/>
                <a:ea typeface="Raleway"/>
                <a:cs typeface="Raleway"/>
                <a:sym typeface="Raleway"/>
              </a:rPr>
              <a:t>ÇALIŞMALARI</a:t>
            </a:r>
            <a:endParaRPr>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nvSpPr>
        <p:spPr>
          <a:xfrm>
            <a:off x="3592725" y="743650"/>
            <a:ext cx="5033700" cy="307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sz="2000">
                <a:solidFill>
                  <a:schemeClr val="dk1"/>
                </a:solidFill>
                <a:latin typeface="Raleway"/>
                <a:ea typeface="Raleway"/>
                <a:cs typeface="Raleway"/>
                <a:sym typeface="Raleway"/>
              </a:rPr>
              <a:t>VİDEO İÇERİĞİ</a:t>
            </a:r>
            <a:endParaRPr b="1" sz="2000">
              <a:solidFill>
                <a:schemeClr val="dk1"/>
              </a:solidFill>
              <a:latin typeface="Raleway"/>
              <a:ea typeface="Raleway"/>
              <a:cs typeface="Raleway"/>
              <a:sym typeface="Raleway"/>
            </a:endParaRPr>
          </a:p>
          <a:p>
            <a:pPr indent="0" lvl="0" marL="0" rtl="0" algn="l">
              <a:spcBef>
                <a:spcPts val="0"/>
              </a:spcBef>
              <a:spcAft>
                <a:spcPts val="0"/>
              </a:spcAft>
              <a:buNone/>
            </a:pPr>
            <a:r>
              <a:t/>
            </a:r>
            <a:endParaRPr b="1">
              <a:latin typeface="Raleway"/>
              <a:ea typeface="Raleway"/>
              <a:cs typeface="Raleway"/>
              <a:sym typeface="Raleway"/>
            </a:endParaRPr>
          </a:p>
          <a:p>
            <a:pPr indent="0" lvl="0" marL="0" rtl="0" algn="l">
              <a:spcBef>
                <a:spcPts val="0"/>
              </a:spcBef>
              <a:spcAft>
                <a:spcPts val="0"/>
              </a:spcAft>
              <a:buNone/>
            </a:pPr>
            <a:r>
              <a:rPr b="1" lang="tr">
                <a:latin typeface="Raleway"/>
                <a:ea typeface="Raleway"/>
                <a:cs typeface="Raleway"/>
                <a:sym typeface="Raleway"/>
              </a:rPr>
              <a:t>Animasyon şeklinde 10 saniyelik hazırlanan 2 video olacak. İki kadın karakter aynı ekranın birer yarısını paylaşarak yer alacaklar.</a:t>
            </a:r>
            <a:endParaRPr b="1">
              <a:latin typeface="Raleway"/>
              <a:ea typeface="Raleway"/>
              <a:cs typeface="Raleway"/>
              <a:sym typeface="Raleway"/>
            </a:endParaRPr>
          </a:p>
          <a:p>
            <a:pPr indent="0" lvl="0" marL="0" rtl="0" algn="l">
              <a:spcBef>
                <a:spcPts val="0"/>
              </a:spcBef>
              <a:spcAft>
                <a:spcPts val="0"/>
              </a:spcAft>
              <a:buNone/>
            </a:pPr>
            <a:r>
              <a:rPr b="1" lang="tr">
                <a:latin typeface="Raleway"/>
                <a:ea typeface="Raleway"/>
                <a:cs typeface="Raleway"/>
                <a:sym typeface="Raleway"/>
              </a:rPr>
              <a:t>1.Kadın önünde bulunan ıspanağı doğrayıp pişirmeye başlayacak  ekranda markaya ait dondurulmuş ahududu olacak. Video boyunca ön panelde “hızlı ve sağlıklı yemekler” ibaresi yer alacak.</a:t>
            </a:r>
            <a:endParaRPr b="1">
              <a:latin typeface="Raleway"/>
              <a:ea typeface="Raleway"/>
              <a:cs typeface="Raleway"/>
              <a:sym typeface="Raleway"/>
            </a:endParaRPr>
          </a:p>
          <a:p>
            <a:pPr indent="0" lvl="0" marL="0" rtl="0" algn="l">
              <a:spcBef>
                <a:spcPts val="0"/>
              </a:spcBef>
              <a:spcAft>
                <a:spcPts val="0"/>
              </a:spcAft>
              <a:buNone/>
            </a:pPr>
            <a:r>
              <a:rPr b="1" lang="tr">
                <a:latin typeface="Raleway"/>
                <a:ea typeface="Raleway"/>
                <a:cs typeface="Raleway"/>
                <a:sym typeface="Raleway"/>
              </a:rPr>
              <a:t>2.Kadın önünde duran hazır pizzayı fırın tepsisine yerleştirerek pişirmeye başlayacak. Video boyunca ön panelde “pratik ve lezzetli yemekler” ibaresi yer alacak.</a:t>
            </a:r>
            <a:endParaRPr b="1">
              <a:latin typeface="Raleway"/>
              <a:ea typeface="Raleway"/>
              <a:cs typeface="Raleway"/>
              <a:sym typeface="Raleway"/>
            </a:endParaRPr>
          </a:p>
          <a:p>
            <a:pPr indent="0" lvl="0" marL="0" rtl="0" algn="l">
              <a:spcBef>
                <a:spcPts val="0"/>
              </a:spcBef>
              <a:spcAft>
                <a:spcPts val="0"/>
              </a:spcAft>
              <a:buNone/>
            </a:pPr>
            <a:r>
              <a:t/>
            </a:r>
            <a:endParaRPr b="1">
              <a:latin typeface="Raleway"/>
              <a:ea typeface="Raleway"/>
              <a:cs typeface="Raleway"/>
              <a:sym typeface="Raleway"/>
            </a:endParaRPr>
          </a:p>
        </p:txBody>
      </p:sp>
      <p:pic>
        <p:nvPicPr>
          <p:cNvPr id="212" name="Google Shape;212;p33"/>
          <p:cNvPicPr preferRelativeResize="0"/>
          <p:nvPr/>
        </p:nvPicPr>
        <p:blipFill>
          <a:blip r:embed="rId3">
            <a:alphaModFix/>
          </a:blip>
          <a:stretch>
            <a:fillRect/>
          </a:stretch>
        </p:blipFill>
        <p:spPr>
          <a:xfrm>
            <a:off x="457200" y="1363550"/>
            <a:ext cx="3132074" cy="1946374"/>
          </a:xfrm>
          <a:prstGeom prst="rect">
            <a:avLst/>
          </a:prstGeom>
          <a:noFill/>
          <a:ln>
            <a:noFill/>
          </a:ln>
        </p:spPr>
      </p:pic>
      <p:sp>
        <p:nvSpPr>
          <p:cNvPr id="213" name="Google Shape;213;p33"/>
          <p:cNvSpPr txBox="1"/>
          <p:nvPr/>
        </p:nvSpPr>
        <p:spPr>
          <a:xfrm>
            <a:off x="397925" y="3491250"/>
            <a:ext cx="8228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2"/>
              </a:buClr>
              <a:buSzPts val="1100"/>
              <a:buFont typeface="Arial"/>
              <a:buNone/>
            </a:pPr>
            <a:r>
              <a:rPr b="1" lang="tr">
                <a:solidFill>
                  <a:schemeClr val="dk2"/>
                </a:solidFill>
                <a:latin typeface="Raleway"/>
                <a:ea typeface="Raleway"/>
                <a:cs typeface="Raleway"/>
                <a:sym typeface="Raleway"/>
              </a:rPr>
              <a:t>10 saniye sonunda animasyon karakterlerimiz birbirlerine şaşkınlık ifadesi ile bakarak yemeklerini karşılıklı değiştirerek tadacak. </a:t>
            </a:r>
            <a:endParaRPr b="1">
              <a:solidFill>
                <a:schemeClr val="dk2"/>
              </a:solidFill>
              <a:latin typeface="Raleway"/>
              <a:ea typeface="Raleway"/>
              <a:cs typeface="Raleway"/>
              <a:sym typeface="Raleway"/>
            </a:endParaRPr>
          </a:p>
          <a:p>
            <a:pPr indent="0" lvl="0" marL="0" rtl="0" algn="l">
              <a:spcBef>
                <a:spcPts val="0"/>
              </a:spcBef>
              <a:spcAft>
                <a:spcPts val="0"/>
              </a:spcAft>
              <a:buClr>
                <a:schemeClr val="dk2"/>
              </a:buClr>
              <a:buSzPts val="1100"/>
              <a:buFont typeface="Arial"/>
              <a:buNone/>
            </a:pPr>
            <a:r>
              <a:rPr b="1" lang="tr">
                <a:solidFill>
                  <a:schemeClr val="dk2"/>
                </a:solidFill>
                <a:latin typeface="Raleway"/>
                <a:ea typeface="Raleway"/>
                <a:cs typeface="Raleway"/>
                <a:sym typeface="Raleway"/>
              </a:rPr>
              <a:t>Video sonunda siteye yönlendirme yazıları yer alacak: “Sen Hangi Yemeği İstersin?”</a:t>
            </a:r>
            <a:endParaRPr b="1">
              <a:solidFill>
                <a:schemeClr val="dk2"/>
              </a:solidFill>
              <a:latin typeface="Raleway"/>
              <a:ea typeface="Raleway"/>
              <a:cs typeface="Raleway"/>
              <a:sym typeface="Raleway"/>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4"/>
          <p:cNvSpPr txBox="1"/>
          <p:nvPr/>
        </p:nvSpPr>
        <p:spPr>
          <a:xfrm>
            <a:off x="3166975" y="617800"/>
            <a:ext cx="6077400" cy="2955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tr" sz="2000">
                <a:solidFill>
                  <a:schemeClr val="dk1"/>
                </a:solidFill>
                <a:latin typeface="Raleway"/>
                <a:ea typeface="Raleway"/>
                <a:cs typeface="Raleway"/>
                <a:sym typeface="Raleway"/>
              </a:rPr>
              <a:t>GIF ve GÖRSEL TASARIMLARI</a:t>
            </a:r>
            <a:endParaRPr b="1" sz="2000">
              <a:solidFill>
                <a:schemeClr val="dk1"/>
              </a:solidFill>
              <a:latin typeface="Raleway"/>
              <a:ea typeface="Raleway"/>
              <a:cs typeface="Raleway"/>
              <a:sym typeface="Raleway"/>
            </a:endParaRPr>
          </a:p>
          <a:p>
            <a:pPr indent="0" lvl="0" marL="0" rtl="0" algn="ctr">
              <a:spcBef>
                <a:spcPts val="0"/>
              </a:spcBef>
              <a:spcAft>
                <a:spcPts val="0"/>
              </a:spcAft>
              <a:buNone/>
            </a:pPr>
            <a:r>
              <a:t/>
            </a:r>
            <a:endParaRPr b="1" sz="2000">
              <a:solidFill>
                <a:schemeClr val="dk1"/>
              </a:solidFill>
              <a:latin typeface="Raleway"/>
              <a:ea typeface="Raleway"/>
              <a:cs typeface="Raleway"/>
              <a:sym typeface="Raleway"/>
            </a:endParaRPr>
          </a:p>
          <a:p>
            <a:pPr indent="0" lvl="0" marL="0" rtl="0" algn="l">
              <a:spcBef>
                <a:spcPts val="0"/>
              </a:spcBef>
              <a:spcAft>
                <a:spcPts val="0"/>
              </a:spcAft>
              <a:buNone/>
            </a:pPr>
            <a:r>
              <a:rPr b="1" lang="tr">
                <a:solidFill>
                  <a:schemeClr val="dk2"/>
                </a:solidFill>
                <a:latin typeface="Raleway"/>
                <a:ea typeface="Raleway"/>
                <a:cs typeface="Raleway"/>
                <a:sym typeface="Raleway"/>
              </a:rPr>
              <a:t>Kadın karakterlerden birisinin Ruokaa paketinden ürünleri çıkarıp tezgaha dizdiği bir GIF tasarımı yapılabilir.</a:t>
            </a:r>
            <a:endParaRPr b="1">
              <a:solidFill>
                <a:schemeClr val="dk2"/>
              </a:solidFill>
              <a:latin typeface="Raleway"/>
              <a:ea typeface="Raleway"/>
              <a:cs typeface="Raleway"/>
              <a:sym typeface="Raleway"/>
            </a:endParaRPr>
          </a:p>
          <a:p>
            <a:pPr indent="0" lvl="0" marL="0" rtl="0" algn="l">
              <a:spcBef>
                <a:spcPts val="0"/>
              </a:spcBef>
              <a:spcAft>
                <a:spcPts val="0"/>
              </a:spcAft>
              <a:buNone/>
            </a:pPr>
            <a:r>
              <a:rPr b="1" lang="tr">
                <a:solidFill>
                  <a:schemeClr val="dk2"/>
                </a:solidFill>
                <a:latin typeface="Raleway"/>
                <a:ea typeface="Raleway"/>
                <a:cs typeface="Raleway"/>
                <a:sym typeface="Raleway"/>
              </a:rPr>
              <a:t>Yapılan yemeği yerken veya ürünü teslim alırken animasyon tarzına ek gerçek karakterle GIF tasarımı oluşturulabilir.</a:t>
            </a:r>
            <a:endParaRPr b="1">
              <a:solidFill>
                <a:schemeClr val="dk2"/>
              </a:solidFill>
              <a:latin typeface="Raleway"/>
              <a:ea typeface="Raleway"/>
              <a:cs typeface="Raleway"/>
              <a:sym typeface="Raleway"/>
            </a:endParaRPr>
          </a:p>
          <a:p>
            <a:pPr indent="0" lvl="0" marL="0" rtl="0" algn="l">
              <a:spcBef>
                <a:spcPts val="0"/>
              </a:spcBef>
              <a:spcAft>
                <a:spcPts val="0"/>
              </a:spcAft>
              <a:buNone/>
            </a:pPr>
            <a:r>
              <a:rPr b="1" lang="tr">
                <a:solidFill>
                  <a:schemeClr val="dk2"/>
                </a:solidFill>
                <a:latin typeface="Raleway"/>
                <a:ea typeface="Raleway"/>
                <a:cs typeface="Raleway"/>
                <a:sym typeface="Raleway"/>
              </a:rPr>
              <a:t>Görsel olarak telefona gelen Ne Yemek Pişireceksin Tarafını Seç SMS görüntüsü kullanılabilir. </a:t>
            </a:r>
            <a:endParaRPr b="1">
              <a:solidFill>
                <a:schemeClr val="dk2"/>
              </a:solidFill>
              <a:latin typeface="Raleway"/>
              <a:ea typeface="Raleway"/>
              <a:cs typeface="Raleway"/>
              <a:sym typeface="Raleway"/>
            </a:endParaRPr>
          </a:p>
          <a:p>
            <a:pPr indent="0" lvl="0" marL="0" rtl="0" algn="l">
              <a:spcBef>
                <a:spcPts val="0"/>
              </a:spcBef>
              <a:spcAft>
                <a:spcPts val="0"/>
              </a:spcAft>
              <a:buNone/>
            </a:pPr>
            <a:r>
              <a:rPr b="1" lang="tr">
                <a:solidFill>
                  <a:schemeClr val="dk2"/>
                </a:solidFill>
                <a:latin typeface="Raleway"/>
                <a:ea typeface="Raleway"/>
                <a:cs typeface="Raleway"/>
                <a:sym typeface="Raleway"/>
              </a:rPr>
              <a:t>İçinde Sağlık Var Ruokaa Paketi ile İçinde Lezzet Var Ruokaa Paketini elinde tutan gülümseyen bir kadın teması oluşturulabilir.</a:t>
            </a:r>
            <a:endParaRPr b="1">
              <a:solidFill>
                <a:schemeClr val="dk2"/>
              </a:solidFill>
              <a:latin typeface="Raleway"/>
              <a:ea typeface="Raleway"/>
              <a:cs typeface="Raleway"/>
              <a:sym typeface="Raleway"/>
            </a:endParaRPr>
          </a:p>
          <a:p>
            <a:pPr indent="0" lvl="0" marL="0" rtl="0" algn="l">
              <a:spcBef>
                <a:spcPts val="0"/>
              </a:spcBef>
              <a:spcAft>
                <a:spcPts val="0"/>
              </a:spcAft>
              <a:buNone/>
            </a:pPr>
            <a:r>
              <a:t/>
            </a:r>
            <a:endParaRPr b="1">
              <a:solidFill>
                <a:schemeClr val="dk2"/>
              </a:solidFill>
              <a:latin typeface="Raleway"/>
              <a:ea typeface="Raleway"/>
              <a:cs typeface="Raleway"/>
              <a:sym typeface="Raleway"/>
            </a:endParaRPr>
          </a:p>
          <a:p>
            <a:pPr indent="0" lvl="0" marL="0" rtl="0" algn="ctr">
              <a:spcBef>
                <a:spcPts val="0"/>
              </a:spcBef>
              <a:spcAft>
                <a:spcPts val="0"/>
              </a:spcAft>
              <a:buNone/>
            </a:pPr>
            <a:r>
              <a:t/>
            </a:r>
            <a:endParaRPr b="1">
              <a:solidFill>
                <a:schemeClr val="dk2"/>
              </a:solidFill>
              <a:latin typeface="Raleway"/>
              <a:ea typeface="Raleway"/>
              <a:cs typeface="Raleway"/>
              <a:sym typeface="Raleway"/>
            </a:endParaRPr>
          </a:p>
        </p:txBody>
      </p:sp>
      <p:pic>
        <p:nvPicPr>
          <p:cNvPr id="219" name="Google Shape;219;p34"/>
          <p:cNvPicPr preferRelativeResize="0"/>
          <p:nvPr/>
        </p:nvPicPr>
        <p:blipFill>
          <a:blip r:embed="rId3">
            <a:alphaModFix/>
          </a:blip>
          <a:stretch>
            <a:fillRect/>
          </a:stretch>
        </p:blipFill>
        <p:spPr>
          <a:xfrm>
            <a:off x="1292525" y="1001100"/>
            <a:ext cx="1905000" cy="1905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5"/>
          <p:cNvSpPr txBox="1"/>
          <p:nvPr/>
        </p:nvSpPr>
        <p:spPr>
          <a:xfrm>
            <a:off x="2399350" y="617800"/>
            <a:ext cx="6307200" cy="273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tr" sz="2000">
                <a:solidFill>
                  <a:schemeClr val="dk1"/>
                </a:solidFill>
                <a:latin typeface="Raleway"/>
                <a:ea typeface="Raleway"/>
                <a:cs typeface="Raleway"/>
                <a:sym typeface="Raleway"/>
              </a:rPr>
              <a:t>METİN ÇALIŞMALARI </a:t>
            </a:r>
            <a:endParaRPr b="1" sz="2000">
              <a:solidFill>
                <a:schemeClr val="dk1"/>
              </a:solidFill>
              <a:latin typeface="Raleway"/>
              <a:ea typeface="Raleway"/>
              <a:cs typeface="Raleway"/>
              <a:sym typeface="Raleway"/>
            </a:endParaRPr>
          </a:p>
          <a:p>
            <a:pPr indent="0" lvl="0" marL="0" rtl="0" algn="ctr">
              <a:spcBef>
                <a:spcPts val="0"/>
              </a:spcBef>
              <a:spcAft>
                <a:spcPts val="0"/>
              </a:spcAft>
              <a:buNone/>
            </a:pPr>
            <a:r>
              <a:t/>
            </a:r>
            <a:endParaRPr b="1" sz="2000">
              <a:solidFill>
                <a:schemeClr val="dk1"/>
              </a:solidFill>
              <a:latin typeface="Raleway"/>
              <a:ea typeface="Raleway"/>
              <a:cs typeface="Raleway"/>
              <a:sym typeface="Raleway"/>
            </a:endParaRPr>
          </a:p>
          <a:p>
            <a:pPr indent="0" lvl="0" marL="0" rtl="0" algn="l">
              <a:spcBef>
                <a:spcPts val="0"/>
              </a:spcBef>
              <a:spcAft>
                <a:spcPts val="0"/>
              </a:spcAft>
              <a:buNone/>
            </a:pPr>
            <a:r>
              <a:rPr b="1" lang="tr">
                <a:solidFill>
                  <a:schemeClr val="dk2"/>
                </a:solidFill>
                <a:latin typeface="Raleway"/>
                <a:ea typeface="Raleway"/>
                <a:cs typeface="Raleway"/>
                <a:sym typeface="Raleway"/>
              </a:rPr>
              <a:t>YouTube ön panel üst kısımda “Lezzetli mi ? Sağlıklı mı ?” yazısı yer alacak. Video açıklamasında:” İş bitti peki şimdi ne yiyeceksin. Gel gel düşünme biz senin yerine düşündük. Bir tıkla yemeğin yolda.” metni yer alacak. Bu yazı aynı zamanda sosyal medya için de kullanılabilir.</a:t>
            </a:r>
            <a:endParaRPr b="1">
              <a:solidFill>
                <a:schemeClr val="dk2"/>
              </a:solidFill>
              <a:latin typeface="Raleway"/>
              <a:ea typeface="Raleway"/>
              <a:cs typeface="Raleway"/>
              <a:sym typeface="Raleway"/>
            </a:endParaRPr>
          </a:p>
          <a:p>
            <a:pPr indent="0" lvl="0" marL="0" rtl="0" algn="l">
              <a:spcBef>
                <a:spcPts val="0"/>
              </a:spcBef>
              <a:spcAft>
                <a:spcPts val="0"/>
              </a:spcAft>
              <a:buNone/>
            </a:pPr>
            <a:r>
              <a:t/>
            </a:r>
            <a:endParaRPr b="1">
              <a:solidFill>
                <a:schemeClr val="dk2"/>
              </a:solidFill>
              <a:latin typeface="Raleway"/>
              <a:ea typeface="Raleway"/>
              <a:cs typeface="Raleway"/>
              <a:sym typeface="Raleway"/>
            </a:endParaRPr>
          </a:p>
          <a:p>
            <a:pPr indent="0" lvl="0" marL="0" rtl="0" algn="l">
              <a:spcBef>
                <a:spcPts val="0"/>
              </a:spcBef>
              <a:spcAft>
                <a:spcPts val="0"/>
              </a:spcAft>
              <a:buNone/>
            </a:pPr>
            <a:r>
              <a:rPr b="1" lang="tr">
                <a:solidFill>
                  <a:schemeClr val="dk2"/>
                </a:solidFill>
                <a:latin typeface="Raleway"/>
                <a:ea typeface="Raleway"/>
                <a:cs typeface="Raleway"/>
                <a:sym typeface="Raleway"/>
              </a:rPr>
              <a:t>Görsel ve GIF’lerde “Aradığın hız bulduğun lezzet. Hepsi burada bu peketin içinde çekinme al al!” metni yer alabilir.</a:t>
            </a:r>
            <a:endParaRPr b="1">
              <a:solidFill>
                <a:schemeClr val="dk2"/>
              </a:solidFill>
              <a:latin typeface="Raleway"/>
              <a:ea typeface="Raleway"/>
              <a:cs typeface="Raleway"/>
              <a:sym typeface="Raleway"/>
            </a:endParaRPr>
          </a:p>
          <a:p>
            <a:pPr indent="0" lvl="0" marL="0" rtl="0" algn="l">
              <a:spcBef>
                <a:spcPts val="0"/>
              </a:spcBef>
              <a:spcAft>
                <a:spcPts val="0"/>
              </a:spcAft>
              <a:buNone/>
            </a:pPr>
            <a:r>
              <a:t/>
            </a:r>
            <a:endParaRPr b="1">
              <a:solidFill>
                <a:schemeClr val="dk2"/>
              </a:solidFill>
              <a:latin typeface="Raleway"/>
              <a:ea typeface="Raleway"/>
              <a:cs typeface="Raleway"/>
              <a:sym typeface="Raleway"/>
            </a:endParaRPr>
          </a:p>
          <a:p>
            <a:pPr indent="0" lvl="0" marL="0" rtl="0" algn="l">
              <a:spcBef>
                <a:spcPts val="0"/>
              </a:spcBef>
              <a:spcAft>
                <a:spcPts val="0"/>
              </a:spcAft>
              <a:buNone/>
            </a:pPr>
            <a:r>
              <a:t/>
            </a:r>
            <a:endParaRPr b="1">
              <a:solidFill>
                <a:schemeClr val="dk2"/>
              </a:solidFill>
              <a:latin typeface="Raleway"/>
              <a:ea typeface="Raleway"/>
              <a:cs typeface="Raleway"/>
              <a:sym typeface="Raleway"/>
            </a:endParaRPr>
          </a:p>
        </p:txBody>
      </p:sp>
      <p:pic>
        <p:nvPicPr>
          <p:cNvPr id="225" name="Google Shape;225;p35"/>
          <p:cNvPicPr preferRelativeResize="0"/>
          <p:nvPr/>
        </p:nvPicPr>
        <p:blipFill>
          <a:blip r:embed="rId3">
            <a:alphaModFix/>
          </a:blip>
          <a:stretch>
            <a:fillRect/>
          </a:stretch>
        </p:blipFill>
        <p:spPr>
          <a:xfrm>
            <a:off x="3713675" y="2877100"/>
            <a:ext cx="3613650" cy="18429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6"/>
          <p:cNvSpPr txBox="1"/>
          <p:nvPr/>
        </p:nvSpPr>
        <p:spPr>
          <a:xfrm>
            <a:off x="2456800" y="646525"/>
            <a:ext cx="62211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a:latin typeface="Raleway"/>
                <a:ea typeface="Raleway"/>
                <a:cs typeface="Raleway"/>
                <a:sym typeface="Raleway"/>
              </a:rPr>
              <a:t>MENÜ</a:t>
            </a:r>
            <a:endParaRPr b="1">
              <a:latin typeface="Raleway"/>
              <a:ea typeface="Raleway"/>
              <a:cs typeface="Raleway"/>
              <a:sym typeface="Raleway"/>
            </a:endParaRPr>
          </a:p>
          <a:p>
            <a:pPr indent="0" lvl="0" marL="0" rtl="0" algn="l">
              <a:spcBef>
                <a:spcPts val="0"/>
              </a:spcBef>
              <a:spcAft>
                <a:spcPts val="0"/>
              </a:spcAft>
              <a:buNone/>
            </a:pPr>
            <a:r>
              <a:t/>
            </a:r>
            <a:endParaRPr b="1">
              <a:latin typeface="Raleway"/>
              <a:ea typeface="Raleway"/>
              <a:cs typeface="Raleway"/>
              <a:sym typeface="Raleway"/>
            </a:endParaRPr>
          </a:p>
          <a:p>
            <a:pPr indent="0" lvl="0" marL="0" rtl="0" algn="l">
              <a:spcBef>
                <a:spcPts val="0"/>
              </a:spcBef>
              <a:spcAft>
                <a:spcPts val="0"/>
              </a:spcAft>
              <a:buNone/>
            </a:pPr>
            <a:r>
              <a:rPr b="1" lang="tr">
                <a:latin typeface="Raleway"/>
                <a:ea typeface="Raleway"/>
                <a:cs typeface="Raleway"/>
                <a:sym typeface="Raleway"/>
              </a:rPr>
              <a:t>Tavuk ızgara</a:t>
            </a:r>
            <a:endParaRPr b="1">
              <a:latin typeface="Raleway"/>
              <a:ea typeface="Raleway"/>
              <a:cs typeface="Raleway"/>
              <a:sym typeface="Raleway"/>
            </a:endParaRPr>
          </a:p>
          <a:p>
            <a:pPr indent="0" lvl="0" marL="0" rtl="0" algn="l">
              <a:spcBef>
                <a:spcPts val="0"/>
              </a:spcBef>
              <a:spcAft>
                <a:spcPts val="0"/>
              </a:spcAft>
              <a:buNone/>
            </a:pPr>
            <a:r>
              <a:rPr b="1" lang="tr">
                <a:latin typeface="Raleway"/>
                <a:ea typeface="Raleway"/>
                <a:cs typeface="Raleway"/>
                <a:sym typeface="Raleway"/>
              </a:rPr>
              <a:t>Ispanak</a:t>
            </a:r>
            <a:endParaRPr b="1">
              <a:latin typeface="Raleway"/>
              <a:ea typeface="Raleway"/>
              <a:cs typeface="Raleway"/>
              <a:sym typeface="Raleway"/>
            </a:endParaRPr>
          </a:p>
          <a:p>
            <a:pPr indent="0" lvl="0" marL="0" rtl="0" algn="l">
              <a:spcBef>
                <a:spcPts val="0"/>
              </a:spcBef>
              <a:spcAft>
                <a:spcPts val="0"/>
              </a:spcAft>
              <a:buNone/>
            </a:pPr>
            <a:r>
              <a:rPr b="1" lang="tr">
                <a:latin typeface="Raleway"/>
                <a:ea typeface="Raleway"/>
                <a:cs typeface="Raleway"/>
                <a:sym typeface="Raleway"/>
              </a:rPr>
              <a:t>Ahududulu Muffin</a:t>
            </a:r>
            <a:endParaRPr b="1">
              <a:latin typeface="Raleway"/>
              <a:ea typeface="Raleway"/>
              <a:cs typeface="Raleway"/>
              <a:sym typeface="Raleway"/>
            </a:endParaRPr>
          </a:p>
          <a:p>
            <a:pPr indent="0" lvl="0" marL="0" rtl="0" algn="l">
              <a:spcBef>
                <a:spcPts val="0"/>
              </a:spcBef>
              <a:spcAft>
                <a:spcPts val="0"/>
              </a:spcAft>
              <a:buNone/>
            </a:pPr>
            <a:r>
              <a:t/>
            </a:r>
            <a:endParaRPr b="1">
              <a:latin typeface="Raleway"/>
              <a:ea typeface="Raleway"/>
              <a:cs typeface="Raleway"/>
              <a:sym typeface="Raleway"/>
            </a:endParaRPr>
          </a:p>
          <a:p>
            <a:pPr indent="0" lvl="0" marL="0" rtl="0" algn="l">
              <a:spcBef>
                <a:spcPts val="0"/>
              </a:spcBef>
              <a:spcAft>
                <a:spcPts val="0"/>
              </a:spcAft>
              <a:buNone/>
            </a:pPr>
            <a:r>
              <a:rPr b="1" lang="tr">
                <a:latin typeface="Raleway"/>
                <a:ea typeface="Raleway"/>
                <a:cs typeface="Raleway"/>
                <a:sym typeface="Raleway"/>
              </a:rPr>
              <a:t>NASIL YAPILIR</a:t>
            </a:r>
            <a:endParaRPr b="1">
              <a:latin typeface="Raleway"/>
              <a:ea typeface="Raleway"/>
              <a:cs typeface="Raleway"/>
              <a:sym typeface="Raleway"/>
            </a:endParaRPr>
          </a:p>
          <a:p>
            <a:pPr indent="0" lvl="0" marL="0" rtl="0" algn="l">
              <a:spcBef>
                <a:spcPts val="0"/>
              </a:spcBef>
              <a:spcAft>
                <a:spcPts val="0"/>
              </a:spcAft>
              <a:buNone/>
            </a:pPr>
            <a:r>
              <a:t/>
            </a:r>
            <a:endParaRPr b="1">
              <a:latin typeface="Raleway"/>
              <a:ea typeface="Raleway"/>
              <a:cs typeface="Raleway"/>
              <a:sym typeface="Raleway"/>
            </a:endParaRPr>
          </a:p>
          <a:p>
            <a:pPr indent="0" lvl="0" marL="0" rtl="0" algn="l">
              <a:spcBef>
                <a:spcPts val="0"/>
              </a:spcBef>
              <a:spcAft>
                <a:spcPts val="0"/>
              </a:spcAft>
              <a:buNone/>
            </a:pPr>
            <a:r>
              <a:rPr b="1" lang="tr">
                <a:latin typeface="Raleway"/>
                <a:ea typeface="Raleway"/>
                <a:cs typeface="Raleway"/>
                <a:sym typeface="Raleway"/>
              </a:rPr>
              <a:t>(tarif)</a:t>
            </a:r>
            <a:endParaRPr b="1">
              <a:latin typeface="Raleway"/>
              <a:ea typeface="Raleway"/>
              <a:cs typeface="Raleway"/>
              <a:sym typeface="Raleway"/>
            </a:endParaRPr>
          </a:p>
          <a:p>
            <a:pPr indent="0" lvl="0" marL="0" rtl="0" algn="l">
              <a:spcBef>
                <a:spcPts val="0"/>
              </a:spcBef>
              <a:spcAft>
                <a:spcPts val="0"/>
              </a:spcAft>
              <a:buNone/>
            </a:pPr>
            <a:r>
              <a:t/>
            </a:r>
            <a:endParaRPr b="1">
              <a:latin typeface="Raleway"/>
              <a:ea typeface="Raleway"/>
              <a:cs typeface="Raleway"/>
              <a:sym typeface="Raleway"/>
            </a:endParaRPr>
          </a:p>
          <a:p>
            <a:pPr indent="0" lvl="0" marL="0" rtl="0" algn="l">
              <a:spcBef>
                <a:spcPts val="0"/>
              </a:spcBef>
              <a:spcAft>
                <a:spcPts val="0"/>
              </a:spcAft>
              <a:buNone/>
            </a:pPr>
            <a:r>
              <a:rPr b="1" lang="tr">
                <a:latin typeface="Raleway"/>
                <a:ea typeface="Raleway"/>
                <a:cs typeface="Raleway"/>
                <a:sym typeface="Raleway"/>
              </a:rPr>
              <a:t>İhtiyacınız olan her şey menü paketinde şimdi elinde! Bir tıkla yemeği yakala </a:t>
            </a:r>
            <a:endParaRPr b="1">
              <a:latin typeface="Raleway"/>
              <a:ea typeface="Raleway"/>
              <a:cs typeface="Raleway"/>
              <a:sym typeface="Raleway"/>
            </a:endParaRPr>
          </a:p>
          <a:p>
            <a:pPr indent="0" lvl="0" marL="0" rtl="0" algn="l">
              <a:spcBef>
                <a:spcPts val="0"/>
              </a:spcBef>
              <a:spcAft>
                <a:spcPts val="0"/>
              </a:spcAft>
              <a:buNone/>
            </a:pPr>
            <a:r>
              <a:t/>
            </a:r>
            <a:endParaRPr b="1">
              <a:latin typeface="Raleway"/>
              <a:ea typeface="Raleway"/>
              <a:cs typeface="Raleway"/>
              <a:sym typeface="Raleway"/>
            </a:endParaRPr>
          </a:p>
          <a:p>
            <a:pPr indent="0" lvl="0" marL="0" rtl="0" algn="l">
              <a:spcBef>
                <a:spcPts val="0"/>
              </a:spcBef>
              <a:spcAft>
                <a:spcPts val="0"/>
              </a:spcAft>
              <a:buNone/>
            </a:pPr>
            <a:r>
              <a:rPr b="1" lang="tr">
                <a:latin typeface="Raleway"/>
                <a:ea typeface="Raleway"/>
                <a:cs typeface="Raleway"/>
                <a:sym typeface="Raleway"/>
              </a:rPr>
              <a:t>Paket İçeriğini Göster&gt;&gt; </a:t>
            </a:r>
            <a:endParaRPr b="1">
              <a:latin typeface="Raleway"/>
              <a:ea typeface="Raleway"/>
              <a:cs typeface="Raleway"/>
              <a:sym typeface="Raleway"/>
            </a:endParaRPr>
          </a:p>
          <a:p>
            <a:pPr indent="0" lvl="0" marL="0" rtl="0" algn="l">
              <a:spcBef>
                <a:spcPts val="0"/>
              </a:spcBef>
              <a:spcAft>
                <a:spcPts val="0"/>
              </a:spcAft>
              <a:buNone/>
            </a:pPr>
            <a:r>
              <a:t/>
            </a:r>
            <a:endParaRPr b="1">
              <a:latin typeface="Raleway"/>
              <a:ea typeface="Raleway"/>
              <a:cs typeface="Raleway"/>
              <a:sym typeface="Raleway"/>
            </a:endParaRPr>
          </a:p>
          <a:p>
            <a:pPr indent="0" lvl="0" marL="0" rtl="0" algn="l">
              <a:spcBef>
                <a:spcPts val="0"/>
              </a:spcBef>
              <a:spcAft>
                <a:spcPts val="0"/>
              </a:spcAft>
              <a:buNone/>
            </a:pPr>
            <a:r>
              <a:rPr b="1" lang="tr">
                <a:latin typeface="Raleway"/>
                <a:ea typeface="Raleway"/>
                <a:cs typeface="Raleway"/>
                <a:sym typeface="Raleway"/>
              </a:rPr>
              <a:t>Hazır Doğranmış Ispanak</a:t>
            </a:r>
            <a:endParaRPr b="1">
              <a:latin typeface="Raleway"/>
              <a:ea typeface="Raleway"/>
              <a:cs typeface="Raleway"/>
              <a:sym typeface="Raleway"/>
            </a:endParaRPr>
          </a:p>
          <a:p>
            <a:pPr indent="0" lvl="0" marL="0" rtl="0" algn="l">
              <a:spcBef>
                <a:spcPts val="0"/>
              </a:spcBef>
              <a:spcAft>
                <a:spcPts val="0"/>
              </a:spcAft>
              <a:buNone/>
            </a:pPr>
            <a:r>
              <a:rPr b="1" lang="tr">
                <a:latin typeface="Raleway"/>
                <a:ea typeface="Raleway"/>
                <a:cs typeface="Raleway"/>
                <a:sym typeface="Raleway"/>
              </a:rPr>
              <a:t>Kemiksiz Tavuk Göğsü</a:t>
            </a:r>
            <a:endParaRPr b="1">
              <a:latin typeface="Raleway"/>
              <a:ea typeface="Raleway"/>
              <a:cs typeface="Raleway"/>
              <a:sym typeface="Raleway"/>
            </a:endParaRPr>
          </a:p>
          <a:p>
            <a:pPr indent="0" lvl="0" marL="0" rtl="0" algn="l">
              <a:spcBef>
                <a:spcPts val="0"/>
              </a:spcBef>
              <a:spcAft>
                <a:spcPts val="0"/>
              </a:spcAft>
              <a:buNone/>
            </a:pPr>
            <a:r>
              <a:rPr b="1" lang="tr">
                <a:latin typeface="Raleway"/>
                <a:ea typeface="Raleway"/>
                <a:cs typeface="Raleway"/>
                <a:sym typeface="Raleway"/>
              </a:rPr>
              <a:t>Dondurulmuş Ahududu</a:t>
            </a:r>
            <a:endParaRPr b="1">
              <a:latin typeface="Raleway"/>
              <a:ea typeface="Raleway"/>
              <a:cs typeface="Raleway"/>
              <a:sym typeface="Raleway"/>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cxnSp>
        <p:nvCxnSpPr>
          <p:cNvPr id="235" name="Google Shape;235;p37"/>
          <p:cNvCxnSpPr>
            <a:stCxn id="236" idx="2"/>
            <a:endCxn id="237" idx="0"/>
          </p:cNvCxnSpPr>
          <p:nvPr/>
        </p:nvCxnSpPr>
        <p:spPr>
          <a:xfrm flipH="1" rot="-5400000">
            <a:off x="6123900" y="1160500"/>
            <a:ext cx="647700" cy="1770300"/>
          </a:xfrm>
          <a:prstGeom prst="bentConnector3">
            <a:avLst>
              <a:gd fmla="val 50008" name="adj1"/>
            </a:avLst>
          </a:prstGeom>
          <a:noFill/>
          <a:ln cap="flat" cmpd="sng" w="19050">
            <a:solidFill>
              <a:srgbClr val="C2C2C2"/>
            </a:solidFill>
            <a:prstDash val="solid"/>
            <a:miter lim="8000"/>
            <a:headEnd len="sm" w="sm" type="none"/>
            <a:tailEnd len="sm" w="sm" type="none"/>
          </a:ln>
        </p:spPr>
      </p:cxnSp>
      <p:cxnSp>
        <p:nvCxnSpPr>
          <p:cNvPr id="238" name="Google Shape;238;p37"/>
          <p:cNvCxnSpPr>
            <a:stCxn id="239" idx="0"/>
            <a:endCxn id="236" idx="2"/>
          </p:cNvCxnSpPr>
          <p:nvPr/>
        </p:nvCxnSpPr>
        <p:spPr>
          <a:xfrm rot="-5400000">
            <a:off x="4353600" y="1160600"/>
            <a:ext cx="647700" cy="1770300"/>
          </a:xfrm>
          <a:prstGeom prst="bentConnector3">
            <a:avLst>
              <a:gd fmla="val 50008" name="adj1"/>
            </a:avLst>
          </a:prstGeom>
          <a:noFill/>
          <a:ln cap="flat" cmpd="sng" w="19050">
            <a:solidFill>
              <a:srgbClr val="C2C2C2"/>
            </a:solidFill>
            <a:prstDash val="solid"/>
            <a:miter lim="8000"/>
            <a:headEnd len="sm" w="sm" type="none"/>
            <a:tailEnd len="sm" w="sm" type="none"/>
          </a:ln>
        </p:spPr>
      </p:cxnSp>
      <p:cxnSp>
        <p:nvCxnSpPr>
          <p:cNvPr id="240" name="Google Shape;240;p37"/>
          <p:cNvCxnSpPr>
            <a:stCxn id="239" idx="2"/>
            <a:endCxn id="241" idx="0"/>
          </p:cNvCxnSpPr>
          <p:nvPr/>
        </p:nvCxnSpPr>
        <p:spPr>
          <a:xfrm flipH="1" rot="-5400000">
            <a:off x="3872100" y="2656100"/>
            <a:ext cx="685800" cy="845400"/>
          </a:xfrm>
          <a:prstGeom prst="bentConnector3">
            <a:avLst>
              <a:gd fmla="val 50000" name="adj1"/>
            </a:avLst>
          </a:prstGeom>
          <a:noFill/>
          <a:ln cap="flat" cmpd="sng" w="19050">
            <a:solidFill>
              <a:srgbClr val="C2C2C2"/>
            </a:solidFill>
            <a:prstDash val="solid"/>
            <a:miter lim="8000"/>
            <a:headEnd len="sm" w="sm" type="none"/>
            <a:tailEnd len="sm" w="sm" type="none"/>
          </a:ln>
        </p:spPr>
      </p:cxnSp>
      <p:cxnSp>
        <p:nvCxnSpPr>
          <p:cNvPr id="242" name="Google Shape;242;p37"/>
          <p:cNvCxnSpPr>
            <a:stCxn id="243" idx="0"/>
            <a:endCxn id="239" idx="2"/>
          </p:cNvCxnSpPr>
          <p:nvPr/>
        </p:nvCxnSpPr>
        <p:spPr>
          <a:xfrm rot="-5400000">
            <a:off x="3026850" y="2656100"/>
            <a:ext cx="685800" cy="845400"/>
          </a:xfrm>
          <a:prstGeom prst="bentConnector3">
            <a:avLst>
              <a:gd fmla="val 50000" name="adj1"/>
            </a:avLst>
          </a:prstGeom>
          <a:noFill/>
          <a:ln cap="flat" cmpd="sng" w="19050">
            <a:solidFill>
              <a:srgbClr val="C2C2C2"/>
            </a:solidFill>
            <a:prstDash val="solid"/>
            <a:miter lim="8000"/>
            <a:headEnd len="sm" w="sm" type="none"/>
            <a:tailEnd len="sm" w="sm" type="none"/>
          </a:ln>
        </p:spPr>
      </p:cxnSp>
      <p:cxnSp>
        <p:nvCxnSpPr>
          <p:cNvPr id="244" name="Google Shape;244;p37"/>
          <p:cNvCxnSpPr>
            <a:stCxn id="237" idx="2"/>
            <a:endCxn id="245" idx="0"/>
          </p:cNvCxnSpPr>
          <p:nvPr/>
        </p:nvCxnSpPr>
        <p:spPr>
          <a:xfrm flipH="1" rot="-5400000">
            <a:off x="7412700" y="2656100"/>
            <a:ext cx="685800" cy="845400"/>
          </a:xfrm>
          <a:prstGeom prst="bentConnector3">
            <a:avLst>
              <a:gd fmla="val 50000" name="adj1"/>
            </a:avLst>
          </a:prstGeom>
          <a:noFill/>
          <a:ln cap="flat" cmpd="sng" w="19050">
            <a:solidFill>
              <a:srgbClr val="C2C2C2"/>
            </a:solidFill>
            <a:prstDash val="solid"/>
            <a:miter lim="8000"/>
            <a:headEnd len="sm" w="sm" type="none"/>
            <a:tailEnd len="sm" w="sm" type="none"/>
          </a:ln>
        </p:spPr>
      </p:cxnSp>
      <p:cxnSp>
        <p:nvCxnSpPr>
          <p:cNvPr id="246" name="Google Shape;246;p37"/>
          <p:cNvCxnSpPr>
            <a:stCxn id="247" idx="0"/>
            <a:endCxn id="237" idx="2"/>
          </p:cNvCxnSpPr>
          <p:nvPr/>
        </p:nvCxnSpPr>
        <p:spPr>
          <a:xfrm rot="-5400000">
            <a:off x="6567450" y="2656100"/>
            <a:ext cx="685800" cy="845400"/>
          </a:xfrm>
          <a:prstGeom prst="bentConnector3">
            <a:avLst>
              <a:gd fmla="val 50000" name="adj1"/>
            </a:avLst>
          </a:prstGeom>
          <a:noFill/>
          <a:ln cap="flat" cmpd="sng" w="19050">
            <a:solidFill>
              <a:srgbClr val="C2C2C2"/>
            </a:solidFill>
            <a:prstDash val="solid"/>
            <a:miter lim="8000"/>
            <a:headEnd len="sm" w="sm" type="none"/>
            <a:tailEnd len="sm" w="sm" type="none"/>
          </a:ln>
        </p:spPr>
      </p:cxnSp>
      <p:sp>
        <p:nvSpPr>
          <p:cNvPr id="236" name="Google Shape;236;p37"/>
          <p:cNvSpPr txBox="1"/>
          <p:nvPr/>
        </p:nvSpPr>
        <p:spPr>
          <a:xfrm>
            <a:off x="4792350" y="1355500"/>
            <a:ext cx="1540500" cy="366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tr" sz="1000">
                <a:solidFill>
                  <a:schemeClr val="dk2"/>
                </a:solidFill>
                <a:latin typeface="Raleway"/>
                <a:ea typeface="Raleway"/>
                <a:cs typeface="Raleway"/>
                <a:sym typeface="Raleway"/>
              </a:rPr>
              <a:t>RUOKAA  KAMPANYASI</a:t>
            </a:r>
            <a:endParaRPr b="1" sz="1000">
              <a:solidFill>
                <a:schemeClr val="dk2"/>
              </a:solidFill>
              <a:latin typeface="Raleway"/>
              <a:ea typeface="Raleway"/>
              <a:cs typeface="Raleway"/>
              <a:sym typeface="Raleway"/>
            </a:endParaRPr>
          </a:p>
        </p:txBody>
      </p:sp>
      <p:sp>
        <p:nvSpPr>
          <p:cNvPr id="239" name="Google Shape;239;p37"/>
          <p:cNvSpPr txBox="1"/>
          <p:nvPr/>
        </p:nvSpPr>
        <p:spPr>
          <a:xfrm>
            <a:off x="3023250" y="2369600"/>
            <a:ext cx="1538100" cy="366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tr" sz="1000">
                <a:solidFill>
                  <a:schemeClr val="dk2"/>
                </a:solidFill>
                <a:latin typeface="Raleway"/>
                <a:ea typeface="Raleway"/>
                <a:cs typeface="Raleway"/>
                <a:sym typeface="Raleway"/>
              </a:rPr>
              <a:t>1.ETAP ETKİLEŞİM</a:t>
            </a:r>
            <a:endParaRPr b="1" sz="1000">
              <a:solidFill>
                <a:schemeClr val="dk2"/>
              </a:solidFill>
              <a:latin typeface="Raleway"/>
              <a:ea typeface="Raleway"/>
              <a:cs typeface="Raleway"/>
              <a:sym typeface="Raleway"/>
            </a:endParaRPr>
          </a:p>
        </p:txBody>
      </p:sp>
      <p:sp>
        <p:nvSpPr>
          <p:cNvPr id="237" name="Google Shape;237;p37"/>
          <p:cNvSpPr txBox="1"/>
          <p:nvPr/>
        </p:nvSpPr>
        <p:spPr>
          <a:xfrm>
            <a:off x="6563850" y="2369600"/>
            <a:ext cx="1538100" cy="366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tr" sz="1000">
                <a:solidFill>
                  <a:schemeClr val="dk2"/>
                </a:solidFill>
                <a:latin typeface="Raleway"/>
                <a:ea typeface="Raleway"/>
                <a:cs typeface="Raleway"/>
                <a:sym typeface="Raleway"/>
              </a:rPr>
              <a:t>2.ETAP DÖNÜŞÜM</a:t>
            </a:r>
            <a:endParaRPr b="1" sz="1000">
              <a:solidFill>
                <a:schemeClr val="dk2"/>
              </a:solidFill>
              <a:latin typeface="Raleway"/>
              <a:ea typeface="Raleway"/>
              <a:cs typeface="Raleway"/>
              <a:sym typeface="Raleway"/>
            </a:endParaRPr>
          </a:p>
        </p:txBody>
      </p:sp>
      <p:sp>
        <p:nvSpPr>
          <p:cNvPr id="245" name="Google Shape;245;p37"/>
          <p:cNvSpPr txBox="1"/>
          <p:nvPr/>
        </p:nvSpPr>
        <p:spPr>
          <a:xfrm>
            <a:off x="7409100" y="3421700"/>
            <a:ext cx="1538100" cy="366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tr" sz="1000">
                <a:solidFill>
                  <a:schemeClr val="dk2"/>
                </a:solidFill>
                <a:highlight>
                  <a:schemeClr val="lt1"/>
                </a:highlight>
                <a:latin typeface="Raleway"/>
                <a:ea typeface="Raleway"/>
                <a:cs typeface="Raleway"/>
                <a:sym typeface="Raleway"/>
              </a:rPr>
              <a:t>LEZZET PAKETİ SATIN ALMA</a:t>
            </a:r>
            <a:endParaRPr b="1" sz="1000">
              <a:solidFill>
                <a:schemeClr val="dk2"/>
              </a:solidFill>
              <a:highlight>
                <a:schemeClr val="lt1"/>
              </a:highlight>
              <a:latin typeface="Raleway"/>
              <a:ea typeface="Raleway"/>
              <a:cs typeface="Raleway"/>
              <a:sym typeface="Raleway"/>
            </a:endParaRPr>
          </a:p>
        </p:txBody>
      </p:sp>
      <p:sp>
        <p:nvSpPr>
          <p:cNvPr id="247" name="Google Shape;247;p37"/>
          <p:cNvSpPr txBox="1"/>
          <p:nvPr/>
        </p:nvSpPr>
        <p:spPr>
          <a:xfrm>
            <a:off x="5718600" y="3421700"/>
            <a:ext cx="1538100" cy="366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tr" sz="1000">
                <a:solidFill>
                  <a:schemeClr val="dk2"/>
                </a:solidFill>
                <a:latin typeface="Raleway"/>
                <a:ea typeface="Raleway"/>
                <a:cs typeface="Raleway"/>
                <a:sym typeface="Raleway"/>
              </a:rPr>
              <a:t>SAĞLIK PAKETİ SATIN ALMA</a:t>
            </a:r>
            <a:endParaRPr b="1" sz="1000">
              <a:solidFill>
                <a:schemeClr val="dk2"/>
              </a:solidFill>
              <a:latin typeface="Raleway"/>
              <a:ea typeface="Raleway"/>
              <a:cs typeface="Raleway"/>
              <a:sym typeface="Raleway"/>
            </a:endParaRPr>
          </a:p>
        </p:txBody>
      </p:sp>
      <p:sp>
        <p:nvSpPr>
          <p:cNvPr id="241" name="Google Shape;241;p37"/>
          <p:cNvSpPr txBox="1"/>
          <p:nvPr/>
        </p:nvSpPr>
        <p:spPr>
          <a:xfrm>
            <a:off x="3868500" y="3421700"/>
            <a:ext cx="1538100" cy="366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tr" sz="1000">
                <a:solidFill>
                  <a:schemeClr val="dk2"/>
                </a:solidFill>
                <a:latin typeface="Raleway"/>
                <a:ea typeface="Raleway"/>
                <a:cs typeface="Raleway"/>
                <a:sym typeface="Raleway"/>
              </a:rPr>
              <a:t>LEZZETLİ YEMEK</a:t>
            </a:r>
            <a:endParaRPr b="1" sz="1000">
              <a:solidFill>
                <a:schemeClr val="dk2"/>
              </a:solidFill>
              <a:latin typeface="Raleway"/>
              <a:ea typeface="Raleway"/>
              <a:cs typeface="Raleway"/>
              <a:sym typeface="Raleway"/>
            </a:endParaRPr>
          </a:p>
        </p:txBody>
      </p:sp>
      <p:sp>
        <p:nvSpPr>
          <p:cNvPr id="243" name="Google Shape;243;p37"/>
          <p:cNvSpPr txBox="1"/>
          <p:nvPr/>
        </p:nvSpPr>
        <p:spPr>
          <a:xfrm>
            <a:off x="2178000" y="3421700"/>
            <a:ext cx="1538100" cy="366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tr" sz="1000">
                <a:solidFill>
                  <a:schemeClr val="dk2"/>
                </a:solidFill>
                <a:latin typeface="Raleway"/>
                <a:ea typeface="Raleway"/>
                <a:cs typeface="Raleway"/>
                <a:sym typeface="Raleway"/>
              </a:rPr>
              <a:t>SAĞLIKLI YEMEK</a:t>
            </a:r>
            <a:endParaRPr b="1" sz="1000">
              <a:solidFill>
                <a:schemeClr val="dk2"/>
              </a:solidFill>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5"/>
          <p:cNvSpPr txBox="1"/>
          <p:nvPr/>
        </p:nvSpPr>
        <p:spPr>
          <a:xfrm>
            <a:off x="2193825" y="836400"/>
            <a:ext cx="6873900" cy="4525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tr" sz="2000">
                <a:solidFill>
                  <a:schemeClr val="dk2"/>
                </a:solidFill>
                <a:latin typeface="Raleway"/>
                <a:ea typeface="Raleway"/>
                <a:cs typeface="Raleway"/>
                <a:sym typeface="Raleway"/>
              </a:rPr>
              <a:t>Ürün Listesi</a:t>
            </a:r>
            <a:endParaRPr b="1" sz="2000">
              <a:solidFill>
                <a:schemeClr val="dk2"/>
              </a:solidFill>
              <a:latin typeface="Raleway"/>
              <a:ea typeface="Raleway"/>
              <a:cs typeface="Raleway"/>
              <a:sym typeface="Raleway"/>
            </a:endParaRPr>
          </a:p>
          <a:p>
            <a:pPr indent="0" lvl="0" marL="0" rtl="0" algn="ctr">
              <a:spcBef>
                <a:spcPts val="0"/>
              </a:spcBef>
              <a:spcAft>
                <a:spcPts val="0"/>
              </a:spcAft>
              <a:buClr>
                <a:schemeClr val="dk2"/>
              </a:buClr>
              <a:buSzPts val="1100"/>
              <a:buFont typeface="Arial"/>
              <a:buNone/>
            </a:pPr>
            <a:r>
              <a:t/>
            </a:r>
            <a:endParaRPr b="1" sz="2000">
              <a:solidFill>
                <a:schemeClr val="dk2"/>
              </a:solidFill>
              <a:latin typeface="Raleway"/>
              <a:ea typeface="Raleway"/>
              <a:cs typeface="Raleway"/>
              <a:sym typeface="Raleway"/>
            </a:endParaRPr>
          </a:p>
          <a:p>
            <a:pPr indent="-342900" lvl="0" marL="457200" rtl="0" algn="l">
              <a:spcBef>
                <a:spcPts val="0"/>
              </a:spcBef>
              <a:spcAft>
                <a:spcPts val="0"/>
              </a:spcAft>
              <a:buClr>
                <a:schemeClr val="dk2"/>
              </a:buClr>
              <a:buSzPts val="1800"/>
              <a:buFont typeface="Raleway"/>
              <a:buChar char="●"/>
            </a:pPr>
            <a:r>
              <a:rPr b="1" lang="tr" sz="1800">
                <a:solidFill>
                  <a:schemeClr val="dk2"/>
                </a:solidFill>
                <a:latin typeface="Raleway"/>
                <a:ea typeface="Raleway"/>
                <a:cs typeface="Raleway"/>
                <a:sym typeface="Raleway"/>
              </a:rPr>
              <a:t>Sebzeler: </a:t>
            </a:r>
            <a:r>
              <a:rPr lang="tr" sz="1800">
                <a:solidFill>
                  <a:schemeClr val="dk2"/>
                </a:solidFill>
                <a:latin typeface="Raleway"/>
                <a:ea typeface="Raleway"/>
                <a:cs typeface="Raleway"/>
                <a:sym typeface="Raleway"/>
              </a:rPr>
              <a:t>Bezelye,yeşil fasulye,ıspanak,lahana,tatlı mısır,patates</a:t>
            </a:r>
            <a:endParaRPr sz="1800">
              <a:solidFill>
                <a:schemeClr val="dk2"/>
              </a:solidFill>
              <a:latin typeface="Raleway"/>
              <a:ea typeface="Raleway"/>
              <a:cs typeface="Raleway"/>
              <a:sym typeface="Raleway"/>
            </a:endParaRPr>
          </a:p>
          <a:p>
            <a:pPr indent="0" lvl="0" marL="0" rtl="0" algn="l">
              <a:spcBef>
                <a:spcPts val="0"/>
              </a:spcBef>
              <a:spcAft>
                <a:spcPts val="0"/>
              </a:spcAft>
              <a:buNone/>
            </a:pPr>
            <a:r>
              <a:t/>
            </a:r>
            <a:endParaRPr sz="1800">
              <a:solidFill>
                <a:schemeClr val="dk2"/>
              </a:solidFill>
              <a:latin typeface="Raleway"/>
              <a:ea typeface="Raleway"/>
              <a:cs typeface="Raleway"/>
              <a:sym typeface="Raleway"/>
            </a:endParaRPr>
          </a:p>
          <a:p>
            <a:pPr indent="-342900" lvl="0" marL="457200" rtl="0" algn="l">
              <a:spcBef>
                <a:spcPts val="0"/>
              </a:spcBef>
              <a:spcAft>
                <a:spcPts val="0"/>
              </a:spcAft>
              <a:buClr>
                <a:schemeClr val="dk2"/>
              </a:buClr>
              <a:buSzPts val="1800"/>
              <a:buFont typeface="Raleway"/>
              <a:buChar char="●"/>
            </a:pPr>
            <a:r>
              <a:rPr b="1" lang="tr" sz="1800">
                <a:solidFill>
                  <a:schemeClr val="dk2"/>
                </a:solidFill>
                <a:latin typeface="Raleway"/>
                <a:ea typeface="Raleway"/>
                <a:cs typeface="Raleway"/>
                <a:sym typeface="Raleway"/>
              </a:rPr>
              <a:t>Deniz Ürünleri: </a:t>
            </a:r>
            <a:r>
              <a:rPr lang="tr" sz="1800">
                <a:solidFill>
                  <a:schemeClr val="dk2"/>
                </a:solidFill>
                <a:latin typeface="Raleway"/>
                <a:ea typeface="Raleway"/>
                <a:cs typeface="Raleway"/>
                <a:sym typeface="Raleway"/>
              </a:rPr>
              <a:t>Karides ve balık çeşitleri</a:t>
            </a:r>
            <a:endParaRPr sz="1800">
              <a:solidFill>
                <a:schemeClr val="dk2"/>
              </a:solidFill>
              <a:latin typeface="Raleway"/>
              <a:ea typeface="Raleway"/>
              <a:cs typeface="Raleway"/>
              <a:sym typeface="Raleway"/>
            </a:endParaRPr>
          </a:p>
          <a:p>
            <a:pPr indent="0" lvl="0" marL="457200" rtl="0" algn="l">
              <a:spcBef>
                <a:spcPts val="0"/>
              </a:spcBef>
              <a:spcAft>
                <a:spcPts val="0"/>
              </a:spcAft>
              <a:buNone/>
            </a:pPr>
            <a:r>
              <a:t/>
            </a:r>
            <a:endParaRPr sz="1800">
              <a:solidFill>
                <a:schemeClr val="dk2"/>
              </a:solidFill>
              <a:latin typeface="Raleway"/>
              <a:ea typeface="Raleway"/>
              <a:cs typeface="Raleway"/>
              <a:sym typeface="Raleway"/>
            </a:endParaRPr>
          </a:p>
          <a:p>
            <a:pPr indent="-342900" lvl="0" marL="457200" rtl="0" algn="l">
              <a:spcBef>
                <a:spcPts val="0"/>
              </a:spcBef>
              <a:spcAft>
                <a:spcPts val="0"/>
              </a:spcAft>
              <a:buClr>
                <a:schemeClr val="dk2"/>
              </a:buClr>
              <a:buSzPts val="1800"/>
              <a:buFont typeface="Raleway"/>
              <a:buChar char="●"/>
            </a:pPr>
            <a:r>
              <a:rPr b="1" lang="tr" sz="1800">
                <a:solidFill>
                  <a:schemeClr val="dk2"/>
                </a:solidFill>
                <a:latin typeface="Raleway"/>
                <a:ea typeface="Raleway"/>
                <a:cs typeface="Raleway"/>
                <a:sym typeface="Raleway"/>
              </a:rPr>
              <a:t>Kırmızı ve Beyaz Et Ürünleri: </a:t>
            </a:r>
            <a:r>
              <a:rPr lang="tr" sz="1800">
                <a:solidFill>
                  <a:schemeClr val="dk2"/>
                </a:solidFill>
                <a:latin typeface="Raleway"/>
                <a:ea typeface="Raleway"/>
                <a:cs typeface="Raleway"/>
                <a:sym typeface="Raleway"/>
              </a:rPr>
              <a:t>Sığır, koyun,biftek,tavuk,hindi</a:t>
            </a:r>
            <a:endParaRPr sz="1800">
              <a:solidFill>
                <a:schemeClr val="dk2"/>
              </a:solidFill>
              <a:latin typeface="Raleway"/>
              <a:ea typeface="Raleway"/>
              <a:cs typeface="Raleway"/>
              <a:sym typeface="Raleway"/>
            </a:endParaRPr>
          </a:p>
          <a:p>
            <a:pPr indent="0" lvl="0" marL="457200" rtl="0" algn="l">
              <a:spcBef>
                <a:spcPts val="0"/>
              </a:spcBef>
              <a:spcAft>
                <a:spcPts val="0"/>
              </a:spcAft>
              <a:buNone/>
            </a:pPr>
            <a:r>
              <a:t/>
            </a:r>
            <a:endParaRPr sz="1800">
              <a:solidFill>
                <a:schemeClr val="dk2"/>
              </a:solidFill>
              <a:latin typeface="Raleway"/>
              <a:ea typeface="Raleway"/>
              <a:cs typeface="Raleway"/>
              <a:sym typeface="Raleway"/>
            </a:endParaRPr>
          </a:p>
          <a:p>
            <a:pPr indent="-342900" lvl="0" marL="457200" rtl="0" algn="l">
              <a:spcBef>
                <a:spcPts val="0"/>
              </a:spcBef>
              <a:spcAft>
                <a:spcPts val="0"/>
              </a:spcAft>
              <a:buClr>
                <a:schemeClr val="dk2"/>
              </a:buClr>
              <a:buSzPts val="1800"/>
              <a:buFont typeface="Raleway"/>
              <a:buChar char="●"/>
            </a:pPr>
            <a:r>
              <a:rPr b="1" lang="tr" sz="1800">
                <a:solidFill>
                  <a:schemeClr val="dk2"/>
                </a:solidFill>
                <a:latin typeface="Raleway"/>
                <a:ea typeface="Raleway"/>
                <a:cs typeface="Raleway"/>
                <a:sym typeface="Raleway"/>
              </a:rPr>
              <a:t>Meyve ve Meyve Suyu Konsantreleri: </a:t>
            </a:r>
            <a:r>
              <a:rPr lang="tr" sz="1800">
                <a:solidFill>
                  <a:schemeClr val="dk2"/>
                </a:solidFill>
                <a:latin typeface="Raleway"/>
                <a:ea typeface="Raleway"/>
                <a:cs typeface="Raleway"/>
                <a:sym typeface="Raleway"/>
              </a:rPr>
              <a:t>Çilek,vişne,ahududu</a:t>
            </a:r>
            <a:endParaRPr sz="1800">
              <a:solidFill>
                <a:schemeClr val="dk2"/>
              </a:solidFill>
              <a:latin typeface="Raleway"/>
              <a:ea typeface="Raleway"/>
              <a:cs typeface="Raleway"/>
              <a:sym typeface="Raleway"/>
            </a:endParaRPr>
          </a:p>
          <a:p>
            <a:pPr indent="0" lvl="0" marL="457200" rtl="0" algn="l">
              <a:spcBef>
                <a:spcPts val="0"/>
              </a:spcBef>
              <a:spcAft>
                <a:spcPts val="0"/>
              </a:spcAft>
              <a:buNone/>
            </a:pPr>
            <a:r>
              <a:t/>
            </a:r>
            <a:endParaRPr sz="1800">
              <a:solidFill>
                <a:schemeClr val="dk2"/>
              </a:solidFill>
              <a:latin typeface="Raleway"/>
              <a:ea typeface="Raleway"/>
              <a:cs typeface="Raleway"/>
              <a:sym typeface="Raleway"/>
            </a:endParaRPr>
          </a:p>
          <a:p>
            <a:pPr indent="-342900" lvl="0" marL="457200" rtl="0" algn="l">
              <a:spcBef>
                <a:spcPts val="0"/>
              </a:spcBef>
              <a:spcAft>
                <a:spcPts val="0"/>
              </a:spcAft>
              <a:buClr>
                <a:schemeClr val="dk2"/>
              </a:buClr>
              <a:buSzPts val="1800"/>
              <a:buFont typeface="Raleway"/>
              <a:buChar char="●"/>
            </a:pPr>
            <a:r>
              <a:rPr b="1" lang="tr" sz="1800">
                <a:solidFill>
                  <a:schemeClr val="dk2"/>
                </a:solidFill>
                <a:latin typeface="Raleway"/>
                <a:ea typeface="Raleway"/>
                <a:cs typeface="Raleway"/>
                <a:sym typeface="Raleway"/>
              </a:rPr>
              <a:t>Hazır FastFood Ürünler:</a:t>
            </a:r>
            <a:r>
              <a:rPr lang="tr" sz="1800">
                <a:solidFill>
                  <a:schemeClr val="dk2"/>
                </a:solidFill>
                <a:latin typeface="Raleway"/>
                <a:ea typeface="Raleway"/>
                <a:cs typeface="Raleway"/>
                <a:sym typeface="Raleway"/>
              </a:rPr>
              <a:t> Pizza, dondurulmuş börek, milföy çeşitleri</a:t>
            </a:r>
            <a:endParaRPr sz="1800">
              <a:solidFill>
                <a:schemeClr val="dk2"/>
              </a:solidFill>
              <a:latin typeface="Raleway"/>
              <a:ea typeface="Raleway"/>
              <a:cs typeface="Raleway"/>
              <a:sym typeface="Raleway"/>
            </a:endParaRPr>
          </a:p>
          <a:p>
            <a:pPr indent="0" lvl="0" marL="0" rtl="0" algn="l">
              <a:spcBef>
                <a:spcPts val="0"/>
              </a:spcBef>
              <a:spcAft>
                <a:spcPts val="0"/>
              </a:spcAft>
              <a:buClr>
                <a:schemeClr val="dk2"/>
              </a:buClr>
              <a:buSzPts val="1100"/>
              <a:buFont typeface="Arial"/>
              <a:buNone/>
            </a:pPr>
            <a:r>
              <a:t/>
            </a:r>
            <a:endParaRPr b="1" sz="3000">
              <a:solidFill>
                <a:schemeClr val="dk2"/>
              </a:solidFill>
              <a:latin typeface="Raleway"/>
              <a:ea typeface="Raleway"/>
              <a:cs typeface="Raleway"/>
              <a:sym typeface="Raleway"/>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nvSpPr>
        <p:spPr>
          <a:xfrm>
            <a:off x="2485550" y="788925"/>
            <a:ext cx="6307200" cy="246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tr" sz="2000">
                <a:latin typeface="Raleway"/>
                <a:ea typeface="Raleway"/>
                <a:cs typeface="Raleway"/>
                <a:sym typeface="Raleway"/>
              </a:rPr>
              <a:t>Rakip Analizi</a:t>
            </a:r>
            <a:endParaRPr b="1" sz="2000">
              <a:latin typeface="Raleway"/>
              <a:ea typeface="Raleway"/>
              <a:cs typeface="Raleway"/>
              <a:sym typeface="Raleway"/>
            </a:endParaRPr>
          </a:p>
          <a:p>
            <a:pPr indent="0" lvl="0" marL="0" rtl="0" algn="ctr">
              <a:spcBef>
                <a:spcPts val="0"/>
              </a:spcBef>
              <a:spcAft>
                <a:spcPts val="0"/>
              </a:spcAft>
              <a:buNone/>
            </a:pPr>
            <a:r>
              <a:t/>
            </a:r>
            <a:endParaRPr b="1" sz="2000">
              <a:latin typeface="Raleway"/>
              <a:ea typeface="Raleway"/>
              <a:cs typeface="Raleway"/>
              <a:sym typeface="Raleway"/>
            </a:endParaRPr>
          </a:p>
          <a:p>
            <a:pPr indent="-342900" lvl="0" marL="457200" rtl="0" algn="l">
              <a:spcBef>
                <a:spcPts val="0"/>
              </a:spcBef>
              <a:spcAft>
                <a:spcPts val="0"/>
              </a:spcAft>
              <a:buSzPts val="1800"/>
              <a:buFont typeface="Raleway"/>
              <a:buChar char="●"/>
            </a:pPr>
            <a:r>
              <a:rPr b="1" lang="tr" sz="1800">
                <a:latin typeface="Raleway"/>
                <a:ea typeface="Raleway"/>
                <a:cs typeface="Raleway"/>
                <a:sym typeface="Raleway"/>
              </a:rPr>
              <a:t>SuperFresh</a:t>
            </a:r>
            <a:endParaRPr b="1" sz="1800">
              <a:latin typeface="Raleway"/>
              <a:ea typeface="Raleway"/>
              <a:cs typeface="Raleway"/>
              <a:sym typeface="Raleway"/>
            </a:endParaRPr>
          </a:p>
          <a:p>
            <a:pPr indent="0" lvl="0" marL="457200" rtl="0" algn="l">
              <a:spcBef>
                <a:spcPts val="0"/>
              </a:spcBef>
              <a:spcAft>
                <a:spcPts val="0"/>
              </a:spcAft>
              <a:buNone/>
            </a:pPr>
            <a:r>
              <a:t/>
            </a:r>
            <a:endParaRPr b="1" sz="1800">
              <a:latin typeface="Raleway"/>
              <a:ea typeface="Raleway"/>
              <a:cs typeface="Raleway"/>
              <a:sym typeface="Raleway"/>
            </a:endParaRPr>
          </a:p>
          <a:p>
            <a:pPr indent="-342900" lvl="0" marL="457200" rtl="0" algn="l">
              <a:spcBef>
                <a:spcPts val="0"/>
              </a:spcBef>
              <a:spcAft>
                <a:spcPts val="0"/>
              </a:spcAft>
              <a:buSzPts val="1800"/>
              <a:buFont typeface="Raleway"/>
              <a:buChar char="●"/>
            </a:pPr>
            <a:r>
              <a:rPr b="1" lang="tr" sz="1800">
                <a:latin typeface="Raleway"/>
                <a:ea typeface="Raleway"/>
                <a:cs typeface="Raleway"/>
                <a:sym typeface="Raleway"/>
              </a:rPr>
              <a:t>Feast</a:t>
            </a:r>
            <a:endParaRPr b="1" sz="1800">
              <a:latin typeface="Raleway"/>
              <a:ea typeface="Raleway"/>
              <a:cs typeface="Raleway"/>
              <a:sym typeface="Raleway"/>
            </a:endParaRPr>
          </a:p>
          <a:p>
            <a:pPr indent="0" lvl="0" marL="457200" rtl="0" algn="l">
              <a:spcBef>
                <a:spcPts val="0"/>
              </a:spcBef>
              <a:spcAft>
                <a:spcPts val="0"/>
              </a:spcAft>
              <a:buNone/>
            </a:pPr>
            <a:r>
              <a:t/>
            </a:r>
            <a:endParaRPr b="1" sz="1800">
              <a:latin typeface="Raleway"/>
              <a:ea typeface="Raleway"/>
              <a:cs typeface="Raleway"/>
              <a:sym typeface="Raleway"/>
            </a:endParaRPr>
          </a:p>
          <a:p>
            <a:pPr indent="0" lvl="0" marL="457200" rtl="0" algn="l">
              <a:spcBef>
                <a:spcPts val="0"/>
              </a:spcBef>
              <a:spcAft>
                <a:spcPts val="0"/>
              </a:spcAft>
              <a:buNone/>
            </a:pPr>
            <a:r>
              <a:t/>
            </a:r>
            <a:endParaRPr b="1" sz="1800">
              <a:latin typeface="Raleway"/>
              <a:ea typeface="Raleway"/>
              <a:cs typeface="Raleway"/>
              <a:sym typeface="Raleway"/>
            </a:endParaRPr>
          </a:p>
          <a:p>
            <a:pPr indent="0" lvl="0" marL="0" rtl="0" algn="l">
              <a:spcBef>
                <a:spcPts val="0"/>
              </a:spcBef>
              <a:spcAft>
                <a:spcPts val="0"/>
              </a:spcAft>
              <a:buNone/>
            </a:pPr>
            <a:r>
              <a:t/>
            </a:r>
            <a:endParaRPr b="1" sz="1800">
              <a:latin typeface="Raleway"/>
              <a:ea typeface="Raleway"/>
              <a:cs typeface="Raleway"/>
              <a:sym typeface="Raleway"/>
            </a:endParaRPr>
          </a:p>
        </p:txBody>
      </p:sp>
      <p:sp>
        <p:nvSpPr>
          <p:cNvPr id="92" name="Google Shape;92;p16"/>
          <p:cNvSpPr txBox="1"/>
          <p:nvPr/>
        </p:nvSpPr>
        <p:spPr>
          <a:xfrm>
            <a:off x="2574275" y="3702125"/>
            <a:ext cx="6066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a:latin typeface="Lato"/>
                <a:ea typeface="Lato"/>
                <a:cs typeface="Lato"/>
                <a:sym typeface="Lato"/>
              </a:rPr>
              <a:t>Rakip seçimi yapılırken ürün listesinde yer alan gıdaların tümünü barındıran  markalar baz alınmıştır.</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nvSpPr>
        <p:spPr>
          <a:xfrm>
            <a:off x="2503575" y="508150"/>
            <a:ext cx="6172200" cy="430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000">
              <a:latin typeface="Raleway"/>
              <a:ea typeface="Raleway"/>
              <a:cs typeface="Raleway"/>
              <a:sym typeface="Raleway"/>
            </a:endParaRPr>
          </a:p>
          <a:p>
            <a:pPr indent="0" lvl="0" marL="0" rtl="0" algn="l">
              <a:spcBef>
                <a:spcPts val="0"/>
              </a:spcBef>
              <a:spcAft>
                <a:spcPts val="0"/>
              </a:spcAft>
              <a:buNone/>
            </a:pPr>
            <a:r>
              <a:t/>
            </a:r>
            <a:endParaRPr b="1" sz="2000">
              <a:latin typeface="Raleway"/>
              <a:ea typeface="Raleway"/>
              <a:cs typeface="Raleway"/>
              <a:sym typeface="Raleway"/>
            </a:endParaRPr>
          </a:p>
          <a:p>
            <a:pPr indent="0" lvl="0" marL="0" rtl="0" algn="l">
              <a:spcBef>
                <a:spcPts val="0"/>
              </a:spcBef>
              <a:spcAft>
                <a:spcPts val="0"/>
              </a:spcAft>
              <a:buNone/>
            </a:pPr>
            <a:r>
              <a:rPr b="1" lang="tr" sz="2000">
                <a:latin typeface="Raleway"/>
                <a:ea typeface="Raleway"/>
                <a:cs typeface="Raleway"/>
                <a:sym typeface="Raleway"/>
              </a:rPr>
              <a:t>SuperFresh</a:t>
            </a:r>
            <a:endParaRPr b="1" sz="2000">
              <a:latin typeface="Raleway"/>
              <a:ea typeface="Raleway"/>
              <a:cs typeface="Raleway"/>
              <a:sym typeface="Raleway"/>
            </a:endParaRPr>
          </a:p>
          <a:p>
            <a:pPr indent="0" lvl="0" marL="0" rtl="0" algn="l">
              <a:spcBef>
                <a:spcPts val="0"/>
              </a:spcBef>
              <a:spcAft>
                <a:spcPts val="0"/>
              </a:spcAft>
              <a:buNone/>
            </a:pPr>
            <a:r>
              <a:t/>
            </a:r>
            <a:endParaRPr b="1" sz="1600">
              <a:latin typeface="Raleway"/>
              <a:ea typeface="Raleway"/>
              <a:cs typeface="Raleway"/>
              <a:sym typeface="Raleway"/>
            </a:endParaRPr>
          </a:p>
          <a:p>
            <a:pPr indent="0" lvl="0" marL="0" rtl="0" algn="l">
              <a:spcBef>
                <a:spcPts val="0"/>
              </a:spcBef>
              <a:spcAft>
                <a:spcPts val="0"/>
              </a:spcAft>
              <a:buNone/>
            </a:pPr>
            <a:r>
              <a:rPr b="1" lang="tr" sz="1600">
                <a:latin typeface="Raleway"/>
                <a:ea typeface="Raleway"/>
                <a:cs typeface="Raleway"/>
                <a:sym typeface="Raleway"/>
              </a:rPr>
              <a:t>1990 yılından beri aktif olarak dondurulmuş gıda ve çeşitli ürün gamlarıyla sektöre giren marka Türkiye’de ilk olmanın verdiği güvenle günümüzde hala varlığını sürdürüyor. Döneminin yeniliklerini hızlı şekilde yakalayabilen  genç,dinamik ve yenilikçi yapısını aldığı; 2018 The One Awards Bütünleşik Pazarlama Ödülü,2018 Kristal Elma Gümüş Ödülü ve 2015 Gümüş Effie </a:t>
            </a:r>
            <a:r>
              <a:rPr b="1" lang="tr" sz="1600">
                <a:latin typeface="Raleway"/>
                <a:ea typeface="Raleway"/>
                <a:cs typeface="Raleway"/>
                <a:sym typeface="Raleway"/>
              </a:rPr>
              <a:t>Ödülleri ile</a:t>
            </a:r>
            <a:r>
              <a:rPr b="1" lang="tr" sz="1600">
                <a:latin typeface="Raleway"/>
                <a:ea typeface="Raleway"/>
                <a:cs typeface="Raleway"/>
                <a:sym typeface="Raleway"/>
              </a:rPr>
              <a:t> taçlandırdı. </a:t>
            </a:r>
            <a:endParaRPr b="1" sz="1600">
              <a:latin typeface="Raleway"/>
              <a:ea typeface="Raleway"/>
              <a:cs typeface="Raleway"/>
              <a:sym typeface="Raleway"/>
            </a:endParaRPr>
          </a:p>
          <a:p>
            <a:pPr indent="0" lvl="0" marL="0" rtl="0" algn="l">
              <a:spcBef>
                <a:spcPts val="0"/>
              </a:spcBef>
              <a:spcAft>
                <a:spcPts val="0"/>
              </a:spcAft>
              <a:buNone/>
            </a:pPr>
            <a:r>
              <a:rPr b="1" lang="tr" sz="1600">
                <a:latin typeface="Raleway"/>
                <a:ea typeface="Raleway"/>
                <a:cs typeface="Raleway"/>
                <a:sym typeface="Raleway"/>
              </a:rPr>
              <a:t>Sosyal medya ve televizyon başta olmak üzere dijital kanallarda kendisini güncel ve samimi tutmayı başaran güçlü bir marka. Reklam yayınladıkları dönemde hedef kitlelerine hitaben toplumun içinden reklam yüzleri seçerek oldukça başarılı girişimler oluşturduğunu söylemek mümkün.</a:t>
            </a:r>
            <a:endParaRPr b="1" sz="1600">
              <a:latin typeface="Raleway"/>
              <a:ea typeface="Raleway"/>
              <a:cs typeface="Raleway"/>
              <a:sym typeface="Raleway"/>
            </a:endParaRPr>
          </a:p>
        </p:txBody>
      </p:sp>
      <p:pic>
        <p:nvPicPr>
          <p:cNvPr id="98" name="Google Shape;98;p17"/>
          <p:cNvPicPr preferRelativeResize="0"/>
          <p:nvPr/>
        </p:nvPicPr>
        <p:blipFill>
          <a:blip r:embed="rId3">
            <a:alphaModFix/>
          </a:blip>
          <a:stretch>
            <a:fillRect/>
          </a:stretch>
        </p:blipFill>
        <p:spPr>
          <a:xfrm>
            <a:off x="2459900" y="519074"/>
            <a:ext cx="1817400" cy="791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nvSpPr>
        <p:spPr>
          <a:xfrm>
            <a:off x="2515975" y="582525"/>
            <a:ext cx="61722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a:latin typeface="Raleway"/>
                <a:ea typeface="Raleway"/>
                <a:cs typeface="Raleway"/>
                <a:sym typeface="Raleway"/>
              </a:rPr>
              <a:t>Hedef kitlesini ağırlıkla  çalışan insanlar ve öğrenciler üzerine kuran marka gerek video reklam </a:t>
            </a:r>
            <a:r>
              <a:rPr b="1" lang="tr">
                <a:latin typeface="Raleway"/>
                <a:ea typeface="Raleway"/>
                <a:cs typeface="Raleway"/>
                <a:sym typeface="Raleway"/>
              </a:rPr>
              <a:t>çalışmalarında</a:t>
            </a:r>
            <a:r>
              <a:rPr b="1" lang="tr">
                <a:latin typeface="Raleway"/>
                <a:ea typeface="Raleway"/>
                <a:cs typeface="Raleway"/>
                <a:sym typeface="Raleway"/>
              </a:rPr>
              <a:t> gerekse görsel reklam tasarımlarında etkin olarak özel hedef kitle yaklaşımını benimsiyor. Örneğin 2017 yılında ağırlıkla kesimini aile evi dışında yaşayan öğrencilere yöneltmiş ve dönemin güven eşiğini oluşturan bir yüz olan Aykut Elmas isimli video yapımcısıyla çalışmıştır. Yine aynı hedef kitle için SüperGençlere ismiyle tanıtım çalışmaları yaptığını görebiliyoruz. Nİtekim aynı seneyi takip eden günlerde de hedef kitlesini koruyarak içerisine çalışan insanları da dahil ettiği kampanyalar oluşturmuştur. Örneğin Acıkınca Hazır Lezzet reklam </a:t>
            </a:r>
            <a:r>
              <a:rPr b="1" lang="tr">
                <a:latin typeface="Raleway"/>
                <a:ea typeface="Raleway"/>
                <a:cs typeface="Raleway"/>
                <a:sym typeface="Raleway"/>
              </a:rPr>
              <a:t>gruplarıyla</a:t>
            </a:r>
            <a:r>
              <a:rPr b="1" lang="tr">
                <a:latin typeface="Raleway"/>
                <a:ea typeface="Raleway"/>
                <a:cs typeface="Raleway"/>
                <a:sym typeface="Raleway"/>
              </a:rPr>
              <a:t> </a:t>
            </a:r>
            <a:r>
              <a:rPr b="1" lang="tr">
                <a:latin typeface="Raleway"/>
                <a:ea typeface="Raleway"/>
                <a:cs typeface="Raleway"/>
                <a:sym typeface="Raleway"/>
              </a:rPr>
              <a:t>pratik</a:t>
            </a:r>
            <a:r>
              <a:rPr b="1" lang="tr">
                <a:latin typeface="Raleway"/>
                <a:ea typeface="Raleway"/>
                <a:cs typeface="Raleway"/>
                <a:sym typeface="Raleway"/>
              </a:rPr>
              <a:t> çözümlerini tanıtmıştır. </a:t>
            </a:r>
            <a:endParaRPr b="1">
              <a:latin typeface="Raleway"/>
              <a:ea typeface="Raleway"/>
              <a:cs typeface="Raleway"/>
              <a:sym typeface="Raleway"/>
            </a:endParaRPr>
          </a:p>
          <a:p>
            <a:pPr indent="0" lvl="0" marL="0" rtl="0" algn="l">
              <a:spcBef>
                <a:spcPts val="0"/>
              </a:spcBef>
              <a:spcAft>
                <a:spcPts val="0"/>
              </a:spcAft>
              <a:buNone/>
            </a:pPr>
            <a:r>
              <a:rPr b="1" lang="tr">
                <a:latin typeface="Raleway"/>
                <a:ea typeface="Raleway"/>
                <a:cs typeface="Raleway"/>
                <a:sym typeface="Raleway"/>
              </a:rPr>
              <a:t>Pazar yeri kampanyasını göz önüne alarak Ramazan ayı gibi kültürel kavramları içeren reklam çalışmalarına da yer veren markanın en belirgin özelliği hızlı,kolay ve lezzetli olması.</a:t>
            </a:r>
            <a:endParaRPr b="1">
              <a:latin typeface="Raleway"/>
              <a:ea typeface="Raleway"/>
              <a:cs typeface="Raleway"/>
              <a:sym typeface="Raleway"/>
            </a:endParaRPr>
          </a:p>
          <a:p>
            <a:pPr indent="0" lvl="0" marL="0" rtl="0" algn="l">
              <a:spcBef>
                <a:spcPts val="0"/>
              </a:spcBef>
              <a:spcAft>
                <a:spcPts val="0"/>
              </a:spcAft>
              <a:buNone/>
            </a:pPr>
            <a:r>
              <a:rPr b="1" lang="tr">
                <a:latin typeface="Raleway"/>
                <a:ea typeface="Raleway"/>
                <a:cs typeface="Raleway"/>
                <a:sym typeface="Raleway"/>
              </a:rPr>
              <a:t>Reklam çalışmalarının yanı sıra aktif olarak sağlıklı  tarif videoları yayınladığı serileri bulunuyor.  Resmi sitesinde yer alan blogda tanıtım içeren yazılarını </a:t>
            </a:r>
            <a:r>
              <a:rPr b="1" lang="tr">
                <a:latin typeface="Raleway"/>
                <a:ea typeface="Raleway"/>
                <a:cs typeface="Raleway"/>
                <a:sym typeface="Raleway"/>
              </a:rPr>
              <a:t>yayınlayarak </a:t>
            </a:r>
            <a:r>
              <a:rPr b="1" lang="tr">
                <a:latin typeface="Raleway"/>
                <a:ea typeface="Raleway"/>
                <a:cs typeface="Raleway"/>
                <a:sym typeface="Raleway"/>
              </a:rPr>
              <a:t> kurduğu güven bağını pekiştiriyor</a:t>
            </a:r>
            <a:r>
              <a:rPr b="1" lang="tr" sz="1600">
                <a:latin typeface="Lato"/>
                <a:ea typeface="Lato"/>
                <a:cs typeface="Lato"/>
                <a:sym typeface="Lato"/>
              </a:rPr>
              <a:t>. </a:t>
            </a:r>
            <a:endParaRPr b="1" sz="16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nvSpPr>
        <p:spPr>
          <a:xfrm>
            <a:off x="2503575" y="557725"/>
            <a:ext cx="6221700" cy="318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500">
              <a:latin typeface="Raleway"/>
              <a:ea typeface="Raleway"/>
              <a:cs typeface="Raleway"/>
              <a:sym typeface="Raleway"/>
            </a:endParaRPr>
          </a:p>
          <a:p>
            <a:pPr indent="0" lvl="0" marL="0" rtl="0" algn="l">
              <a:spcBef>
                <a:spcPts val="0"/>
              </a:spcBef>
              <a:spcAft>
                <a:spcPts val="0"/>
              </a:spcAft>
              <a:buNone/>
            </a:pPr>
            <a:r>
              <a:t/>
            </a:r>
            <a:endParaRPr b="1" sz="1500">
              <a:latin typeface="Raleway"/>
              <a:ea typeface="Raleway"/>
              <a:cs typeface="Raleway"/>
              <a:sym typeface="Raleway"/>
            </a:endParaRPr>
          </a:p>
          <a:p>
            <a:pPr indent="0" lvl="0" marL="0" rtl="0" algn="l">
              <a:spcBef>
                <a:spcPts val="0"/>
              </a:spcBef>
              <a:spcAft>
                <a:spcPts val="0"/>
              </a:spcAft>
              <a:buNone/>
            </a:pPr>
            <a:r>
              <a:t/>
            </a:r>
            <a:endParaRPr b="1" sz="1500">
              <a:latin typeface="Raleway"/>
              <a:ea typeface="Raleway"/>
              <a:cs typeface="Raleway"/>
              <a:sym typeface="Raleway"/>
            </a:endParaRPr>
          </a:p>
          <a:p>
            <a:pPr indent="0" lvl="0" marL="0" rtl="0" algn="l">
              <a:spcBef>
                <a:spcPts val="0"/>
              </a:spcBef>
              <a:spcAft>
                <a:spcPts val="0"/>
              </a:spcAft>
              <a:buNone/>
            </a:pPr>
            <a:r>
              <a:rPr b="1" lang="tr" sz="1500">
                <a:latin typeface="Raleway"/>
                <a:ea typeface="Raleway"/>
                <a:cs typeface="Raleway"/>
                <a:sym typeface="Raleway"/>
              </a:rPr>
              <a:t>Facebook reklamcılığında da aktif olarak yer alan marka bu platformda blog tarzı SuperFreshleBenYaptım etiketiyle tarifler paylaşıp özellikle sağlıklı ürün pazarı oluşturuyor.  Kullanıcılarının </a:t>
            </a:r>
            <a:r>
              <a:rPr b="1" lang="tr" sz="1500">
                <a:latin typeface="Raleway"/>
                <a:ea typeface="Raleway"/>
                <a:cs typeface="Raleway"/>
                <a:sym typeface="Raleway"/>
              </a:rPr>
              <a:t>görüşleri ile</a:t>
            </a:r>
            <a:r>
              <a:rPr b="1" lang="tr" sz="1500">
                <a:latin typeface="Raleway"/>
                <a:ea typeface="Raleway"/>
                <a:cs typeface="Raleway"/>
                <a:sym typeface="Raleway"/>
              </a:rPr>
              <a:t> yakından ilgilenen markanın renk uyumunu yakaladığı görsel çalışmaları dikkat çekiyor. </a:t>
            </a:r>
            <a:endParaRPr b="1" sz="1500">
              <a:latin typeface="Raleway"/>
              <a:ea typeface="Raleway"/>
              <a:cs typeface="Raleway"/>
              <a:sym typeface="Raleway"/>
            </a:endParaRPr>
          </a:p>
          <a:p>
            <a:pPr indent="0" lvl="0" marL="0" rtl="0" algn="l">
              <a:spcBef>
                <a:spcPts val="0"/>
              </a:spcBef>
              <a:spcAft>
                <a:spcPts val="0"/>
              </a:spcAft>
              <a:buNone/>
            </a:pPr>
            <a:r>
              <a:rPr b="1" lang="tr" sz="1500">
                <a:latin typeface="Raleway"/>
                <a:ea typeface="Raleway"/>
                <a:cs typeface="Raleway"/>
                <a:sym typeface="Raleway"/>
              </a:rPr>
              <a:t>Instagram reklamcılığında yine Facebookla koordineli çalışarak aynı içeriklere ek olarak platformun sunmuş olduğu avantajlardan yararlanıp çeşitli yarışmalarla ve paylaşımlarla kullanıcılarını aktif olarak sitesinde tutuyor. Örneğin Ayın Şefi ve Tarifler Yarışmasıyla kullanıcılarının dikkatini sürekli aktif tutuyor.</a:t>
            </a:r>
            <a:endParaRPr b="1" sz="1500">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nvSpPr>
        <p:spPr>
          <a:xfrm>
            <a:off x="2427375" y="557725"/>
            <a:ext cx="6221700" cy="412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000">
              <a:latin typeface="Raleway"/>
              <a:ea typeface="Raleway"/>
              <a:cs typeface="Raleway"/>
              <a:sym typeface="Raleway"/>
            </a:endParaRPr>
          </a:p>
          <a:p>
            <a:pPr indent="0" lvl="0" marL="0" rtl="0" algn="l">
              <a:spcBef>
                <a:spcPts val="0"/>
              </a:spcBef>
              <a:spcAft>
                <a:spcPts val="0"/>
              </a:spcAft>
              <a:buNone/>
            </a:pPr>
            <a:r>
              <a:t/>
            </a:r>
            <a:endParaRPr b="1" sz="2000">
              <a:latin typeface="Raleway"/>
              <a:ea typeface="Raleway"/>
              <a:cs typeface="Raleway"/>
              <a:sym typeface="Raleway"/>
            </a:endParaRPr>
          </a:p>
          <a:p>
            <a:pPr indent="0" lvl="0" marL="0" rtl="0" algn="l">
              <a:spcBef>
                <a:spcPts val="0"/>
              </a:spcBef>
              <a:spcAft>
                <a:spcPts val="0"/>
              </a:spcAft>
              <a:buNone/>
            </a:pPr>
            <a:r>
              <a:t/>
            </a:r>
            <a:endParaRPr b="1" sz="2000">
              <a:latin typeface="Raleway"/>
              <a:ea typeface="Raleway"/>
              <a:cs typeface="Raleway"/>
              <a:sym typeface="Raleway"/>
            </a:endParaRPr>
          </a:p>
          <a:p>
            <a:pPr indent="0" lvl="0" marL="0" rtl="0" algn="l">
              <a:spcBef>
                <a:spcPts val="0"/>
              </a:spcBef>
              <a:spcAft>
                <a:spcPts val="0"/>
              </a:spcAft>
              <a:buNone/>
            </a:pPr>
            <a:r>
              <a:rPr b="1" lang="tr" sz="2000">
                <a:latin typeface="Raleway"/>
                <a:ea typeface="Raleway"/>
                <a:cs typeface="Raleway"/>
                <a:sym typeface="Raleway"/>
              </a:rPr>
              <a:t>FEAST</a:t>
            </a:r>
            <a:endParaRPr b="1" sz="2000">
              <a:latin typeface="Raleway"/>
              <a:ea typeface="Raleway"/>
              <a:cs typeface="Raleway"/>
              <a:sym typeface="Raleway"/>
            </a:endParaRPr>
          </a:p>
          <a:p>
            <a:pPr indent="0" lvl="0" marL="0" rtl="0" algn="l">
              <a:spcBef>
                <a:spcPts val="0"/>
              </a:spcBef>
              <a:spcAft>
                <a:spcPts val="0"/>
              </a:spcAft>
              <a:buNone/>
            </a:pPr>
            <a:r>
              <a:rPr b="1" lang="tr" sz="1600">
                <a:latin typeface="Raleway"/>
                <a:ea typeface="Raleway"/>
                <a:cs typeface="Raleway"/>
                <a:sym typeface="Raleway"/>
              </a:rPr>
              <a:t>2000 yılında piyasaya giriş yapan marka esasında gıda sektöründe daha derin köklere sahip olmanın avantajıyla tecrübesini ortaya koyan başarılı bir marka. Bu sene içerisinde almış olduğu Üstün Lezzet </a:t>
            </a:r>
            <a:r>
              <a:rPr b="1" lang="tr" sz="1600">
                <a:latin typeface="Raleway"/>
                <a:ea typeface="Raleway"/>
                <a:cs typeface="Raleway"/>
                <a:sym typeface="Raleway"/>
              </a:rPr>
              <a:t>Ödülü İle lezzetli ve doğal sloganını pekiştiriyor. </a:t>
            </a:r>
            <a:r>
              <a:rPr b="1" lang="tr" sz="1600">
                <a:latin typeface="Raleway"/>
                <a:ea typeface="Raleway"/>
                <a:cs typeface="Raleway"/>
                <a:sym typeface="Raleway"/>
              </a:rPr>
              <a:t> </a:t>
            </a:r>
            <a:endParaRPr b="1" sz="1600">
              <a:latin typeface="Raleway"/>
              <a:ea typeface="Raleway"/>
              <a:cs typeface="Raleway"/>
              <a:sym typeface="Raleway"/>
            </a:endParaRPr>
          </a:p>
          <a:p>
            <a:pPr indent="0" lvl="0" marL="0" rtl="0" algn="l">
              <a:spcBef>
                <a:spcPts val="0"/>
              </a:spcBef>
              <a:spcAft>
                <a:spcPts val="0"/>
              </a:spcAft>
              <a:buNone/>
            </a:pPr>
            <a:r>
              <a:rPr b="1" lang="tr" sz="1600">
                <a:latin typeface="Raleway"/>
                <a:ea typeface="Raleway"/>
                <a:cs typeface="Raleway"/>
                <a:sym typeface="Raleway"/>
              </a:rPr>
              <a:t>Günümüz teknolojisini yakından takip eden Feast’in hedef kitlesi ise ağırlıklı olarak öğrenciler ve akabinde öğrencilerin aileleri. Bu bağlamda hem aile ortamına hem de genç kesime hitap edecek yüzlerle çalışıyorlar. Örneğin Alp Kırşan gibi aşina olunan bir yüzü kullanarak kurduğu samimiyet bağını pekiştiriyor. </a:t>
            </a:r>
            <a:endParaRPr b="1" sz="1600">
              <a:latin typeface="Raleway"/>
              <a:ea typeface="Raleway"/>
              <a:cs typeface="Raleway"/>
              <a:sym typeface="Raleway"/>
            </a:endParaRPr>
          </a:p>
        </p:txBody>
      </p:sp>
      <p:pic>
        <p:nvPicPr>
          <p:cNvPr id="114" name="Google Shape;114;p20"/>
          <p:cNvPicPr preferRelativeResize="0"/>
          <p:nvPr/>
        </p:nvPicPr>
        <p:blipFill>
          <a:blip r:embed="rId3">
            <a:alphaModFix/>
          </a:blip>
          <a:stretch>
            <a:fillRect/>
          </a:stretch>
        </p:blipFill>
        <p:spPr>
          <a:xfrm>
            <a:off x="2475925" y="437225"/>
            <a:ext cx="1414525" cy="1143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nvSpPr>
        <p:spPr>
          <a:xfrm>
            <a:off x="2515975" y="1231125"/>
            <a:ext cx="62217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a:latin typeface="Raleway"/>
                <a:ea typeface="Raleway"/>
                <a:cs typeface="Raleway"/>
                <a:sym typeface="Raleway"/>
              </a:rPr>
              <a:t>Facebook reklamcılığında aslında yapılan şey YouTube üzerindeki videoların direkt olarak paylaşılması. Haliyle bu alanda ekstra bir çaba içerisine girilmiyor. </a:t>
            </a:r>
            <a:endParaRPr b="1">
              <a:latin typeface="Raleway"/>
              <a:ea typeface="Raleway"/>
              <a:cs typeface="Raleway"/>
              <a:sym typeface="Raleway"/>
            </a:endParaRPr>
          </a:p>
          <a:p>
            <a:pPr indent="0" lvl="0" marL="0" rtl="0" algn="l">
              <a:spcBef>
                <a:spcPts val="0"/>
              </a:spcBef>
              <a:spcAft>
                <a:spcPts val="0"/>
              </a:spcAft>
              <a:buNone/>
            </a:pPr>
            <a:r>
              <a:rPr b="1" lang="tr">
                <a:latin typeface="Raleway"/>
                <a:ea typeface="Raleway"/>
                <a:cs typeface="Raleway"/>
                <a:sym typeface="Raleway"/>
              </a:rPr>
              <a:t>Instagram hesaplarında oluşturdukları çeşitliliklere rağmen aktif olarak kullanılmıyor. Markanın en büyük dezavantajı sürekliliğinin olmaması. </a:t>
            </a:r>
            <a:endParaRPr b="1">
              <a:latin typeface="Raleway"/>
              <a:ea typeface="Raleway"/>
              <a:cs typeface="Raleway"/>
              <a:sym typeface="Raleway"/>
            </a:endParaRPr>
          </a:p>
          <a:p>
            <a:pPr indent="0" lvl="0" marL="0" rtl="0" algn="l">
              <a:spcBef>
                <a:spcPts val="0"/>
              </a:spcBef>
              <a:spcAft>
                <a:spcPts val="0"/>
              </a:spcAft>
              <a:buNone/>
            </a:pPr>
            <a:r>
              <a:rPr b="1" lang="tr">
                <a:latin typeface="Raleway"/>
                <a:ea typeface="Raleway"/>
                <a:cs typeface="Raleway"/>
                <a:sym typeface="Raleway"/>
              </a:rPr>
              <a:t>Küresel sorunlarla sosyal sorumluluğunu alan marka bu alanda çalışmalarını duyuracak kampanyalar için yeterince çalışma yürütmüyor. </a:t>
            </a:r>
            <a:endParaRPr b="1">
              <a:latin typeface="Raleway"/>
              <a:ea typeface="Raleway"/>
              <a:cs typeface="Raleway"/>
              <a:sym typeface="Raleway"/>
            </a:endParaRPr>
          </a:p>
          <a:p>
            <a:pPr indent="0" lvl="0" marL="0" rtl="0" algn="l">
              <a:spcBef>
                <a:spcPts val="0"/>
              </a:spcBef>
              <a:spcAft>
                <a:spcPts val="0"/>
              </a:spcAft>
              <a:buNone/>
            </a:pPr>
            <a:r>
              <a:rPr b="1" lang="tr">
                <a:latin typeface="Raleway"/>
                <a:ea typeface="Raleway"/>
                <a:cs typeface="Raleway"/>
                <a:sym typeface="Raleway"/>
              </a:rPr>
              <a:t>Sloganlarını Hadi Durma gibi eyleme geçirici öğelerden oluşturarak pratikliğiyle de ön plana çıkıyor.</a:t>
            </a:r>
            <a:endParaRPr b="1">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