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37" roundtripDataSignature="AMtx7mi4GeJz/IAUiSHsJ54dwWcFBOmKO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customschemas.google.com/relationships/presentationmetadata" Target="meta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tr-T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9" name="Google Shape;369;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5" name="Google Shape;375;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İçerik" type="obj">
  <p:cSld name="OBJECT">
    <p:spTree>
      <p:nvGrpSpPr>
        <p:cNvPr id="15" name="Shape 15"/>
        <p:cNvGrpSpPr/>
        <p:nvPr/>
      </p:nvGrpSpPr>
      <p:grpSpPr>
        <a:xfrm>
          <a:off x="0" y="0"/>
          <a:ext cx="0" cy="0"/>
          <a:chOff x="0" y="0"/>
          <a:chExt cx="0" cy="0"/>
        </a:xfrm>
      </p:grpSpPr>
      <p:sp>
        <p:nvSpPr>
          <p:cNvPr id="16" name="Google Shape;16;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 name="Google Shape;18;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Dikey Metin" type="vertTx">
  <p:cSld name="VERTICAL_TEXT">
    <p:spTree>
      <p:nvGrpSpPr>
        <p:cNvPr id="72" name="Shape 72"/>
        <p:cNvGrpSpPr/>
        <p:nvPr/>
      </p:nvGrpSpPr>
      <p:grpSpPr>
        <a:xfrm>
          <a:off x="0" y="0"/>
          <a:ext cx="0" cy="0"/>
          <a:chOff x="0" y="0"/>
          <a:chExt cx="0" cy="0"/>
        </a:xfrm>
      </p:grpSpPr>
      <p:sp>
        <p:nvSpPr>
          <p:cNvPr id="73" name="Google Shape;73;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42"/>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4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key Başlık ve Metin" type="vertTitleAndTx">
  <p:cSld name="VERTICAL_TITLE_AND_VERTICAL_TEXT">
    <p:spTree>
      <p:nvGrpSpPr>
        <p:cNvPr id="78" name="Shape 78"/>
        <p:cNvGrpSpPr/>
        <p:nvPr/>
      </p:nvGrpSpPr>
      <p:grpSpPr>
        <a:xfrm>
          <a:off x="0" y="0"/>
          <a:ext cx="0" cy="0"/>
          <a:chOff x="0" y="0"/>
          <a:chExt cx="0" cy="0"/>
        </a:xfrm>
      </p:grpSpPr>
      <p:sp>
        <p:nvSpPr>
          <p:cNvPr id="79" name="Google Shape;79;p43"/>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43"/>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4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Slaydı" type="title">
  <p:cSld name="TITLE">
    <p:spTree>
      <p:nvGrpSpPr>
        <p:cNvPr id="21" name="Shape 21"/>
        <p:cNvGrpSpPr/>
        <p:nvPr/>
      </p:nvGrpSpPr>
      <p:grpSpPr>
        <a:xfrm>
          <a:off x="0" y="0"/>
          <a:ext cx="0" cy="0"/>
          <a:chOff x="0" y="0"/>
          <a:chExt cx="0" cy="0"/>
        </a:xfrm>
      </p:grpSpPr>
      <p:sp>
        <p:nvSpPr>
          <p:cNvPr id="22" name="Google Shape;22;p3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4" name="Google Shape;24;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ölüm Üstbilgisi" type="secHead">
  <p:cSld name="SECTION_HEADER">
    <p:spTree>
      <p:nvGrpSpPr>
        <p:cNvPr id="27" name="Shape 27"/>
        <p:cNvGrpSpPr/>
        <p:nvPr/>
      </p:nvGrpSpPr>
      <p:grpSpPr>
        <a:xfrm>
          <a:off x="0" y="0"/>
          <a:ext cx="0" cy="0"/>
          <a:chOff x="0" y="0"/>
          <a:chExt cx="0" cy="0"/>
        </a:xfrm>
      </p:grpSpPr>
      <p:sp>
        <p:nvSpPr>
          <p:cNvPr id="28" name="Google Shape;28;p3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ki İçerik" type="twoObj">
  <p:cSld name="TWO_OBJECTS">
    <p:spTree>
      <p:nvGrpSpPr>
        <p:cNvPr id="33" name="Shape 33"/>
        <p:cNvGrpSpPr/>
        <p:nvPr/>
      </p:nvGrpSpPr>
      <p:grpSpPr>
        <a:xfrm>
          <a:off x="0" y="0"/>
          <a:ext cx="0" cy="0"/>
          <a:chOff x="0" y="0"/>
          <a:chExt cx="0" cy="0"/>
        </a:xfrm>
      </p:grpSpPr>
      <p:sp>
        <p:nvSpPr>
          <p:cNvPr id="34" name="Google Shape;34;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3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arşılaştırma" type="twoTxTwoObj">
  <p:cSld name="TWO_OBJECTS_WITH_TEXT">
    <p:spTree>
      <p:nvGrpSpPr>
        <p:cNvPr id="40" name="Shape 40"/>
        <p:cNvGrpSpPr/>
        <p:nvPr/>
      </p:nvGrpSpPr>
      <p:grpSpPr>
        <a:xfrm>
          <a:off x="0" y="0"/>
          <a:ext cx="0" cy="0"/>
          <a:chOff x="0" y="0"/>
          <a:chExt cx="0" cy="0"/>
        </a:xfrm>
      </p:grpSpPr>
      <p:sp>
        <p:nvSpPr>
          <p:cNvPr id="41" name="Google Shape;41;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3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3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3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Yalnızca Başlık" type="titleOnly">
  <p:cSld name="TITLE_ONLY">
    <p:spTree>
      <p:nvGrpSpPr>
        <p:cNvPr id="49" name="Shape 49"/>
        <p:cNvGrpSpPr/>
        <p:nvPr/>
      </p:nvGrpSpPr>
      <p:grpSpPr>
        <a:xfrm>
          <a:off x="0" y="0"/>
          <a:ext cx="0" cy="0"/>
          <a:chOff x="0" y="0"/>
          <a:chExt cx="0" cy="0"/>
        </a:xfrm>
      </p:grpSpPr>
      <p:sp>
        <p:nvSpPr>
          <p:cNvPr id="50" name="Google Shape;50;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ş" type="blank">
  <p:cSld name="BLANK">
    <p:spTree>
      <p:nvGrpSpPr>
        <p:cNvPr id="54" name="Shape 54"/>
        <p:cNvGrpSpPr/>
        <p:nvPr/>
      </p:nvGrpSpPr>
      <p:grpSpPr>
        <a:xfrm>
          <a:off x="0" y="0"/>
          <a:ext cx="0" cy="0"/>
          <a:chOff x="0" y="0"/>
          <a:chExt cx="0" cy="0"/>
        </a:xfrm>
      </p:grpSpPr>
      <p:sp>
        <p:nvSpPr>
          <p:cNvPr id="55" name="Google Shape;55;p3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İçerik" type="objTx">
  <p:cSld name="OBJECT_WITH_CAPTION_TEXT">
    <p:spTree>
      <p:nvGrpSpPr>
        <p:cNvPr id="58" name="Shape 58"/>
        <p:cNvGrpSpPr/>
        <p:nvPr/>
      </p:nvGrpSpPr>
      <p:grpSpPr>
        <a:xfrm>
          <a:off x="0" y="0"/>
          <a:ext cx="0" cy="0"/>
          <a:chOff x="0" y="0"/>
          <a:chExt cx="0" cy="0"/>
        </a:xfrm>
      </p:grpSpPr>
      <p:sp>
        <p:nvSpPr>
          <p:cNvPr id="59" name="Google Shape;59;p4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4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4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4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Resim" type="picTx">
  <p:cSld name="PICTURE_WITH_CAPTION_TEXT">
    <p:spTree>
      <p:nvGrpSpPr>
        <p:cNvPr id="65" name="Shape 65"/>
        <p:cNvGrpSpPr/>
        <p:nvPr/>
      </p:nvGrpSpPr>
      <p:grpSpPr>
        <a:xfrm>
          <a:off x="0" y="0"/>
          <a:ext cx="0" cy="0"/>
          <a:chOff x="0" y="0"/>
          <a:chExt cx="0" cy="0"/>
        </a:xfrm>
      </p:grpSpPr>
      <p:sp>
        <p:nvSpPr>
          <p:cNvPr id="66" name="Google Shape;66;p4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41"/>
          <p:cNvSpPr/>
          <p:nvPr>
            <p:ph idx="2" type="pic"/>
          </p:nvPr>
        </p:nvSpPr>
        <p:spPr>
          <a:xfrm>
            <a:off x="1792288" y="612775"/>
            <a:ext cx="5486400" cy="4114800"/>
          </a:xfrm>
          <a:prstGeom prst="rect">
            <a:avLst/>
          </a:prstGeom>
          <a:noFill/>
          <a:ln>
            <a:noFill/>
          </a:ln>
        </p:spPr>
      </p:sp>
      <p:sp>
        <p:nvSpPr>
          <p:cNvPr id="68" name="Google Shape;68;p4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4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transition spd="slow">
    <p:push/>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spd="slow">
    <p:push/>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12.png"/><Relationship Id="rId6"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5.png"/><Relationship Id="rId4" Type="http://schemas.openxmlformats.org/officeDocument/2006/relationships/image" Target="../media/image21.png"/><Relationship Id="rId5" Type="http://schemas.openxmlformats.org/officeDocument/2006/relationships/image" Target="../media/image19.png"/><Relationship Id="rId6" Type="http://schemas.openxmlformats.org/officeDocument/2006/relationships/image" Target="../media/image33.png"/><Relationship Id="rId7"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3.png"/><Relationship Id="rId4" Type="http://schemas.openxmlformats.org/officeDocument/2006/relationships/image" Target="../media/image17.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0.png"/><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4.png"/><Relationship Id="rId4" Type="http://schemas.openxmlformats.org/officeDocument/2006/relationships/image" Target="../media/image36.jpg"/><Relationship Id="rId5" Type="http://schemas.openxmlformats.org/officeDocument/2006/relationships/image" Target="../media/image30.jpg"/><Relationship Id="rId6" Type="http://schemas.openxmlformats.org/officeDocument/2006/relationships/image" Target="../media/image28.jpg"/><Relationship Id="rId7" Type="http://schemas.openxmlformats.org/officeDocument/2006/relationships/image" Target="../media/image27.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9.gi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3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jp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7" name="Shape 87"/>
        <p:cNvGrpSpPr/>
        <p:nvPr/>
      </p:nvGrpSpPr>
      <p:grpSpPr>
        <a:xfrm>
          <a:off x="0" y="0"/>
          <a:ext cx="0" cy="0"/>
          <a:chOff x="0" y="0"/>
          <a:chExt cx="0" cy="0"/>
        </a:xfrm>
      </p:grpSpPr>
      <p:pic>
        <p:nvPicPr>
          <p:cNvPr id="88" name="Google Shape;88;p1"/>
          <p:cNvPicPr preferRelativeResize="0"/>
          <p:nvPr/>
        </p:nvPicPr>
        <p:blipFill rotWithShape="1">
          <a:blip r:embed="rId3">
            <a:alphaModFix/>
          </a:blip>
          <a:srcRect b="0" l="0" r="0" t="0"/>
          <a:stretch/>
        </p:blipFill>
        <p:spPr>
          <a:xfrm>
            <a:off x="1295400" y="7391"/>
            <a:ext cx="6553200" cy="6157913"/>
          </a:xfrm>
          <a:prstGeom prst="rect">
            <a:avLst/>
          </a:prstGeom>
          <a:noFill/>
          <a:ln>
            <a:noFill/>
          </a:ln>
        </p:spPr>
      </p:pic>
      <p:pic>
        <p:nvPicPr>
          <p:cNvPr id="89" name="Google Shape;89;p1"/>
          <p:cNvPicPr preferRelativeResize="0"/>
          <p:nvPr/>
        </p:nvPicPr>
        <p:blipFill rotWithShape="1">
          <a:blip r:embed="rId4">
            <a:alphaModFix/>
          </a:blip>
          <a:srcRect b="0" l="0" r="0" t="0"/>
          <a:stretch/>
        </p:blipFill>
        <p:spPr>
          <a:xfrm>
            <a:off x="251520" y="4927054"/>
            <a:ext cx="1872208" cy="1238250"/>
          </a:xfrm>
          <a:prstGeom prst="rect">
            <a:avLst/>
          </a:prstGeom>
          <a:noFill/>
          <a:ln>
            <a:noFill/>
          </a:ln>
        </p:spPr>
      </p:pic>
      <p:pic>
        <p:nvPicPr>
          <p:cNvPr id="90" name="Google Shape;90;p1"/>
          <p:cNvPicPr preferRelativeResize="0"/>
          <p:nvPr/>
        </p:nvPicPr>
        <p:blipFill rotWithShape="1">
          <a:blip r:embed="rId5">
            <a:alphaModFix/>
          </a:blip>
          <a:srcRect b="0" l="0" r="0" t="0"/>
          <a:stretch/>
        </p:blipFill>
        <p:spPr>
          <a:xfrm>
            <a:off x="1547664" y="3501008"/>
            <a:ext cx="6108700" cy="682625"/>
          </a:xfrm>
          <a:prstGeom prst="rect">
            <a:avLst/>
          </a:prstGeom>
          <a:noFill/>
          <a:ln>
            <a:noFill/>
          </a:ln>
        </p:spPr>
      </p:pic>
      <p:pic>
        <p:nvPicPr>
          <p:cNvPr id="91" name="Google Shape;91;p1"/>
          <p:cNvPicPr preferRelativeResize="0"/>
          <p:nvPr/>
        </p:nvPicPr>
        <p:blipFill rotWithShape="1">
          <a:blip r:embed="rId6">
            <a:alphaModFix/>
          </a:blip>
          <a:srcRect b="0" l="0" r="0" t="0"/>
          <a:stretch/>
        </p:blipFill>
        <p:spPr>
          <a:xfrm>
            <a:off x="5796136" y="6021288"/>
            <a:ext cx="3182937" cy="566737"/>
          </a:xfrm>
          <a:prstGeom prst="rect">
            <a:avLst/>
          </a:prstGeom>
          <a:noFill/>
          <a:ln>
            <a:noFill/>
          </a:ln>
        </p:spPr>
      </p:pic>
      <p:sp>
        <p:nvSpPr>
          <p:cNvPr id="92" name="Google Shape;92;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0"/>
          <p:cNvSpPr txBox="1"/>
          <p:nvPr/>
        </p:nvSpPr>
        <p:spPr>
          <a:xfrm>
            <a:off x="3156786" y="395372"/>
            <a:ext cx="436754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alibri"/>
              <a:buNone/>
            </a:pPr>
            <a:r>
              <a:rPr b="1" i="1" lang="tr-TR" sz="1800" u="none" cap="none" strike="noStrike">
                <a:solidFill>
                  <a:srgbClr val="000000"/>
                </a:solidFill>
                <a:latin typeface="Calibri"/>
                <a:ea typeface="Calibri"/>
                <a:cs typeface="Calibri"/>
                <a:sym typeface="Calibri"/>
              </a:rPr>
              <a:t>Pazar analizi için PEST metodunu kullandım.</a:t>
            </a:r>
            <a:endParaRPr b="1" i="1" sz="1800" u="none" cap="none" strike="noStrike">
              <a:solidFill>
                <a:srgbClr val="000000"/>
              </a:solidFill>
              <a:latin typeface="Calibri"/>
              <a:ea typeface="Calibri"/>
              <a:cs typeface="Calibri"/>
              <a:sym typeface="Calibri"/>
            </a:endParaRPr>
          </a:p>
        </p:txBody>
      </p:sp>
      <p:grpSp>
        <p:nvGrpSpPr>
          <p:cNvPr id="169" name="Google Shape;169;p10"/>
          <p:cNvGrpSpPr/>
          <p:nvPr/>
        </p:nvGrpSpPr>
        <p:grpSpPr>
          <a:xfrm>
            <a:off x="830010" y="2998404"/>
            <a:ext cx="8276067" cy="973655"/>
            <a:chOff x="2426" y="1545172"/>
            <a:chExt cx="8276067" cy="973655"/>
          </a:xfrm>
        </p:grpSpPr>
        <p:sp>
          <p:nvSpPr>
            <p:cNvPr id="170" name="Google Shape;170;p10"/>
            <p:cNvSpPr/>
            <p:nvPr/>
          </p:nvSpPr>
          <p:spPr>
            <a:xfrm>
              <a:off x="2426" y="1545172"/>
              <a:ext cx="2434137" cy="973655"/>
            </a:xfrm>
            <a:prstGeom prst="homePlate">
              <a:avLst>
                <a:gd fmla="val 50000" name="adj"/>
              </a:avLst>
            </a:prstGeom>
            <a:solidFill>
              <a:schemeClr val="lt1"/>
            </a:solidFill>
            <a:ln cap="flat" cmpd="sng" w="25400">
              <a:solidFill>
                <a:srgbClr val="715A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0"/>
            <p:cNvSpPr txBox="1"/>
            <p:nvPr/>
          </p:nvSpPr>
          <p:spPr>
            <a:xfrm>
              <a:off x="2426" y="1545172"/>
              <a:ext cx="2190723" cy="973655"/>
            </a:xfrm>
            <a:prstGeom prst="rect">
              <a:avLst/>
            </a:prstGeom>
            <a:noFill/>
            <a:ln>
              <a:noFill/>
            </a:ln>
          </p:spPr>
          <p:txBody>
            <a:bodyPr anchorCtr="0" anchor="ctr" bIns="96000" lIns="192000" spcFirstLastPara="1" rIns="48000" wrap="square" tIns="96000">
              <a:noAutofit/>
            </a:bodyPr>
            <a:lstStyle/>
            <a:p>
              <a:pPr indent="0" lvl="0" marL="0" marR="0" rtl="0" algn="ctr">
                <a:lnSpc>
                  <a:spcPct val="90000"/>
                </a:lnSpc>
                <a:spcBef>
                  <a:spcPts val="0"/>
                </a:spcBef>
                <a:spcAft>
                  <a:spcPts val="0"/>
                </a:spcAft>
                <a:buNone/>
              </a:pPr>
              <a:r>
                <a:rPr lang="tr-TR" sz="3600">
                  <a:solidFill>
                    <a:schemeClr val="lt1"/>
                  </a:solidFill>
                  <a:latin typeface="Calibri"/>
                  <a:ea typeface="Calibri"/>
                  <a:cs typeface="Calibri"/>
                  <a:sym typeface="Calibri"/>
                </a:rPr>
                <a:t>P</a:t>
              </a:r>
              <a:r>
                <a:rPr lang="tr-TR" sz="2500">
                  <a:solidFill>
                    <a:schemeClr val="lt1"/>
                  </a:solidFill>
                  <a:latin typeface="Calibri"/>
                  <a:ea typeface="Calibri"/>
                  <a:cs typeface="Calibri"/>
                  <a:sym typeface="Calibri"/>
                </a:rPr>
                <a:t>olitik</a:t>
              </a:r>
              <a:endParaRPr sz="2500">
                <a:solidFill>
                  <a:schemeClr val="lt1"/>
                </a:solidFill>
                <a:latin typeface="Calibri"/>
                <a:ea typeface="Calibri"/>
                <a:cs typeface="Calibri"/>
                <a:sym typeface="Calibri"/>
              </a:endParaRPr>
            </a:p>
          </p:txBody>
        </p:sp>
        <p:sp>
          <p:nvSpPr>
            <p:cNvPr id="172" name="Google Shape;172;p10"/>
            <p:cNvSpPr/>
            <p:nvPr/>
          </p:nvSpPr>
          <p:spPr>
            <a:xfrm>
              <a:off x="1949736" y="1545172"/>
              <a:ext cx="2434137" cy="973655"/>
            </a:xfrm>
            <a:prstGeom prst="chevron">
              <a:avLst>
                <a:gd fmla="val 50000" name="adj"/>
              </a:avLst>
            </a:prstGeom>
            <a:solidFill>
              <a:schemeClr val="lt1"/>
            </a:solidFill>
            <a:ln cap="flat" cmpd="sng" w="25400">
              <a:solidFill>
                <a:srgbClr val="715A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0"/>
            <p:cNvSpPr txBox="1"/>
            <p:nvPr/>
          </p:nvSpPr>
          <p:spPr>
            <a:xfrm>
              <a:off x="2436564" y="1545172"/>
              <a:ext cx="1460482" cy="973655"/>
            </a:xfrm>
            <a:prstGeom prst="rect">
              <a:avLst/>
            </a:prstGeom>
            <a:noFill/>
            <a:ln>
              <a:noFill/>
            </a:ln>
          </p:spPr>
          <p:txBody>
            <a:bodyPr anchorCtr="0" anchor="ctr" bIns="85325" lIns="128000" spcFirstLastPara="1" rIns="42650" wrap="square" tIns="85325">
              <a:noAutofit/>
            </a:bodyPr>
            <a:lstStyle/>
            <a:p>
              <a:pPr indent="0" lvl="0" marL="0" marR="0" rtl="0" algn="ctr">
                <a:lnSpc>
                  <a:spcPct val="90000"/>
                </a:lnSpc>
                <a:spcBef>
                  <a:spcPts val="0"/>
                </a:spcBef>
                <a:spcAft>
                  <a:spcPts val="0"/>
                </a:spcAft>
                <a:buNone/>
              </a:pPr>
              <a:r>
                <a:rPr lang="tr-TR" sz="3200">
                  <a:solidFill>
                    <a:schemeClr val="lt1"/>
                  </a:solidFill>
                  <a:latin typeface="Calibri"/>
                  <a:ea typeface="Calibri"/>
                  <a:cs typeface="Calibri"/>
                  <a:sym typeface="Calibri"/>
                </a:rPr>
                <a:t>E</a:t>
              </a:r>
              <a:r>
                <a:rPr lang="tr-TR" sz="2400">
                  <a:solidFill>
                    <a:schemeClr val="lt1"/>
                  </a:solidFill>
                  <a:latin typeface="Calibri"/>
                  <a:ea typeface="Calibri"/>
                  <a:cs typeface="Calibri"/>
                  <a:sym typeface="Calibri"/>
                </a:rPr>
                <a:t>konomik</a:t>
              </a:r>
              <a:endParaRPr sz="2400">
                <a:solidFill>
                  <a:schemeClr val="lt1"/>
                </a:solidFill>
                <a:latin typeface="Calibri"/>
                <a:ea typeface="Calibri"/>
                <a:cs typeface="Calibri"/>
                <a:sym typeface="Calibri"/>
              </a:endParaRPr>
            </a:p>
          </p:txBody>
        </p:sp>
        <p:sp>
          <p:nvSpPr>
            <p:cNvPr id="174" name="Google Shape;174;p10"/>
            <p:cNvSpPr/>
            <p:nvPr/>
          </p:nvSpPr>
          <p:spPr>
            <a:xfrm>
              <a:off x="3897046" y="1545172"/>
              <a:ext cx="2434137" cy="973655"/>
            </a:xfrm>
            <a:prstGeom prst="chevron">
              <a:avLst>
                <a:gd fmla="val 50000" name="adj"/>
              </a:avLst>
            </a:prstGeom>
            <a:solidFill>
              <a:schemeClr val="lt1"/>
            </a:solidFill>
            <a:ln cap="flat" cmpd="sng" w="25400">
              <a:solidFill>
                <a:srgbClr val="715A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0"/>
            <p:cNvSpPr txBox="1"/>
            <p:nvPr/>
          </p:nvSpPr>
          <p:spPr>
            <a:xfrm>
              <a:off x="4383874" y="1545172"/>
              <a:ext cx="1460482" cy="973655"/>
            </a:xfrm>
            <a:prstGeom prst="rect">
              <a:avLst/>
            </a:prstGeom>
            <a:noFill/>
            <a:ln>
              <a:noFill/>
            </a:ln>
          </p:spPr>
          <p:txBody>
            <a:bodyPr anchorCtr="0" anchor="ctr" bIns="85325" lIns="128000" spcFirstLastPara="1" rIns="42650" wrap="square" tIns="85325">
              <a:noAutofit/>
            </a:bodyPr>
            <a:lstStyle/>
            <a:p>
              <a:pPr indent="0" lvl="0" marL="0" marR="0" rtl="0" algn="ctr">
                <a:lnSpc>
                  <a:spcPct val="90000"/>
                </a:lnSpc>
                <a:spcBef>
                  <a:spcPts val="0"/>
                </a:spcBef>
                <a:spcAft>
                  <a:spcPts val="0"/>
                </a:spcAft>
                <a:buNone/>
              </a:pPr>
              <a:r>
                <a:rPr lang="tr-TR" sz="3200">
                  <a:solidFill>
                    <a:schemeClr val="lt1"/>
                  </a:solidFill>
                  <a:latin typeface="Calibri"/>
                  <a:ea typeface="Calibri"/>
                  <a:cs typeface="Calibri"/>
                  <a:sym typeface="Calibri"/>
                </a:rPr>
                <a:t>S</a:t>
              </a:r>
              <a:r>
                <a:rPr lang="tr-TR" sz="2500">
                  <a:solidFill>
                    <a:schemeClr val="lt1"/>
                  </a:solidFill>
                  <a:latin typeface="Calibri"/>
                  <a:ea typeface="Calibri"/>
                  <a:cs typeface="Calibri"/>
                  <a:sym typeface="Calibri"/>
                </a:rPr>
                <a:t>osyal</a:t>
              </a:r>
              <a:endParaRPr sz="2500">
                <a:solidFill>
                  <a:schemeClr val="lt1"/>
                </a:solidFill>
                <a:latin typeface="Calibri"/>
                <a:ea typeface="Calibri"/>
                <a:cs typeface="Calibri"/>
                <a:sym typeface="Calibri"/>
              </a:endParaRPr>
            </a:p>
          </p:txBody>
        </p:sp>
        <p:sp>
          <p:nvSpPr>
            <p:cNvPr id="176" name="Google Shape;176;p10"/>
            <p:cNvSpPr/>
            <p:nvPr/>
          </p:nvSpPr>
          <p:spPr>
            <a:xfrm>
              <a:off x="5844356" y="1545172"/>
              <a:ext cx="2434137" cy="973655"/>
            </a:xfrm>
            <a:prstGeom prst="chevron">
              <a:avLst>
                <a:gd fmla="val 50000" name="adj"/>
              </a:avLst>
            </a:prstGeom>
            <a:solidFill>
              <a:schemeClr val="lt1"/>
            </a:solidFill>
            <a:ln cap="flat" cmpd="sng" w="25400">
              <a:solidFill>
                <a:srgbClr val="715A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0"/>
            <p:cNvSpPr txBox="1"/>
            <p:nvPr/>
          </p:nvSpPr>
          <p:spPr>
            <a:xfrm>
              <a:off x="6331184" y="1545172"/>
              <a:ext cx="1460482" cy="973655"/>
            </a:xfrm>
            <a:prstGeom prst="rect">
              <a:avLst/>
            </a:prstGeom>
            <a:noFill/>
            <a:ln>
              <a:noFill/>
            </a:ln>
          </p:spPr>
          <p:txBody>
            <a:bodyPr anchorCtr="0" anchor="ctr" bIns="85325" lIns="128000" spcFirstLastPara="1" rIns="42650" wrap="square" tIns="85325">
              <a:noAutofit/>
            </a:bodyPr>
            <a:lstStyle/>
            <a:p>
              <a:pPr indent="0" lvl="0" marL="0" marR="0" rtl="0" algn="ctr">
                <a:lnSpc>
                  <a:spcPct val="90000"/>
                </a:lnSpc>
                <a:spcBef>
                  <a:spcPts val="0"/>
                </a:spcBef>
                <a:spcAft>
                  <a:spcPts val="0"/>
                </a:spcAft>
                <a:buNone/>
              </a:pPr>
              <a:r>
                <a:rPr lang="tr-TR" sz="3200">
                  <a:solidFill>
                    <a:schemeClr val="lt1"/>
                  </a:solidFill>
                  <a:latin typeface="Calibri"/>
                  <a:ea typeface="Calibri"/>
                  <a:cs typeface="Calibri"/>
                  <a:sym typeface="Calibri"/>
                </a:rPr>
                <a:t>T</a:t>
              </a:r>
              <a:r>
                <a:rPr lang="tr-TR" sz="2300">
                  <a:solidFill>
                    <a:schemeClr val="lt1"/>
                  </a:solidFill>
                  <a:latin typeface="Calibri"/>
                  <a:ea typeface="Calibri"/>
                  <a:cs typeface="Calibri"/>
                  <a:sym typeface="Calibri"/>
                </a:rPr>
                <a:t>eknolojik</a:t>
              </a:r>
              <a:endParaRPr sz="2300">
                <a:solidFill>
                  <a:schemeClr val="lt1"/>
                </a:solidFill>
                <a:latin typeface="Calibri"/>
                <a:ea typeface="Calibri"/>
                <a:cs typeface="Calibri"/>
                <a:sym typeface="Calibri"/>
              </a:endParaRPr>
            </a:p>
          </p:txBody>
        </p:sp>
      </p:grpSp>
      <p:sp>
        <p:nvSpPr>
          <p:cNvPr id="178" name="Google Shape;178;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11"/>
          <p:cNvPicPr preferRelativeResize="0"/>
          <p:nvPr/>
        </p:nvPicPr>
        <p:blipFill rotWithShape="1">
          <a:blip r:embed="rId3">
            <a:alphaModFix/>
          </a:blip>
          <a:srcRect b="0" l="0" r="0" t="0"/>
          <a:stretch/>
        </p:blipFill>
        <p:spPr>
          <a:xfrm rot="950344">
            <a:off x="3610060" y="3485794"/>
            <a:ext cx="4860032" cy="2715900"/>
          </a:xfrm>
          <a:prstGeom prst="rect">
            <a:avLst/>
          </a:prstGeom>
          <a:noFill/>
          <a:ln>
            <a:noFill/>
          </a:ln>
          <a:effectLst>
            <a:outerShdw blurRad="292100" rotWithShape="0" algn="tl" dir="2700000" dist="139700">
              <a:srgbClr val="333333">
                <a:alpha val="64705"/>
              </a:srgbClr>
            </a:outerShdw>
          </a:effectLst>
        </p:spPr>
      </p:pic>
      <p:sp>
        <p:nvSpPr>
          <p:cNvPr id="184" name="Google Shape;184;p11"/>
          <p:cNvSpPr txBox="1"/>
          <p:nvPr/>
        </p:nvSpPr>
        <p:spPr>
          <a:xfrm>
            <a:off x="3059832" y="323364"/>
            <a:ext cx="1656184" cy="40011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974806"/>
              </a:buClr>
              <a:buSzPts val="2000"/>
              <a:buFont typeface="Noto Sans Symbols"/>
              <a:buChar char="⮚"/>
            </a:pPr>
            <a:r>
              <a:rPr b="1" i="1" lang="tr-TR" sz="2000" u="none" cap="none" strike="noStrike">
                <a:solidFill>
                  <a:srgbClr val="974806"/>
                </a:solidFill>
                <a:latin typeface="Calibri"/>
                <a:ea typeface="Calibri"/>
                <a:cs typeface="Calibri"/>
                <a:sym typeface="Calibri"/>
              </a:rPr>
              <a:t>POLİTİK</a:t>
            </a:r>
            <a:endParaRPr b="1" i="1" sz="2000" u="none" cap="none" strike="noStrike">
              <a:solidFill>
                <a:srgbClr val="974806"/>
              </a:solidFill>
              <a:latin typeface="Calibri"/>
              <a:ea typeface="Calibri"/>
              <a:cs typeface="Calibri"/>
              <a:sym typeface="Calibri"/>
            </a:endParaRPr>
          </a:p>
        </p:txBody>
      </p:sp>
      <p:sp>
        <p:nvSpPr>
          <p:cNvPr id="185" name="Google Shape;185;p11"/>
          <p:cNvSpPr txBox="1"/>
          <p:nvPr/>
        </p:nvSpPr>
        <p:spPr>
          <a:xfrm>
            <a:off x="2195736" y="749603"/>
            <a:ext cx="6948264" cy="2585323"/>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Calibri"/>
              <a:buNone/>
            </a:pPr>
            <a:r>
              <a:rPr b="1" i="1" lang="tr-TR" sz="1800" u="none" cap="none" strike="noStrike">
                <a:solidFill>
                  <a:srgbClr val="000000"/>
                </a:solidFill>
                <a:latin typeface="Calibri"/>
                <a:ea typeface="Calibri"/>
                <a:cs typeface="Calibri"/>
                <a:sym typeface="Calibri"/>
              </a:rPr>
              <a:t>Teknolojik alanda üretim faaliyeti gösteren birçok büyük markanın fabrikaları Çin’de bulunmaktadır. Bunun başlıca sebebi olarak  buradaki üretim maliyetinin diğer ülkelere göre daha düşük olması gösterilebilir. Ancak bu fabrikaların yönetim birimleri markaların ait oldukları devletlerde bulunmaktadır. Ülkeler arası yaşanan diplomatik krizlerde karşılıklı veya tek taraflı konulan «tam ambargo» gereği ticaret tamamen durma noktasına gelebilir. Bu durumda ülkelerin dünya siyasetinde bulunduğu konum, takındığı tavır pazarın dengesini değiştiren etkenlerden birisi</a:t>
            </a:r>
            <a:r>
              <a:rPr b="1" i="1" lang="tr-TR" sz="1800" u="none" cap="none" strike="noStrike">
                <a:solidFill>
                  <a:srgbClr val="000000"/>
                </a:solidFill>
                <a:latin typeface="Calibri"/>
                <a:ea typeface="Calibri"/>
                <a:cs typeface="Calibri"/>
                <a:sym typeface="Calibri"/>
              </a:rPr>
              <a:t> olarak karşımıza çıkıyor.</a:t>
            </a:r>
            <a:endParaRPr b="1" i="1" sz="1800" u="none" cap="none" strike="noStrike">
              <a:solidFill>
                <a:srgbClr val="000000"/>
              </a:solidFill>
              <a:latin typeface="Calibri"/>
              <a:ea typeface="Calibri"/>
              <a:cs typeface="Calibri"/>
              <a:sym typeface="Calibri"/>
            </a:endParaRPr>
          </a:p>
        </p:txBody>
      </p:sp>
      <p:sp>
        <p:nvSpPr>
          <p:cNvPr id="186" name="Google Shape;186;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2"/>
          <p:cNvSpPr txBox="1"/>
          <p:nvPr/>
        </p:nvSpPr>
        <p:spPr>
          <a:xfrm>
            <a:off x="2555776" y="404664"/>
            <a:ext cx="7020272" cy="2585323"/>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974806"/>
              </a:buClr>
              <a:buSzPts val="1800"/>
              <a:buFont typeface="Noto Sans Symbols"/>
              <a:buChar char="⮚"/>
            </a:pPr>
            <a:r>
              <a:rPr b="1" i="1" lang="tr-TR" sz="1800" u="none" cap="none" strike="noStrike">
                <a:solidFill>
                  <a:srgbClr val="974806"/>
                </a:solidFill>
                <a:latin typeface="Calibri"/>
                <a:ea typeface="Calibri"/>
                <a:cs typeface="Calibri"/>
                <a:sym typeface="Calibri"/>
              </a:rPr>
              <a:t>EKONOMİK</a:t>
            </a:r>
            <a:endParaRPr/>
          </a:p>
          <a:p>
            <a:pPr indent="0" lvl="0" marL="0" marR="0" rtl="0" algn="l">
              <a:lnSpc>
                <a:spcPct val="100000"/>
              </a:lnSpc>
              <a:spcBef>
                <a:spcPts val="0"/>
              </a:spcBef>
              <a:spcAft>
                <a:spcPts val="0"/>
              </a:spcAft>
              <a:buClr>
                <a:schemeClr val="dk1"/>
              </a:buClr>
              <a:buSzPts val="1800"/>
              <a:buFont typeface="Calibri"/>
              <a:buNone/>
            </a:pPr>
            <a:r>
              <a:t/>
            </a:r>
            <a:endParaRPr b="1" i="1"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Calibri"/>
              <a:buNone/>
            </a:pPr>
            <a:r>
              <a:rPr b="1" i="1" lang="tr-TR" sz="1800" u="none" cap="none" strike="noStrike">
                <a:solidFill>
                  <a:srgbClr val="000000"/>
                </a:solidFill>
                <a:latin typeface="Calibri"/>
                <a:ea typeface="Calibri"/>
                <a:cs typeface="Calibri"/>
                <a:sym typeface="Calibri"/>
              </a:rPr>
              <a:t>Farklı ülkelerden yüksek maliyetlere tedarik edilen bilgisayar ve parçalarının pazara ortalama gelir seviyesi ve üzerinde giriş yapması fiyatları olumsuz yönde etkilemektedir. Ekonomik yönden pazarı etkileyen bir diğer faktör ise dağıtımdır. Bölgenin coğrafik yapısına bağlı olarak dağıtımda zorlukların çıkması da bu bağlamda pazar fiyatlarını etkiler.</a:t>
            </a:r>
            <a:endParaRPr/>
          </a:p>
          <a:p>
            <a:pPr indent="0" lvl="0" marL="0" marR="0" rtl="0" algn="l">
              <a:lnSpc>
                <a:spcPct val="100000"/>
              </a:lnSpc>
              <a:spcBef>
                <a:spcPts val="0"/>
              </a:spcBef>
              <a:spcAft>
                <a:spcPts val="0"/>
              </a:spcAft>
              <a:buClr>
                <a:schemeClr val="dk1"/>
              </a:buClr>
              <a:buSzPts val="1800"/>
              <a:buFont typeface="Calibri"/>
              <a:buNone/>
            </a:pPr>
            <a:r>
              <a:t/>
            </a:r>
            <a:endParaRPr b="1" i="1" sz="1800" u="none" cap="none" strike="noStrike">
              <a:solidFill>
                <a:srgbClr val="000000"/>
              </a:solidFill>
              <a:latin typeface="Calibri"/>
              <a:ea typeface="Calibri"/>
              <a:cs typeface="Calibri"/>
              <a:sym typeface="Calibri"/>
            </a:endParaRPr>
          </a:p>
        </p:txBody>
      </p:sp>
      <p:pic>
        <p:nvPicPr>
          <p:cNvPr id="192" name="Google Shape;192;p12"/>
          <p:cNvPicPr preferRelativeResize="0"/>
          <p:nvPr/>
        </p:nvPicPr>
        <p:blipFill rotWithShape="1">
          <a:blip r:embed="rId3">
            <a:alphaModFix/>
          </a:blip>
          <a:srcRect b="0" l="0" r="0" t="0"/>
          <a:stretch/>
        </p:blipFill>
        <p:spPr>
          <a:xfrm rot="253078">
            <a:off x="2759489" y="2852157"/>
            <a:ext cx="6210300" cy="3810000"/>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
        <p:nvSpPr>
          <p:cNvPr id="193" name="Google Shape;19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3"/>
          <p:cNvSpPr txBox="1"/>
          <p:nvPr/>
        </p:nvSpPr>
        <p:spPr>
          <a:xfrm>
            <a:off x="2664296" y="145663"/>
            <a:ext cx="6876256" cy="31393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1" i="1" sz="1800">
              <a:solidFill>
                <a:srgbClr val="974806"/>
              </a:solidFill>
              <a:latin typeface="Calibri"/>
              <a:ea typeface="Calibri"/>
              <a:cs typeface="Calibri"/>
              <a:sym typeface="Calibri"/>
            </a:endParaRPr>
          </a:p>
          <a:p>
            <a:pPr indent="-285750" lvl="0" marL="285750" marR="0" rtl="0" algn="just">
              <a:lnSpc>
                <a:spcPct val="100000"/>
              </a:lnSpc>
              <a:spcBef>
                <a:spcPts val="0"/>
              </a:spcBef>
              <a:spcAft>
                <a:spcPts val="0"/>
              </a:spcAft>
              <a:buClr>
                <a:srgbClr val="974806"/>
              </a:buClr>
              <a:buSzPts val="1800"/>
              <a:buFont typeface="Noto Sans Symbols"/>
              <a:buChar char="⮚"/>
            </a:pPr>
            <a:r>
              <a:rPr b="1" i="1" lang="tr-TR" sz="1800" u="none" cap="none" strike="noStrike">
                <a:solidFill>
                  <a:srgbClr val="974806"/>
                </a:solidFill>
                <a:latin typeface="Calibri"/>
                <a:ea typeface="Calibri"/>
                <a:cs typeface="Calibri"/>
                <a:sym typeface="Calibri"/>
              </a:rPr>
              <a:t>SOSYAL</a:t>
            </a:r>
            <a:endParaRPr/>
          </a:p>
          <a:p>
            <a:pPr indent="0" lvl="0" marL="0" marR="0" rtl="0" algn="l">
              <a:lnSpc>
                <a:spcPct val="100000"/>
              </a:lnSpc>
              <a:spcBef>
                <a:spcPts val="0"/>
              </a:spcBef>
              <a:spcAft>
                <a:spcPts val="0"/>
              </a:spcAft>
              <a:buClr>
                <a:schemeClr val="dk1"/>
              </a:buClr>
              <a:buSzPts val="1800"/>
              <a:buFont typeface="Calibri"/>
              <a:buNone/>
            </a:pPr>
            <a:r>
              <a:t/>
            </a:r>
            <a:endParaRPr b="1" i="1"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Calibri"/>
              <a:buNone/>
            </a:pPr>
            <a:r>
              <a:rPr b="1" i="1" lang="tr-TR" sz="1800" u="none" cap="none" strike="noStrike">
                <a:solidFill>
                  <a:srgbClr val="000000"/>
                </a:solidFill>
                <a:latin typeface="Calibri"/>
                <a:ea typeface="Calibri"/>
                <a:cs typeface="Calibri"/>
                <a:sym typeface="Calibri"/>
              </a:rPr>
              <a:t>Yetişen yeni kuşağın tamamen teknoloji içerisine doğması, oyun bilgisayarlarına olan ilgiyi arttırmaktadır. Özellikle son zamanlarda artan e-spor ilgisiyle üretimine en çok ağırlık verilen  sektörlerin başında gelmektedir. Değişen aile yapısıyla «gençlerin özgür düşünmeye teşvik edilmesi» algısı oturmaya başlamıştır. Yakın zamanda onaylı sağlık kuruluşlarının açıklamalarında «bilgisayar oyunlarının alzheimer hastalığını önleyebildiğini» söylemesi yatırımcıların bu alana yönelmelerinde etkili olmuştur.</a:t>
            </a:r>
            <a:endParaRPr b="1" i="1" sz="1800" u="none" cap="none" strike="noStrike">
              <a:solidFill>
                <a:srgbClr val="000000"/>
              </a:solidFill>
              <a:latin typeface="Calibri"/>
              <a:ea typeface="Calibri"/>
              <a:cs typeface="Calibri"/>
              <a:sym typeface="Calibri"/>
            </a:endParaRPr>
          </a:p>
        </p:txBody>
      </p:sp>
      <p:pic>
        <p:nvPicPr>
          <p:cNvPr id="199" name="Google Shape;199;p13"/>
          <p:cNvPicPr preferRelativeResize="0"/>
          <p:nvPr/>
        </p:nvPicPr>
        <p:blipFill rotWithShape="1">
          <a:blip r:embed="rId3">
            <a:alphaModFix/>
          </a:blip>
          <a:srcRect b="0" l="0" r="0" t="0"/>
          <a:stretch/>
        </p:blipFill>
        <p:spPr>
          <a:xfrm>
            <a:off x="3131840" y="3311971"/>
            <a:ext cx="5524500" cy="3248025"/>
          </a:xfrm>
          <a:prstGeom prst="rect">
            <a:avLst/>
          </a:prstGeom>
          <a:noFill/>
          <a:ln>
            <a:noFill/>
          </a:ln>
          <a:effectLst>
            <a:outerShdw blurRad="292100" rotWithShape="0" algn="tl" dir="2700000" dist="139700">
              <a:srgbClr val="333333">
                <a:alpha val="64705"/>
              </a:srgbClr>
            </a:outerShdw>
          </a:effectLst>
        </p:spPr>
      </p:pic>
      <p:sp>
        <p:nvSpPr>
          <p:cNvPr id="200" name="Google Shape;200;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transition spd="slow">
    <p:push/>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4"/>
          <p:cNvSpPr/>
          <p:nvPr/>
        </p:nvSpPr>
        <p:spPr>
          <a:xfrm>
            <a:off x="3096344" y="260648"/>
            <a:ext cx="5868144" cy="2308324"/>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974806"/>
              </a:buClr>
              <a:buSzPts val="1800"/>
              <a:buFont typeface="Noto Sans Symbols"/>
              <a:buChar char="⮚"/>
            </a:pPr>
            <a:r>
              <a:rPr b="1" i="1" lang="tr-TR" sz="1800" u="none" cap="none" strike="noStrike">
                <a:solidFill>
                  <a:srgbClr val="974806"/>
                </a:solidFill>
                <a:latin typeface="Calibri"/>
                <a:ea typeface="Calibri"/>
                <a:cs typeface="Calibri"/>
                <a:sym typeface="Calibri"/>
              </a:rPr>
              <a:t>TEKNOLOJİK</a:t>
            </a:r>
            <a:endParaRPr/>
          </a:p>
          <a:p>
            <a:pPr indent="0" lvl="0" marL="0" marR="0" rtl="0" algn="l">
              <a:lnSpc>
                <a:spcPct val="100000"/>
              </a:lnSpc>
              <a:spcBef>
                <a:spcPts val="0"/>
              </a:spcBef>
              <a:spcAft>
                <a:spcPts val="0"/>
              </a:spcAft>
              <a:buClr>
                <a:schemeClr val="dk1"/>
              </a:buClr>
              <a:buSzPts val="1800"/>
              <a:buFont typeface="Calibri"/>
              <a:buNone/>
            </a:pPr>
            <a:r>
              <a:t/>
            </a:r>
            <a:endParaRPr b="1" i="1"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Calibri"/>
              <a:buNone/>
            </a:pPr>
            <a:r>
              <a:rPr b="1" i="1" lang="tr-TR" sz="1800" u="none" cap="none" strike="noStrike">
                <a:solidFill>
                  <a:srgbClr val="000000"/>
                </a:solidFill>
                <a:latin typeface="Calibri"/>
                <a:ea typeface="Calibri"/>
                <a:cs typeface="Calibri"/>
                <a:sym typeface="Calibri"/>
              </a:rPr>
              <a:t>Teknolojiden bağımsız düşünülmesi mümkün olmayan oyun sektörü her an gelişen dünyaya ayak uydurmak zorundadır. Piyasaya sürülen bir ürünün tüketiciye sunduğu imkanlar sürekli değişim göstermektedir. Büyük küçük her marka bu değişim ve gelişim sürecine dahil olarak ürün teknolojilerini ona göre belirlemelidir.</a:t>
            </a:r>
            <a:endParaRPr b="1" i="1" sz="1800" u="none" cap="none" strike="noStrike">
              <a:solidFill>
                <a:srgbClr val="000000"/>
              </a:solidFill>
              <a:latin typeface="Calibri"/>
              <a:ea typeface="Calibri"/>
              <a:cs typeface="Calibri"/>
              <a:sym typeface="Calibri"/>
            </a:endParaRPr>
          </a:p>
        </p:txBody>
      </p:sp>
      <p:pic>
        <p:nvPicPr>
          <p:cNvPr id="206" name="Google Shape;206;p14"/>
          <p:cNvPicPr preferRelativeResize="0"/>
          <p:nvPr/>
        </p:nvPicPr>
        <p:blipFill rotWithShape="1">
          <a:blip r:embed="rId3">
            <a:alphaModFix/>
          </a:blip>
          <a:srcRect b="0" l="0" r="0" t="0"/>
          <a:stretch/>
        </p:blipFill>
        <p:spPr>
          <a:xfrm rot="493907">
            <a:off x="3459449" y="2800189"/>
            <a:ext cx="5524500" cy="3143250"/>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
        <p:nvSpPr>
          <p:cNvPr id="207" name="Google Shape;207;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transition spd="slow">
    <p:push/>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grpSp>
        <p:nvGrpSpPr>
          <p:cNvPr id="212" name="Google Shape;212;p15"/>
          <p:cNvGrpSpPr/>
          <p:nvPr/>
        </p:nvGrpSpPr>
        <p:grpSpPr>
          <a:xfrm>
            <a:off x="2004392" y="1453232"/>
            <a:ext cx="6096000" cy="4064000"/>
            <a:chOff x="0" y="0"/>
            <a:chExt cx="6096000" cy="4064000"/>
          </a:xfrm>
        </p:grpSpPr>
        <p:sp>
          <p:nvSpPr>
            <p:cNvPr id="213" name="Google Shape;213;p15"/>
            <p:cNvSpPr/>
            <p:nvPr/>
          </p:nvSpPr>
          <p:spPr>
            <a:xfrm rot="-5400000">
              <a:off x="508000" y="-508000"/>
              <a:ext cx="2032000" cy="3048000"/>
            </a:xfrm>
            <a:prstGeom prst="round1Rect">
              <a:avLst>
                <a:gd fmla="val 16667" name="adj"/>
              </a:avLst>
            </a:prstGeom>
            <a:solidFill>
              <a:schemeClr val="lt1"/>
            </a:solidFill>
            <a:ln cap="flat" cmpd="sng" w="25400">
              <a:solidFill>
                <a:srgbClr val="4674A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5"/>
            <p:cNvSpPr txBox="1"/>
            <p:nvPr/>
          </p:nvSpPr>
          <p:spPr>
            <a:xfrm>
              <a:off x="0" y="0"/>
              <a:ext cx="3048000" cy="1524000"/>
            </a:xfrm>
            <a:prstGeom prst="rect">
              <a:avLst/>
            </a:prstGeom>
            <a:noFill/>
            <a:ln>
              <a:noFill/>
            </a:ln>
          </p:spPr>
          <p:txBody>
            <a:bodyPr anchorCtr="0" anchor="ctr" bIns="120900" lIns="120900" spcFirstLastPara="1" rIns="120900" wrap="square" tIns="120900">
              <a:noAutofit/>
            </a:bodyPr>
            <a:lstStyle/>
            <a:p>
              <a:pPr indent="0" lvl="0" marL="0" marR="0" rtl="0" algn="l">
                <a:lnSpc>
                  <a:spcPct val="90000"/>
                </a:lnSpc>
                <a:spcBef>
                  <a:spcPts val="0"/>
                </a:spcBef>
                <a:spcAft>
                  <a:spcPts val="0"/>
                </a:spcAft>
                <a:buNone/>
              </a:pPr>
              <a:r>
                <a:rPr b="1" i="1" lang="tr-TR" sz="1700">
                  <a:solidFill>
                    <a:schemeClr val="lt1"/>
                  </a:solidFill>
                  <a:latin typeface="Calibri"/>
                  <a:ea typeface="Calibri"/>
                  <a:cs typeface="Calibri"/>
                  <a:sym typeface="Calibri"/>
                </a:rPr>
                <a:t>Oyun bilgisayarları, genel olarak 15-25 yaş arası gençlerin ilgi alanına giriyor.</a:t>
              </a:r>
              <a:endParaRPr b="1" i="1" sz="1700">
                <a:solidFill>
                  <a:schemeClr val="lt1"/>
                </a:solidFill>
                <a:latin typeface="Calibri"/>
                <a:ea typeface="Calibri"/>
                <a:cs typeface="Calibri"/>
                <a:sym typeface="Calibri"/>
              </a:endParaRPr>
            </a:p>
          </p:txBody>
        </p:sp>
        <p:sp>
          <p:nvSpPr>
            <p:cNvPr id="215" name="Google Shape;215;p15"/>
            <p:cNvSpPr/>
            <p:nvPr/>
          </p:nvSpPr>
          <p:spPr>
            <a:xfrm>
              <a:off x="3048000" y="0"/>
              <a:ext cx="3048000" cy="2032000"/>
            </a:xfrm>
            <a:prstGeom prst="round1Rect">
              <a:avLst>
                <a:gd fmla="val 16667" name="adj"/>
              </a:avLst>
            </a:prstGeom>
            <a:solidFill>
              <a:schemeClr val="lt1"/>
            </a:solidFill>
            <a:ln cap="flat" cmpd="sng" w="25400">
              <a:solidFill>
                <a:srgbClr val="4674A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5"/>
            <p:cNvSpPr txBox="1"/>
            <p:nvPr/>
          </p:nvSpPr>
          <p:spPr>
            <a:xfrm>
              <a:off x="3048000" y="0"/>
              <a:ext cx="3048000" cy="1524000"/>
            </a:xfrm>
            <a:prstGeom prst="rect">
              <a:avLst/>
            </a:prstGeom>
            <a:noFill/>
            <a:ln>
              <a:noFill/>
            </a:ln>
          </p:spPr>
          <p:txBody>
            <a:bodyPr anchorCtr="0" anchor="ctr" bIns="120900" lIns="120900" spcFirstLastPara="1" rIns="120900" wrap="square" tIns="120900">
              <a:noAutofit/>
            </a:bodyPr>
            <a:lstStyle/>
            <a:p>
              <a:pPr indent="0" lvl="0" marL="0" marR="0" rtl="0" algn="l">
                <a:lnSpc>
                  <a:spcPct val="90000"/>
                </a:lnSpc>
                <a:spcBef>
                  <a:spcPts val="0"/>
                </a:spcBef>
                <a:spcAft>
                  <a:spcPts val="0"/>
                </a:spcAft>
                <a:buNone/>
              </a:pPr>
              <a:r>
                <a:rPr b="1" i="1" lang="tr-TR" sz="1700">
                  <a:solidFill>
                    <a:schemeClr val="lt1"/>
                  </a:solidFill>
                  <a:latin typeface="Calibri"/>
                  <a:ea typeface="Calibri"/>
                  <a:cs typeface="Calibri"/>
                  <a:sym typeface="Calibri"/>
                </a:rPr>
                <a:t>Kullanıcıların gelir düzeyleri orta ve yüksek olarak belirlenmiştir</a:t>
              </a:r>
              <a:endParaRPr b="1" i="1" sz="1700">
                <a:solidFill>
                  <a:schemeClr val="lt1"/>
                </a:solidFill>
                <a:latin typeface="Calibri"/>
                <a:ea typeface="Calibri"/>
                <a:cs typeface="Calibri"/>
                <a:sym typeface="Calibri"/>
              </a:endParaRPr>
            </a:p>
          </p:txBody>
        </p:sp>
        <p:sp>
          <p:nvSpPr>
            <p:cNvPr id="217" name="Google Shape;217;p15"/>
            <p:cNvSpPr/>
            <p:nvPr/>
          </p:nvSpPr>
          <p:spPr>
            <a:xfrm rot="10800000">
              <a:off x="0" y="2032000"/>
              <a:ext cx="3048000" cy="2032000"/>
            </a:xfrm>
            <a:prstGeom prst="round1Rect">
              <a:avLst>
                <a:gd fmla="val 16667" name="adj"/>
              </a:avLst>
            </a:prstGeom>
            <a:solidFill>
              <a:schemeClr val="lt1"/>
            </a:solidFill>
            <a:ln cap="flat" cmpd="sng" w="25400">
              <a:solidFill>
                <a:srgbClr val="4674A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5"/>
            <p:cNvSpPr txBox="1"/>
            <p:nvPr/>
          </p:nvSpPr>
          <p:spPr>
            <a:xfrm>
              <a:off x="0" y="2539999"/>
              <a:ext cx="3048000" cy="1524000"/>
            </a:xfrm>
            <a:prstGeom prst="rect">
              <a:avLst/>
            </a:prstGeom>
            <a:noFill/>
            <a:ln>
              <a:noFill/>
            </a:ln>
          </p:spPr>
          <p:txBody>
            <a:bodyPr anchorCtr="0" anchor="ctr" bIns="120900" lIns="120900" spcFirstLastPara="1" rIns="120900" wrap="square" tIns="120900">
              <a:noAutofit/>
            </a:bodyPr>
            <a:lstStyle/>
            <a:p>
              <a:pPr indent="0" lvl="0" marL="0" marR="0" rtl="0" algn="l">
                <a:lnSpc>
                  <a:spcPct val="90000"/>
                </a:lnSpc>
                <a:spcBef>
                  <a:spcPts val="0"/>
                </a:spcBef>
                <a:spcAft>
                  <a:spcPts val="0"/>
                </a:spcAft>
                <a:buNone/>
              </a:pPr>
              <a:r>
                <a:rPr b="1" i="1" lang="tr-TR" sz="1700">
                  <a:solidFill>
                    <a:schemeClr val="lt1"/>
                  </a:solidFill>
                  <a:latin typeface="Calibri"/>
                  <a:ea typeface="Calibri"/>
                  <a:cs typeface="Calibri"/>
                  <a:sym typeface="Calibri"/>
                </a:rPr>
                <a:t>Kullanıcılar eğitim durumları lise ve üniversitedir. Satın eylemini de kendisi gerçekleştiriyor.</a:t>
              </a:r>
              <a:endParaRPr b="1" i="1" sz="1700">
                <a:solidFill>
                  <a:schemeClr val="lt1"/>
                </a:solidFill>
                <a:latin typeface="Calibri"/>
                <a:ea typeface="Calibri"/>
                <a:cs typeface="Calibri"/>
                <a:sym typeface="Calibri"/>
              </a:endParaRPr>
            </a:p>
          </p:txBody>
        </p:sp>
        <p:sp>
          <p:nvSpPr>
            <p:cNvPr id="219" name="Google Shape;219;p15"/>
            <p:cNvSpPr/>
            <p:nvPr/>
          </p:nvSpPr>
          <p:spPr>
            <a:xfrm rot="5400000">
              <a:off x="3556000" y="1523999"/>
              <a:ext cx="2032000" cy="3048000"/>
            </a:xfrm>
            <a:prstGeom prst="round1Rect">
              <a:avLst>
                <a:gd fmla="val 16667" name="adj"/>
              </a:avLst>
            </a:prstGeom>
            <a:solidFill>
              <a:schemeClr val="lt1"/>
            </a:solidFill>
            <a:ln cap="flat" cmpd="sng" w="25400">
              <a:solidFill>
                <a:srgbClr val="4674A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5"/>
            <p:cNvSpPr txBox="1"/>
            <p:nvPr/>
          </p:nvSpPr>
          <p:spPr>
            <a:xfrm>
              <a:off x="3048000" y="2539999"/>
              <a:ext cx="3048000" cy="1524000"/>
            </a:xfrm>
            <a:prstGeom prst="rect">
              <a:avLst/>
            </a:prstGeom>
            <a:noFill/>
            <a:ln>
              <a:noFill/>
            </a:ln>
          </p:spPr>
          <p:txBody>
            <a:bodyPr anchorCtr="0" anchor="ctr" bIns="120900" lIns="120900" spcFirstLastPara="1" rIns="120900" wrap="square" tIns="120900">
              <a:noAutofit/>
            </a:bodyPr>
            <a:lstStyle/>
            <a:p>
              <a:pPr indent="0" lvl="0" marL="0" marR="0" rtl="0" algn="l">
                <a:lnSpc>
                  <a:spcPct val="90000"/>
                </a:lnSpc>
                <a:spcBef>
                  <a:spcPts val="0"/>
                </a:spcBef>
                <a:spcAft>
                  <a:spcPts val="0"/>
                </a:spcAft>
                <a:buNone/>
              </a:pPr>
              <a:r>
                <a:rPr b="1" i="1" lang="tr-TR" sz="1700">
                  <a:solidFill>
                    <a:schemeClr val="lt1"/>
                  </a:solidFill>
                  <a:latin typeface="Calibri"/>
                  <a:ea typeface="Calibri"/>
                  <a:cs typeface="Calibri"/>
                  <a:sym typeface="Calibri"/>
                </a:rPr>
                <a:t>Kullanımın cinsiyete göre dağılımı şu şekildedir; %85 erkek, %15 kadın kullanıcı.</a:t>
              </a:r>
              <a:endParaRPr b="1" i="1" sz="1700">
                <a:solidFill>
                  <a:schemeClr val="lt1"/>
                </a:solidFill>
                <a:latin typeface="Calibri"/>
                <a:ea typeface="Calibri"/>
                <a:cs typeface="Calibri"/>
                <a:sym typeface="Calibri"/>
              </a:endParaRPr>
            </a:p>
          </p:txBody>
        </p:sp>
        <p:sp>
          <p:nvSpPr>
            <p:cNvPr id="221" name="Google Shape;221;p15"/>
            <p:cNvSpPr/>
            <p:nvPr/>
          </p:nvSpPr>
          <p:spPr>
            <a:xfrm>
              <a:off x="2133600" y="1523999"/>
              <a:ext cx="1828800" cy="1016000"/>
            </a:xfrm>
            <a:prstGeom prst="roundRect">
              <a:avLst>
                <a:gd fmla="val 16667" name="adj"/>
              </a:avLst>
            </a:prstGeom>
            <a:solidFill>
              <a:srgbClr val="B1C0D7"/>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5"/>
            <p:cNvSpPr txBox="1"/>
            <p:nvPr/>
          </p:nvSpPr>
          <p:spPr>
            <a:xfrm>
              <a:off x="2183197" y="1573596"/>
              <a:ext cx="1729606" cy="916806"/>
            </a:xfrm>
            <a:prstGeom prst="rect">
              <a:avLst/>
            </a:prstGeom>
            <a:no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None/>
              </a:pPr>
              <a:r>
                <a:rPr b="1" i="1" lang="tr-TR" sz="1700" u="none">
                  <a:solidFill>
                    <a:srgbClr val="1D1B10"/>
                  </a:solidFill>
                  <a:latin typeface="Calibri"/>
                  <a:ea typeface="Calibri"/>
                  <a:cs typeface="Calibri"/>
                  <a:sym typeface="Calibri"/>
                </a:rPr>
                <a:t>DEMOGRAFİK DEĞERLENDİRME</a:t>
              </a:r>
              <a:endParaRPr b="1" i="1" sz="1700" u="none">
                <a:solidFill>
                  <a:srgbClr val="1D1B10"/>
                </a:solidFill>
                <a:latin typeface="Calibri"/>
                <a:ea typeface="Calibri"/>
                <a:cs typeface="Calibri"/>
                <a:sym typeface="Calibri"/>
              </a:endParaRPr>
            </a:p>
          </p:txBody>
        </p:sp>
      </p:grpSp>
      <p:sp>
        <p:nvSpPr>
          <p:cNvPr id="223" name="Google Shape;223;p15"/>
          <p:cNvSpPr/>
          <p:nvPr/>
        </p:nvSpPr>
        <p:spPr>
          <a:xfrm>
            <a:off x="2915816" y="260648"/>
            <a:ext cx="482453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tr-TR" sz="2400">
                <a:solidFill>
                  <a:srgbClr val="974806"/>
                </a:solidFill>
                <a:latin typeface="Calibri"/>
                <a:ea typeface="Calibri"/>
                <a:cs typeface="Calibri"/>
                <a:sym typeface="Calibri"/>
              </a:rPr>
              <a:t>Pazarı Segmantasyonlarına Ayırma</a:t>
            </a:r>
            <a:endParaRPr/>
          </a:p>
        </p:txBody>
      </p:sp>
      <p:sp>
        <p:nvSpPr>
          <p:cNvPr id="224" name="Google Shape;224;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transition spd="slow">
    <p:push/>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grpSp>
        <p:nvGrpSpPr>
          <p:cNvPr id="230" name="Google Shape;230;p16"/>
          <p:cNvGrpSpPr/>
          <p:nvPr/>
        </p:nvGrpSpPr>
        <p:grpSpPr>
          <a:xfrm>
            <a:off x="2148408" y="1397000"/>
            <a:ext cx="6096000" cy="4064000"/>
            <a:chOff x="0" y="0"/>
            <a:chExt cx="6096000" cy="4064000"/>
          </a:xfrm>
        </p:grpSpPr>
        <p:sp>
          <p:nvSpPr>
            <p:cNvPr id="231" name="Google Shape;231;p16"/>
            <p:cNvSpPr/>
            <p:nvPr/>
          </p:nvSpPr>
          <p:spPr>
            <a:xfrm rot="-5400000">
              <a:off x="508000" y="-508000"/>
              <a:ext cx="2032000" cy="3048000"/>
            </a:xfrm>
            <a:prstGeom prst="round1Rect">
              <a:avLst>
                <a:gd fmla="val 16667" name="adj"/>
              </a:avLst>
            </a:prstGeom>
            <a:solidFill>
              <a:schemeClr val="lt1"/>
            </a:solidFill>
            <a:ln cap="flat" cmpd="sng" w="25400">
              <a:solidFill>
                <a:srgbClr val="4674A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6"/>
            <p:cNvSpPr txBox="1"/>
            <p:nvPr/>
          </p:nvSpPr>
          <p:spPr>
            <a:xfrm>
              <a:off x="0" y="0"/>
              <a:ext cx="3048000" cy="1524000"/>
            </a:xfrm>
            <a:prstGeom prst="rect">
              <a:avLst/>
            </a:prstGeom>
            <a:noFill/>
            <a:ln>
              <a:noFill/>
            </a:ln>
          </p:spPr>
          <p:txBody>
            <a:bodyPr anchorCtr="0" anchor="ctr" bIns="120900" lIns="120900" spcFirstLastPara="1" rIns="120900" wrap="square" tIns="120900">
              <a:noAutofit/>
            </a:bodyPr>
            <a:lstStyle/>
            <a:p>
              <a:pPr indent="0" lvl="0" marL="0" marR="0" rtl="0" algn="l">
                <a:lnSpc>
                  <a:spcPct val="90000"/>
                </a:lnSpc>
                <a:spcBef>
                  <a:spcPts val="0"/>
                </a:spcBef>
                <a:spcAft>
                  <a:spcPts val="0"/>
                </a:spcAft>
                <a:buNone/>
              </a:pPr>
              <a:r>
                <a:rPr b="1" i="1" lang="tr-TR" sz="1700">
                  <a:solidFill>
                    <a:schemeClr val="dk1"/>
                  </a:solidFill>
                  <a:latin typeface="Calibri"/>
                  <a:ea typeface="Calibri"/>
                  <a:cs typeface="Calibri"/>
                  <a:sym typeface="Calibri"/>
                </a:rPr>
                <a:t>Tüketici beğenmediği veya istediği performansı almadığı zaman markalardan çok kolay vazgeçebiliyor</a:t>
              </a:r>
              <a:endParaRPr b="1" i="1" sz="1700">
                <a:solidFill>
                  <a:schemeClr val="dk1"/>
                </a:solidFill>
                <a:latin typeface="Calibri"/>
                <a:ea typeface="Calibri"/>
                <a:cs typeface="Calibri"/>
                <a:sym typeface="Calibri"/>
              </a:endParaRPr>
            </a:p>
          </p:txBody>
        </p:sp>
        <p:sp>
          <p:nvSpPr>
            <p:cNvPr id="233" name="Google Shape;233;p16"/>
            <p:cNvSpPr/>
            <p:nvPr/>
          </p:nvSpPr>
          <p:spPr>
            <a:xfrm>
              <a:off x="3048000" y="0"/>
              <a:ext cx="3048000" cy="2032000"/>
            </a:xfrm>
            <a:prstGeom prst="round1Rect">
              <a:avLst>
                <a:gd fmla="val 16667" name="adj"/>
              </a:avLst>
            </a:prstGeom>
            <a:solidFill>
              <a:schemeClr val="lt1"/>
            </a:solidFill>
            <a:ln cap="flat" cmpd="sng" w="25400">
              <a:solidFill>
                <a:srgbClr val="4674A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6"/>
            <p:cNvSpPr txBox="1"/>
            <p:nvPr/>
          </p:nvSpPr>
          <p:spPr>
            <a:xfrm>
              <a:off x="3048000" y="0"/>
              <a:ext cx="3048000" cy="1524000"/>
            </a:xfrm>
            <a:prstGeom prst="rect">
              <a:avLst/>
            </a:prstGeom>
            <a:noFill/>
            <a:ln>
              <a:noFill/>
            </a:ln>
          </p:spPr>
          <p:txBody>
            <a:bodyPr anchorCtr="0" anchor="ctr" bIns="120900" lIns="120900" spcFirstLastPara="1" rIns="120900" wrap="square" tIns="120900">
              <a:noAutofit/>
            </a:bodyPr>
            <a:lstStyle/>
            <a:p>
              <a:pPr indent="0" lvl="0" marL="0" marR="0" rtl="0" algn="l">
                <a:lnSpc>
                  <a:spcPct val="90000"/>
                </a:lnSpc>
                <a:spcBef>
                  <a:spcPts val="0"/>
                </a:spcBef>
                <a:spcAft>
                  <a:spcPts val="0"/>
                </a:spcAft>
                <a:buNone/>
              </a:pPr>
              <a:r>
                <a:rPr b="1" i="1" lang="tr-TR" sz="1700">
                  <a:solidFill>
                    <a:schemeClr val="dk1"/>
                  </a:solidFill>
                  <a:latin typeface="Calibri"/>
                  <a:ea typeface="Calibri"/>
                  <a:cs typeface="Calibri"/>
                  <a:sym typeface="Calibri"/>
                </a:rPr>
                <a:t>Bu pazar da tüketiciyle duygusal bağ kuran marka yok denecek  kadar az.</a:t>
              </a:r>
              <a:endParaRPr b="1" i="1" sz="1700">
                <a:solidFill>
                  <a:schemeClr val="dk1"/>
                </a:solidFill>
                <a:latin typeface="Calibri"/>
                <a:ea typeface="Calibri"/>
                <a:cs typeface="Calibri"/>
                <a:sym typeface="Calibri"/>
              </a:endParaRPr>
            </a:p>
          </p:txBody>
        </p:sp>
        <p:sp>
          <p:nvSpPr>
            <p:cNvPr id="235" name="Google Shape;235;p16"/>
            <p:cNvSpPr/>
            <p:nvPr/>
          </p:nvSpPr>
          <p:spPr>
            <a:xfrm rot="10800000">
              <a:off x="0" y="2032000"/>
              <a:ext cx="3048000" cy="2032000"/>
            </a:xfrm>
            <a:prstGeom prst="round1Rect">
              <a:avLst>
                <a:gd fmla="val 16667" name="adj"/>
              </a:avLst>
            </a:prstGeom>
            <a:solidFill>
              <a:schemeClr val="lt1"/>
            </a:solidFill>
            <a:ln cap="flat" cmpd="sng" w="25400">
              <a:solidFill>
                <a:srgbClr val="4674A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6"/>
            <p:cNvSpPr txBox="1"/>
            <p:nvPr/>
          </p:nvSpPr>
          <p:spPr>
            <a:xfrm>
              <a:off x="0" y="2539999"/>
              <a:ext cx="3048000" cy="1524000"/>
            </a:xfrm>
            <a:prstGeom prst="rect">
              <a:avLst/>
            </a:prstGeom>
            <a:noFill/>
            <a:ln>
              <a:noFill/>
            </a:ln>
          </p:spPr>
          <p:txBody>
            <a:bodyPr anchorCtr="0" anchor="ctr" bIns="120900" lIns="120900" spcFirstLastPara="1" rIns="120900" wrap="square" tIns="120900">
              <a:noAutofit/>
            </a:bodyPr>
            <a:lstStyle/>
            <a:p>
              <a:pPr indent="0" lvl="0" marL="0" marR="0" rtl="0" algn="l">
                <a:lnSpc>
                  <a:spcPct val="90000"/>
                </a:lnSpc>
                <a:spcBef>
                  <a:spcPts val="0"/>
                </a:spcBef>
                <a:spcAft>
                  <a:spcPts val="0"/>
                </a:spcAft>
                <a:buNone/>
              </a:pPr>
              <a:r>
                <a:rPr b="1" i="1" lang="tr-TR" sz="1700">
                  <a:solidFill>
                    <a:schemeClr val="dk1"/>
                  </a:solidFill>
                  <a:latin typeface="Calibri"/>
                  <a:ea typeface="Calibri"/>
                  <a:cs typeface="Calibri"/>
                  <a:sym typeface="Calibri"/>
                </a:rPr>
                <a:t>Tüketici aldığı bilgisayarı kendi gibi hissetmek istiyor. Kendiyle özdeşleşmesini bekliyor.</a:t>
              </a:r>
              <a:endParaRPr b="1" i="1" sz="1700">
                <a:solidFill>
                  <a:schemeClr val="dk1"/>
                </a:solidFill>
                <a:latin typeface="Calibri"/>
                <a:ea typeface="Calibri"/>
                <a:cs typeface="Calibri"/>
                <a:sym typeface="Calibri"/>
              </a:endParaRPr>
            </a:p>
          </p:txBody>
        </p:sp>
        <p:sp>
          <p:nvSpPr>
            <p:cNvPr id="237" name="Google Shape;237;p16"/>
            <p:cNvSpPr/>
            <p:nvPr/>
          </p:nvSpPr>
          <p:spPr>
            <a:xfrm rot="5400000">
              <a:off x="3556000" y="1523999"/>
              <a:ext cx="2032000" cy="3048000"/>
            </a:xfrm>
            <a:prstGeom prst="round1Rect">
              <a:avLst>
                <a:gd fmla="val 16667" name="adj"/>
              </a:avLst>
            </a:prstGeom>
            <a:solidFill>
              <a:schemeClr val="lt1"/>
            </a:solidFill>
            <a:ln cap="flat" cmpd="sng" w="25400">
              <a:solidFill>
                <a:srgbClr val="4674A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6"/>
            <p:cNvSpPr txBox="1"/>
            <p:nvPr/>
          </p:nvSpPr>
          <p:spPr>
            <a:xfrm>
              <a:off x="3048000" y="2539999"/>
              <a:ext cx="3048000" cy="1524000"/>
            </a:xfrm>
            <a:prstGeom prst="rect">
              <a:avLst/>
            </a:prstGeom>
            <a:noFill/>
            <a:ln>
              <a:noFill/>
            </a:ln>
          </p:spPr>
          <p:txBody>
            <a:bodyPr anchorCtr="0" anchor="ctr" bIns="120900" lIns="120900" spcFirstLastPara="1" rIns="120900" wrap="square" tIns="120900">
              <a:noAutofit/>
            </a:bodyPr>
            <a:lstStyle/>
            <a:p>
              <a:pPr indent="0" lvl="0" marL="0" marR="0" rtl="0" algn="ctr">
                <a:lnSpc>
                  <a:spcPct val="90000"/>
                </a:lnSpc>
                <a:spcBef>
                  <a:spcPts val="0"/>
                </a:spcBef>
                <a:spcAft>
                  <a:spcPts val="0"/>
                </a:spcAft>
                <a:buNone/>
              </a:pPr>
              <a:r>
                <a:rPr b="1" i="1" lang="tr-TR" sz="1700">
                  <a:solidFill>
                    <a:schemeClr val="dk1"/>
                  </a:solidFill>
                  <a:latin typeface="Calibri"/>
                  <a:ea typeface="Calibri"/>
                  <a:cs typeface="Calibri"/>
                  <a:sym typeface="Calibri"/>
                </a:rPr>
                <a:t>Verdiği ücret karşılığında teknolojiyi bireyselleştirme peşinde.</a:t>
              </a:r>
              <a:endParaRPr b="1" i="1" sz="1700">
                <a:solidFill>
                  <a:schemeClr val="dk1"/>
                </a:solidFill>
                <a:latin typeface="Calibri"/>
                <a:ea typeface="Calibri"/>
                <a:cs typeface="Calibri"/>
                <a:sym typeface="Calibri"/>
              </a:endParaRPr>
            </a:p>
          </p:txBody>
        </p:sp>
        <p:sp>
          <p:nvSpPr>
            <p:cNvPr id="239" name="Google Shape;239;p16"/>
            <p:cNvSpPr/>
            <p:nvPr/>
          </p:nvSpPr>
          <p:spPr>
            <a:xfrm>
              <a:off x="2133600" y="1523999"/>
              <a:ext cx="1828800" cy="1016000"/>
            </a:xfrm>
            <a:prstGeom prst="roundRect">
              <a:avLst>
                <a:gd fmla="val 16667" name="adj"/>
              </a:avLst>
            </a:prstGeom>
            <a:solidFill>
              <a:srgbClr val="B1C0D7"/>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6"/>
            <p:cNvSpPr txBox="1"/>
            <p:nvPr/>
          </p:nvSpPr>
          <p:spPr>
            <a:xfrm>
              <a:off x="2183197" y="1573596"/>
              <a:ext cx="1729606" cy="916806"/>
            </a:xfrm>
            <a:prstGeom prst="rect">
              <a:avLst/>
            </a:prstGeom>
            <a:no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None/>
              </a:pPr>
              <a:r>
                <a:rPr b="1" i="1" lang="tr-TR" sz="1700">
                  <a:solidFill>
                    <a:srgbClr val="1D1B10"/>
                  </a:solidFill>
                  <a:latin typeface="Calibri"/>
                  <a:ea typeface="Calibri"/>
                  <a:cs typeface="Calibri"/>
                  <a:sym typeface="Calibri"/>
                </a:rPr>
                <a:t>PSİGOGRAFİK DEĞERLENDİRME</a:t>
              </a:r>
              <a:endParaRPr b="1" i="1" sz="1700">
                <a:solidFill>
                  <a:srgbClr val="1D1B10"/>
                </a:solidFill>
                <a:latin typeface="Calibri"/>
                <a:ea typeface="Calibri"/>
                <a:cs typeface="Calibri"/>
                <a:sym typeface="Calibri"/>
              </a:endParaRPr>
            </a:p>
          </p:txBody>
        </p:sp>
      </p:grpSp>
    </p:spTree>
  </p:cSld>
  <p:clrMapOvr>
    <a:masterClrMapping/>
  </p:clrMapOvr>
  <p:transition spd="slow">
    <p:push/>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grpSp>
        <p:nvGrpSpPr>
          <p:cNvPr id="246" name="Google Shape;246;p17"/>
          <p:cNvGrpSpPr/>
          <p:nvPr/>
        </p:nvGrpSpPr>
        <p:grpSpPr>
          <a:xfrm>
            <a:off x="2004392" y="1397000"/>
            <a:ext cx="6096000" cy="4064000"/>
            <a:chOff x="0" y="0"/>
            <a:chExt cx="6096000" cy="4064000"/>
          </a:xfrm>
        </p:grpSpPr>
        <p:sp>
          <p:nvSpPr>
            <p:cNvPr id="247" name="Google Shape;247;p17"/>
            <p:cNvSpPr/>
            <p:nvPr/>
          </p:nvSpPr>
          <p:spPr>
            <a:xfrm rot="-5400000">
              <a:off x="508000" y="-508000"/>
              <a:ext cx="2032000" cy="3048000"/>
            </a:xfrm>
            <a:prstGeom prst="round1Rect">
              <a:avLst>
                <a:gd fmla="val 16667" name="adj"/>
              </a:avLst>
            </a:prstGeom>
            <a:solidFill>
              <a:schemeClr val="lt1"/>
            </a:solidFill>
            <a:ln cap="flat" cmpd="sng" w="25400">
              <a:solidFill>
                <a:srgbClr val="4674A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7"/>
            <p:cNvSpPr txBox="1"/>
            <p:nvPr/>
          </p:nvSpPr>
          <p:spPr>
            <a:xfrm>
              <a:off x="0" y="0"/>
              <a:ext cx="3048000" cy="1524000"/>
            </a:xfrm>
            <a:prstGeom prst="rect">
              <a:avLst/>
            </a:prstGeom>
            <a:noFill/>
            <a:ln>
              <a:noFill/>
            </a:ln>
          </p:spPr>
          <p:txBody>
            <a:bodyPr anchorCtr="0" anchor="ctr" bIns="120900" lIns="120900" spcFirstLastPara="1" rIns="120900" wrap="square" tIns="120900">
              <a:noAutofit/>
            </a:bodyPr>
            <a:lstStyle/>
            <a:p>
              <a:pPr indent="0" lvl="0" marL="0" marR="0" rtl="0" algn="l">
                <a:lnSpc>
                  <a:spcPct val="90000"/>
                </a:lnSpc>
                <a:spcBef>
                  <a:spcPts val="0"/>
                </a:spcBef>
                <a:spcAft>
                  <a:spcPts val="0"/>
                </a:spcAft>
                <a:buNone/>
              </a:pPr>
              <a:r>
                <a:rPr b="1" i="1" lang="tr-TR" sz="1700">
                  <a:solidFill>
                    <a:schemeClr val="lt1"/>
                  </a:solidFill>
                  <a:latin typeface="Calibri"/>
                  <a:ea typeface="Calibri"/>
                  <a:cs typeface="Calibri"/>
                  <a:sym typeface="Calibri"/>
                </a:rPr>
                <a:t>Tüketici ürünü alırken, kolay kullanım, sağlam yapı, hızlı teslimat ve garanti servisleri arıyor.</a:t>
              </a:r>
              <a:endParaRPr b="1" i="1" sz="1700">
                <a:solidFill>
                  <a:schemeClr val="lt1"/>
                </a:solidFill>
                <a:latin typeface="Calibri"/>
                <a:ea typeface="Calibri"/>
                <a:cs typeface="Calibri"/>
                <a:sym typeface="Calibri"/>
              </a:endParaRPr>
            </a:p>
          </p:txBody>
        </p:sp>
        <p:sp>
          <p:nvSpPr>
            <p:cNvPr id="249" name="Google Shape;249;p17"/>
            <p:cNvSpPr/>
            <p:nvPr/>
          </p:nvSpPr>
          <p:spPr>
            <a:xfrm>
              <a:off x="3048000" y="0"/>
              <a:ext cx="3048000" cy="2032000"/>
            </a:xfrm>
            <a:prstGeom prst="round1Rect">
              <a:avLst>
                <a:gd fmla="val 16667" name="adj"/>
              </a:avLst>
            </a:prstGeom>
            <a:solidFill>
              <a:schemeClr val="lt1"/>
            </a:solidFill>
            <a:ln cap="flat" cmpd="sng" w="25400">
              <a:solidFill>
                <a:srgbClr val="4674A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7"/>
            <p:cNvSpPr txBox="1"/>
            <p:nvPr/>
          </p:nvSpPr>
          <p:spPr>
            <a:xfrm>
              <a:off x="3048000" y="0"/>
              <a:ext cx="3048000" cy="1524000"/>
            </a:xfrm>
            <a:prstGeom prst="rect">
              <a:avLst/>
            </a:prstGeom>
            <a:noFill/>
            <a:ln>
              <a:noFill/>
            </a:ln>
          </p:spPr>
          <p:txBody>
            <a:bodyPr anchorCtr="0" anchor="ctr" bIns="120900" lIns="120900" spcFirstLastPara="1" rIns="120900" wrap="square" tIns="120900">
              <a:noAutofit/>
            </a:bodyPr>
            <a:lstStyle/>
            <a:p>
              <a:pPr indent="0" lvl="0" marL="0" marR="0" rtl="0" algn="l">
                <a:lnSpc>
                  <a:spcPct val="90000"/>
                </a:lnSpc>
                <a:spcBef>
                  <a:spcPts val="0"/>
                </a:spcBef>
                <a:spcAft>
                  <a:spcPts val="0"/>
                </a:spcAft>
                <a:buNone/>
              </a:pPr>
              <a:r>
                <a:rPr b="1" i="1" lang="tr-TR" sz="1700">
                  <a:solidFill>
                    <a:schemeClr val="lt1"/>
                  </a:solidFill>
                  <a:latin typeface="Calibri"/>
                  <a:ea typeface="Calibri"/>
                  <a:cs typeface="Calibri"/>
                  <a:sym typeface="Calibri"/>
                </a:rPr>
                <a:t>Mevcut kullandığı marka yerine seçebileceği alternatiflerin çok olması marka sadakatinin varlığını ortadan kaldırıyor</a:t>
              </a:r>
              <a:endParaRPr b="1" i="1" sz="1700">
                <a:solidFill>
                  <a:schemeClr val="lt1"/>
                </a:solidFill>
                <a:latin typeface="Calibri"/>
                <a:ea typeface="Calibri"/>
                <a:cs typeface="Calibri"/>
                <a:sym typeface="Calibri"/>
              </a:endParaRPr>
            </a:p>
          </p:txBody>
        </p:sp>
        <p:sp>
          <p:nvSpPr>
            <p:cNvPr id="251" name="Google Shape;251;p17"/>
            <p:cNvSpPr/>
            <p:nvPr/>
          </p:nvSpPr>
          <p:spPr>
            <a:xfrm rot="10800000">
              <a:off x="0" y="2032000"/>
              <a:ext cx="3048000" cy="2032000"/>
            </a:xfrm>
            <a:prstGeom prst="round1Rect">
              <a:avLst>
                <a:gd fmla="val 16667" name="adj"/>
              </a:avLst>
            </a:prstGeom>
            <a:solidFill>
              <a:schemeClr val="lt1"/>
            </a:solidFill>
            <a:ln cap="flat" cmpd="sng" w="25400">
              <a:solidFill>
                <a:srgbClr val="4674A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7"/>
            <p:cNvSpPr txBox="1"/>
            <p:nvPr/>
          </p:nvSpPr>
          <p:spPr>
            <a:xfrm>
              <a:off x="0" y="2539999"/>
              <a:ext cx="3048000" cy="1524000"/>
            </a:xfrm>
            <a:prstGeom prst="rect">
              <a:avLst/>
            </a:prstGeom>
            <a:noFill/>
            <a:ln>
              <a:noFill/>
            </a:ln>
          </p:spPr>
          <p:txBody>
            <a:bodyPr anchorCtr="0" anchor="ctr" bIns="120900" lIns="120900" spcFirstLastPara="1" rIns="120900" wrap="square" tIns="120900">
              <a:noAutofit/>
            </a:bodyPr>
            <a:lstStyle/>
            <a:p>
              <a:pPr indent="0" lvl="0" marL="0" marR="0" rtl="0" algn="l">
                <a:lnSpc>
                  <a:spcPct val="90000"/>
                </a:lnSpc>
                <a:spcBef>
                  <a:spcPts val="0"/>
                </a:spcBef>
                <a:spcAft>
                  <a:spcPts val="0"/>
                </a:spcAft>
                <a:buNone/>
              </a:pPr>
              <a:r>
                <a:rPr b="1" i="1" lang="tr-TR" sz="1700">
                  <a:solidFill>
                    <a:schemeClr val="lt1"/>
                  </a:solidFill>
                  <a:latin typeface="Calibri"/>
                  <a:ea typeface="Calibri"/>
                  <a:cs typeface="Calibri"/>
                  <a:sym typeface="Calibri"/>
                </a:rPr>
                <a:t>Oyun alanına özel ilgi duyanlar ve oyun tasarımıyla ilgili eğitim alanlar tercih ediyor.</a:t>
              </a:r>
              <a:endParaRPr b="1" i="1" sz="1700">
                <a:solidFill>
                  <a:schemeClr val="lt1"/>
                </a:solidFill>
                <a:latin typeface="Calibri"/>
                <a:ea typeface="Calibri"/>
                <a:cs typeface="Calibri"/>
                <a:sym typeface="Calibri"/>
              </a:endParaRPr>
            </a:p>
          </p:txBody>
        </p:sp>
        <p:sp>
          <p:nvSpPr>
            <p:cNvPr id="253" name="Google Shape;253;p17"/>
            <p:cNvSpPr/>
            <p:nvPr/>
          </p:nvSpPr>
          <p:spPr>
            <a:xfrm rot="5400000">
              <a:off x="3556000" y="1523999"/>
              <a:ext cx="2032000" cy="3048000"/>
            </a:xfrm>
            <a:prstGeom prst="round1Rect">
              <a:avLst>
                <a:gd fmla="val 16667" name="adj"/>
              </a:avLst>
            </a:prstGeom>
            <a:solidFill>
              <a:schemeClr val="lt1"/>
            </a:solidFill>
            <a:ln cap="flat" cmpd="sng" w="25400">
              <a:solidFill>
                <a:srgbClr val="4674A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7"/>
            <p:cNvSpPr txBox="1"/>
            <p:nvPr/>
          </p:nvSpPr>
          <p:spPr>
            <a:xfrm>
              <a:off x="3048000" y="2539999"/>
              <a:ext cx="3048000" cy="1524000"/>
            </a:xfrm>
            <a:prstGeom prst="rect">
              <a:avLst/>
            </a:prstGeom>
            <a:noFill/>
            <a:ln>
              <a:noFill/>
            </a:ln>
          </p:spPr>
          <p:txBody>
            <a:bodyPr anchorCtr="0" anchor="ctr" bIns="120900" lIns="120900" spcFirstLastPara="1" rIns="120900" wrap="square" tIns="120900">
              <a:noAutofit/>
            </a:bodyPr>
            <a:lstStyle/>
            <a:p>
              <a:pPr indent="0" lvl="0" marL="0" marR="0" rtl="0" algn="l">
                <a:lnSpc>
                  <a:spcPct val="90000"/>
                </a:lnSpc>
                <a:spcBef>
                  <a:spcPts val="0"/>
                </a:spcBef>
                <a:spcAft>
                  <a:spcPts val="0"/>
                </a:spcAft>
                <a:buNone/>
              </a:pPr>
              <a:r>
                <a:rPr b="1" i="1" lang="tr-TR" sz="1700">
                  <a:solidFill>
                    <a:schemeClr val="lt1"/>
                  </a:solidFill>
                  <a:latin typeface="Calibri"/>
                  <a:ea typeface="Calibri"/>
                  <a:cs typeface="Calibri"/>
                  <a:sym typeface="Calibri"/>
                </a:rPr>
                <a:t>Tüketiciler oyun bilgisayarlarını kişiselleştirmek istiyor.  </a:t>
              </a:r>
              <a:endParaRPr b="1" i="1" sz="1700">
                <a:solidFill>
                  <a:schemeClr val="lt1"/>
                </a:solidFill>
                <a:latin typeface="Calibri"/>
                <a:ea typeface="Calibri"/>
                <a:cs typeface="Calibri"/>
                <a:sym typeface="Calibri"/>
              </a:endParaRPr>
            </a:p>
          </p:txBody>
        </p:sp>
        <p:sp>
          <p:nvSpPr>
            <p:cNvPr id="255" name="Google Shape;255;p17"/>
            <p:cNvSpPr/>
            <p:nvPr/>
          </p:nvSpPr>
          <p:spPr>
            <a:xfrm>
              <a:off x="2133600" y="1523999"/>
              <a:ext cx="1828800" cy="1016000"/>
            </a:xfrm>
            <a:prstGeom prst="roundRect">
              <a:avLst>
                <a:gd fmla="val 16667" name="adj"/>
              </a:avLst>
            </a:prstGeom>
            <a:solidFill>
              <a:srgbClr val="B1C0D7"/>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7"/>
            <p:cNvSpPr txBox="1"/>
            <p:nvPr/>
          </p:nvSpPr>
          <p:spPr>
            <a:xfrm>
              <a:off x="2183197" y="1573596"/>
              <a:ext cx="1729606" cy="916806"/>
            </a:xfrm>
            <a:prstGeom prst="rect">
              <a:avLst/>
            </a:prstGeom>
            <a:no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None/>
              </a:pPr>
              <a:r>
                <a:rPr b="1" i="1" lang="tr-TR" sz="1700">
                  <a:solidFill>
                    <a:schemeClr val="dk1"/>
                  </a:solidFill>
                  <a:latin typeface="Calibri"/>
                  <a:ea typeface="Calibri"/>
                  <a:cs typeface="Calibri"/>
                  <a:sym typeface="Calibri"/>
                </a:rPr>
                <a:t>DAVRANIŞSAL DEĞERLENDİRME</a:t>
              </a:r>
              <a:endParaRPr b="1" i="1" sz="1700">
                <a:solidFill>
                  <a:schemeClr val="dk1"/>
                </a:solidFill>
                <a:latin typeface="Calibri"/>
                <a:ea typeface="Calibri"/>
                <a:cs typeface="Calibri"/>
                <a:sym typeface="Calibri"/>
              </a:endParaRPr>
            </a:p>
          </p:txBody>
        </p:sp>
      </p:grpSp>
    </p:spTree>
  </p:cSld>
  <p:clrMapOvr>
    <a:masterClrMapping/>
  </p:clrMapOvr>
  <p:transition spd="slow">
    <p:push/>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8"/>
          <p:cNvSpPr/>
          <p:nvPr/>
        </p:nvSpPr>
        <p:spPr>
          <a:xfrm>
            <a:off x="3059832" y="188640"/>
            <a:ext cx="2724144" cy="6771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tr-TR" sz="2000">
                <a:solidFill>
                  <a:srgbClr val="974806"/>
                </a:solidFill>
                <a:latin typeface="Calibri"/>
                <a:ea typeface="Calibri"/>
                <a:cs typeface="Calibri"/>
                <a:sym typeface="Calibri"/>
              </a:rPr>
              <a:t>Hedef Kitleyi Belirlemek</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2" name="Google Shape;262;p18"/>
          <p:cNvSpPr/>
          <p:nvPr/>
        </p:nvSpPr>
        <p:spPr>
          <a:xfrm>
            <a:off x="2411760" y="1065510"/>
            <a:ext cx="6624736"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tr-TR" sz="1800">
                <a:solidFill>
                  <a:schemeClr val="dk1"/>
                </a:solidFill>
                <a:latin typeface="Calibri"/>
                <a:ea typeface="Calibri"/>
                <a:cs typeface="Calibri"/>
                <a:sym typeface="Calibri"/>
              </a:rPr>
              <a:t>Hedef kitlenin ne istediğini ve kim olduğunu saptamak için anket metodunu kullandım. Toplam 4 sorudan oluşan bu anketin sonuçlarını tablolarla aşağıda belirttim;</a:t>
            </a:r>
            <a:endParaRPr b="1" i="1" sz="1800">
              <a:solidFill>
                <a:schemeClr val="dk1"/>
              </a:solidFill>
              <a:latin typeface="Calibri"/>
              <a:ea typeface="Calibri"/>
              <a:cs typeface="Calibri"/>
              <a:sym typeface="Calibri"/>
            </a:endParaRPr>
          </a:p>
        </p:txBody>
      </p:sp>
      <p:sp>
        <p:nvSpPr>
          <p:cNvPr id="263" name="Google Shape;263;p18"/>
          <p:cNvSpPr/>
          <p:nvPr/>
        </p:nvSpPr>
        <p:spPr>
          <a:xfrm>
            <a:off x="2376264" y="2073622"/>
            <a:ext cx="6767736"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b="1" i="1" lang="tr-TR" sz="1800">
                <a:solidFill>
                  <a:schemeClr val="dk1"/>
                </a:solidFill>
                <a:latin typeface="Calibri"/>
                <a:ea typeface="Calibri"/>
                <a:cs typeface="Calibri"/>
                <a:sym typeface="Calibri"/>
              </a:rPr>
              <a:t>19 kadın 19 erkek olmak koşuluyla toplamda 38 kişiye yönelttiğim anketlerden yalnızca 20 tanesi değerlendirmeye alındı. </a:t>
            </a:r>
            <a:endParaRPr/>
          </a:p>
        </p:txBody>
      </p:sp>
      <p:sp>
        <p:nvSpPr>
          <p:cNvPr id="264" name="Google Shape;264;p18"/>
          <p:cNvSpPr/>
          <p:nvPr/>
        </p:nvSpPr>
        <p:spPr>
          <a:xfrm>
            <a:off x="2411760" y="3059668"/>
            <a:ext cx="5904656" cy="36933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b="1" i="1" lang="tr-TR" sz="1800">
                <a:solidFill>
                  <a:schemeClr val="dk1"/>
                </a:solidFill>
                <a:latin typeface="Calibri"/>
                <a:ea typeface="Calibri"/>
                <a:cs typeface="Calibri"/>
                <a:sym typeface="Calibri"/>
              </a:rPr>
              <a:t>3 adet seçenekli soru ve 1 adet açık uçlu soru yönelttim. </a:t>
            </a:r>
            <a:endParaRPr/>
          </a:p>
        </p:txBody>
      </p:sp>
      <p:sp>
        <p:nvSpPr>
          <p:cNvPr id="265" name="Google Shape;265;p18"/>
          <p:cNvSpPr/>
          <p:nvPr/>
        </p:nvSpPr>
        <p:spPr>
          <a:xfrm>
            <a:off x="2411760" y="3491716"/>
            <a:ext cx="6624736" cy="36933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b="1" i="1" lang="tr-TR" sz="1800">
                <a:solidFill>
                  <a:schemeClr val="dk1"/>
                </a:solidFill>
                <a:latin typeface="Calibri"/>
                <a:ea typeface="Calibri"/>
                <a:cs typeface="Calibri"/>
                <a:sym typeface="Calibri"/>
              </a:rPr>
              <a:t>Tablo3.’te seçilen ortak cevaplar  «*» işaretiyle belirtilmiştir.</a:t>
            </a:r>
            <a:endParaRPr/>
          </a:p>
        </p:txBody>
      </p:sp>
      <p:sp>
        <p:nvSpPr>
          <p:cNvPr id="266" name="Google Shape;266;p18"/>
          <p:cNvSpPr/>
          <p:nvPr/>
        </p:nvSpPr>
        <p:spPr>
          <a:xfrm>
            <a:off x="2411760" y="4006805"/>
            <a:ext cx="6732240" cy="64633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b="1" i="1" lang="tr-TR" sz="1800">
                <a:solidFill>
                  <a:schemeClr val="dk1"/>
                </a:solidFill>
                <a:latin typeface="Calibri"/>
                <a:ea typeface="Calibri"/>
                <a:cs typeface="Calibri"/>
                <a:sym typeface="Calibri"/>
              </a:rPr>
              <a:t>Anketi cevaplayan 19 kadının; 4’ü lise okuyor veya mezun, 15’i üniversite okuyor.</a:t>
            </a:r>
            <a:endParaRPr/>
          </a:p>
        </p:txBody>
      </p:sp>
      <p:sp>
        <p:nvSpPr>
          <p:cNvPr id="267" name="Google Shape;267;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transition spd="slow">
    <p:push/>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pic>
        <p:nvPicPr>
          <p:cNvPr id="272" name="Google Shape;272;p19"/>
          <p:cNvPicPr preferRelativeResize="0"/>
          <p:nvPr/>
        </p:nvPicPr>
        <p:blipFill rotWithShape="1">
          <a:blip r:embed="rId3">
            <a:alphaModFix/>
          </a:blip>
          <a:srcRect b="0" l="0" r="0" t="0"/>
          <a:stretch/>
        </p:blipFill>
        <p:spPr>
          <a:xfrm>
            <a:off x="2370137" y="1484784"/>
            <a:ext cx="6773863" cy="768350"/>
          </a:xfrm>
          <a:prstGeom prst="rect">
            <a:avLst/>
          </a:prstGeom>
          <a:noFill/>
          <a:ln>
            <a:noFill/>
          </a:ln>
        </p:spPr>
      </p:pic>
      <p:pic>
        <p:nvPicPr>
          <p:cNvPr id="273" name="Google Shape;273;p19"/>
          <p:cNvPicPr preferRelativeResize="0"/>
          <p:nvPr/>
        </p:nvPicPr>
        <p:blipFill rotWithShape="1">
          <a:blip r:embed="rId4">
            <a:alphaModFix/>
          </a:blip>
          <a:srcRect b="0" l="0" r="0" t="0"/>
          <a:stretch/>
        </p:blipFill>
        <p:spPr>
          <a:xfrm>
            <a:off x="2370137" y="2300610"/>
            <a:ext cx="6662737" cy="768350"/>
          </a:xfrm>
          <a:prstGeom prst="rect">
            <a:avLst/>
          </a:prstGeom>
          <a:noFill/>
          <a:ln>
            <a:noFill/>
          </a:ln>
        </p:spPr>
      </p:pic>
      <p:pic>
        <p:nvPicPr>
          <p:cNvPr id="274" name="Google Shape;274;p19"/>
          <p:cNvPicPr preferRelativeResize="0"/>
          <p:nvPr/>
        </p:nvPicPr>
        <p:blipFill rotWithShape="1">
          <a:blip r:embed="rId5">
            <a:alphaModFix/>
          </a:blip>
          <a:srcRect b="0" l="0" r="0" t="0"/>
          <a:stretch/>
        </p:blipFill>
        <p:spPr>
          <a:xfrm>
            <a:off x="2373759" y="3068960"/>
            <a:ext cx="6662737" cy="493713"/>
          </a:xfrm>
          <a:prstGeom prst="rect">
            <a:avLst/>
          </a:prstGeom>
          <a:noFill/>
          <a:ln>
            <a:noFill/>
          </a:ln>
        </p:spPr>
      </p:pic>
      <p:pic>
        <p:nvPicPr>
          <p:cNvPr id="275" name="Google Shape;275;p19"/>
          <p:cNvPicPr preferRelativeResize="0"/>
          <p:nvPr/>
        </p:nvPicPr>
        <p:blipFill rotWithShape="1">
          <a:blip r:embed="rId6">
            <a:alphaModFix/>
          </a:blip>
          <a:srcRect b="0" l="0" r="0" t="0"/>
          <a:stretch/>
        </p:blipFill>
        <p:spPr>
          <a:xfrm>
            <a:off x="2339752" y="3717032"/>
            <a:ext cx="6773863" cy="768350"/>
          </a:xfrm>
          <a:prstGeom prst="rect">
            <a:avLst/>
          </a:prstGeom>
          <a:noFill/>
          <a:ln>
            <a:noFill/>
          </a:ln>
        </p:spPr>
      </p:pic>
      <p:pic>
        <p:nvPicPr>
          <p:cNvPr id="276" name="Google Shape;276;p19"/>
          <p:cNvPicPr preferRelativeResize="0"/>
          <p:nvPr/>
        </p:nvPicPr>
        <p:blipFill rotWithShape="1">
          <a:blip r:embed="rId7">
            <a:alphaModFix/>
          </a:blip>
          <a:srcRect b="0" l="0" r="0" t="0"/>
          <a:stretch/>
        </p:blipFill>
        <p:spPr>
          <a:xfrm>
            <a:off x="5148064" y="4595316"/>
            <a:ext cx="3140075" cy="2578100"/>
          </a:xfrm>
          <a:prstGeom prst="rect">
            <a:avLst/>
          </a:prstGeom>
          <a:noFill/>
          <a:ln>
            <a:noFill/>
          </a:ln>
        </p:spPr>
      </p:pic>
      <p:sp>
        <p:nvSpPr>
          <p:cNvPr id="277" name="Google Shape;277;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p:nvPr/>
        </p:nvSpPr>
        <p:spPr>
          <a:xfrm>
            <a:off x="2555776" y="1484784"/>
            <a:ext cx="5760640" cy="34163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alibri"/>
              <a:buNone/>
            </a:pPr>
            <a:r>
              <a:rPr b="1" i="1" lang="tr-TR" sz="1800" u="none" cap="none" strike="noStrike">
                <a:solidFill>
                  <a:srgbClr val="000000"/>
                </a:solidFill>
                <a:latin typeface="Calibri"/>
                <a:ea typeface="Calibri"/>
                <a:cs typeface="Calibri"/>
                <a:sym typeface="Calibri"/>
              </a:rPr>
              <a:t>ASUS KİMDİR?</a:t>
            </a:r>
            <a:endParaRPr/>
          </a:p>
          <a:p>
            <a:pPr indent="0" lvl="0" marL="0" marR="0" rtl="0" algn="l">
              <a:lnSpc>
                <a:spcPct val="100000"/>
              </a:lnSpc>
              <a:spcBef>
                <a:spcPts val="0"/>
              </a:spcBef>
              <a:spcAft>
                <a:spcPts val="0"/>
              </a:spcAft>
              <a:buClr>
                <a:schemeClr val="dk1"/>
              </a:buClr>
              <a:buSzPts val="1800"/>
              <a:buFont typeface="Calibri"/>
              <a:buNone/>
            </a:pPr>
            <a:r>
              <a:t/>
            </a:r>
            <a:endParaRPr b="1" i="1"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Calibri"/>
              <a:buNone/>
            </a:pPr>
            <a:r>
              <a:rPr b="1" i="1" lang="tr-TR" sz="1800" u="none" cap="none" strike="noStrike">
                <a:solidFill>
                  <a:srgbClr val="000000"/>
                </a:solidFill>
                <a:latin typeface="Calibri"/>
                <a:ea typeface="Calibri"/>
                <a:cs typeface="Calibri"/>
                <a:sym typeface="Calibri"/>
              </a:rPr>
              <a:t>1989 yılında Tayvan merkezli bilgisayar ve donanım üreticisi olarak kurulmuştur. Ardından cep telefonu, televizyon, ekran kartı gibi ürünleri piyasaya süren bu şirket son dönemde ürettiği dizüstü bilgisayarlarla adından ciddi şekilde söz ettirir hale gelmiştir.</a:t>
            </a:r>
            <a:endParaRPr/>
          </a:p>
          <a:p>
            <a:pPr indent="0" lvl="0" marL="0" marR="0" rtl="0" algn="l">
              <a:lnSpc>
                <a:spcPct val="100000"/>
              </a:lnSpc>
              <a:spcBef>
                <a:spcPts val="0"/>
              </a:spcBef>
              <a:spcAft>
                <a:spcPts val="0"/>
              </a:spcAft>
              <a:buClr>
                <a:srgbClr val="000000"/>
              </a:buClr>
              <a:buSzPts val="1800"/>
              <a:buFont typeface="Calibri"/>
              <a:buNone/>
            </a:pPr>
            <a:r>
              <a:rPr b="1" i="1" lang="tr-TR" sz="1800" u="none" cap="none" strike="noStrike">
                <a:solidFill>
                  <a:srgbClr val="000000"/>
                </a:solidFill>
                <a:latin typeface="Calibri"/>
                <a:ea typeface="Calibri"/>
                <a:cs typeface="Calibri"/>
                <a:sym typeface="Calibri"/>
              </a:rPr>
              <a:t>Ancak kendini piyasada yeterince tanıtamaması ve daha önce çizmiş olduğu kötü ürün imajı profiliyle olması gereken konumdan daha aşağıdadır.</a:t>
            </a:r>
            <a:endParaRPr/>
          </a:p>
          <a:p>
            <a:pPr indent="0" lvl="0" marL="0" marR="0" rtl="0" algn="l">
              <a:lnSpc>
                <a:spcPct val="100000"/>
              </a:lnSpc>
              <a:spcBef>
                <a:spcPts val="0"/>
              </a:spcBef>
              <a:spcAft>
                <a:spcPts val="0"/>
              </a:spcAft>
              <a:buClr>
                <a:srgbClr val="000000"/>
              </a:buClr>
              <a:buSzPts val="1800"/>
              <a:buFont typeface="Calibri"/>
              <a:buNone/>
            </a:pPr>
            <a:r>
              <a:rPr b="1" i="1" lang="tr-TR" sz="1800" u="none" cap="none" strike="noStrike">
                <a:solidFill>
                  <a:srgbClr val="000000"/>
                </a:solidFill>
                <a:latin typeface="Calibri"/>
                <a:ea typeface="Calibri"/>
                <a:cs typeface="Calibri"/>
                <a:sym typeface="Calibri"/>
              </a:rPr>
              <a:t>Kaliteyi, teknolojiyi ve sağlamlığı ön plana çıkartmayı amaçlayan şirket bunu sloganına da yansıtmıştır;</a:t>
            </a:r>
            <a:endParaRPr/>
          </a:p>
        </p:txBody>
      </p:sp>
      <p:sp>
        <p:nvSpPr>
          <p:cNvPr id="99" name="Google Shape;99;p2"/>
          <p:cNvSpPr/>
          <p:nvPr/>
        </p:nvSpPr>
        <p:spPr>
          <a:xfrm>
            <a:off x="2664296" y="5589240"/>
            <a:ext cx="5004048"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C3B06"/>
              </a:buClr>
              <a:buSzPts val="2400"/>
              <a:buFont typeface="Calibri"/>
              <a:buNone/>
            </a:pPr>
            <a:r>
              <a:rPr b="1" i="1" lang="tr-TR" sz="2400" u="sng" cap="none" strike="noStrike">
                <a:solidFill>
                  <a:srgbClr val="7C3B06"/>
                </a:solidFill>
                <a:latin typeface="Calibri"/>
                <a:ea typeface="Calibri"/>
                <a:cs typeface="Calibri"/>
                <a:sym typeface="Calibri"/>
              </a:rPr>
              <a:t>IN SEARCH OF INCRDIBLE---» İnanılmaz arayışlar içerisindeyiz</a:t>
            </a:r>
            <a:endParaRPr/>
          </a:p>
        </p:txBody>
      </p:sp>
      <p:pic>
        <p:nvPicPr>
          <p:cNvPr id="100" name="Google Shape;100;p2"/>
          <p:cNvPicPr preferRelativeResize="0"/>
          <p:nvPr/>
        </p:nvPicPr>
        <p:blipFill rotWithShape="1">
          <a:blip r:embed="rId3">
            <a:alphaModFix/>
          </a:blip>
          <a:srcRect b="0" l="0" r="0" t="0"/>
          <a:stretch/>
        </p:blipFill>
        <p:spPr>
          <a:xfrm>
            <a:off x="4860032" y="-99392"/>
            <a:ext cx="4314825" cy="1924050"/>
          </a:xfrm>
          <a:prstGeom prst="rect">
            <a:avLst/>
          </a:prstGeom>
          <a:noFill/>
          <a:ln>
            <a:noFill/>
          </a:ln>
        </p:spPr>
      </p:pic>
      <p:sp>
        <p:nvSpPr>
          <p:cNvPr id="101" name="Google Shape;101;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transition spd="slow">
    <p:push/>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pic>
        <p:nvPicPr>
          <p:cNvPr id="282" name="Google Shape;282;p20"/>
          <p:cNvPicPr preferRelativeResize="0"/>
          <p:nvPr/>
        </p:nvPicPr>
        <p:blipFill rotWithShape="1">
          <a:blip r:embed="rId3">
            <a:alphaModFix/>
          </a:blip>
          <a:srcRect b="0" l="0" r="0" t="0"/>
          <a:stretch/>
        </p:blipFill>
        <p:spPr>
          <a:xfrm>
            <a:off x="2010419" y="4293096"/>
            <a:ext cx="6450013" cy="1865313"/>
          </a:xfrm>
          <a:prstGeom prst="rect">
            <a:avLst/>
          </a:prstGeom>
          <a:noFill/>
          <a:ln>
            <a:noFill/>
          </a:ln>
        </p:spPr>
      </p:pic>
      <p:sp>
        <p:nvSpPr>
          <p:cNvPr id="283" name="Google Shape;283;p20"/>
          <p:cNvSpPr txBox="1"/>
          <p:nvPr/>
        </p:nvSpPr>
        <p:spPr>
          <a:xfrm>
            <a:off x="2419990" y="1588730"/>
            <a:ext cx="150393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tr-TR" sz="2000">
                <a:solidFill>
                  <a:srgbClr val="632423"/>
                </a:solidFill>
                <a:latin typeface="Calibri"/>
                <a:ea typeface="Calibri"/>
                <a:cs typeface="Calibri"/>
                <a:sym typeface="Calibri"/>
              </a:rPr>
              <a:t>HEDEF KİTLE</a:t>
            </a:r>
            <a:endParaRPr b="1" i="1" sz="2000">
              <a:solidFill>
                <a:srgbClr val="632423"/>
              </a:solidFill>
              <a:latin typeface="Calibri"/>
              <a:ea typeface="Calibri"/>
              <a:cs typeface="Calibri"/>
              <a:sym typeface="Calibri"/>
            </a:endParaRPr>
          </a:p>
        </p:txBody>
      </p:sp>
      <p:pic>
        <p:nvPicPr>
          <p:cNvPr id="284" name="Google Shape;284;p20"/>
          <p:cNvPicPr preferRelativeResize="0"/>
          <p:nvPr/>
        </p:nvPicPr>
        <p:blipFill rotWithShape="1">
          <a:blip r:embed="rId4">
            <a:alphaModFix/>
          </a:blip>
          <a:srcRect b="0" l="0" r="0" t="0"/>
          <a:stretch/>
        </p:blipFill>
        <p:spPr>
          <a:xfrm>
            <a:off x="6203057" y="29096"/>
            <a:ext cx="2977455" cy="2319784"/>
          </a:xfrm>
          <a:prstGeom prst="rect">
            <a:avLst/>
          </a:prstGeom>
          <a:noFill/>
          <a:ln>
            <a:noFill/>
          </a:ln>
        </p:spPr>
      </p:pic>
      <p:sp>
        <p:nvSpPr>
          <p:cNvPr id="285" name="Google Shape;285;p20"/>
          <p:cNvSpPr/>
          <p:nvPr/>
        </p:nvSpPr>
        <p:spPr>
          <a:xfrm>
            <a:off x="2051720" y="2200796"/>
            <a:ext cx="7092280" cy="230832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b="1" i="1" lang="tr-TR" sz="1800">
                <a:solidFill>
                  <a:schemeClr val="dk1"/>
                </a:solidFill>
                <a:latin typeface="Calibri"/>
                <a:ea typeface="Calibri"/>
                <a:cs typeface="Calibri"/>
                <a:sym typeface="Calibri"/>
              </a:rPr>
              <a:t>Markanın mevcut hedef kitlesi ödedikleri paranın karşılığını alamadıklarını düşünüyor. Ürünlerde sıkça boy gösteren teknik arızalar tüketiciyi markadan soğutan bir diğer etken olarak görülüyor. Hedef kitleyi saptamak  için yaptığım anket sonucu ve internet üzerinden okuduğum kullanıcı yorumlarına dayanarak markanın tüketici zihninde çokta iyi bir yerde olduğunu söylemek pek mümkün değil.</a:t>
            </a:r>
            <a:br>
              <a:rPr lang="tr-TR"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286" name="Google Shape;286;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transition spd="slow">
    <p:push/>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1"/>
          <p:cNvSpPr/>
          <p:nvPr/>
        </p:nvSpPr>
        <p:spPr>
          <a:xfrm>
            <a:off x="3096344" y="251356"/>
            <a:ext cx="630019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tr-TR" sz="1800">
                <a:solidFill>
                  <a:schemeClr val="dk1"/>
                </a:solidFill>
                <a:latin typeface="Calibri"/>
                <a:ea typeface="Calibri"/>
                <a:cs typeface="Calibri"/>
                <a:sym typeface="Calibri"/>
              </a:rPr>
              <a:t>Tablo1. Oyunculuk yeteneğinizi hangi düzeyde görüyorsunuz?</a:t>
            </a:r>
            <a:endParaRPr/>
          </a:p>
        </p:txBody>
      </p:sp>
      <p:pic>
        <p:nvPicPr>
          <p:cNvPr id="292" name="Google Shape;292;p21"/>
          <p:cNvPicPr preferRelativeResize="0"/>
          <p:nvPr/>
        </p:nvPicPr>
        <p:blipFill rotWithShape="1">
          <a:blip r:embed="rId3">
            <a:alphaModFix/>
          </a:blip>
          <a:srcRect b="0" l="0" r="0" t="0"/>
          <a:stretch/>
        </p:blipFill>
        <p:spPr>
          <a:xfrm>
            <a:off x="3006154" y="692696"/>
            <a:ext cx="6102350" cy="1609725"/>
          </a:xfrm>
          <a:prstGeom prst="rect">
            <a:avLst/>
          </a:prstGeom>
          <a:noFill/>
          <a:ln>
            <a:noFill/>
          </a:ln>
        </p:spPr>
      </p:pic>
      <p:sp>
        <p:nvSpPr>
          <p:cNvPr id="293" name="Google Shape;293;p21"/>
          <p:cNvSpPr/>
          <p:nvPr/>
        </p:nvSpPr>
        <p:spPr>
          <a:xfrm>
            <a:off x="1763688" y="3356992"/>
            <a:ext cx="565212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tr-TR" sz="1800">
                <a:solidFill>
                  <a:schemeClr val="dk1"/>
                </a:solidFill>
                <a:latin typeface="Calibri"/>
                <a:ea typeface="Calibri"/>
                <a:cs typeface="Calibri"/>
                <a:sym typeface="Calibri"/>
              </a:rPr>
              <a:t>Tablo2. Kullandığınız bilgisayarın markası nedir?</a:t>
            </a:r>
            <a:endParaRPr/>
          </a:p>
        </p:txBody>
      </p:sp>
      <p:pic>
        <p:nvPicPr>
          <p:cNvPr id="294" name="Google Shape;294;p21"/>
          <p:cNvPicPr preferRelativeResize="0"/>
          <p:nvPr/>
        </p:nvPicPr>
        <p:blipFill rotWithShape="1">
          <a:blip r:embed="rId4">
            <a:alphaModFix/>
          </a:blip>
          <a:srcRect b="0" l="0" r="0" t="0"/>
          <a:stretch/>
        </p:blipFill>
        <p:spPr>
          <a:xfrm>
            <a:off x="1691680" y="3853208"/>
            <a:ext cx="7344816" cy="2024063"/>
          </a:xfrm>
          <a:prstGeom prst="rect">
            <a:avLst/>
          </a:prstGeom>
          <a:noFill/>
          <a:ln>
            <a:noFill/>
          </a:ln>
        </p:spPr>
      </p:pic>
      <p:sp>
        <p:nvSpPr>
          <p:cNvPr id="295" name="Google Shape;295;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transition spd="slow">
    <p:push/>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2"/>
          <p:cNvSpPr/>
          <p:nvPr/>
        </p:nvSpPr>
        <p:spPr>
          <a:xfrm>
            <a:off x="2448272" y="1558533"/>
            <a:ext cx="702027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tr-TR" sz="1800">
                <a:solidFill>
                  <a:schemeClr val="dk1"/>
                </a:solidFill>
                <a:latin typeface="Calibri"/>
                <a:ea typeface="Calibri"/>
                <a:cs typeface="Calibri"/>
                <a:sym typeface="Calibri"/>
              </a:rPr>
              <a:t>Tablo3. Bilgisayarınızı seçerken aşağıdaki özelliklerden hangisine/hangilerine dikkat ettiniz?</a:t>
            </a:r>
            <a:endParaRPr/>
          </a:p>
        </p:txBody>
      </p:sp>
      <p:pic>
        <p:nvPicPr>
          <p:cNvPr id="301" name="Google Shape;301;p22"/>
          <p:cNvPicPr preferRelativeResize="0"/>
          <p:nvPr/>
        </p:nvPicPr>
        <p:blipFill rotWithShape="1">
          <a:blip r:embed="rId3">
            <a:alphaModFix/>
          </a:blip>
          <a:srcRect b="0" l="0" r="0" t="0"/>
          <a:stretch/>
        </p:blipFill>
        <p:spPr>
          <a:xfrm>
            <a:off x="2455937" y="2205409"/>
            <a:ext cx="5932487" cy="1871663"/>
          </a:xfrm>
          <a:prstGeom prst="rect">
            <a:avLst/>
          </a:prstGeom>
          <a:noFill/>
          <a:ln>
            <a:noFill/>
          </a:ln>
        </p:spPr>
      </p:pic>
      <p:sp>
        <p:nvSpPr>
          <p:cNvPr id="302" name="Google Shape;302;p22"/>
          <p:cNvSpPr/>
          <p:nvPr/>
        </p:nvSpPr>
        <p:spPr>
          <a:xfrm>
            <a:off x="2599953" y="4571836"/>
            <a:ext cx="5932487" cy="36933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b="1" i="1" lang="tr-TR" sz="1800">
                <a:solidFill>
                  <a:schemeClr val="dk1"/>
                </a:solidFill>
                <a:latin typeface="Calibri"/>
                <a:ea typeface="Calibri"/>
                <a:cs typeface="Calibri"/>
                <a:sym typeface="Calibri"/>
              </a:rPr>
              <a:t>ASUS oyun bilgisayarları hakkında ne düşünüyorsunuz?</a:t>
            </a:r>
            <a:endParaRPr/>
          </a:p>
        </p:txBody>
      </p:sp>
      <p:sp>
        <p:nvSpPr>
          <p:cNvPr id="303" name="Google Shape;303;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transition spd="slow">
    <p:push/>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23"/>
          <p:cNvSpPr/>
          <p:nvPr/>
        </p:nvSpPr>
        <p:spPr>
          <a:xfrm>
            <a:off x="3131840" y="2780928"/>
            <a:ext cx="5544616"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tr-TR" sz="4400">
                <a:solidFill>
                  <a:srgbClr val="974806"/>
                </a:solidFill>
                <a:latin typeface="Calibri"/>
                <a:ea typeface="Calibri"/>
                <a:cs typeface="Calibri"/>
                <a:sym typeface="Calibri"/>
              </a:rPr>
              <a:t>RAKİP ANALİZİ</a:t>
            </a:r>
            <a:endParaRPr b="1" i="1" sz="4400">
              <a:solidFill>
                <a:srgbClr val="974806"/>
              </a:solidFill>
              <a:latin typeface="Calibri"/>
              <a:ea typeface="Calibri"/>
              <a:cs typeface="Calibri"/>
              <a:sym typeface="Calibri"/>
            </a:endParaRPr>
          </a:p>
        </p:txBody>
      </p:sp>
      <p:sp>
        <p:nvSpPr>
          <p:cNvPr id="309" name="Google Shape;309;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transition spd="slow">
    <p:push/>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pic>
        <p:nvPicPr>
          <p:cNvPr id="314" name="Google Shape;314;p24"/>
          <p:cNvPicPr preferRelativeResize="0"/>
          <p:nvPr/>
        </p:nvPicPr>
        <p:blipFill rotWithShape="1">
          <a:blip r:embed="rId3">
            <a:alphaModFix/>
          </a:blip>
          <a:srcRect b="0" l="0" r="0" t="0"/>
          <a:stretch/>
        </p:blipFill>
        <p:spPr>
          <a:xfrm rot="-672401">
            <a:off x="3262844" y="4675082"/>
            <a:ext cx="3354465" cy="1677233"/>
          </a:xfrm>
          <a:prstGeom prst="rect">
            <a:avLst/>
          </a:prstGeom>
          <a:noFill/>
          <a:ln>
            <a:noFill/>
          </a:ln>
          <a:effectLst>
            <a:outerShdw blurRad="292100" rotWithShape="0" algn="tl" dir="2700000" dist="139700">
              <a:srgbClr val="333333">
                <a:alpha val="64705"/>
              </a:srgbClr>
            </a:outerShdw>
          </a:effectLst>
        </p:spPr>
      </p:pic>
      <p:sp>
        <p:nvSpPr>
          <p:cNvPr id="315" name="Google Shape;315;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pic>
        <p:nvPicPr>
          <p:cNvPr id="316" name="Google Shape;316;p24"/>
          <p:cNvPicPr preferRelativeResize="0"/>
          <p:nvPr/>
        </p:nvPicPr>
        <p:blipFill rotWithShape="1">
          <a:blip r:embed="rId4">
            <a:alphaModFix/>
          </a:blip>
          <a:srcRect b="0" l="0" r="0" t="0"/>
          <a:stretch/>
        </p:blipFill>
        <p:spPr>
          <a:xfrm rot="-566008">
            <a:off x="2804208" y="1221853"/>
            <a:ext cx="2667266" cy="615523"/>
          </a:xfrm>
          <a:prstGeom prst="rect">
            <a:avLst/>
          </a:prstGeom>
          <a:noFill/>
          <a:ln>
            <a:noFill/>
          </a:ln>
        </p:spPr>
      </p:pic>
      <p:pic>
        <p:nvPicPr>
          <p:cNvPr id="317" name="Google Shape;317;p24"/>
          <p:cNvPicPr preferRelativeResize="0"/>
          <p:nvPr/>
        </p:nvPicPr>
        <p:blipFill rotWithShape="1">
          <a:blip r:embed="rId5">
            <a:alphaModFix/>
          </a:blip>
          <a:srcRect b="0" l="0" r="0" t="0"/>
          <a:stretch/>
        </p:blipFill>
        <p:spPr>
          <a:xfrm rot="-597149">
            <a:off x="1986694" y="3177508"/>
            <a:ext cx="2672402" cy="891357"/>
          </a:xfrm>
          <a:prstGeom prst="rect">
            <a:avLst/>
          </a:prstGeom>
          <a:noFill/>
          <a:ln>
            <a:noFill/>
          </a:ln>
        </p:spPr>
      </p:pic>
      <p:pic>
        <p:nvPicPr>
          <p:cNvPr id="318" name="Google Shape;318;p24"/>
          <p:cNvPicPr preferRelativeResize="0"/>
          <p:nvPr/>
        </p:nvPicPr>
        <p:blipFill rotWithShape="1">
          <a:blip r:embed="rId6">
            <a:alphaModFix/>
          </a:blip>
          <a:srcRect b="0" l="0" r="0" t="0"/>
          <a:stretch/>
        </p:blipFill>
        <p:spPr>
          <a:xfrm rot="-1094544">
            <a:off x="5907695" y="696860"/>
            <a:ext cx="2762140" cy="1578366"/>
          </a:xfrm>
          <a:prstGeom prst="rect">
            <a:avLst/>
          </a:prstGeom>
          <a:noFill/>
          <a:ln>
            <a:noFill/>
          </a:ln>
        </p:spPr>
      </p:pic>
      <p:pic>
        <p:nvPicPr>
          <p:cNvPr id="319" name="Google Shape;319;p24"/>
          <p:cNvPicPr preferRelativeResize="0"/>
          <p:nvPr/>
        </p:nvPicPr>
        <p:blipFill rotWithShape="1">
          <a:blip r:embed="rId7">
            <a:alphaModFix/>
          </a:blip>
          <a:srcRect b="0" l="0" r="0" t="0"/>
          <a:stretch/>
        </p:blipFill>
        <p:spPr>
          <a:xfrm rot="-1201297">
            <a:off x="5747946" y="3304393"/>
            <a:ext cx="2838851" cy="875763"/>
          </a:xfrm>
          <a:prstGeom prst="rect">
            <a:avLst/>
          </a:prstGeom>
          <a:noFill/>
          <a:ln>
            <a:noFill/>
          </a:ln>
        </p:spPr>
      </p:pic>
    </p:spTree>
  </p:cSld>
  <p:clrMapOvr>
    <a:masterClrMapping/>
  </p:clrMapOvr>
  <p:transition spd="slow">
    <p:push/>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5"/>
          <p:cNvSpPr/>
          <p:nvPr/>
        </p:nvSpPr>
        <p:spPr>
          <a:xfrm>
            <a:off x="2411760" y="764704"/>
            <a:ext cx="6732240"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tr-TR" sz="1800">
                <a:solidFill>
                  <a:srgbClr val="974806"/>
                </a:solidFill>
                <a:latin typeface="Calibri"/>
                <a:ea typeface="Calibri"/>
                <a:cs typeface="Calibri"/>
                <a:sym typeface="Calibri"/>
              </a:rPr>
              <a:t>LENOVO</a:t>
            </a:r>
            <a:r>
              <a:rPr lang="tr-TR" sz="1800">
                <a:solidFill>
                  <a:schemeClr val="dk1"/>
                </a:solidFill>
                <a:latin typeface="Calibri"/>
                <a:ea typeface="Calibri"/>
                <a:cs typeface="Calibri"/>
                <a:sym typeface="Calibri"/>
              </a:rPr>
              <a:t>; </a:t>
            </a:r>
            <a:r>
              <a:rPr b="1" i="1" lang="tr-TR" sz="1800">
                <a:solidFill>
                  <a:schemeClr val="dk1"/>
                </a:solidFill>
                <a:latin typeface="Calibri"/>
                <a:ea typeface="Calibri"/>
                <a:cs typeface="Calibri"/>
                <a:sym typeface="Calibri"/>
              </a:rPr>
              <a:t>Oyun bilgisayarı ve laptopu üreten 1984 yılında Çin merkezli kurulmuş bir markadır. Pazarda geniş bir paya sahip bu marka pratik kullanımı ve uzun ömürlü olmasıyla biliniyor. İthalatında belli başlı sorunlar yaşanmasına rağmen teknolojinin her evresine hakimdir. Eski reklamlarında ürün özelliklerinden ziyade ünlü yüzleri kullanarak belli bir satış hedefi koymuştur. Günümüzde bu reklam stratejisi yerini «özellikleriyle ön plana çıkma anlayışına» bırakmıştır. </a:t>
            </a:r>
            <a:endParaRPr/>
          </a:p>
        </p:txBody>
      </p:sp>
      <p:sp>
        <p:nvSpPr>
          <p:cNvPr id="325" name="Google Shape;325;p25"/>
          <p:cNvSpPr/>
          <p:nvPr/>
        </p:nvSpPr>
        <p:spPr>
          <a:xfrm>
            <a:off x="2411760" y="3607856"/>
            <a:ext cx="6858000"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tr-TR" sz="1800">
                <a:solidFill>
                  <a:srgbClr val="974806"/>
                </a:solidFill>
                <a:latin typeface="Calibri"/>
                <a:ea typeface="Calibri"/>
                <a:cs typeface="Calibri"/>
                <a:sym typeface="Calibri"/>
              </a:rPr>
              <a:t>CASPER</a:t>
            </a:r>
            <a:r>
              <a:rPr lang="tr-TR" sz="1800">
                <a:solidFill>
                  <a:schemeClr val="dk1"/>
                </a:solidFill>
                <a:latin typeface="Calibri"/>
                <a:ea typeface="Calibri"/>
                <a:cs typeface="Calibri"/>
                <a:sym typeface="Calibri"/>
              </a:rPr>
              <a:t>; </a:t>
            </a:r>
            <a:r>
              <a:rPr b="1" i="1" lang="tr-TR" sz="1800">
                <a:solidFill>
                  <a:schemeClr val="dk1"/>
                </a:solidFill>
                <a:latin typeface="Calibri"/>
                <a:ea typeface="Calibri"/>
                <a:cs typeface="Calibri"/>
                <a:sym typeface="Calibri"/>
              </a:rPr>
              <a:t>Türkiye merkezli 1991 yılında 3 mühendis arkadaş tarafından kurulan bu marka oyun bilgisayarı ve laptoplarının yanı sıra yan parçalarını da üreten oldukça büyük bir fabrikaya sahiptir.  Ancak işletim sisteminden bilgisayar içi parçalarına kadar birçok şeyi ithal ettiği için beklenilen düzeyde performans sunmamaktadır.</a:t>
            </a:r>
            <a:endParaRPr/>
          </a:p>
        </p:txBody>
      </p:sp>
      <p:sp>
        <p:nvSpPr>
          <p:cNvPr id="326" name="Google Shape;326;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transition spd="slow">
    <p:push/>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pic>
        <p:nvPicPr>
          <p:cNvPr id="331" name="Google Shape;331;p26"/>
          <p:cNvPicPr preferRelativeResize="0"/>
          <p:nvPr/>
        </p:nvPicPr>
        <p:blipFill rotWithShape="1">
          <a:blip r:embed="rId3">
            <a:alphaModFix/>
          </a:blip>
          <a:srcRect b="0" l="0" r="0" t="0"/>
          <a:stretch/>
        </p:blipFill>
        <p:spPr>
          <a:xfrm>
            <a:off x="2310730" y="548680"/>
            <a:ext cx="6864350" cy="2139950"/>
          </a:xfrm>
          <a:prstGeom prst="rect">
            <a:avLst/>
          </a:prstGeom>
          <a:noFill/>
          <a:ln>
            <a:noFill/>
          </a:ln>
        </p:spPr>
      </p:pic>
      <p:sp>
        <p:nvSpPr>
          <p:cNvPr id="332" name="Google Shape;332;p26"/>
          <p:cNvSpPr/>
          <p:nvPr/>
        </p:nvSpPr>
        <p:spPr>
          <a:xfrm>
            <a:off x="2310730" y="3573016"/>
            <a:ext cx="6833270"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tr-TR" sz="1800">
                <a:solidFill>
                  <a:schemeClr val="dk1"/>
                </a:solidFill>
                <a:latin typeface="Calibri"/>
                <a:ea typeface="Calibri"/>
                <a:cs typeface="Calibri"/>
                <a:sym typeface="Calibri"/>
              </a:rPr>
              <a:t> </a:t>
            </a:r>
            <a:r>
              <a:rPr b="1" i="1" lang="tr-TR" sz="1800">
                <a:solidFill>
                  <a:srgbClr val="974806"/>
                </a:solidFill>
                <a:latin typeface="Calibri"/>
                <a:ea typeface="Calibri"/>
                <a:cs typeface="Calibri"/>
                <a:sym typeface="Calibri"/>
              </a:rPr>
              <a:t>MONSTER</a:t>
            </a:r>
            <a:r>
              <a:rPr lang="tr-TR" sz="1800">
                <a:solidFill>
                  <a:schemeClr val="dk1"/>
                </a:solidFill>
                <a:latin typeface="Calibri"/>
                <a:ea typeface="Calibri"/>
                <a:cs typeface="Calibri"/>
                <a:sym typeface="Calibri"/>
              </a:rPr>
              <a:t>; </a:t>
            </a:r>
            <a:r>
              <a:rPr b="1" i="1" lang="tr-TR" sz="1800">
                <a:solidFill>
                  <a:schemeClr val="dk1"/>
                </a:solidFill>
                <a:latin typeface="Calibri"/>
                <a:ea typeface="Calibri"/>
                <a:cs typeface="Calibri"/>
                <a:sym typeface="Calibri"/>
              </a:rPr>
              <a:t>2000 yılında Türkiye merkezli kurulmuş yalnızca dizüstü bilgisayar üreten markadır. Casper gibi direk üretim fabrikası olarak değil toplama-birleştirme fabrikası olarak pazarda yer almaktadır. Ekonomik olarak her düzeyde kullanıcıya sunabilecekleri fiyatlandırma çalışmaları yürütüyor. Yüksek performans, güçlü çözünürlük alanında etkin üretimleri vardır.</a:t>
            </a:r>
            <a:endParaRPr/>
          </a:p>
        </p:txBody>
      </p:sp>
      <p:sp>
        <p:nvSpPr>
          <p:cNvPr id="333" name="Google Shape;333;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transition spd="slow">
    <p:push/>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7"/>
          <p:cNvSpPr/>
          <p:nvPr/>
        </p:nvSpPr>
        <p:spPr>
          <a:xfrm>
            <a:off x="2483768" y="404664"/>
            <a:ext cx="6804248"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tr-TR" sz="1800">
                <a:solidFill>
                  <a:srgbClr val="974806"/>
                </a:solidFill>
                <a:latin typeface="Calibri"/>
                <a:ea typeface="Calibri"/>
                <a:cs typeface="Calibri"/>
                <a:sym typeface="Calibri"/>
              </a:rPr>
              <a:t>MSI</a:t>
            </a:r>
            <a:r>
              <a:rPr lang="tr-TR" sz="1800">
                <a:solidFill>
                  <a:schemeClr val="dk1"/>
                </a:solidFill>
                <a:latin typeface="Calibri"/>
                <a:ea typeface="Calibri"/>
                <a:cs typeface="Calibri"/>
                <a:sym typeface="Calibri"/>
              </a:rPr>
              <a:t>; </a:t>
            </a:r>
            <a:r>
              <a:rPr b="1" i="1" lang="tr-TR" sz="1800">
                <a:solidFill>
                  <a:schemeClr val="dk1"/>
                </a:solidFill>
                <a:latin typeface="Calibri"/>
                <a:ea typeface="Calibri"/>
                <a:cs typeface="Calibri"/>
                <a:sym typeface="Calibri"/>
              </a:rPr>
              <a:t>Bilgisayar ve yan parçalarını üreten Tayvan merkezli güçlü markalardan birisidir. Dünya çapında düzenlenen e-spor karşılaşmaların resmi sponsoru ve bilgisayar tedarikçisidir.  Üretim yoğunluğu oyun bilgisayarından ziyade ekran kartı alanına odaklıdır. Pazarda yaptığı satışların çoğunu kasa içerisinde ki parçalar oluşturur.  Orta düzeyli ve yüksek düzeyli tüketiciye hitap eden fiyat aralıkları vardır.</a:t>
            </a:r>
            <a:endParaRPr/>
          </a:p>
        </p:txBody>
      </p:sp>
      <p:sp>
        <p:nvSpPr>
          <p:cNvPr id="339" name="Google Shape;339;p27"/>
          <p:cNvSpPr/>
          <p:nvPr/>
        </p:nvSpPr>
        <p:spPr>
          <a:xfrm>
            <a:off x="1763688" y="3068960"/>
            <a:ext cx="7380312"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tr-TR" sz="1800">
                <a:solidFill>
                  <a:schemeClr val="dk1"/>
                </a:solidFill>
                <a:latin typeface="Calibri"/>
                <a:ea typeface="Calibri"/>
                <a:cs typeface="Calibri"/>
                <a:sym typeface="Calibri"/>
              </a:rPr>
              <a:t>Rakip Firmaların Reklam Filmleri</a:t>
            </a:r>
            <a:endParaRPr/>
          </a:p>
          <a:p>
            <a:pPr indent="0" lvl="0" marL="0" marR="0" rtl="0" algn="l">
              <a:spcBef>
                <a:spcPts val="0"/>
              </a:spcBef>
              <a:spcAft>
                <a:spcPts val="0"/>
              </a:spcAft>
              <a:buNone/>
            </a:pPr>
            <a:r>
              <a:t/>
            </a:r>
            <a:endParaRPr b="1" i="1" sz="1800">
              <a:solidFill>
                <a:schemeClr val="dk1"/>
              </a:solidFill>
              <a:latin typeface="Calibri"/>
              <a:ea typeface="Calibri"/>
              <a:cs typeface="Calibri"/>
              <a:sym typeface="Calibri"/>
            </a:endParaRPr>
          </a:p>
          <a:p>
            <a:pPr indent="-285750" lvl="0" marL="285750" marR="0" rtl="0" algn="l">
              <a:spcBef>
                <a:spcPts val="0"/>
              </a:spcBef>
              <a:spcAft>
                <a:spcPts val="0"/>
              </a:spcAft>
              <a:buClr>
                <a:srgbClr val="632423"/>
              </a:buClr>
              <a:buSzPts val="1800"/>
              <a:buFont typeface="Courier New"/>
              <a:buChar char="o"/>
            </a:pPr>
            <a:r>
              <a:rPr b="1" i="1" lang="tr-TR" sz="1800">
                <a:solidFill>
                  <a:srgbClr val="632423"/>
                </a:solidFill>
                <a:latin typeface="Calibri"/>
                <a:ea typeface="Calibri"/>
                <a:cs typeface="Calibri"/>
                <a:sym typeface="Calibri"/>
              </a:rPr>
              <a:t>https://www.youtube.com/watch?v=nqgul55d4ic&amp;feature=youtu.be</a:t>
            </a:r>
            <a:endParaRPr/>
          </a:p>
          <a:p>
            <a:pPr indent="-285750" lvl="0" marL="285750" marR="0" rtl="0" algn="l">
              <a:spcBef>
                <a:spcPts val="0"/>
              </a:spcBef>
              <a:spcAft>
                <a:spcPts val="0"/>
              </a:spcAft>
              <a:buClr>
                <a:srgbClr val="632423"/>
              </a:buClr>
              <a:buSzPts val="1800"/>
              <a:buFont typeface="Courier New"/>
              <a:buChar char="o"/>
            </a:pPr>
            <a:r>
              <a:rPr b="1" i="1" lang="tr-TR" sz="1800">
                <a:solidFill>
                  <a:srgbClr val="632423"/>
                </a:solidFill>
                <a:latin typeface="Calibri"/>
                <a:ea typeface="Calibri"/>
                <a:cs typeface="Calibri"/>
                <a:sym typeface="Calibri"/>
              </a:rPr>
              <a:t>https://www.youtube.com/watch?v=qoNbwzrkUT0&amp;feature=youtu.be</a:t>
            </a:r>
            <a:endParaRPr/>
          </a:p>
          <a:p>
            <a:pPr indent="-285750" lvl="0" marL="285750" marR="0" rtl="0" algn="l">
              <a:spcBef>
                <a:spcPts val="0"/>
              </a:spcBef>
              <a:spcAft>
                <a:spcPts val="0"/>
              </a:spcAft>
              <a:buClr>
                <a:srgbClr val="632423"/>
              </a:buClr>
              <a:buSzPts val="1800"/>
              <a:buFont typeface="Courier New"/>
              <a:buChar char="o"/>
            </a:pPr>
            <a:r>
              <a:rPr b="1" i="1" lang="tr-TR" sz="1800">
                <a:solidFill>
                  <a:srgbClr val="632423"/>
                </a:solidFill>
                <a:latin typeface="Calibri"/>
                <a:ea typeface="Calibri"/>
                <a:cs typeface="Calibri"/>
                <a:sym typeface="Calibri"/>
              </a:rPr>
              <a:t>https://www.youtube.com/watch?v=WVFJ4xKXMDQ&amp;feature=youtu.be</a:t>
            </a:r>
            <a:endParaRPr/>
          </a:p>
          <a:p>
            <a:pPr indent="-285750" lvl="0" marL="285750" marR="0" rtl="0" algn="l">
              <a:spcBef>
                <a:spcPts val="0"/>
              </a:spcBef>
              <a:spcAft>
                <a:spcPts val="0"/>
              </a:spcAft>
              <a:buClr>
                <a:srgbClr val="632423"/>
              </a:buClr>
              <a:buSzPts val="1800"/>
              <a:buFont typeface="Courier New"/>
              <a:buChar char="o"/>
            </a:pPr>
            <a:r>
              <a:rPr b="1" i="1" lang="tr-TR" sz="1800">
                <a:solidFill>
                  <a:srgbClr val="632423"/>
                </a:solidFill>
                <a:latin typeface="Calibri"/>
                <a:ea typeface="Calibri"/>
                <a:cs typeface="Calibri"/>
                <a:sym typeface="Calibri"/>
              </a:rPr>
              <a:t>https://www.youtube.com/watch?v=fZk7vwMhylY&amp;feature=youtu.be</a:t>
            </a:r>
            <a:endParaRPr/>
          </a:p>
          <a:p>
            <a:pPr indent="-285750" lvl="0" marL="285750" marR="0" rtl="0" algn="l">
              <a:spcBef>
                <a:spcPts val="0"/>
              </a:spcBef>
              <a:spcAft>
                <a:spcPts val="0"/>
              </a:spcAft>
              <a:buClr>
                <a:srgbClr val="632423"/>
              </a:buClr>
              <a:buSzPts val="1800"/>
              <a:buFont typeface="Courier New"/>
              <a:buChar char="o"/>
            </a:pPr>
            <a:r>
              <a:rPr b="1" i="1" lang="tr-TR" sz="1800">
                <a:solidFill>
                  <a:srgbClr val="632423"/>
                </a:solidFill>
                <a:latin typeface="Calibri"/>
                <a:ea typeface="Calibri"/>
                <a:cs typeface="Calibri"/>
                <a:sym typeface="Calibri"/>
              </a:rPr>
              <a:t>https://www.youtube.com/watch?v=KcTylhEB8Ho&amp;feature=youtu.be</a:t>
            </a:r>
            <a:endParaRPr/>
          </a:p>
        </p:txBody>
      </p:sp>
      <p:sp>
        <p:nvSpPr>
          <p:cNvPr id="340" name="Google Shape;340;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transition spd="slow">
    <p:push/>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pic>
        <p:nvPicPr>
          <p:cNvPr id="345" name="Google Shape;345;p28"/>
          <p:cNvPicPr preferRelativeResize="0"/>
          <p:nvPr/>
        </p:nvPicPr>
        <p:blipFill rotWithShape="1">
          <a:blip r:embed="rId3">
            <a:alphaModFix/>
          </a:blip>
          <a:srcRect b="0" l="0" r="0" t="0"/>
          <a:stretch/>
        </p:blipFill>
        <p:spPr>
          <a:xfrm>
            <a:off x="1547664" y="908720"/>
            <a:ext cx="7056784" cy="4608512"/>
          </a:xfrm>
          <a:prstGeom prst="rect">
            <a:avLst/>
          </a:prstGeom>
          <a:noFill/>
          <a:ln>
            <a:noFill/>
          </a:ln>
        </p:spPr>
      </p:pic>
      <p:sp>
        <p:nvSpPr>
          <p:cNvPr id="346" name="Google Shape;346;p28"/>
          <p:cNvSpPr txBox="1"/>
          <p:nvPr/>
        </p:nvSpPr>
        <p:spPr>
          <a:xfrm>
            <a:off x="597476" y="2852936"/>
            <a:ext cx="1454244" cy="369332"/>
          </a:xfrm>
          <a:prstGeom prst="rect">
            <a:avLst/>
          </a:prstGeom>
          <a:solidFill>
            <a:schemeClr val="lt1">
              <a:alpha val="50980"/>
            </a:schemeClr>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tr-TR" sz="1800">
                <a:solidFill>
                  <a:srgbClr val="1D1B10"/>
                </a:solidFill>
                <a:latin typeface="Arial"/>
                <a:ea typeface="Arial"/>
                <a:cs typeface="Arial"/>
                <a:sym typeface="Arial"/>
              </a:rPr>
              <a:t>performans</a:t>
            </a:r>
            <a:endParaRPr b="1" i="1" sz="1800">
              <a:solidFill>
                <a:srgbClr val="1D1B10"/>
              </a:solidFill>
              <a:latin typeface="Arial"/>
              <a:ea typeface="Arial"/>
              <a:cs typeface="Arial"/>
              <a:sym typeface="Arial"/>
            </a:endParaRPr>
          </a:p>
        </p:txBody>
      </p:sp>
      <p:sp>
        <p:nvSpPr>
          <p:cNvPr id="347" name="Google Shape;347;p28"/>
          <p:cNvSpPr txBox="1"/>
          <p:nvPr/>
        </p:nvSpPr>
        <p:spPr>
          <a:xfrm>
            <a:off x="4644008" y="796642"/>
            <a:ext cx="792088" cy="400110"/>
          </a:xfrm>
          <a:prstGeom prst="rect">
            <a:avLst/>
          </a:prstGeom>
          <a:solidFill>
            <a:schemeClr val="lt1">
              <a:alpha val="82745"/>
            </a:schemeClr>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tr-TR" sz="2000">
                <a:solidFill>
                  <a:schemeClr val="dk1"/>
                </a:solidFill>
                <a:latin typeface="Arial"/>
                <a:ea typeface="Arial"/>
                <a:cs typeface="Arial"/>
                <a:sym typeface="Arial"/>
              </a:rPr>
              <a:t>fiyat</a:t>
            </a:r>
            <a:endParaRPr b="1" i="1" sz="1800">
              <a:solidFill>
                <a:schemeClr val="dk1"/>
              </a:solidFill>
              <a:latin typeface="Arial"/>
              <a:ea typeface="Arial"/>
              <a:cs typeface="Arial"/>
              <a:sym typeface="Arial"/>
            </a:endParaRPr>
          </a:p>
        </p:txBody>
      </p:sp>
      <p:sp>
        <p:nvSpPr>
          <p:cNvPr id="348" name="Google Shape;348;p28"/>
          <p:cNvSpPr txBox="1"/>
          <p:nvPr/>
        </p:nvSpPr>
        <p:spPr>
          <a:xfrm>
            <a:off x="8100392" y="2852936"/>
            <a:ext cx="1005403" cy="369332"/>
          </a:xfrm>
          <a:prstGeom prst="rect">
            <a:avLst/>
          </a:prstGeom>
          <a:solidFill>
            <a:schemeClr val="lt1">
              <a:alpha val="53725"/>
            </a:schemeClr>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tr-TR" sz="1800">
                <a:solidFill>
                  <a:schemeClr val="dk1"/>
                </a:solidFill>
                <a:latin typeface="Arial"/>
                <a:ea typeface="Arial"/>
                <a:cs typeface="Arial"/>
                <a:sym typeface="Arial"/>
              </a:rPr>
              <a:t>tasarım</a:t>
            </a:r>
            <a:endParaRPr b="1" i="1" sz="1800">
              <a:solidFill>
                <a:schemeClr val="dk1"/>
              </a:solidFill>
              <a:latin typeface="Arial"/>
              <a:ea typeface="Arial"/>
              <a:cs typeface="Arial"/>
              <a:sym typeface="Arial"/>
            </a:endParaRPr>
          </a:p>
        </p:txBody>
      </p:sp>
      <p:sp>
        <p:nvSpPr>
          <p:cNvPr id="349" name="Google Shape;349;p28"/>
          <p:cNvSpPr txBox="1"/>
          <p:nvPr/>
        </p:nvSpPr>
        <p:spPr>
          <a:xfrm>
            <a:off x="4644008" y="5157192"/>
            <a:ext cx="838691" cy="400110"/>
          </a:xfrm>
          <a:prstGeom prst="rect">
            <a:avLst/>
          </a:prstGeom>
          <a:solidFill>
            <a:schemeClr val="lt1">
              <a:alpha val="40784"/>
            </a:schemeClr>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tr-TR" sz="2000">
                <a:solidFill>
                  <a:schemeClr val="dk1"/>
                </a:solidFill>
                <a:latin typeface="Arial"/>
                <a:ea typeface="Arial"/>
                <a:cs typeface="Arial"/>
                <a:sym typeface="Arial"/>
              </a:rPr>
              <a:t>kalite</a:t>
            </a:r>
            <a:endParaRPr b="1" i="1" sz="2000">
              <a:solidFill>
                <a:schemeClr val="dk1"/>
              </a:solidFill>
              <a:latin typeface="Arial"/>
              <a:ea typeface="Arial"/>
              <a:cs typeface="Arial"/>
              <a:sym typeface="Arial"/>
            </a:endParaRPr>
          </a:p>
        </p:txBody>
      </p:sp>
      <p:sp>
        <p:nvSpPr>
          <p:cNvPr id="350" name="Google Shape;350;p28"/>
          <p:cNvSpPr txBox="1"/>
          <p:nvPr/>
        </p:nvSpPr>
        <p:spPr>
          <a:xfrm>
            <a:off x="7164288" y="1772816"/>
            <a:ext cx="1285929" cy="40011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FF0000"/>
              </a:buClr>
              <a:buSzPts val="2000"/>
              <a:buFont typeface="Arial"/>
              <a:buChar char="•"/>
            </a:pPr>
            <a:r>
              <a:rPr b="1" i="1" lang="tr-TR" sz="2000">
                <a:solidFill>
                  <a:srgbClr val="FF0000"/>
                </a:solidFill>
                <a:latin typeface="Calibri"/>
                <a:ea typeface="Calibri"/>
                <a:cs typeface="Calibri"/>
                <a:sym typeface="Calibri"/>
              </a:rPr>
              <a:t>CASPER</a:t>
            </a:r>
            <a:endParaRPr b="1" i="1" sz="1800">
              <a:solidFill>
                <a:srgbClr val="FF0000"/>
              </a:solidFill>
              <a:latin typeface="Calibri"/>
              <a:ea typeface="Calibri"/>
              <a:cs typeface="Calibri"/>
              <a:sym typeface="Calibri"/>
            </a:endParaRPr>
          </a:p>
        </p:txBody>
      </p:sp>
      <p:sp>
        <p:nvSpPr>
          <p:cNvPr id="351" name="Google Shape;351;p28"/>
          <p:cNvSpPr txBox="1"/>
          <p:nvPr/>
        </p:nvSpPr>
        <p:spPr>
          <a:xfrm>
            <a:off x="2095725" y="1772816"/>
            <a:ext cx="1180131" cy="36933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FF0000"/>
              </a:buClr>
              <a:buSzPts val="1800"/>
              <a:buFont typeface="Arial"/>
              <a:buChar char="•"/>
            </a:pPr>
            <a:r>
              <a:rPr b="1" i="1" lang="tr-TR" sz="1800">
                <a:solidFill>
                  <a:srgbClr val="FF0000"/>
                </a:solidFill>
                <a:latin typeface="Calibri"/>
                <a:ea typeface="Calibri"/>
                <a:cs typeface="Calibri"/>
                <a:sym typeface="Calibri"/>
              </a:rPr>
              <a:t>ORİGİN</a:t>
            </a:r>
            <a:endParaRPr b="1" i="1" sz="1800">
              <a:solidFill>
                <a:srgbClr val="FF0000"/>
              </a:solidFill>
              <a:latin typeface="Calibri"/>
              <a:ea typeface="Calibri"/>
              <a:cs typeface="Calibri"/>
              <a:sym typeface="Calibri"/>
            </a:endParaRPr>
          </a:p>
        </p:txBody>
      </p:sp>
      <p:sp>
        <p:nvSpPr>
          <p:cNvPr id="352" name="Google Shape;352;p28"/>
          <p:cNvSpPr txBox="1"/>
          <p:nvPr/>
        </p:nvSpPr>
        <p:spPr>
          <a:xfrm>
            <a:off x="6588224" y="4509120"/>
            <a:ext cx="1270925" cy="36933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FF0000"/>
              </a:buClr>
              <a:buSzPts val="1800"/>
              <a:buFont typeface="Arial"/>
              <a:buChar char="•"/>
            </a:pPr>
            <a:r>
              <a:rPr b="1" i="1" lang="tr-TR" sz="1800">
                <a:solidFill>
                  <a:srgbClr val="FF0000"/>
                </a:solidFill>
                <a:latin typeface="Calibri"/>
                <a:ea typeface="Calibri"/>
                <a:cs typeface="Calibri"/>
                <a:sym typeface="Calibri"/>
              </a:rPr>
              <a:t>LENOVO</a:t>
            </a:r>
            <a:endParaRPr b="1" i="1" sz="1800">
              <a:solidFill>
                <a:srgbClr val="FF0000"/>
              </a:solidFill>
              <a:latin typeface="Calibri"/>
              <a:ea typeface="Calibri"/>
              <a:cs typeface="Calibri"/>
              <a:sym typeface="Calibri"/>
            </a:endParaRPr>
          </a:p>
        </p:txBody>
      </p:sp>
      <p:sp>
        <p:nvSpPr>
          <p:cNvPr id="353" name="Google Shape;353;p28"/>
          <p:cNvSpPr txBox="1"/>
          <p:nvPr/>
        </p:nvSpPr>
        <p:spPr>
          <a:xfrm>
            <a:off x="1907704" y="2492896"/>
            <a:ext cx="1442126" cy="36933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FF0000"/>
              </a:buClr>
              <a:buSzPts val="1800"/>
              <a:buFont typeface="Arial"/>
              <a:buChar char="•"/>
            </a:pPr>
            <a:r>
              <a:rPr b="1" i="1" lang="tr-TR" sz="1800">
                <a:solidFill>
                  <a:srgbClr val="FF0000"/>
                </a:solidFill>
                <a:latin typeface="Calibri"/>
                <a:ea typeface="Calibri"/>
                <a:cs typeface="Calibri"/>
                <a:sym typeface="Calibri"/>
              </a:rPr>
              <a:t>MONSTER</a:t>
            </a:r>
            <a:endParaRPr b="1" i="1" sz="1800">
              <a:solidFill>
                <a:srgbClr val="FF0000"/>
              </a:solidFill>
              <a:latin typeface="Calibri"/>
              <a:ea typeface="Calibri"/>
              <a:cs typeface="Calibri"/>
              <a:sym typeface="Calibri"/>
            </a:endParaRPr>
          </a:p>
        </p:txBody>
      </p:sp>
      <p:sp>
        <p:nvSpPr>
          <p:cNvPr id="354" name="Google Shape;354;p28"/>
          <p:cNvSpPr txBox="1"/>
          <p:nvPr/>
        </p:nvSpPr>
        <p:spPr>
          <a:xfrm>
            <a:off x="1619672" y="971436"/>
            <a:ext cx="845103" cy="36933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FF0000"/>
              </a:buClr>
              <a:buSzPts val="1800"/>
              <a:buFont typeface="Arial"/>
              <a:buChar char="•"/>
            </a:pPr>
            <a:r>
              <a:rPr b="1" i="1" lang="tr-TR" sz="1800">
                <a:solidFill>
                  <a:srgbClr val="FF0000"/>
                </a:solidFill>
                <a:latin typeface="Calibri"/>
                <a:ea typeface="Calibri"/>
                <a:cs typeface="Calibri"/>
                <a:sym typeface="Calibri"/>
              </a:rPr>
              <a:t>MSI</a:t>
            </a:r>
            <a:endParaRPr b="1" i="1" sz="1800">
              <a:solidFill>
                <a:srgbClr val="FF0000"/>
              </a:solidFill>
              <a:latin typeface="Calibri"/>
              <a:ea typeface="Calibri"/>
              <a:cs typeface="Calibri"/>
              <a:sym typeface="Calibri"/>
            </a:endParaRPr>
          </a:p>
        </p:txBody>
      </p:sp>
      <p:sp>
        <p:nvSpPr>
          <p:cNvPr id="355" name="Google Shape;355;p28"/>
          <p:cNvSpPr txBox="1"/>
          <p:nvPr/>
        </p:nvSpPr>
        <p:spPr>
          <a:xfrm>
            <a:off x="2411760" y="4715852"/>
            <a:ext cx="981359" cy="36933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FF0000"/>
              </a:buClr>
              <a:buSzPts val="1800"/>
              <a:buFont typeface="Arial"/>
              <a:buChar char="•"/>
            </a:pPr>
            <a:r>
              <a:rPr b="1" i="1" lang="tr-TR" sz="1800">
                <a:solidFill>
                  <a:srgbClr val="FF0000"/>
                </a:solidFill>
                <a:latin typeface="Calibri"/>
                <a:ea typeface="Calibri"/>
                <a:cs typeface="Calibri"/>
                <a:sym typeface="Calibri"/>
              </a:rPr>
              <a:t>ASUS</a:t>
            </a:r>
            <a:endParaRPr b="1" i="1" sz="1800">
              <a:solidFill>
                <a:srgbClr val="FF0000"/>
              </a:solidFill>
              <a:latin typeface="Calibri"/>
              <a:ea typeface="Calibri"/>
              <a:cs typeface="Calibri"/>
              <a:sym typeface="Calibri"/>
            </a:endParaRPr>
          </a:p>
        </p:txBody>
      </p:sp>
      <p:sp>
        <p:nvSpPr>
          <p:cNvPr id="356" name="Google Shape;356;p28"/>
          <p:cNvSpPr txBox="1"/>
          <p:nvPr/>
        </p:nvSpPr>
        <p:spPr>
          <a:xfrm>
            <a:off x="5004048" y="2843644"/>
            <a:ext cx="1289135" cy="369332"/>
          </a:xfrm>
          <a:prstGeom prst="rect">
            <a:avLst/>
          </a:prstGeom>
          <a:solidFill>
            <a:schemeClr val="lt1">
              <a:alpha val="62745"/>
            </a:schemeClr>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tr-TR" sz="1800">
                <a:solidFill>
                  <a:schemeClr val="dk1"/>
                </a:solidFill>
                <a:latin typeface="Calibri"/>
                <a:ea typeface="Calibri"/>
                <a:cs typeface="Calibri"/>
                <a:sym typeface="Calibri"/>
              </a:rPr>
              <a:t>MARKALAR</a:t>
            </a:r>
            <a:endParaRPr b="1" i="1" sz="1800">
              <a:solidFill>
                <a:schemeClr val="dk1"/>
              </a:solidFill>
              <a:latin typeface="Calibri"/>
              <a:ea typeface="Calibri"/>
              <a:cs typeface="Calibri"/>
              <a:sym typeface="Calibri"/>
            </a:endParaRPr>
          </a:p>
        </p:txBody>
      </p:sp>
      <p:sp>
        <p:nvSpPr>
          <p:cNvPr id="357" name="Google Shape;357;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transition spd="slow">
    <p:push/>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9"/>
          <p:cNvSpPr txBox="1"/>
          <p:nvPr/>
        </p:nvSpPr>
        <p:spPr>
          <a:xfrm>
            <a:off x="3131840" y="188640"/>
            <a:ext cx="503862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tr-TR" sz="1800">
                <a:solidFill>
                  <a:srgbClr val="632423"/>
                </a:solidFill>
                <a:latin typeface="Calibri"/>
                <a:ea typeface="Calibri"/>
                <a:cs typeface="Calibri"/>
                <a:sym typeface="Calibri"/>
              </a:rPr>
              <a:t>MARKA KONUMLANDIRMA STRATEJİSİ BELİRLEME </a:t>
            </a:r>
            <a:endParaRPr b="1" i="1" sz="1800">
              <a:solidFill>
                <a:srgbClr val="632423"/>
              </a:solidFill>
              <a:latin typeface="Calibri"/>
              <a:ea typeface="Calibri"/>
              <a:cs typeface="Calibri"/>
              <a:sym typeface="Calibri"/>
            </a:endParaRPr>
          </a:p>
        </p:txBody>
      </p:sp>
      <p:sp>
        <p:nvSpPr>
          <p:cNvPr id="363" name="Google Shape;363;p29"/>
          <p:cNvSpPr/>
          <p:nvPr/>
        </p:nvSpPr>
        <p:spPr>
          <a:xfrm>
            <a:off x="2627784" y="836712"/>
            <a:ext cx="6120680" cy="2585323"/>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800"/>
              <a:buFont typeface="Calibri"/>
              <a:buAutoNum type="alphaLcParenR"/>
            </a:pPr>
            <a:r>
              <a:rPr b="1" i="1" lang="tr-TR" sz="1800">
                <a:solidFill>
                  <a:schemeClr val="dk1"/>
                </a:solidFill>
                <a:latin typeface="Calibri"/>
                <a:ea typeface="Calibri"/>
                <a:cs typeface="Calibri"/>
                <a:sym typeface="Calibri"/>
              </a:rPr>
              <a:t>Hedef kitleyi belirledikten sonra rakiplerinde «ASUS’ta olmayan ne var?» sorusuna yanıt aramak için anket yaptım. Anket sonucunda ASUS markasının neyi eksik veya hatalı yaptığını saptadım.</a:t>
            </a:r>
            <a:endParaRPr/>
          </a:p>
          <a:p>
            <a:pPr indent="-228600" lvl="0" marL="342900" marR="0" rtl="0" algn="l">
              <a:spcBef>
                <a:spcPts val="0"/>
              </a:spcBef>
              <a:spcAft>
                <a:spcPts val="0"/>
              </a:spcAft>
              <a:buClr>
                <a:schemeClr val="dk1"/>
              </a:buClr>
              <a:buSzPts val="1800"/>
              <a:buFont typeface="Calibri"/>
              <a:buNone/>
            </a:pPr>
            <a:r>
              <a:t/>
            </a:r>
            <a:endParaRPr b="1" i="1"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800"/>
              <a:buFont typeface="Calibri"/>
              <a:buAutoNum type="alphaLcParenR"/>
            </a:pPr>
            <a:r>
              <a:rPr b="1" i="1" lang="tr-TR" sz="1800">
                <a:solidFill>
                  <a:schemeClr val="dk1"/>
                </a:solidFill>
                <a:latin typeface="Calibri"/>
                <a:ea typeface="Calibri"/>
                <a:cs typeface="Calibri"/>
                <a:sym typeface="Calibri"/>
              </a:rPr>
              <a:t>Bu saptama sonucunda ASUS’un ekran kartı ve performans açısından rakip markalardan geride kaldığını gördüm. Bu sorunların çözülmesinin ardından markayı yeniden konumlandırmak için 3 farklı stratejiye başvurdum;</a:t>
            </a:r>
            <a:endParaRPr/>
          </a:p>
        </p:txBody>
      </p:sp>
      <p:sp>
        <p:nvSpPr>
          <p:cNvPr id="364" name="Google Shape;364;p29"/>
          <p:cNvSpPr/>
          <p:nvPr/>
        </p:nvSpPr>
        <p:spPr>
          <a:xfrm>
            <a:off x="2627784" y="3657798"/>
            <a:ext cx="5383314" cy="92333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b="1" i="1" lang="tr-TR" sz="1800">
                <a:solidFill>
                  <a:schemeClr val="dk1"/>
                </a:solidFill>
                <a:latin typeface="Calibri"/>
                <a:ea typeface="Calibri"/>
                <a:cs typeface="Calibri"/>
                <a:sym typeface="Calibri"/>
              </a:rPr>
              <a:t>Kullanıcıya Göre Marka Konumlandırması</a:t>
            </a:r>
            <a:endParaRPr/>
          </a:p>
          <a:p>
            <a:pPr indent="-285750" lvl="0" marL="285750" marR="0" rtl="0" algn="l">
              <a:spcBef>
                <a:spcPts val="0"/>
              </a:spcBef>
              <a:spcAft>
                <a:spcPts val="0"/>
              </a:spcAft>
              <a:buClr>
                <a:schemeClr val="dk1"/>
              </a:buClr>
              <a:buSzPts val="1800"/>
              <a:buFont typeface="Noto Sans Symbols"/>
              <a:buChar char="❖"/>
            </a:pPr>
            <a:r>
              <a:rPr b="1" i="1" lang="tr-TR" sz="1800">
                <a:solidFill>
                  <a:schemeClr val="dk1"/>
                </a:solidFill>
                <a:latin typeface="Calibri"/>
                <a:ea typeface="Calibri"/>
                <a:cs typeface="Calibri"/>
                <a:sym typeface="Calibri"/>
              </a:rPr>
              <a:t>Rekabete Göre Marka Konumlandırması</a:t>
            </a:r>
            <a:endParaRPr/>
          </a:p>
          <a:p>
            <a:pPr indent="-285750" lvl="0" marL="285750" marR="0" rtl="0" algn="l">
              <a:spcBef>
                <a:spcPts val="0"/>
              </a:spcBef>
              <a:spcAft>
                <a:spcPts val="0"/>
              </a:spcAft>
              <a:buClr>
                <a:schemeClr val="dk1"/>
              </a:buClr>
              <a:buSzPts val="1800"/>
              <a:buFont typeface="Noto Sans Symbols"/>
              <a:buChar char="❖"/>
            </a:pPr>
            <a:r>
              <a:rPr b="1" i="1" lang="tr-TR" sz="1800">
                <a:solidFill>
                  <a:schemeClr val="dk1"/>
                </a:solidFill>
                <a:latin typeface="Calibri"/>
                <a:ea typeface="Calibri"/>
                <a:cs typeface="Calibri"/>
                <a:sym typeface="Calibri"/>
              </a:rPr>
              <a:t>Fiyat Kalite Esasına Göre Marka Konumlandırması</a:t>
            </a:r>
            <a:endParaRPr/>
          </a:p>
        </p:txBody>
      </p:sp>
      <p:pic>
        <p:nvPicPr>
          <p:cNvPr id="365" name="Google Shape;365;p29"/>
          <p:cNvPicPr preferRelativeResize="0"/>
          <p:nvPr/>
        </p:nvPicPr>
        <p:blipFill rotWithShape="1">
          <a:blip r:embed="rId3">
            <a:alphaModFix/>
          </a:blip>
          <a:srcRect b="0" l="0" r="0" t="0"/>
          <a:stretch/>
        </p:blipFill>
        <p:spPr>
          <a:xfrm>
            <a:off x="3275856" y="4650885"/>
            <a:ext cx="4176464" cy="2018475"/>
          </a:xfrm>
          <a:prstGeom prst="rect">
            <a:avLst/>
          </a:prstGeom>
          <a:noFill/>
          <a:ln>
            <a:noFill/>
          </a:ln>
          <a:effectLst>
            <a:outerShdw blurRad="292100" rotWithShape="0" algn="tl" dir="2700000" dist="139700">
              <a:srgbClr val="333333">
                <a:alpha val="64705"/>
              </a:srgbClr>
            </a:outerShdw>
          </a:effectLst>
        </p:spPr>
      </p:pic>
      <p:sp>
        <p:nvSpPr>
          <p:cNvPr id="366" name="Google Shape;366;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3"/>
          <p:cNvPicPr preferRelativeResize="0"/>
          <p:nvPr/>
        </p:nvPicPr>
        <p:blipFill rotWithShape="1">
          <a:blip r:embed="rId3">
            <a:alphaModFix/>
          </a:blip>
          <a:srcRect b="0" l="0" r="0" t="0"/>
          <a:stretch/>
        </p:blipFill>
        <p:spPr>
          <a:xfrm>
            <a:off x="5724128" y="4365104"/>
            <a:ext cx="3384376" cy="2492896"/>
          </a:xfrm>
          <a:prstGeom prst="rect">
            <a:avLst/>
          </a:prstGeom>
          <a:noFill/>
          <a:ln>
            <a:noFill/>
          </a:ln>
        </p:spPr>
      </p:pic>
      <p:sp>
        <p:nvSpPr>
          <p:cNvPr id="107" name="Google Shape;107;p3"/>
          <p:cNvSpPr/>
          <p:nvPr/>
        </p:nvSpPr>
        <p:spPr>
          <a:xfrm>
            <a:off x="2627784" y="836712"/>
            <a:ext cx="6192688"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tr-TR" sz="1800" u="none" cap="none" strike="noStrike">
                <a:solidFill>
                  <a:srgbClr val="000000"/>
                </a:solidFill>
                <a:latin typeface="Calibri"/>
                <a:ea typeface="Calibri"/>
                <a:cs typeface="Calibri"/>
                <a:sym typeface="Calibri"/>
              </a:rPr>
              <a:t>ASUS marka olarak kendini hız ve performansla </a:t>
            </a:r>
            <a:r>
              <a:rPr b="1" i="1" lang="tr-TR" sz="1800">
                <a:latin typeface="Calibri"/>
                <a:ea typeface="Calibri"/>
                <a:cs typeface="Calibri"/>
                <a:sym typeface="Calibri"/>
              </a:rPr>
              <a:t>özdeşleştirilmiş</a:t>
            </a:r>
            <a:r>
              <a:rPr b="1" i="1" lang="tr-TR" sz="1800" u="none" cap="none" strike="noStrike">
                <a:solidFill>
                  <a:srgbClr val="000000"/>
                </a:solidFill>
                <a:latin typeface="Calibri"/>
                <a:ea typeface="Calibri"/>
                <a:cs typeface="Calibri"/>
                <a:sym typeface="Calibri"/>
              </a:rPr>
              <a:t> durumdadır. Vizyonunda ve kuruluş hikayesinde de anlattığı gibi daima zirvenin de üstünde olmayı hedeflemiştir. Bunun yanı sıra yenilikçi ve genç ruhunun da varlığından söz etmek mümkündür. </a:t>
            </a:r>
            <a:endParaRPr b="1" i="1" sz="1800" u="none" cap="none" strike="noStrike">
              <a:solidFill>
                <a:srgbClr val="000000"/>
              </a:solidFill>
              <a:latin typeface="Calibri"/>
              <a:ea typeface="Calibri"/>
              <a:cs typeface="Calibri"/>
              <a:sym typeface="Calibri"/>
            </a:endParaRPr>
          </a:p>
          <a:p>
            <a:pPr indent="0" lvl="0" marL="0" marR="0" rtl="0" algn="l">
              <a:spcBef>
                <a:spcPts val="0"/>
              </a:spcBef>
              <a:spcAft>
                <a:spcPts val="0"/>
              </a:spcAft>
              <a:buNone/>
            </a:pPr>
            <a:r>
              <a:t/>
            </a:r>
            <a:endParaRPr b="1" i="1" sz="1800" u="none" cap="none" strike="noStrike">
              <a:solidFill>
                <a:srgbClr val="000000"/>
              </a:solidFill>
              <a:latin typeface="Calibri"/>
              <a:ea typeface="Calibri"/>
              <a:cs typeface="Calibri"/>
              <a:sym typeface="Calibri"/>
            </a:endParaRPr>
          </a:p>
          <a:p>
            <a:pPr indent="0" lvl="0" marL="0" marR="0" rtl="0" algn="l">
              <a:spcBef>
                <a:spcPts val="0"/>
              </a:spcBef>
              <a:spcAft>
                <a:spcPts val="0"/>
              </a:spcAft>
              <a:buNone/>
            </a:pPr>
            <a:r>
              <a:rPr b="1" i="1" lang="tr-TR" sz="1800" u="none" cap="none" strike="noStrike">
                <a:solidFill>
                  <a:srgbClr val="000000"/>
                </a:solidFill>
                <a:latin typeface="Calibri"/>
                <a:ea typeface="Calibri"/>
                <a:cs typeface="Calibri"/>
                <a:sym typeface="Calibri"/>
              </a:rPr>
              <a:t>Markanın kendisine bu ismi seçmesinin bir nedeni var…</a:t>
            </a:r>
            <a:endParaRPr/>
          </a:p>
          <a:p>
            <a:pPr indent="0" lvl="0" marL="0" marR="0" rtl="0" algn="l">
              <a:spcBef>
                <a:spcPts val="0"/>
              </a:spcBef>
              <a:spcAft>
                <a:spcPts val="0"/>
              </a:spcAft>
              <a:buNone/>
            </a:pPr>
            <a:r>
              <a:t/>
            </a:r>
            <a:endParaRPr b="1" i="1" sz="1800" u="none" cap="none" strike="noStrike">
              <a:solidFill>
                <a:srgbClr val="000000"/>
              </a:solidFill>
              <a:latin typeface="Calibri"/>
              <a:ea typeface="Calibri"/>
              <a:cs typeface="Calibri"/>
              <a:sym typeface="Calibri"/>
            </a:endParaRPr>
          </a:p>
          <a:p>
            <a:pPr indent="0" lvl="0" marL="0" marR="0" rtl="0" algn="l">
              <a:spcBef>
                <a:spcPts val="0"/>
              </a:spcBef>
              <a:spcAft>
                <a:spcPts val="0"/>
              </a:spcAft>
              <a:buNone/>
            </a:pPr>
            <a:r>
              <a:t/>
            </a:r>
            <a:endParaRPr b="1" i="1" sz="1800" u="none" cap="none" strike="noStrike">
              <a:solidFill>
                <a:srgbClr val="000000"/>
              </a:solidFill>
              <a:latin typeface="Calibri"/>
              <a:ea typeface="Calibri"/>
              <a:cs typeface="Calibri"/>
              <a:sym typeface="Calibri"/>
            </a:endParaRPr>
          </a:p>
        </p:txBody>
      </p:sp>
      <p:sp>
        <p:nvSpPr>
          <p:cNvPr id="108" name="Google Shape;108;p3"/>
          <p:cNvSpPr txBox="1"/>
          <p:nvPr/>
        </p:nvSpPr>
        <p:spPr>
          <a:xfrm>
            <a:off x="3419872" y="116632"/>
            <a:ext cx="460851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tr-TR" sz="2400" u="none" cap="none" strike="noStrike">
                <a:solidFill>
                  <a:srgbClr val="974806"/>
                </a:solidFill>
                <a:latin typeface="Calibri"/>
                <a:ea typeface="Calibri"/>
                <a:cs typeface="Calibri"/>
                <a:sym typeface="Calibri"/>
              </a:rPr>
              <a:t>MARKANIN KONUMU VE ÖYKÜSÜ</a:t>
            </a:r>
            <a:endParaRPr b="1" i="1" sz="2400" u="none" cap="none" strike="noStrike">
              <a:solidFill>
                <a:srgbClr val="974806"/>
              </a:solidFill>
              <a:latin typeface="Calibri"/>
              <a:ea typeface="Calibri"/>
              <a:cs typeface="Calibri"/>
              <a:sym typeface="Calibri"/>
            </a:endParaRPr>
          </a:p>
        </p:txBody>
      </p:sp>
      <p:sp>
        <p:nvSpPr>
          <p:cNvPr id="109" name="Google Shape;109;p3"/>
          <p:cNvSpPr txBox="1"/>
          <p:nvPr/>
        </p:nvSpPr>
        <p:spPr>
          <a:xfrm>
            <a:off x="2627784" y="2780928"/>
            <a:ext cx="5616624" cy="230832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1" i="1" sz="1800" u="none" cap="none" strike="noStrike">
              <a:solidFill>
                <a:srgbClr val="000000"/>
              </a:solidFill>
              <a:latin typeface="Calibri"/>
              <a:ea typeface="Calibri"/>
              <a:cs typeface="Calibri"/>
              <a:sym typeface="Calibri"/>
            </a:endParaRPr>
          </a:p>
          <a:p>
            <a:pPr indent="0" lvl="0" marL="0" marR="0" rtl="0" algn="l">
              <a:spcBef>
                <a:spcPts val="0"/>
              </a:spcBef>
              <a:spcAft>
                <a:spcPts val="0"/>
              </a:spcAft>
              <a:buNone/>
            </a:pPr>
            <a:r>
              <a:rPr b="1" i="1" lang="tr-TR" sz="1800" u="none" cap="none" strike="noStrike">
                <a:solidFill>
                  <a:srgbClr val="000000"/>
                </a:solidFill>
                <a:latin typeface="Calibri"/>
                <a:ea typeface="Calibri"/>
                <a:cs typeface="Calibri"/>
                <a:sym typeface="Calibri"/>
              </a:rPr>
              <a:t>Pegasus, Yunan mitolojisine göre bilgi ve ilhamın kaynağıdır. ASUS, ismini aldığı bu kanatlı atın özelliklerini de muhafaza etmiştir. </a:t>
            </a:r>
            <a:endParaRPr/>
          </a:p>
          <a:p>
            <a:pPr indent="0" lvl="0" marL="0" marR="0" rtl="0" algn="l">
              <a:spcBef>
                <a:spcPts val="0"/>
              </a:spcBef>
              <a:spcAft>
                <a:spcPts val="0"/>
              </a:spcAft>
              <a:buNone/>
            </a:pPr>
            <a:r>
              <a:rPr b="1" i="1" lang="tr-TR" sz="1800" u="none" cap="none" strike="noStrike">
                <a:solidFill>
                  <a:srgbClr val="000000"/>
                </a:solidFill>
                <a:latin typeface="Calibri"/>
                <a:ea typeface="Calibri"/>
                <a:cs typeface="Calibri"/>
                <a:sym typeface="Calibri"/>
              </a:rPr>
              <a:t>Marka; bu mitolojik yaratığın gücünü, yaratıcı ruhunu ve saflığını kendi bünyesinde birleştirerek ürettiği her ürünle bu özellikleri bir üst basmağa taşımayı amaçlamıştır</a:t>
            </a:r>
            <a:endParaRPr/>
          </a:p>
          <a:p>
            <a:pPr indent="0" lvl="0" marL="0" marR="0" rtl="0" algn="l">
              <a:spcBef>
                <a:spcPts val="0"/>
              </a:spcBef>
              <a:spcAft>
                <a:spcPts val="0"/>
              </a:spcAft>
              <a:buNone/>
            </a:pPr>
            <a:r>
              <a:t/>
            </a:r>
            <a:endParaRPr b="1" i="1" sz="1800" u="none" cap="none" strike="noStrike">
              <a:solidFill>
                <a:srgbClr val="000000"/>
              </a:solidFill>
              <a:latin typeface="Calibri"/>
              <a:ea typeface="Calibri"/>
              <a:cs typeface="Calibri"/>
              <a:sym typeface="Calibri"/>
            </a:endParaRPr>
          </a:p>
        </p:txBody>
      </p:sp>
      <p:sp>
        <p:nvSpPr>
          <p:cNvPr id="110" name="Google Shape;11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transition spd="slow">
    <p:push/>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30"/>
          <p:cNvSpPr/>
          <p:nvPr/>
        </p:nvSpPr>
        <p:spPr>
          <a:xfrm>
            <a:off x="1763688" y="2636912"/>
            <a:ext cx="7596336" cy="129266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tr-TR" sz="2000">
                <a:solidFill>
                  <a:schemeClr val="dk1"/>
                </a:solidFill>
                <a:latin typeface="Calibri"/>
                <a:ea typeface="Calibri"/>
                <a:cs typeface="Calibri"/>
                <a:sym typeface="Calibri"/>
              </a:rPr>
              <a:t>ASUS hızlı yaşayıp oyunları hisseden orta ve yüksek düzeyli hedef kitlesine, üstün oyun deneyimini sunmayı amaçlıyor. Çünkü en yüksek performans ve kusursuz tasarım ASUS’ta</a:t>
            </a:r>
            <a:endParaRPr b="1" i="1"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2" name="Google Shape;372;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transition spd="slow">
    <p:push/>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pic>
        <p:nvPicPr>
          <p:cNvPr id="377" name="Google Shape;377;p31"/>
          <p:cNvPicPr preferRelativeResize="0"/>
          <p:nvPr/>
        </p:nvPicPr>
        <p:blipFill rotWithShape="1">
          <a:blip r:embed="rId3">
            <a:alphaModFix/>
          </a:blip>
          <a:srcRect b="0" l="0" r="0" t="0"/>
          <a:stretch/>
        </p:blipFill>
        <p:spPr>
          <a:xfrm>
            <a:off x="2051720" y="2239565"/>
            <a:ext cx="8839200" cy="2341563"/>
          </a:xfrm>
          <a:prstGeom prst="rect">
            <a:avLst/>
          </a:prstGeom>
          <a:noFill/>
          <a:ln>
            <a:noFill/>
          </a:ln>
        </p:spPr>
      </p:pic>
      <p:sp>
        <p:nvSpPr>
          <p:cNvPr id="378" name="Google Shape;378;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4"/>
          <p:cNvPicPr preferRelativeResize="0"/>
          <p:nvPr/>
        </p:nvPicPr>
        <p:blipFill rotWithShape="1">
          <a:blip r:embed="rId3">
            <a:alphaModFix/>
          </a:blip>
          <a:srcRect b="0" l="0" r="0" t="0"/>
          <a:stretch/>
        </p:blipFill>
        <p:spPr>
          <a:xfrm>
            <a:off x="3275856" y="0"/>
            <a:ext cx="5832648" cy="3096196"/>
          </a:xfrm>
          <a:prstGeom prst="rect">
            <a:avLst/>
          </a:prstGeom>
          <a:noFill/>
          <a:ln>
            <a:noFill/>
          </a:ln>
          <a:effectLst>
            <a:outerShdw blurRad="292100" rotWithShape="0" algn="tl" dir="2700000" dist="139700">
              <a:srgbClr val="333333">
                <a:alpha val="64705"/>
              </a:srgbClr>
            </a:outerShdw>
          </a:effectLst>
        </p:spPr>
      </p:pic>
      <p:grpSp>
        <p:nvGrpSpPr>
          <p:cNvPr id="116" name="Google Shape;116;p4"/>
          <p:cNvGrpSpPr/>
          <p:nvPr/>
        </p:nvGrpSpPr>
        <p:grpSpPr>
          <a:xfrm>
            <a:off x="3610514" y="2635419"/>
            <a:ext cx="4731282" cy="4681301"/>
            <a:chOff x="1126746" y="-1493"/>
            <a:chExt cx="4731282" cy="4681301"/>
          </a:xfrm>
        </p:grpSpPr>
        <p:sp>
          <p:nvSpPr>
            <p:cNvPr id="117" name="Google Shape;117;p4"/>
            <p:cNvSpPr/>
            <p:nvPr/>
          </p:nvSpPr>
          <p:spPr>
            <a:xfrm>
              <a:off x="4094782" y="346167"/>
              <a:ext cx="1763246" cy="176324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4"/>
            <p:cNvSpPr txBox="1"/>
            <p:nvPr/>
          </p:nvSpPr>
          <p:spPr>
            <a:xfrm>
              <a:off x="4094782" y="346167"/>
              <a:ext cx="1763246" cy="1763246"/>
            </a:xfrm>
            <a:prstGeom prst="rect">
              <a:avLst/>
            </a:prstGeom>
            <a:noFill/>
            <a:ln>
              <a:noFill/>
            </a:ln>
          </p:spPr>
          <p:txBody>
            <a:bodyPr anchorCtr="0" anchor="ctr" bIns="35550" lIns="35550" spcFirstLastPara="1" rIns="35550" wrap="square" tIns="35550">
              <a:noAutofit/>
            </a:bodyPr>
            <a:lstStyle/>
            <a:p>
              <a:pPr indent="0" lvl="0" marL="0" marR="0" rtl="0" algn="ctr">
                <a:lnSpc>
                  <a:spcPct val="90000"/>
                </a:lnSpc>
                <a:spcBef>
                  <a:spcPts val="0"/>
                </a:spcBef>
                <a:spcAft>
                  <a:spcPts val="0"/>
                </a:spcAft>
                <a:buNone/>
              </a:pPr>
              <a:r>
                <a:rPr b="1" i="1" lang="tr-TR" sz="2800" u="none" cap="none" strike="noStrike">
                  <a:solidFill>
                    <a:srgbClr val="000000"/>
                  </a:solidFill>
                  <a:latin typeface="Calibri"/>
                  <a:ea typeface="Calibri"/>
                  <a:cs typeface="Calibri"/>
                  <a:sym typeface="Calibri"/>
                </a:rPr>
                <a:t>REKABET ANALİZİ</a:t>
              </a:r>
              <a:endParaRPr b="1" i="1" sz="2800" u="none" cap="none" strike="noStrike">
                <a:solidFill>
                  <a:srgbClr val="000000"/>
                </a:solidFill>
                <a:latin typeface="Calibri"/>
                <a:ea typeface="Calibri"/>
                <a:cs typeface="Calibri"/>
                <a:sym typeface="Calibri"/>
              </a:endParaRPr>
            </a:p>
          </p:txBody>
        </p:sp>
        <p:sp>
          <p:nvSpPr>
            <p:cNvPr id="119" name="Google Shape;119;p4"/>
            <p:cNvSpPr/>
            <p:nvPr/>
          </p:nvSpPr>
          <p:spPr>
            <a:xfrm>
              <a:off x="1406305" y="-1493"/>
              <a:ext cx="4172165" cy="4172165"/>
            </a:xfrm>
            <a:custGeom>
              <a:rect b="b" l="l" r="r" t="t"/>
              <a:pathLst>
                <a:path extrusionOk="0" h="120000" w="120000">
                  <a:moveTo>
                    <a:pt x="113407" y="60752"/>
                  </a:moveTo>
                  <a:lnTo>
                    <a:pt x="113407" y="60752"/>
                  </a:lnTo>
                  <a:cubicBezTo>
                    <a:pt x="113186" y="76398"/>
                    <a:pt x="106117" y="91160"/>
                    <a:pt x="94064" y="101139"/>
                  </a:cubicBezTo>
                  <a:lnTo>
                    <a:pt x="97419" y="106736"/>
                  </a:lnTo>
                  <a:lnTo>
                    <a:pt x="84917" y="101575"/>
                  </a:lnTo>
                  <a:lnTo>
                    <a:pt x="85564" y="86957"/>
                  </a:lnTo>
                  <a:lnTo>
                    <a:pt x="88911" y="92541"/>
                  </a:lnTo>
                  <a:cubicBezTo>
                    <a:pt x="98049" y="84422"/>
                    <a:pt x="103352" y="72835"/>
                    <a:pt x="103524" y="60613"/>
                  </a:cubicBezTo>
                  <a:close/>
                </a:path>
              </a:pathLst>
            </a:custGeom>
            <a:solidFill>
              <a:srgbClr val="FFFFFF"/>
            </a:solidFill>
            <a:ln cap="flat" cmpd="sng" w="25400">
              <a:solidFill>
                <a:srgbClr val="63242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
            <p:cNvSpPr/>
            <p:nvPr/>
          </p:nvSpPr>
          <p:spPr>
            <a:xfrm>
              <a:off x="2610764" y="2916562"/>
              <a:ext cx="1763246" cy="176324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
            <p:cNvSpPr txBox="1"/>
            <p:nvPr/>
          </p:nvSpPr>
          <p:spPr>
            <a:xfrm>
              <a:off x="2610764" y="2916562"/>
              <a:ext cx="1763246" cy="1763246"/>
            </a:xfrm>
            <a:prstGeom prst="rect">
              <a:avLst/>
            </a:prstGeom>
            <a:noFill/>
            <a:ln>
              <a:noFill/>
            </a:ln>
          </p:spPr>
          <p:txBody>
            <a:bodyPr anchorCtr="0" anchor="ctr" bIns="35550" lIns="35550" spcFirstLastPara="1" rIns="35550" wrap="square" tIns="35550">
              <a:noAutofit/>
            </a:bodyPr>
            <a:lstStyle/>
            <a:p>
              <a:pPr indent="0" lvl="0" marL="0" marR="0" rtl="0" algn="ctr">
                <a:lnSpc>
                  <a:spcPct val="90000"/>
                </a:lnSpc>
                <a:spcBef>
                  <a:spcPts val="0"/>
                </a:spcBef>
                <a:spcAft>
                  <a:spcPts val="0"/>
                </a:spcAft>
                <a:buNone/>
              </a:pPr>
              <a:r>
                <a:rPr b="1" i="1" lang="tr-TR" sz="2800" u="none" cap="none" strike="noStrike">
                  <a:solidFill>
                    <a:srgbClr val="000000"/>
                  </a:solidFill>
                  <a:latin typeface="Calibri"/>
                  <a:ea typeface="Calibri"/>
                  <a:cs typeface="Calibri"/>
                  <a:sym typeface="Calibri"/>
                </a:rPr>
                <a:t>PAZAR ANALİZİ</a:t>
              </a:r>
              <a:endParaRPr b="1" i="1" sz="2800" u="none" cap="none" strike="noStrike">
                <a:solidFill>
                  <a:srgbClr val="000000"/>
                </a:solidFill>
                <a:latin typeface="Calibri"/>
                <a:ea typeface="Calibri"/>
                <a:cs typeface="Calibri"/>
                <a:sym typeface="Calibri"/>
              </a:endParaRPr>
            </a:p>
          </p:txBody>
        </p:sp>
        <p:sp>
          <p:nvSpPr>
            <p:cNvPr id="122" name="Google Shape;122;p4"/>
            <p:cNvSpPr/>
            <p:nvPr/>
          </p:nvSpPr>
          <p:spPr>
            <a:xfrm>
              <a:off x="1406305" y="-1493"/>
              <a:ext cx="4172165" cy="4172165"/>
            </a:xfrm>
            <a:custGeom>
              <a:rect b="b" l="l" r="r" t="t"/>
              <a:pathLst>
                <a:path extrusionOk="0" h="120000" w="120000">
                  <a:moveTo>
                    <a:pt x="32542" y="105814"/>
                  </a:moveTo>
                  <a:lnTo>
                    <a:pt x="32542" y="105814"/>
                  </a:lnTo>
                  <a:cubicBezTo>
                    <a:pt x="19121" y="97770"/>
                    <a:pt x="9902" y="84245"/>
                    <a:pt x="7320" y="68812"/>
                  </a:cubicBezTo>
                  <a:lnTo>
                    <a:pt x="796" y="68904"/>
                  </a:lnTo>
                  <a:lnTo>
                    <a:pt x="11534" y="60682"/>
                  </a:lnTo>
                  <a:lnTo>
                    <a:pt x="23853" y="68579"/>
                  </a:lnTo>
                  <a:lnTo>
                    <a:pt x="17344" y="68671"/>
                  </a:lnTo>
                  <a:cubicBezTo>
                    <a:pt x="19779" y="80650"/>
                    <a:pt x="27138" y="91053"/>
                    <a:pt x="37623" y="97337"/>
                  </a:cubicBezTo>
                  <a:close/>
                </a:path>
              </a:pathLst>
            </a:custGeom>
            <a:solidFill>
              <a:srgbClr val="FFFFFF"/>
            </a:solidFill>
            <a:ln cap="flat" cmpd="sng" w="25400">
              <a:solidFill>
                <a:srgbClr val="63242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p:nvPr/>
          </p:nvSpPr>
          <p:spPr>
            <a:xfrm>
              <a:off x="1126746" y="346167"/>
              <a:ext cx="1763246" cy="176324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txBox="1"/>
            <p:nvPr/>
          </p:nvSpPr>
          <p:spPr>
            <a:xfrm>
              <a:off x="1126746" y="346167"/>
              <a:ext cx="1763246" cy="1763246"/>
            </a:xfrm>
            <a:prstGeom prst="rect">
              <a:avLst/>
            </a:prstGeom>
            <a:noFill/>
            <a:ln>
              <a:noFill/>
            </a:ln>
          </p:spPr>
          <p:txBody>
            <a:bodyPr anchorCtr="0" anchor="ctr" bIns="35550" lIns="35550" spcFirstLastPara="1" rIns="35550" wrap="square" tIns="35550">
              <a:noAutofit/>
            </a:bodyPr>
            <a:lstStyle/>
            <a:p>
              <a:pPr indent="0" lvl="0" marL="0" marR="0" rtl="0" algn="l">
                <a:lnSpc>
                  <a:spcPct val="90000"/>
                </a:lnSpc>
                <a:spcBef>
                  <a:spcPts val="0"/>
                </a:spcBef>
                <a:spcAft>
                  <a:spcPts val="0"/>
                </a:spcAft>
                <a:buNone/>
              </a:pPr>
              <a:r>
                <a:rPr b="1" i="1" lang="tr-TR" sz="2800" u="none" cap="none" strike="noStrike">
                  <a:solidFill>
                    <a:srgbClr val="000000"/>
                  </a:solidFill>
                  <a:latin typeface="Calibri"/>
                  <a:ea typeface="Calibri"/>
                  <a:cs typeface="Calibri"/>
                  <a:sym typeface="Calibri"/>
                </a:rPr>
                <a:t>İÇSEL  ANALİZ</a:t>
              </a:r>
              <a:endParaRPr b="1" i="1" sz="2800" u="none" cap="none" strike="noStrike">
                <a:solidFill>
                  <a:srgbClr val="000000"/>
                </a:solidFill>
                <a:latin typeface="Calibri"/>
                <a:ea typeface="Calibri"/>
                <a:cs typeface="Calibri"/>
                <a:sym typeface="Calibri"/>
              </a:endParaRPr>
            </a:p>
          </p:txBody>
        </p:sp>
        <p:sp>
          <p:nvSpPr>
            <p:cNvPr id="125" name="Google Shape;125;p4"/>
            <p:cNvSpPr/>
            <p:nvPr/>
          </p:nvSpPr>
          <p:spPr>
            <a:xfrm>
              <a:off x="1406305" y="-1493"/>
              <a:ext cx="4172165" cy="4172165"/>
            </a:xfrm>
            <a:custGeom>
              <a:rect b="b" l="l" r="r" t="t"/>
              <a:pathLst>
                <a:path extrusionOk="0" h="120000" w="120000">
                  <a:moveTo>
                    <a:pt x="41202" y="10005"/>
                  </a:moveTo>
                  <a:lnTo>
                    <a:pt x="41202" y="10005"/>
                  </a:lnTo>
                  <a:cubicBezTo>
                    <a:pt x="50725" y="6424"/>
                    <a:pt x="61074" y="5638"/>
                    <a:pt x="71029" y="7739"/>
                  </a:cubicBezTo>
                  <a:lnTo>
                    <a:pt x="73325" y="1632"/>
                  </a:lnTo>
                  <a:lnTo>
                    <a:pt x="77059" y="14631"/>
                  </a:lnTo>
                  <a:lnTo>
                    <a:pt x="65210" y="23216"/>
                  </a:lnTo>
                  <a:lnTo>
                    <a:pt x="67501" y="17122"/>
                  </a:lnTo>
                  <a:lnTo>
                    <a:pt x="67501" y="17122"/>
                  </a:lnTo>
                  <a:cubicBezTo>
                    <a:pt x="59840" y="15782"/>
                    <a:pt x="51960" y="16519"/>
                    <a:pt x="44680" y="19256"/>
                  </a:cubicBezTo>
                  <a:close/>
                </a:path>
              </a:pathLst>
            </a:custGeom>
            <a:solidFill>
              <a:srgbClr val="FFFFFF"/>
            </a:solidFill>
            <a:ln cap="flat" cmpd="sng" w="25400">
              <a:solidFill>
                <a:srgbClr val="63242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26" name="Google Shape;126;p4"/>
          <p:cNvPicPr preferRelativeResize="0"/>
          <p:nvPr/>
        </p:nvPicPr>
        <p:blipFill rotWithShape="1">
          <a:blip r:embed="rId4">
            <a:alphaModFix/>
          </a:blip>
          <a:srcRect b="0" l="0" r="0" t="0"/>
          <a:stretch/>
        </p:blipFill>
        <p:spPr>
          <a:xfrm>
            <a:off x="4211960" y="4293096"/>
            <a:ext cx="3414713" cy="536575"/>
          </a:xfrm>
          <a:prstGeom prst="rect">
            <a:avLst/>
          </a:prstGeom>
          <a:noFill/>
          <a:ln>
            <a:noFill/>
          </a:ln>
        </p:spPr>
      </p:pic>
      <p:sp>
        <p:nvSpPr>
          <p:cNvPr id="127" name="Google Shape;127;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5"/>
          <p:cNvSpPr txBox="1"/>
          <p:nvPr/>
        </p:nvSpPr>
        <p:spPr>
          <a:xfrm>
            <a:off x="3836260" y="2924944"/>
            <a:ext cx="3256020"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tr-TR" sz="4400" u="none" cap="none" strike="noStrike">
                <a:solidFill>
                  <a:srgbClr val="974806"/>
                </a:solidFill>
                <a:latin typeface="Calibri"/>
                <a:ea typeface="Calibri"/>
                <a:cs typeface="Calibri"/>
                <a:sym typeface="Calibri"/>
              </a:rPr>
              <a:t>İÇSEL ANALİZ</a:t>
            </a:r>
            <a:endParaRPr b="1" i="1" sz="4400">
              <a:solidFill>
                <a:srgbClr val="974806"/>
              </a:solidFill>
              <a:latin typeface="Calibri"/>
              <a:ea typeface="Calibri"/>
              <a:cs typeface="Calibri"/>
              <a:sym typeface="Calibri"/>
            </a:endParaRPr>
          </a:p>
        </p:txBody>
      </p:sp>
      <p:sp>
        <p:nvSpPr>
          <p:cNvPr id="134" name="Google Shape;134;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6"/>
          <p:cNvPicPr preferRelativeResize="0"/>
          <p:nvPr/>
        </p:nvPicPr>
        <p:blipFill rotWithShape="1">
          <a:blip r:embed="rId3">
            <a:alphaModFix/>
          </a:blip>
          <a:srcRect b="0" l="0" r="0" t="0"/>
          <a:stretch/>
        </p:blipFill>
        <p:spPr>
          <a:xfrm>
            <a:off x="3410223" y="126975"/>
            <a:ext cx="4402137" cy="493713"/>
          </a:xfrm>
          <a:prstGeom prst="rect">
            <a:avLst/>
          </a:prstGeom>
          <a:noFill/>
          <a:ln>
            <a:noFill/>
          </a:ln>
        </p:spPr>
      </p:pic>
      <p:pic>
        <p:nvPicPr>
          <p:cNvPr id="140" name="Google Shape;140;p6"/>
          <p:cNvPicPr preferRelativeResize="0"/>
          <p:nvPr/>
        </p:nvPicPr>
        <p:blipFill rotWithShape="1">
          <a:blip r:embed="rId4">
            <a:alphaModFix/>
          </a:blip>
          <a:srcRect b="0" l="0" r="0" t="0"/>
          <a:stretch/>
        </p:blipFill>
        <p:spPr>
          <a:xfrm>
            <a:off x="2799209" y="1124744"/>
            <a:ext cx="6237287" cy="4067175"/>
          </a:xfrm>
          <a:prstGeom prst="rect">
            <a:avLst/>
          </a:prstGeom>
          <a:noFill/>
          <a:ln>
            <a:noFill/>
          </a:ln>
          <a:effectLst>
            <a:outerShdw blurRad="292100" rotWithShape="0" algn="tl" dir="2700000" dist="139700">
              <a:srgbClr val="333333">
                <a:alpha val="64705"/>
              </a:srgbClr>
            </a:outerShdw>
          </a:effectLst>
        </p:spPr>
      </p:pic>
      <p:sp>
        <p:nvSpPr>
          <p:cNvPr id="141" name="Google Shape;141;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7"/>
          <p:cNvPicPr preferRelativeResize="0"/>
          <p:nvPr/>
        </p:nvPicPr>
        <p:blipFill rotWithShape="1">
          <a:blip r:embed="rId3">
            <a:alphaModFix/>
          </a:blip>
          <a:srcRect b="0" l="0" r="0" t="0"/>
          <a:stretch/>
        </p:blipFill>
        <p:spPr>
          <a:xfrm>
            <a:off x="6544394" y="4797152"/>
            <a:ext cx="2599606" cy="2038350"/>
          </a:xfrm>
          <a:prstGeom prst="rect">
            <a:avLst/>
          </a:prstGeom>
          <a:noFill/>
          <a:ln>
            <a:noFill/>
          </a:ln>
        </p:spPr>
      </p:pic>
      <p:sp>
        <p:nvSpPr>
          <p:cNvPr id="147" name="Google Shape;147;p7"/>
          <p:cNvSpPr txBox="1"/>
          <p:nvPr/>
        </p:nvSpPr>
        <p:spPr>
          <a:xfrm>
            <a:off x="2627784" y="188640"/>
            <a:ext cx="6624736" cy="2862322"/>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C0C0C"/>
              </a:buClr>
              <a:buSzPts val="1800"/>
              <a:buFont typeface="Noto Sans Symbols"/>
              <a:buChar char="⮚"/>
            </a:pPr>
            <a:r>
              <a:rPr b="1" i="1" lang="tr-TR" sz="1800" u="none" cap="none" strike="noStrike">
                <a:solidFill>
                  <a:srgbClr val="974806"/>
                </a:solidFill>
                <a:latin typeface="Calibri"/>
                <a:ea typeface="Calibri"/>
                <a:cs typeface="Calibri"/>
                <a:sym typeface="Calibri"/>
              </a:rPr>
              <a:t>GÜÇLÜ YANLARI</a:t>
            </a:r>
            <a:endParaRPr/>
          </a:p>
          <a:p>
            <a:pPr indent="0" lvl="0" marL="0" marR="0" rtl="0" algn="l">
              <a:lnSpc>
                <a:spcPct val="100000"/>
              </a:lnSpc>
              <a:spcBef>
                <a:spcPts val="0"/>
              </a:spcBef>
              <a:spcAft>
                <a:spcPts val="0"/>
              </a:spcAft>
              <a:buClr>
                <a:srgbClr val="0C0C0C"/>
              </a:buClr>
              <a:buSzPts val="1800"/>
              <a:buFont typeface="Calibri"/>
              <a:buNone/>
            </a:pPr>
            <a:r>
              <a:t/>
            </a:r>
            <a:endParaRPr b="1" i="1"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C0C0C"/>
              </a:buClr>
              <a:buSzPts val="1800"/>
              <a:buFont typeface="Arial"/>
              <a:buChar char="•"/>
            </a:pPr>
            <a:r>
              <a:rPr b="1" i="1" lang="tr-TR" sz="1800" u="none" cap="none" strike="noStrike">
                <a:solidFill>
                  <a:srgbClr val="000000"/>
                </a:solidFill>
                <a:latin typeface="Calibri"/>
                <a:ea typeface="Calibri"/>
                <a:cs typeface="Calibri"/>
                <a:sym typeface="Calibri"/>
              </a:rPr>
              <a:t>Her sınıftan tüketicinin alabileceği oyun bilgisayarlarını piyasaya sürüyor.</a:t>
            </a:r>
            <a:endParaRPr/>
          </a:p>
          <a:p>
            <a:pPr indent="-285750" lvl="0" marL="285750" marR="0" rtl="0" algn="l">
              <a:lnSpc>
                <a:spcPct val="100000"/>
              </a:lnSpc>
              <a:spcBef>
                <a:spcPts val="0"/>
              </a:spcBef>
              <a:spcAft>
                <a:spcPts val="0"/>
              </a:spcAft>
              <a:buClr>
                <a:srgbClr val="0C0C0C"/>
              </a:buClr>
              <a:buSzPts val="1800"/>
              <a:buFont typeface="Arial"/>
              <a:buChar char="•"/>
            </a:pPr>
            <a:r>
              <a:rPr b="1" i="1" lang="tr-TR" sz="1800" u="none" cap="none" strike="noStrike">
                <a:solidFill>
                  <a:srgbClr val="000000"/>
                </a:solidFill>
                <a:latin typeface="Calibri"/>
                <a:ea typeface="Calibri"/>
                <a:cs typeface="Calibri"/>
                <a:sym typeface="Calibri"/>
              </a:rPr>
              <a:t>Yedek parça bulunması en kolay marka.</a:t>
            </a:r>
            <a:endParaRPr/>
          </a:p>
          <a:p>
            <a:pPr indent="-285750" lvl="0" marL="285750" marR="0" rtl="0" algn="l">
              <a:lnSpc>
                <a:spcPct val="100000"/>
              </a:lnSpc>
              <a:spcBef>
                <a:spcPts val="0"/>
              </a:spcBef>
              <a:spcAft>
                <a:spcPts val="0"/>
              </a:spcAft>
              <a:buClr>
                <a:srgbClr val="0C0C0C"/>
              </a:buClr>
              <a:buSzPts val="1800"/>
              <a:buFont typeface="Arial"/>
              <a:buChar char="•"/>
            </a:pPr>
            <a:r>
              <a:rPr b="1" i="1" lang="tr-TR" sz="1800" u="none" cap="none" strike="noStrike">
                <a:solidFill>
                  <a:srgbClr val="000000"/>
                </a:solidFill>
                <a:latin typeface="Calibri"/>
                <a:ea typeface="Calibri"/>
                <a:cs typeface="Calibri"/>
                <a:sym typeface="Calibri"/>
              </a:rPr>
              <a:t>Rakiplerine göre daha hafif ve taşıması daha kolay oyun dizüstü</a:t>
            </a:r>
            <a:r>
              <a:rPr b="1" i="1" lang="tr-TR" sz="1800" u="none" cap="none" strike="noStrike">
                <a:solidFill>
                  <a:srgbClr val="000000"/>
                </a:solidFill>
                <a:latin typeface="Calibri"/>
                <a:ea typeface="Calibri"/>
                <a:cs typeface="Calibri"/>
                <a:sym typeface="Calibri"/>
              </a:rPr>
              <a:t> bilgisayarlar</a:t>
            </a:r>
            <a:r>
              <a:rPr b="1" i="1" lang="tr-TR" sz="1800" u="none" cap="none" strike="noStrike">
                <a:solidFill>
                  <a:srgbClr val="000000"/>
                </a:solidFill>
                <a:latin typeface="Calibri"/>
                <a:ea typeface="Calibri"/>
                <a:cs typeface="Calibri"/>
                <a:sym typeface="Calibri"/>
              </a:rPr>
              <a:t> üretiyor.</a:t>
            </a:r>
            <a:endParaRPr/>
          </a:p>
          <a:p>
            <a:pPr indent="-285750" lvl="0" marL="285750" marR="0" rtl="0" algn="l">
              <a:lnSpc>
                <a:spcPct val="100000"/>
              </a:lnSpc>
              <a:spcBef>
                <a:spcPts val="0"/>
              </a:spcBef>
              <a:spcAft>
                <a:spcPts val="0"/>
              </a:spcAft>
              <a:buClr>
                <a:srgbClr val="0C0C0C"/>
              </a:buClr>
              <a:buSzPts val="1800"/>
              <a:buFont typeface="Arial"/>
              <a:buChar char="•"/>
            </a:pPr>
            <a:r>
              <a:rPr b="1" i="1" lang="tr-TR" sz="1800" u="none" cap="none" strike="noStrike">
                <a:solidFill>
                  <a:srgbClr val="000000"/>
                </a:solidFill>
                <a:latin typeface="Calibri"/>
                <a:ea typeface="Calibri"/>
                <a:cs typeface="Calibri"/>
                <a:sym typeface="Calibri"/>
              </a:rPr>
              <a:t>Ekran boyutları diğer oyun bilgisayarlarına göre daha geniş.</a:t>
            </a:r>
            <a:endParaRPr/>
          </a:p>
          <a:p>
            <a:pPr indent="-285750" lvl="0" marL="285750" marR="0" rtl="0" algn="l">
              <a:lnSpc>
                <a:spcPct val="100000"/>
              </a:lnSpc>
              <a:spcBef>
                <a:spcPts val="0"/>
              </a:spcBef>
              <a:spcAft>
                <a:spcPts val="0"/>
              </a:spcAft>
              <a:buClr>
                <a:srgbClr val="0C0C0C"/>
              </a:buClr>
              <a:buSzPts val="1800"/>
              <a:buFont typeface="Arial"/>
              <a:buChar char="•"/>
            </a:pPr>
            <a:r>
              <a:rPr b="1" i="1" lang="tr-TR" sz="1800" u="none" cap="none" strike="noStrike">
                <a:solidFill>
                  <a:srgbClr val="000000"/>
                </a:solidFill>
                <a:latin typeface="Calibri"/>
                <a:ea typeface="Calibri"/>
                <a:cs typeface="Calibri"/>
                <a:sym typeface="Calibri"/>
              </a:rPr>
              <a:t>Teknolojiyi yakından takip ediyor.</a:t>
            </a:r>
            <a:endParaRPr/>
          </a:p>
          <a:p>
            <a:pPr indent="-285750" lvl="0" marL="285750" marR="0" rtl="0" algn="l">
              <a:lnSpc>
                <a:spcPct val="100000"/>
              </a:lnSpc>
              <a:spcBef>
                <a:spcPts val="0"/>
              </a:spcBef>
              <a:spcAft>
                <a:spcPts val="0"/>
              </a:spcAft>
              <a:buClr>
                <a:srgbClr val="0C0C0C"/>
              </a:buClr>
              <a:buSzPts val="1800"/>
              <a:buFont typeface="Arial"/>
              <a:buChar char="•"/>
            </a:pPr>
            <a:r>
              <a:rPr b="1" i="1" lang="tr-TR" sz="1800" u="none" cap="none" strike="noStrike">
                <a:solidFill>
                  <a:srgbClr val="000000"/>
                </a:solidFill>
                <a:latin typeface="Calibri"/>
                <a:ea typeface="Calibri"/>
                <a:cs typeface="Calibri"/>
                <a:sym typeface="Calibri"/>
              </a:rPr>
              <a:t>Kurumsal sosyal sorumluluk projelerinde boy gösteriyor.</a:t>
            </a:r>
            <a:endParaRPr/>
          </a:p>
        </p:txBody>
      </p:sp>
      <p:sp>
        <p:nvSpPr>
          <p:cNvPr id="148" name="Google Shape;148;p7"/>
          <p:cNvSpPr txBox="1"/>
          <p:nvPr/>
        </p:nvSpPr>
        <p:spPr>
          <a:xfrm>
            <a:off x="2627784" y="3314015"/>
            <a:ext cx="6192688" cy="2862322"/>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974806"/>
              </a:buClr>
              <a:buSzPts val="1800"/>
              <a:buFont typeface="Noto Sans Symbols"/>
              <a:buChar char="⮚"/>
            </a:pPr>
            <a:r>
              <a:rPr b="1" i="1" lang="tr-TR" sz="1800" u="none" cap="none" strike="noStrike">
                <a:solidFill>
                  <a:srgbClr val="974806"/>
                </a:solidFill>
                <a:latin typeface="Calibri"/>
                <a:ea typeface="Calibri"/>
                <a:cs typeface="Calibri"/>
                <a:sym typeface="Calibri"/>
              </a:rPr>
              <a:t>ZAYIF YANLARI</a:t>
            </a:r>
            <a:endParaRPr/>
          </a:p>
          <a:p>
            <a:pPr indent="-171450" lvl="0" marL="285750" marR="0" rtl="0" algn="l">
              <a:lnSpc>
                <a:spcPct val="100000"/>
              </a:lnSpc>
              <a:spcBef>
                <a:spcPts val="0"/>
              </a:spcBef>
              <a:spcAft>
                <a:spcPts val="0"/>
              </a:spcAft>
              <a:buClr>
                <a:schemeClr val="dk1"/>
              </a:buClr>
              <a:buSzPts val="1800"/>
              <a:buFont typeface="Noto Sans Symbols"/>
              <a:buNone/>
            </a:pPr>
            <a:r>
              <a:t/>
            </a:r>
            <a:endParaRPr b="1" i="1"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1" i="1" lang="tr-TR" sz="1800" u="none" cap="none" strike="noStrike">
                <a:solidFill>
                  <a:srgbClr val="000000"/>
                </a:solidFill>
                <a:latin typeface="Calibri"/>
                <a:ea typeface="Calibri"/>
                <a:cs typeface="Calibri"/>
                <a:sym typeface="Calibri"/>
              </a:rPr>
              <a:t>Tüketiciler verdikleri fiyata istedikleri hizmeti alamamaktan şik</a:t>
            </a:r>
            <a:r>
              <a:rPr b="1" i="0" lang="tr-TR" sz="1800" u="none" cap="none" strike="noStrike">
                <a:solidFill>
                  <a:srgbClr val="000000"/>
                </a:solidFill>
                <a:latin typeface="Calibri"/>
                <a:ea typeface="Calibri"/>
                <a:cs typeface="Calibri"/>
                <a:sym typeface="Calibri"/>
              </a:rPr>
              <a:t>âyet ediyor. </a:t>
            </a:r>
            <a:endParaRPr b="1"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1" i="1" lang="tr-TR" sz="1800" u="none" cap="none" strike="noStrike">
                <a:solidFill>
                  <a:srgbClr val="000000"/>
                </a:solidFill>
                <a:latin typeface="Calibri"/>
                <a:ea typeface="Calibri"/>
                <a:cs typeface="Calibri"/>
                <a:sym typeface="Calibri"/>
              </a:rPr>
              <a:t>Garanti süresi oldukça kısa.</a:t>
            </a:r>
            <a:endParaRPr/>
          </a:p>
          <a:p>
            <a:pPr indent="-285750" lvl="0" marL="285750" marR="0" rtl="0" algn="l">
              <a:lnSpc>
                <a:spcPct val="100000"/>
              </a:lnSpc>
              <a:spcBef>
                <a:spcPts val="0"/>
              </a:spcBef>
              <a:spcAft>
                <a:spcPts val="0"/>
              </a:spcAft>
              <a:buClr>
                <a:srgbClr val="000000"/>
              </a:buClr>
              <a:buSzPts val="1800"/>
              <a:buFont typeface="Arial"/>
              <a:buChar char="•"/>
            </a:pPr>
            <a:r>
              <a:rPr b="1" i="1" lang="tr-TR" sz="1800" u="none" cap="none" strike="noStrike">
                <a:solidFill>
                  <a:srgbClr val="000000"/>
                </a:solidFill>
                <a:latin typeface="Calibri"/>
                <a:ea typeface="Calibri"/>
                <a:cs typeface="Calibri"/>
                <a:sym typeface="Calibri"/>
              </a:rPr>
              <a:t>Ekranları geniş olmasına rağmen grafik sistemleri kötü.</a:t>
            </a:r>
            <a:endParaRPr/>
          </a:p>
          <a:p>
            <a:pPr indent="-285750" lvl="0" marL="285750" marR="0" rtl="0" algn="l">
              <a:lnSpc>
                <a:spcPct val="100000"/>
              </a:lnSpc>
              <a:spcBef>
                <a:spcPts val="0"/>
              </a:spcBef>
              <a:spcAft>
                <a:spcPts val="0"/>
              </a:spcAft>
              <a:buClr>
                <a:srgbClr val="000000"/>
              </a:buClr>
              <a:buSzPts val="1800"/>
              <a:buFont typeface="Arial"/>
              <a:buChar char="•"/>
            </a:pPr>
            <a:r>
              <a:rPr b="1" i="1" lang="tr-TR" sz="1800" u="none" cap="none" strike="noStrike">
                <a:solidFill>
                  <a:srgbClr val="000000"/>
                </a:solidFill>
                <a:latin typeface="Calibri"/>
                <a:ea typeface="Calibri"/>
                <a:cs typeface="Calibri"/>
                <a:sym typeface="Calibri"/>
              </a:rPr>
              <a:t>Teknik servislerinde belli başlı zayıflıklar mevcut.</a:t>
            </a:r>
            <a:endParaRPr/>
          </a:p>
          <a:p>
            <a:pPr indent="-285750" lvl="0" marL="285750" marR="0" rtl="0" algn="l">
              <a:lnSpc>
                <a:spcPct val="100000"/>
              </a:lnSpc>
              <a:spcBef>
                <a:spcPts val="0"/>
              </a:spcBef>
              <a:spcAft>
                <a:spcPts val="0"/>
              </a:spcAft>
              <a:buClr>
                <a:srgbClr val="000000"/>
              </a:buClr>
              <a:buSzPts val="1800"/>
              <a:buFont typeface="Arial"/>
              <a:buChar char="•"/>
            </a:pPr>
            <a:r>
              <a:rPr b="1" i="1" lang="tr-TR" sz="1800" u="none" cap="none" strike="noStrike">
                <a:solidFill>
                  <a:srgbClr val="000000"/>
                </a:solidFill>
                <a:latin typeface="Calibri"/>
                <a:ea typeface="Calibri"/>
                <a:cs typeface="Calibri"/>
                <a:sym typeface="Calibri"/>
              </a:rPr>
              <a:t>Yeterli düzeyde reklam yapılmaması</a:t>
            </a:r>
            <a:endParaRPr/>
          </a:p>
          <a:p>
            <a:pPr indent="-171450" lvl="0" marL="285750" marR="0" rtl="0" algn="l">
              <a:lnSpc>
                <a:spcPct val="100000"/>
              </a:lnSpc>
              <a:spcBef>
                <a:spcPts val="0"/>
              </a:spcBef>
              <a:spcAft>
                <a:spcPts val="0"/>
              </a:spcAft>
              <a:buClr>
                <a:schemeClr val="dk1"/>
              </a:buClr>
              <a:buSzPts val="1800"/>
              <a:buFont typeface="Arial"/>
              <a:buNone/>
            </a:pPr>
            <a:r>
              <a:t/>
            </a:r>
            <a:endParaRPr b="1" i="1" sz="1800" u="none" cap="none" strike="noStrike">
              <a:solidFill>
                <a:srgbClr val="000000"/>
              </a:solidFill>
              <a:latin typeface="Calibri"/>
              <a:ea typeface="Calibri"/>
              <a:cs typeface="Calibri"/>
              <a:sym typeface="Calibri"/>
            </a:endParaRPr>
          </a:p>
          <a:p>
            <a:pPr indent="-171450" lvl="0" marL="285750" marR="0" rtl="0" algn="l">
              <a:lnSpc>
                <a:spcPct val="100000"/>
              </a:lnSpc>
              <a:spcBef>
                <a:spcPts val="0"/>
              </a:spcBef>
              <a:spcAft>
                <a:spcPts val="0"/>
              </a:spcAft>
              <a:buClr>
                <a:schemeClr val="dk1"/>
              </a:buClr>
              <a:buSzPts val="1800"/>
              <a:buFont typeface="Noto Sans Symbols"/>
              <a:buNone/>
            </a:pPr>
            <a:r>
              <a:t/>
            </a:r>
            <a:endParaRPr b="1" i="1" sz="1800" u="none" cap="none" strike="noStrike">
              <a:solidFill>
                <a:srgbClr val="000000"/>
              </a:solidFill>
              <a:latin typeface="Calibri"/>
              <a:ea typeface="Calibri"/>
              <a:cs typeface="Calibri"/>
              <a:sym typeface="Calibri"/>
            </a:endParaRPr>
          </a:p>
        </p:txBody>
      </p:sp>
      <p:sp>
        <p:nvSpPr>
          <p:cNvPr id="149" name="Google Shape;149;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8"/>
          <p:cNvPicPr preferRelativeResize="0"/>
          <p:nvPr/>
        </p:nvPicPr>
        <p:blipFill rotWithShape="1">
          <a:blip r:embed="rId3">
            <a:alphaModFix/>
          </a:blip>
          <a:srcRect b="0" l="0" r="0" t="0"/>
          <a:stretch/>
        </p:blipFill>
        <p:spPr>
          <a:xfrm>
            <a:off x="5116512" y="4509120"/>
            <a:ext cx="3919984" cy="2348880"/>
          </a:xfrm>
          <a:prstGeom prst="rect">
            <a:avLst/>
          </a:prstGeom>
          <a:noFill/>
          <a:ln>
            <a:noFill/>
          </a:ln>
          <a:effectLst>
            <a:outerShdw blurRad="292100" rotWithShape="0" algn="tl" dir="2700000" dist="139700">
              <a:srgbClr val="333333">
                <a:alpha val="64705"/>
              </a:srgbClr>
            </a:outerShdw>
          </a:effectLst>
        </p:spPr>
      </p:pic>
      <p:sp>
        <p:nvSpPr>
          <p:cNvPr id="155" name="Google Shape;155;p8"/>
          <p:cNvSpPr txBox="1"/>
          <p:nvPr/>
        </p:nvSpPr>
        <p:spPr>
          <a:xfrm>
            <a:off x="3096344" y="44624"/>
            <a:ext cx="6372200" cy="2308324"/>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800"/>
              <a:buFont typeface="Noto Sans Symbols"/>
              <a:buChar char="⮚"/>
            </a:pPr>
            <a:r>
              <a:rPr b="1" i="1" lang="tr-TR" sz="1800" u="none" cap="none" strike="noStrike">
                <a:solidFill>
                  <a:srgbClr val="000000"/>
                </a:solidFill>
                <a:latin typeface="Calibri"/>
                <a:ea typeface="Calibri"/>
                <a:cs typeface="Calibri"/>
                <a:sym typeface="Calibri"/>
              </a:rPr>
              <a:t>FIRSATLAR</a:t>
            </a:r>
            <a:endParaRPr/>
          </a:p>
          <a:p>
            <a:pPr indent="0" lvl="0" marL="0" marR="0" rtl="0" algn="l">
              <a:lnSpc>
                <a:spcPct val="100000"/>
              </a:lnSpc>
              <a:spcBef>
                <a:spcPts val="0"/>
              </a:spcBef>
              <a:spcAft>
                <a:spcPts val="0"/>
              </a:spcAft>
              <a:buClr>
                <a:schemeClr val="dk1"/>
              </a:buClr>
              <a:buSzPts val="1800"/>
              <a:buFont typeface="Calibri"/>
              <a:buNone/>
            </a:pPr>
            <a:r>
              <a:t/>
            </a:r>
            <a:endParaRPr b="1" i="1"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1" i="1" lang="tr-TR" sz="1800" u="none" cap="none" strike="noStrike">
                <a:solidFill>
                  <a:srgbClr val="000000"/>
                </a:solidFill>
                <a:latin typeface="Calibri"/>
                <a:ea typeface="Calibri"/>
                <a:cs typeface="Calibri"/>
                <a:sym typeface="Calibri"/>
              </a:rPr>
              <a:t>Günümüzde bilgisayar oyunlarına olan ilginin büyük çapta olması.</a:t>
            </a:r>
            <a:endParaRPr/>
          </a:p>
          <a:p>
            <a:pPr indent="-285750" lvl="0" marL="285750" marR="0" rtl="0" algn="l">
              <a:lnSpc>
                <a:spcPct val="100000"/>
              </a:lnSpc>
              <a:spcBef>
                <a:spcPts val="0"/>
              </a:spcBef>
              <a:spcAft>
                <a:spcPts val="0"/>
              </a:spcAft>
              <a:buClr>
                <a:srgbClr val="000000"/>
              </a:buClr>
              <a:buSzPts val="1800"/>
              <a:buFont typeface="Arial"/>
              <a:buChar char="•"/>
            </a:pPr>
            <a:r>
              <a:rPr b="1" i="1" lang="tr-TR" sz="1800" u="none" cap="none" strike="noStrike">
                <a:solidFill>
                  <a:srgbClr val="000000"/>
                </a:solidFill>
                <a:latin typeface="Calibri"/>
                <a:ea typeface="Calibri"/>
                <a:cs typeface="Calibri"/>
                <a:sym typeface="Calibri"/>
              </a:rPr>
              <a:t>Pazarda satım payının yüksek olması.</a:t>
            </a:r>
            <a:endParaRPr/>
          </a:p>
          <a:p>
            <a:pPr indent="-285750" lvl="0" marL="285750" marR="0" rtl="0" algn="l">
              <a:lnSpc>
                <a:spcPct val="100000"/>
              </a:lnSpc>
              <a:spcBef>
                <a:spcPts val="0"/>
              </a:spcBef>
              <a:spcAft>
                <a:spcPts val="0"/>
              </a:spcAft>
              <a:buClr>
                <a:srgbClr val="000000"/>
              </a:buClr>
              <a:buSzPts val="1800"/>
              <a:buFont typeface="Arial"/>
              <a:buChar char="•"/>
            </a:pPr>
            <a:r>
              <a:rPr b="1" i="1" lang="tr-TR" sz="1800" u="none" cap="none" strike="noStrike">
                <a:solidFill>
                  <a:srgbClr val="000000"/>
                </a:solidFill>
                <a:latin typeface="Calibri"/>
                <a:ea typeface="Calibri"/>
                <a:cs typeface="Calibri"/>
                <a:sym typeface="Calibri"/>
              </a:rPr>
              <a:t>Türkiye’nin en iyi grafik tasarımcılarına sahip olması.</a:t>
            </a:r>
            <a:endParaRPr/>
          </a:p>
          <a:p>
            <a:pPr indent="-285750" lvl="0" marL="285750" marR="0" rtl="0" algn="l">
              <a:lnSpc>
                <a:spcPct val="100000"/>
              </a:lnSpc>
              <a:spcBef>
                <a:spcPts val="0"/>
              </a:spcBef>
              <a:spcAft>
                <a:spcPts val="0"/>
              </a:spcAft>
              <a:buClr>
                <a:srgbClr val="000000"/>
              </a:buClr>
              <a:buSzPts val="1800"/>
              <a:buFont typeface="Arial"/>
              <a:buChar char="•"/>
            </a:pPr>
            <a:r>
              <a:rPr b="1" i="1" lang="tr-TR" sz="1800" u="none" cap="none" strike="noStrike">
                <a:solidFill>
                  <a:srgbClr val="000000"/>
                </a:solidFill>
                <a:latin typeface="Calibri"/>
                <a:ea typeface="Calibri"/>
                <a:cs typeface="Calibri"/>
                <a:sym typeface="Calibri"/>
              </a:rPr>
              <a:t>Rakiplerine göre her sınıftan insana kolaylıkla ulaşabiliyor olması. </a:t>
            </a:r>
            <a:endParaRPr/>
          </a:p>
        </p:txBody>
      </p:sp>
      <p:sp>
        <p:nvSpPr>
          <p:cNvPr id="156" name="Google Shape;156;p8"/>
          <p:cNvSpPr txBox="1"/>
          <p:nvPr/>
        </p:nvSpPr>
        <p:spPr>
          <a:xfrm>
            <a:off x="3096344" y="2477795"/>
            <a:ext cx="5940152" cy="2031325"/>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800"/>
              <a:buFont typeface="Noto Sans Symbols"/>
              <a:buChar char="⮚"/>
            </a:pPr>
            <a:r>
              <a:rPr b="1" i="1" lang="tr-TR" sz="1800" u="none" cap="none" strike="noStrike">
                <a:solidFill>
                  <a:srgbClr val="000000"/>
                </a:solidFill>
                <a:latin typeface="Calibri"/>
                <a:ea typeface="Calibri"/>
                <a:cs typeface="Calibri"/>
                <a:sym typeface="Calibri"/>
              </a:rPr>
              <a:t>TEHDİTLER</a:t>
            </a:r>
            <a:endParaRPr/>
          </a:p>
          <a:p>
            <a:pPr indent="-171450" lvl="0" marL="285750" marR="0" rtl="0" algn="l">
              <a:lnSpc>
                <a:spcPct val="100000"/>
              </a:lnSpc>
              <a:spcBef>
                <a:spcPts val="0"/>
              </a:spcBef>
              <a:spcAft>
                <a:spcPts val="0"/>
              </a:spcAft>
              <a:buClr>
                <a:schemeClr val="dk1"/>
              </a:buClr>
              <a:buSzPts val="1800"/>
              <a:buFont typeface="Noto Sans Symbols"/>
              <a:buNone/>
            </a:pPr>
            <a:r>
              <a:t/>
            </a:r>
            <a:endParaRPr b="1" i="1"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1" i="1" lang="tr-TR" sz="1800" u="none" cap="none" strike="noStrike">
                <a:solidFill>
                  <a:srgbClr val="000000"/>
                </a:solidFill>
                <a:latin typeface="Calibri"/>
                <a:ea typeface="Calibri"/>
                <a:cs typeface="Calibri"/>
                <a:sym typeface="Calibri"/>
              </a:rPr>
              <a:t>Oldukça fazla rakibin olması.</a:t>
            </a:r>
            <a:endParaRPr/>
          </a:p>
          <a:p>
            <a:pPr indent="-285750" lvl="0" marL="285750" marR="0" rtl="0" algn="l">
              <a:lnSpc>
                <a:spcPct val="100000"/>
              </a:lnSpc>
              <a:spcBef>
                <a:spcPts val="0"/>
              </a:spcBef>
              <a:spcAft>
                <a:spcPts val="0"/>
              </a:spcAft>
              <a:buClr>
                <a:srgbClr val="000000"/>
              </a:buClr>
              <a:buSzPts val="1800"/>
              <a:buFont typeface="Arial"/>
              <a:buChar char="•"/>
            </a:pPr>
            <a:r>
              <a:rPr b="1" i="1" lang="tr-TR" sz="1800" u="none" cap="none" strike="noStrike">
                <a:solidFill>
                  <a:srgbClr val="000000"/>
                </a:solidFill>
                <a:latin typeface="Calibri"/>
                <a:ea typeface="Calibri"/>
                <a:cs typeface="Calibri"/>
                <a:sym typeface="Calibri"/>
              </a:rPr>
              <a:t>Teknolojinin sık aralıklarla değişim gösterdiği bir alan olması.</a:t>
            </a:r>
            <a:endParaRPr/>
          </a:p>
          <a:p>
            <a:pPr indent="-285750" lvl="0" marL="285750" marR="0" rtl="0" algn="l">
              <a:lnSpc>
                <a:spcPct val="100000"/>
              </a:lnSpc>
              <a:spcBef>
                <a:spcPts val="0"/>
              </a:spcBef>
              <a:spcAft>
                <a:spcPts val="0"/>
              </a:spcAft>
              <a:buClr>
                <a:srgbClr val="000000"/>
              </a:buClr>
              <a:buSzPts val="1800"/>
              <a:buFont typeface="Arial"/>
              <a:buChar char="•"/>
            </a:pPr>
            <a:r>
              <a:rPr b="1" i="1" lang="tr-TR" sz="1800" u="none" cap="none" strike="noStrike">
                <a:solidFill>
                  <a:srgbClr val="000000"/>
                </a:solidFill>
                <a:latin typeface="Calibri"/>
                <a:ea typeface="Calibri"/>
                <a:cs typeface="Calibri"/>
                <a:sym typeface="Calibri"/>
              </a:rPr>
              <a:t>Üretim maliyetinin yüksek düzeylerde olması.</a:t>
            </a:r>
            <a:endParaRPr/>
          </a:p>
          <a:p>
            <a:pPr indent="-285750" lvl="0" marL="285750" marR="0" rtl="0" algn="l">
              <a:lnSpc>
                <a:spcPct val="100000"/>
              </a:lnSpc>
              <a:spcBef>
                <a:spcPts val="0"/>
              </a:spcBef>
              <a:spcAft>
                <a:spcPts val="0"/>
              </a:spcAft>
              <a:buClr>
                <a:srgbClr val="000000"/>
              </a:buClr>
              <a:buSzPts val="1800"/>
              <a:buFont typeface="Arial"/>
              <a:buChar char="•"/>
            </a:pPr>
            <a:r>
              <a:rPr b="1" i="1" lang="tr-TR" sz="1800" u="none" cap="none" strike="noStrike">
                <a:solidFill>
                  <a:srgbClr val="000000"/>
                </a:solidFill>
                <a:latin typeface="Calibri"/>
                <a:ea typeface="Calibri"/>
                <a:cs typeface="Calibri"/>
                <a:sym typeface="Calibri"/>
              </a:rPr>
              <a:t>Politikanın üretime direkt etki edebiliyor olması.</a:t>
            </a:r>
            <a:endParaRPr b="1" i="1" sz="1800" u="none" cap="none" strike="noStrike">
              <a:solidFill>
                <a:srgbClr val="000000"/>
              </a:solidFill>
              <a:latin typeface="Calibri"/>
              <a:ea typeface="Calibri"/>
              <a:cs typeface="Calibri"/>
              <a:sym typeface="Calibri"/>
            </a:endParaRPr>
          </a:p>
        </p:txBody>
      </p:sp>
      <p:sp>
        <p:nvSpPr>
          <p:cNvPr id="157" name="Google Shape;1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9"/>
          <p:cNvSpPr txBox="1"/>
          <p:nvPr/>
        </p:nvSpPr>
        <p:spPr>
          <a:xfrm>
            <a:off x="324544" y="2803575"/>
            <a:ext cx="9144000"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974806"/>
              </a:buClr>
              <a:buSzPts val="4400"/>
              <a:buFont typeface="Calibri"/>
              <a:buNone/>
            </a:pPr>
            <a:r>
              <a:rPr b="1" i="1" lang="tr-TR" sz="4400" u="none" cap="none" strike="noStrike">
                <a:solidFill>
                  <a:srgbClr val="974806"/>
                </a:solidFill>
                <a:latin typeface="Calibri"/>
                <a:ea typeface="Calibri"/>
                <a:cs typeface="Calibri"/>
                <a:sym typeface="Calibri"/>
              </a:rPr>
              <a:t>PAZAR ANALİZİ</a:t>
            </a:r>
            <a:endParaRPr b="1" i="1" sz="4400" u="none" cap="none" strike="noStrike">
              <a:solidFill>
                <a:srgbClr val="974806"/>
              </a:solidFill>
              <a:latin typeface="Calibri"/>
              <a:ea typeface="Calibri"/>
              <a:cs typeface="Calibri"/>
              <a:sym typeface="Calibri"/>
            </a:endParaRPr>
          </a:p>
        </p:txBody>
      </p:sp>
      <p:sp>
        <p:nvSpPr>
          <p:cNvPr id="163" name="Google Shape;163;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transition spd="slow">
    <p:push/>
  </p:transition>
</p:sld>
</file>

<file path=ppt/theme/theme1.xml><?xml version="1.0" encoding="utf-8"?>
<a:theme xmlns:a="http://schemas.openxmlformats.org/drawingml/2006/main" xmlns:r="http://schemas.openxmlformats.org/officeDocument/2006/relationships" name="Ofis Teması">
  <a:themeElements>
    <a:clrScheme name="Ofis">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is Teması">
  <a:themeElements>
    <a:clrScheme name="Ofis">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2018-03-16T23:47:52Z</dcterms:created>
  <dc:creator>Büşra Demir</dc:creator>
</cp:coreProperties>
</file>