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9012-869F-4E56-97FC-88BFBEC3F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47A04-6CCA-41A9-96D6-CFB124B7C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5325A-E08D-4EED-8276-21B8BBC1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A41D-4321-4FE7-994B-50709DF8F6D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64B2-FFE0-4BC8-BC52-3C15FBE6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67BB4-C9C7-459C-B291-21E14608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3E43-4779-489F-A0A5-AC8164791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7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5557-8DA2-4BFB-A885-32721408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4BA4A-9881-4313-9AB3-E282B525D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880BD-E99B-4D34-819F-81C0E4A5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A41D-4321-4FE7-994B-50709DF8F6D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AD8A-8FAA-4884-A936-B3B01811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6FEE9-81D3-4698-B76B-95EE7ACD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3E43-4779-489F-A0A5-AC8164791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79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7CCC4D-4F1A-4D2A-A032-7886300EB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1D7D5-D382-43C7-B770-E433614AE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E44E0-F9B5-4D6A-945A-CB6751DE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A41D-4321-4FE7-994B-50709DF8F6D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3BA0-A7E6-4A96-B43C-012242BD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D355-6EB1-4D10-85E5-A42B3577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3E43-4779-489F-A0A5-AC8164791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52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5896-2A11-4CD4-AA5A-B12394A2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FB5DB-1FF7-4E3F-873E-BC210CB64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5F3AD-AE51-4AA4-9DED-3C94594B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A41D-4321-4FE7-994B-50709DF8F6D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C38CF-2021-4D23-B663-008FB346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7CE04-BC56-4C4A-9D79-82B8E540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3E43-4779-489F-A0A5-AC8164791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22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1E85-780C-478F-AC18-57815DE1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5AF9F-77E6-4675-B575-066968BE3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F800A-A165-43F6-92A9-ECE0CE3C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A41D-4321-4FE7-994B-50709DF8F6D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A666E-D866-4966-81C9-483E8620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C3F39-6EA4-467C-8BF1-3AD7CEA6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3E43-4779-489F-A0A5-AC8164791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05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7F06-4A53-46C9-BE90-68304471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E9AD-C3C1-4944-BF74-89DB86BC6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BFD88-AB20-4E55-8BD9-BAFD393DB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8F159-C842-46B3-A0EF-193AEAB4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A41D-4321-4FE7-994B-50709DF8F6D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B7302-3A2F-4609-806E-111881125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7F8BD-7956-4923-93F0-E5EA2AEB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3E43-4779-489F-A0A5-AC8164791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70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E472-358B-4437-AD39-296CF1DF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19D44-D203-44B7-A839-C7BCC4B24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90FED-29D6-479E-8D0C-53A114F3C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F71F0-E382-475F-855F-C118E687D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25190-14E0-4626-898A-31634446C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77AAF-B56B-4403-AEA0-CA264456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A41D-4321-4FE7-994B-50709DF8F6D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031B4-F74E-4684-8343-EFF4EA43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260EB-6BC8-4B2D-97E2-3EA5CB00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3E43-4779-489F-A0A5-AC8164791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70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3FB6-BBF7-45CF-8A70-D374A350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B1B23-E5BC-40DF-A5B0-203123BC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A41D-4321-4FE7-994B-50709DF8F6D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2CB0A-4CAE-4D8C-9DFD-BBF52F21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3C41C-DFD9-42AA-8A0D-A54DBA17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3E43-4779-489F-A0A5-AC8164791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74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C3DD5-7E55-4596-927E-EFA89002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A41D-4321-4FE7-994B-50709DF8F6D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AC21A-1B05-4A7D-B295-07CB2194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8E5BA-A593-45A7-A44D-5FB61902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3E43-4779-489F-A0A5-AC8164791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70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5792-691E-41A3-85DB-7542C5B0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F500-08A1-46C2-B6C4-3A5D87BA2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15F3D-17EE-4AC1-B676-634CFCF8B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D4B8E-45E9-4393-94D8-7F282261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A41D-4321-4FE7-994B-50709DF8F6D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A1674-A1AD-4232-8C60-78F5C596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3BF72-0B93-4BB2-A5F1-EABCB0B5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3E43-4779-489F-A0A5-AC8164791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07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D2FE-0F6F-4055-B5BB-A2EE2F5D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EF2F4-A39E-4F58-8FDD-D37D7F477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D25E-330F-4DB2-9D56-EE8A27A43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CC16E-B903-444D-BAD4-E50258D5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A41D-4321-4FE7-994B-50709DF8F6D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A769F-94A9-4326-9248-6303CE1F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E5AFC-F7A7-4A00-820B-52CA77F4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3E43-4779-489F-A0A5-AC8164791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2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B70EA-1A04-4318-B356-806CC549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3668A-F29E-4D70-A9DE-EA8E19DE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20C58-3151-45DA-8E6C-2C7B68610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4A41D-4321-4FE7-994B-50709DF8F6D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BD381-7BE3-4A7A-8502-9559EBDF6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DF6D-BAAB-40F1-9F79-5F833305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03E43-4779-489F-A0A5-AC8164791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0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04C8072-7406-4931-BCE0-25F79AB94E88}"/>
              </a:ext>
            </a:extLst>
          </p:cNvPr>
          <p:cNvSpPr txBox="1"/>
          <p:nvPr/>
        </p:nvSpPr>
        <p:spPr>
          <a:xfrm>
            <a:off x="98323" y="98323"/>
            <a:ext cx="1199535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files</a:t>
            </a:r>
          </a:p>
          <a:p>
            <a:endParaRPr lang="en-GB" sz="1200" dirty="0"/>
          </a:p>
          <a:p>
            <a:r>
              <a:rPr lang="en-GB" sz="1200" dirty="0"/>
              <a:t>bigwigs2</a:t>
            </a:r>
          </a:p>
          <a:p>
            <a:r>
              <a:rPr lang="en-GB" sz="1200" dirty="0"/>
              <a:t>	/</a:t>
            </a:r>
            <a:r>
              <a:rPr lang="en-GB" sz="1200" dirty="0" err="1"/>
              <a:t>ind_samples</a:t>
            </a:r>
            <a:r>
              <a:rPr lang="en-GB" sz="1200" dirty="0"/>
              <a:t>		individual samples, separately for dam and for </a:t>
            </a:r>
            <a:r>
              <a:rPr lang="en-GB" sz="1200" dirty="0" err="1"/>
              <a:t>nups</a:t>
            </a:r>
            <a:r>
              <a:rPr lang="en-GB" sz="1200" dirty="0"/>
              <a:t>, both individual replicates and merged (M=merged)</a:t>
            </a:r>
          </a:p>
          <a:p>
            <a:r>
              <a:rPr lang="en-GB" sz="1200" dirty="0"/>
              <a:t>	/reps		</a:t>
            </a:r>
            <a:r>
              <a:rPr lang="en-GB" sz="1200" dirty="0" err="1"/>
              <a:t>nup</a:t>
            </a:r>
            <a:r>
              <a:rPr lang="en-GB" sz="1200" dirty="0"/>
              <a:t>/dam profiles, separate replicates</a:t>
            </a:r>
          </a:p>
          <a:p>
            <a:r>
              <a:rPr lang="en-GB" sz="1200" dirty="0"/>
              <a:t>	M_nup153.bw		</a:t>
            </a:r>
            <a:r>
              <a:rPr lang="en-GB" sz="1200" dirty="0" err="1"/>
              <a:t>nup</a:t>
            </a:r>
            <a:r>
              <a:rPr lang="en-GB" sz="1200" dirty="0"/>
              <a:t>/dam profiles, merged</a:t>
            </a:r>
          </a:p>
          <a:p>
            <a:r>
              <a:rPr lang="en-GB" sz="1200" dirty="0"/>
              <a:t>	M_nup153_bin300.bw            300bp bin version (when not specified, the genome is divided into 1000bp bins to calculate signal for visualisation)</a:t>
            </a:r>
          </a:p>
          <a:p>
            <a:r>
              <a:rPr lang="en-GB" sz="1200" dirty="0"/>
              <a:t>	...etc</a:t>
            </a:r>
          </a:p>
          <a:p>
            <a:r>
              <a:rPr lang="en-GB" sz="1200" dirty="0"/>
              <a:t>	</a:t>
            </a:r>
          </a:p>
          <a:p>
            <a:r>
              <a:rPr lang="en-GB" sz="1200" dirty="0"/>
              <a:t>MACS2			output from MACS2 </a:t>
            </a:r>
            <a:r>
              <a:rPr lang="en-GB" sz="1200" dirty="0" err="1"/>
              <a:t>peakfinder</a:t>
            </a:r>
            <a:endParaRPr lang="en-GB" sz="1200" dirty="0"/>
          </a:p>
          <a:p>
            <a:r>
              <a:rPr lang="en-GB" sz="1200" dirty="0"/>
              <a:t>			use the broad ones, such as “nup153_broad_peaks.xls”</a:t>
            </a:r>
          </a:p>
          <a:p>
            <a:endParaRPr lang="en-GB" sz="1200" dirty="0"/>
          </a:p>
          <a:p>
            <a:r>
              <a:rPr lang="en-GB" sz="1200" dirty="0"/>
              <a:t>MACS2_replicates		MACS2 output using individual replicates</a:t>
            </a:r>
          </a:p>
          <a:p>
            <a:endParaRPr lang="en-GB" sz="1200" dirty="0"/>
          </a:p>
          <a:p>
            <a:r>
              <a:rPr lang="en-GB" sz="1200" dirty="0"/>
              <a:t>peak tables	/all peaks		all peaks reported by MACS2, with distances to nearest LAD, genomic GAP, and ENSEMBL GENE. (tab-delimited text, open with Excel)</a:t>
            </a:r>
          </a:p>
          <a:p>
            <a:r>
              <a:rPr lang="en-GB" sz="1200" dirty="0"/>
              <a:t>	/</a:t>
            </a:r>
            <a:r>
              <a:rPr lang="en-GB" sz="1200" dirty="0" err="1"/>
              <a:t>thresholded</a:t>
            </a:r>
            <a:r>
              <a:rPr lang="en-GB" sz="1200" dirty="0"/>
              <a:t>		subset meeting the following criteria:</a:t>
            </a:r>
          </a:p>
          <a:p>
            <a:r>
              <a:rPr lang="en-GB" sz="1200" dirty="0"/>
              <a:t>				-log10(q-value) ≥ 2 (~ FDR ≤ 0.01)</a:t>
            </a:r>
          </a:p>
          <a:p>
            <a:r>
              <a:rPr lang="en-GB" sz="1200" dirty="0"/>
              <a:t>				</a:t>
            </a:r>
            <a:r>
              <a:rPr lang="en-GB" sz="1200" dirty="0" err="1"/>
              <a:t>fold.enrichment</a:t>
            </a:r>
            <a:r>
              <a:rPr lang="en-GB" sz="1200" dirty="0"/>
              <a:t> ≥ 3</a:t>
            </a:r>
          </a:p>
          <a:p>
            <a:r>
              <a:rPr lang="en-GB" sz="1200" dirty="0"/>
              <a:t>				</a:t>
            </a:r>
            <a:r>
              <a:rPr lang="en-GB" sz="1200" dirty="0" err="1"/>
              <a:t>peak.length</a:t>
            </a:r>
            <a:r>
              <a:rPr lang="en-GB" sz="1200" dirty="0"/>
              <a:t> ≥ 1000 bp</a:t>
            </a:r>
          </a:p>
          <a:p>
            <a:r>
              <a:rPr lang="en-GB" sz="1200" dirty="0"/>
              <a:t>				distance to nearest LAD ≤ 100 </a:t>
            </a:r>
            <a:r>
              <a:rPr lang="en-GB" sz="1200" dirty="0" err="1"/>
              <a:t>Kb</a:t>
            </a:r>
            <a:endParaRPr lang="en-GB" sz="1200" dirty="0"/>
          </a:p>
          <a:p>
            <a:r>
              <a:rPr lang="en-GB" sz="1200" dirty="0"/>
              <a:t>				distance to nearest genomic ‘gap’ ≥ 10 </a:t>
            </a:r>
            <a:r>
              <a:rPr lang="en-GB" sz="1200" dirty="0" err="1"/>
              <a:t>Kb</a:t>
            </a:r>
            <a:endParaRPr lang="en-GB" sz="1200" dirty="0"/>
          </a:p>
          <a:p>
            <a:r>
              <a:rPr lang="en-GB" sz="1200" dirty="0"/>
              <a:t>			227 peaks for Nup153</a:t>
            </a:r>
          </a:p>
          <a:p>
            <a:r>
              <a:rPr lang="en-GB" sz="1200" dirty="0"/>
              <a:t>			57 peaks for Nup107</a:t>
            </a:r>
          </a:p>
          <a:p>
            <a:r>
              <a:rPr lang="en-GB" sz="1200" dirty="0"/>
              <a:t>			0 peaks for Nup50</a:t>
            </a:r>
          </a:p>
          <a:p>
            <a:endParaRPr lang="en-GB" sz="1200" dirty="0"/>
          </a:p>
          <a:p>
            <a:r>
              <a:rPr lang="en-GB" sz="1200" dirty="0"/>
              <a:t>peaks IGV	/all peaks		all peaks reported by MACS2 as ‘enrichment’ files. The .seg format can be visualised in IGV directly and use the enrichment information in 			heatmap mode if desired.</a:t>
            </a:r>
          </a:p>
          <a:p>
            <a:r>
              <a:rPr lang="en-GB" sz="1200" dirty="0"/>
              <a:t>	/</a:t>
            </a:r>
            <a:r>
              <a:rPr lang="en-GB" sz="1200" dirty="0" err="1"/>
              <a:t>thresholded</a:t>
            </a:r>
            <a:r>
              <a:rPr lang="en-GB" sz="1200" dirty="0"/>
              <a:t>		subset of peaks (227 for Nup153 and 57 for Nup107) BED format</a:t>
            </a:r>
          </a:p>
          <a:p>
            <a:endParaRPr lang="en-GB" sz="1200" dirty="0"/>
          </a:p>
          <a:p>
            <a:r>
              <a:rPr lang="en-GB" sz="1200" dirty="0"/>
              <a:t>additional files for IGV		Ensembl.GRCh37.74.edited.genes.v2.bed	Hg19 ENSEMBL table of genes</a:t>
            </a:r>
          </a:p>
          <a:p>
            <a:r>
              <a:rPr lang="en-GB" sz="1200" dirty="0"/>
              <a:t>			hg19_gaps_s.bed		Genomic gaps (</a:t>
            </a:r>
            <a:r>
              <a:rPr lang="en-GB" sz="1200" dirty="0" err="1"/>
              <a:t>unsequentiable</a:t>
            </a:r>
            <a:r>
              <a:rPr lang="en-GB" sz="1200" dirty="0"/>
              <a:t>) for Hg19</a:t>
            </a:r>
          </a:p>
          <a:p>
            <a:r>
              <a:rPr lang="en-GB" sz="1200" dirty="0"/>
              <a:t>			LADs_R_15cut_sm60.bed		</a:t>
            </a:r>
            <a:r>
              <a:rPr lang="en-GB" sz="1200" dirty="0" err="1"/>
              <a:t>Jurkat</a:t>
            </a:r>
            <a:r>
              <a:rPr lang="en-GB" sz="1200" dirty="0"/>
              <a:t> LADs (resting)</a:t>
            </a:r>
          </a:p>
          <a:p>
            <a:r>
              <a:rPr lang="en-GB" sz="1200" dirty="0"/>
              <a:t>			sq77.dpn_smooth_60_R.bw		DamID-LaminB1 profile for </a:t>
            </a:r>
            <a:r>
              <a:rPr lang="en-GB" sz="1200" dirty="0" err="1"/>
              <a:t>Jurkat</a:t>
            </a:r>
            <a:r>
              <a:rPr lang="en-GB" sz="1200" dirty="0"/>
              <a:t> (resting)</a:t>
            </a:r>
          </a:p>
        </p:txBody>
      </p:sp>
    </p:spTree>
    <p:extLst>
      <p:ext uri="{BB962C8B-B14F-4D97-AF65-F5344CB8AC3E}">
        <p14:creationId xmlns:p14="http://schemas.microsoft.com/office/powerpoint/2010/main" val="70354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1B1E40-0184-4AB0-8E5B-506A6F5DC698}"/>
              </a:ext>
            </a:extLst>
          </p:cNvPr>
          <p:cNvSpPr txBox="1"/>
          <p:nvPr/>
        </p:nvSpPr>
        <p:spPr>
          <a:xfrm>
            <a:off x="98323" y="98323"/>
            <a:ext cx="11995354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processing</a:t>
            </a:r>
          </a:p>
          <a:p>
            <a:endParaRPr lang="en-GB" sz="1400" b="1" dirty="0"/>
          </a:p>
          <a:p>
            <a:r>
              <a:rPr lang="en-GB" sz="1400" dirty="0" err="1"/>
              <a:t>DamID</a:t>
            </a:r>
            <a:r>
              <a:rPr lang="en-GB" sz="1400" dirty="0"/>
              <a:t> PCR adaptor sequences removed: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*.txt.gz; do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zgrep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-A 2 -B 1 '^[ACGT]*GGTCGCGGCCGAGGATC' $file |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'/--/d' &gt; ~/210316_DamID_NUP/fastq2/$file ; done</a:t>
            </a:r>
          </a:p>
          <a:p>
            <a:endParaRPr lang="en-GB" sz="1400" dirty="0"/>
          </a:p>
          <a:p>
            <a:r>
              <a:rPr lang="en-GB" sz="1400" dirty="0"/>
              <a:t>Sequencing primer sequences removed with </a:t>
            </a:r>
            <a:r>
              <a:rPr lang="en-GB" sz="1400" dirty="0" err="1"/>
              <a:t>Trimmomatic</a:t>
            </a:r>
            <a:r>
              <a:rPr lang="en-GB" sz="1400" dirty="0"/>
              <a:t>:</a:t>
            </a:r>
          </a:p>
          <a:p>
            <a:r>
              <a:rPr lang="en-GB" sz="1400" dirty="0"/>
              <a:t>	parameters</a:t>
            </a:r>
          </a:p>
          <a:p>
            <a:r>
              <a:rPr lang="en-GB" sz="1400" dirty="0"/>
              <a:t>	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ILLUMINACLIP:Sequencing_adaptors.fa:2:30:7 TRAILING:30 SLIDINGWINDOW:4:15 MAXINFO:50:0.2 MINLEN:30</a:t>
            </a:r>
          </a:p>
          <a:p>
            <a:r>
              <a:rPr lang="en-GB" sz="1400" dirty="0"/>
              <a:t>	</a:t>
            </a:r>
            <a:r>
              <a:rPr lang="en-GB" sz="1400" dirty="0" err="1"/>
              <a:t>Sequencing_adaptors.fa</a:t>
            </a:r>
            <a:endParaRPr lang="en-GB" sz="1400" dirty="0"/>
          </a:p>
          <a:p>
            <a:r>
              <a:rPr lang="en-GB" sz="1400" dirty="0"/>
              <a:t>	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&gt;AdapterRead1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AGATCGGAAGAGCACACGTCTGAACTCCAGTCA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&gt;AdapterRead2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AGATCGGAAGAGCGTCGTGTAGGGAAAGAGTGT</a:t>
            </a:r>
          </a:p>
          <a:p>
            <a:endParaRPr lang="en-GB" sz="1400" dirty="0"/>
          </a:p>
          <a:p>
            <a:r>
              <a:rPr lang="en-GB" sz="1400" dirty="0"/>
              <a:t>Aligned to Hg19 genome with bwa mem (Burrow-Wheeler Aligner) with default parameters</a:t>
            </a:r>
          </a:p>
          <a:p>
            <a:endParaRPr lang="en-GB" sz="1400" dirty="0"/>
          </a:p>
          <a:p>
            <a:r>
              <a:rPr lang="en-GB" sz="1400" dirty="0"/>
              <a:t>Filtered out reads mapping to mitochondria.</a:t>
            </a:r>
          </a:p>
          <a:p>
            <a:r>
              <a:rPr lang="en-GB" sz="1400" dirty="0"/>
              <a:t>Kept only unique primary alignment reads (flags 0 or 16)</a:t>
            </a:r>
          </a:p>
          <a:p>
            <a:r>
              <a:rPr lang="en-GB" sz="1400" dirty="0"/>
              <a:t>Filtered out reads mapping within blacklisted ‘gap’ regions (downloaded from UCSC Table browser)</a:t>
            </a:r>
          </a:p>
          <a:p>
            <a:endParaRPr lang="en-GB" sz="1400" dirty="0"/>
          </a:p>
          <a:p>
            <a:r>
              <a:rPr lang="en-GB" sz="1400" dirty="0"/>
              <a:t>log2(</a:t>
            </a:r>
            <a:r>
              <a:rPr lang="en-GB" sz="1400" dirty="0" err="1"/>
              <a:t>Nup</a:t>
            </a:r>
            <a:r>
              <a:rPr lang="en-GB" sz="1400" dirty="0"/>
              <a:t>/Bam) normalised bigwig files for visualisation generated with </a:t>
            </a:r>
            <a:r>
              <a:rPr lang="en-GB" sz="1400" dirty="0" err="1"/>
              <a:t>Deeptools</a:t>
            </a:r>
            <a:r>
              <a:rPr lang="en-GB" sz="1400" dirty="0"/>
              <a:t> ‘</a:t>
            </a:r>
            <a:r>
              <a:rPr lang="en-GB" sz="1400" dirty="0" err="1"/>
              <a:t>bamCompare</a:t>
            </a:r>
            <a:r>
              <a:rPr lang="en-GB" sz="1400" dirty="0"/>
              <a:t>’ </a:t>
            </a:r>
          </a:p>
          <a:p>
            <a:r>
              <a:rPr lang="en-GB" sz="1400" dirty="0"/>
              <a:t>	parameters</a:t>
            </a:r>
          </a:p>
          <a:p>
            <a:r>
              <a:rPr lang="en-GB" sz="1400" dirty="0"/>
              <a:t> 	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scaleFactorsMethod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SES \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	--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sampleLength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10000 \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	--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numberOfSamples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100000 \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	--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binSize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</a:p>
          <a:p>
            <a:endParaRPr lang="en-GB" sz="1400" dirty="0"/>
          </a:p>
          <a:p>
            <a:r>
              <a:rPr lang="en-GB" sz="1400" dirty="0"/>
              <a:t>individual sample bigwig files for visualisation generated with </a:t>
            </a:r>
            <a:r>
              <a:rPr lang="en-GB" sz="1400" dirty="0" err="1"/>
              <a:t>Deeptools</a:t>
            </a:r>
            <a:r>
              <a:rPr lang="en-GB" sz="1400" dirty="0"/>
              <a:t> ‘</a:t>
            </a:r>
            <a:r>
              <a:rPr lang="en-GB" sz="1400" dirty="0" err="1"/>
              <a:t>bamCoverage</a:t>
            </a:r>
            <a:r>
              <a:rPr lang="en-GB" sz="1400" dirty="0"/>
              <a:t>’ using a </a:t>
            </a:r>
            <a:r>
              <a:rPr lang="en-GB" sz="1400" dirty="0" err="1"/>
              <a:t>binSize</a:t>
            </a:r>
            <a:r>
              <a:rPr lang="en-GB" sz="1400" dirty="0"/>
              <a:t> of 1000bp (unless 300bp is indicated)</a:t>
            </a:r>
          </a:p>
          <a:p>
            <a:endParaRPr lang="en-GB" sz="1400" dirty="0"/>
          </a:p>
          <a:p>
            <a:r>
              <a:rPr lang="en-GB" sz="1400" dirty="0"/>
              <a:t>Peaks obtained with MACS2 </a:t>
            </a:r>
            <a:r>
              <a:rPr lang="en-GB" sz="1400" dirty="0" err="1"/>
              <a:t>callpeak</a:t>
            </a:r>
            <a:r>
              <a:rPr lang="en-GB" sz="1400" dirty="0"/>
              <a:t> with default parameters</a:t>
            </a:r>
          </a:p>
          <a:p>
            <a:endParaRPr lang="en-GB" sz="1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03A8EF-8D30-492F-8A4A-316929082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86324"/>
              </p:ext>
            </p:extLst>
          </p:nvPr>
        </p:nvGraphicFramePr>
        <p:xfrm>
          <a:off x="8750709" y="2054507"/>
          <a:ext cx="2539385" cy="3048000"/>
        </p:xfrm>
        <a:graphic>
          <a:graphicData uri="http://schemas.openxmlformats.org/drawingml/2006/table">
            <a:tbl>
              <a:tblPr/>
              <a:tblGrid>
                <a:gridCol w="1683918">
                  <a:extLst>
                    <a:ext uri="{9D8B030D-6E8A-4147-A177-3AD203B41FA5}">
                      <a16:colId xmlns:a16="http://schemas.microsoft.com/office/drawing/2014/main" val="1943307232"/>
                    </a:ext>
                  </a:extLst>
                </a:gridCol>
                <a:gridCol w="855467">
                  <a:extLst>
                    <a:ext uri="{9D8B030D-6E8A-4147-A177-3AD203B41FA5}">
                      <a16:colId xmlns:a16="http://schemas.microsoft.com/office/drawing/2014/main" val="29551371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reads (M)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773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fM_dam_hg19.bam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946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fM_nup153_hg19.bam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4890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fM_nup50_hg19.bam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7696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fM_nup107_hg19.bam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544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fR1_dam_hg19.bam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606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fR2_dam_hg19.bam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355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fR3_dam_hg19.bam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9656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fR1_nup153_hg19.bam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141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fR2_nup153_hg19.bam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1040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fR3_nup153_hg19.bam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4299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fR1_nup50_hg19.bam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2934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fR2_nup50_hg19.bam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292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fR3_nup50_hg19.bam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fR2_nup107_hg19.bam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3594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fR3_nup107_hg19.bam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943504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430A8353-13A2-496A-98F2-A6B2D03EADE6}"/>
              </a:ext>
            </a:extLst>
          </p:cNvPr>
          <p:cNvSpPr/>
          <p:nvPr/>
        </p:nvSpPr>
        <p:spPr>
          <a:xfrm>
            <a:off x="7723239" y="3706761"/>
            <a:ext cx="1017640" cy="29496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8097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743</Words>
  <Application>Microsoft Office PowerPoint</Application>
  <PresentationFormat>Widescreen</PresentationFormat>
  <Paragraphs>94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de las Heras</dc:creator>
  <cp:lastModifiedBy>Jose de las Heras</cp:lastModifiedBy>
  <cp:revision>13</cp:revision>
  <dcterms:created xsi:type="dcterms:W3CDTF">2021-05-24T15:08:08Z</dcterms:created>
  <dcterms:modified xsi:type="dcterms:W3CDTF">2021-05-25T13:49:27Z</dcterms:modified>
</cp:coreProperties>
</file>