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8" r:id="rId5"/>
    <p:sldId id="283" r:id="rId6"/>
    <p:sldId id="278" r:id="rId7"/>
    <p:sldId id="288" r:id="rId8"/>
    <p:sldId id="287" r:id="rId9"/>
    <p:sldId id="289" r:id="rId10"/>
    <p:sldId id="290" r:id="rId11"/>
    <p:sldId id="291" r:id="rId12"/>
    <p:sldId id="292" r:id="rId13"/>
    <p:sldId id="270" r:id="rId14"/>
    <p:sldId id="293" r:id="rId15"/>
    <p:sldId id="296" r:id="rId16"/>
    <p:sldId id="266" r:id="rId17"/>
    <p:sldId id="282" r:id="rId18"/>
    <p:sldId id="272" r:id="rId19"/>
    <p:sldId id="304" r:id="rId20"/>
    <p:sldId id="299" r:id="rId21"/>
    <p:sldId id="279" r:id="rId22"/>
    <p:sldId id="300" r:id="rId23"/>
    <p:sldId id="301" r:id="rId24"/>
    <p:sldId id="302" r:id="rId25"/>
    <p:sldId id="306" r:id="rId26"/>
    <p:sldId id="30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9534D-88C8-6A05-2EA5-74F547B206D2}" v="5" dt="2025-05-29T17:20:23.740"/>
    <p1510:client id="{2490EA7A-B993-C6B4-B81B-653E0B61B3CD}" v="783" dt="2025-05-30T03:59:11.723"/>
    <p1510:client id="{3FC1B6AD-3979-E406-57AF-ED252701976B}" v="43" dt="2025-05-29T19:43:32.295"/>
    <p1510:client id="{7987C602-793E-6B32-3D70-A05F516372E0}" v="802" dt="2025-05-30T05:01:25.298"/>
    <p1510:client id="{7A4A66BB-7106-93C2-80E6-AE6B37C6193E}" v="271" dt="2025-05-31T05:45:19.104"/>
    <p1510:client id="{7E2719DB-F467-30E9-E259-49A9DFCEC671}" v="563" dt="2025-05-29T19:03:26.014"/>
    <p1510:client id="{8D44402E-2A74-2CD9-0745-FC8AE9CF419F}" v="153" dt="2025-05-30T16:45:25.048"/>
    <p1510:client id="{A13DE427-F182-FA68-B4C7-1AA1C3DE1EDD}" v="326" dt="2025-05-29T10:20:37.769"/>
    <p1510:client id="{A2F4A29E-0570-6256-E0B3-7A9E87A931D5}" v="128" dt="2025-05-30T05:28:09.338"/>
    <p1510:client id="{B196613A-BFA6-B704-A286-F929DD07769D}" v="1101" dt="2025-05-29T17:17:21.907"/>
    <p1510:client id="{BA8967EF-5A52-07A1-46D8-DE04B3018319}" v="6" dt="2025-05-30T22:25:22.539"/>
    <p1510:client id="{C9A57615-57BB-8A84-3721-689D42E2B381}" v="440" dt="2025-05-30T04:21:40.676"/>
    <p1510:client id="{DDC1CF6B-56F1-62AC-0FFA-20ED40113418}" v="1" dt="2025-05-29T17:21:22.354"/>
    <p1510:client id="{DDF7CAC5-76CB-AD5F-DCCD-00D1385F7514}" v="519" dt="2025-05-29T19:27:24.830"/>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4"/>
        <p:guide pos="456"/>
        <p:guide pos="3840"/>
        <p:guide pos="7224"/>
        <p:guide orient="horz" pos="408"/>
        <p:guide orient="horz" pos="1392"/>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diagrams/_rels/data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717ADA-E66D-4D40-A934-1BC50752B4D5}"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en-US"/>
        </a:p>
      </dgm:t>
    </dgm:pt>
    <dgm:pt modelId="{F9EEC4F2-66D8-4C49-BF5C-90FCD6EF7C0B}">
      <dgm:prSet/>
      <dgm:spPr/>
      <dgm:t>
        <a:bodyPr/>
        <a:lstStyle/>
        <a:p>
          <a:r>
            <a:rPr lang="en-US" dirty="0"/>
            <a:t>A new and fast razor scooter made for racing.</a:t>
          </a:r>
        </a:p>
      </dgm:t>
    </dgm:pt>
    <dgm:pt modelId="{0439CE21-B2C1-4AB7-9C21-9BABE4DDDC2B}" type="parTrans" cxnId="{38911E34-E66B-4488-9E75-65AF1AA9972D}">
      <dgm:prSet/>
      <dgm:spPr/>
      <dgm:t>
        <a:bodyPr/>
        <a:lstStyle/>
        <a:p>
          <a:endParaRPr lang="en-US"/>
        </a:p>
      </dgm:t>
    </dgm:pt>
    <dgm:pt modelId="{7D12CFEF-B007-48CB-84D0-76FB9C3F8FFC}" type="sibTrans" cxnId="{38911E34-E66B-4488-9E75-65AF1AA9972D}">
      <dgm:prSet/>
      <dgm:spPr/>
      <dgm:t>
        <a:bodyPr/>
        <a:lstStyle/>
        <a:p>
          <a:endParaRPr lang="en-US"/>
        </a:p>
      </dgm:t>
    </dgm:pt>
    <dgm:pt modelId="{9B748158-7F15-4A67-8F3E-F9D3E5DCA236}">
      <dgm:prSet/>
      <dgm:spPr/>
      <dgm:t>
        <a:bodyPr/>
        <a:lstStyle/>
        <a:p>
          <a:r>
            <a:rPr lang="en-US" dirty="0"/>
            <a:t>There will be 4 available colors for customers to choose from.</a:t>
          </a:r>
        </a:p>
      </dgm:t>
    </dgm:pt>
    <dgm:pt modelId="{3D90FA42-234B-4E8E-AAF7-0522C18BDCF5}" type="parTrans" cxnId="{CB29F315-497C-4A75-89A1-4B78D170281F}">
      <dgm:prSet/>
      <dgm:spPr/>
      <dgm:t>
        <a:bodyPr/>
        <a:lstStyle/>
        <a:p>
          <a:endParaRPr lang="en-US"/>
        </a:p>
      </dgm:t>
    </dgm:pt>
    <dgm:pt modelId="{AC4676CD-92A4-4914-8D04-5BF925C33DD2}" type="sibTrans" cxnId="{CB29F315-497C-4A75-89A1-4B78D170281F}">
      <dgm:prSet/>
      <dgm:spPr/>
      <dgm:t>
        <a:bodyPr/>
        <a:lstStyle/>
        <a:p>
          <a:endParaRPr lang="en-US"/>
        </a:p>
      </dgm:t>
    </dgm:pt>
    <dgm:pt modelId="{03D656E4-A601-4EFD-8EB5-B63146C5E770}">
      <dgm:prSet/>
      <dgm:spPr/>
      <dgm:t>
        <a:bodyPr/>
        <a:lstStyle/>
        <a:p>
          <a:r>
            <a:rPr lang="en-US" dirty="0"/>
            <a:t>It will be less than 95 pounds for better mobility.</a:t>
          </a:r>
        </a:p>
      </dgm:t>
    </dgm:pt>
    <dgm:pt modelId="{11B7C3CB-5126-4C6C-8582-354A3FFA2056}" type="parTrans" cxnId="{D9656D64-99CF-4E0F-85FB-6577D25EF1C0}">
      <dgm:prSet/>
      <dgm:spPr/>
      <dgm:t>
        <a:bodyPr/>
        <a:lstStyle/>
        <a:p>
          <a:endParaRPr lang="en-US"/>
        </a:p>
      </dgm:t>
    </dgm:pt>
    <dgm:pt modelId="{7169D033-CAE7-4968-9C12-DB4163B53817}" type="sibTrans" cxnId="{D9656D64-99CF-4E0F-85FB-6577D25EF1C0}">
      <dgm:prSet/>
      <dgm:spPr/>
      <dgm:t>
        <a:bodyPr/>
        <a:lstStyle/>
        <a:p>
          <a:endParaRPr lang="en-US"/>
        </a:p>
      </dgm:t>
    </dgm:pt>
    <dgm:pt modelId="{A060D70D-58DA-4325-BE44-D7322E76824F}">
      <dgm:prSet/>
      <dgm:spPr/>
      <dgm:t>
        <a:bodyPr/>
        <a:lstStyle/>
        <a:p>
          <a:r>
            <a:rPr lang="en-US" dirty="0"/>
            <a:t>It includes recyclable materials to appeal to the environmentally conscious crowd.</a:t>
          </a:r>
        </a:p>
      </dgm:t>
    </dgm:pt>
    <dgm:pt modelId="{F97F6707-1AA0-435E-96E5-374C59BC21C5}" type="parTrans" cxnId="{1441FD34-9436-4D73-B079-5D985B476742}">
      <dgm:prSet/>
      <dgm:spPr/>
      <dgm:t>
        <a:bodyPr/>
        <a:lstStyle/>
        <a:p>
          <a:endParaRPr lang="en-US"/>
        </a:p>
      </dgm:t>
    </dgm:pt>
    <dgm:pt modelId="{62D6F8A7-A772-4591-A267-C20261300551}" type="sibTrans" cxnId="{1441FD34-9436-4D73-B079-5D985B476742}">
      <dgm:prSet/>
      <dgm:spPr/>
      <dgm:t>
        <a:bodyPr/>
        <a:lstStyle/>
        <a:p>
          <a:endParaRPr lang="en-US"/>
        </a:p>
      </dgm:t>
    </dgm:pt>
    <dgm:pt modelId="{1BB00C9A-B543-4BA6-A7C9-C4AD83F10A5B}">
      <dgm:prSet/>
      <dgm:spPr/>
      <dgm:t>
        <a:bodyPr/>
        <a:lstStyle/>
        <a:p>
          <a:r>
            <a:rPr lang="en-US" dirty="0"/>
            <a:t>Battery life of more than 30 hours for longer usage.</a:t>
          </a:r>
        </a:p>
      </dgm:t>
    </dgm:pt>
    <dgm:pt modelId="{7867674B-C7FC-4F1B-B211-0E930E59D4CF}" type="parTrans" cxnId="{0AB96379-81B6-49FB-B397-6352314A8FBA}">
      <dgm:prSet/>
      <dgm:spPr/>
      <dgm:t>
        <a:bodyPr/>
        <a:lstStyle/>
        <a:p>
          <a:endParaRPr lang="en-US"/>
        </a:p>
      </dgm:t>
    </dgm:pt>
    <dgm:pt modelId="{235A361B-BB8B-4E10-8B89-A208D8CF605D}" type="sibTrans" cxnId="{0AB96379-81B6-49FB-B397-6352314A8FBA}">
      <dgm:prSet/>
      <dgm:spPr/>
      <dgm:t>
        <a:bodyPr/>
        <a:lstStyle/>
        <a:p>
          <a:endParaRPr lang="en-US"/>
        </a:p>
      </dgm:t>
    </dgm:pt>
    <dgm:pt modelId="{F76C6240-432F-4F9D-B4BD-2EADD76BEF95}">
      <dgm:prSet/>
      <dgm:spPr/>
      <dgm:t>
        <a:bodyPr/>
        <a:lstStyle/>
        <a:p>
          <a:r>
            <a:rPr lang="en-US" dirty="0"/>
            <a:t>3 out of 4 satisfaction score based on Market Research consumer test trials</a:t>
          </a:r>
        </a:p>
      </dgm:t>
    </dgm:pt>
    <dgm:pt modelId="{A6B4A4B4-3559-4111-ADDB-596F4BE09053}" type="parTrans" cxnId="{1CBA3CBB-6F4A-4C89-B26F-DA1B44F46492}">
      <dgm:prSet/>
      <dgm:spPr/>
      <dgm:t>
        <a:bodyPr/>
        <a:lstStyle/>
        <a:p>
          <a:endParaRPr lang="en-US"/>
        </a:p>
      </dgm:t>
    </dgm:pt>
    <dgm:pt modelId="{5D6E840F-2036-4422-85D4-662680D499BD}" type="sibTrans" cxnId="{1CBA3CBB-6F4A-4C89-B26F-DA1B44F46492}">
      <dgm:prSet/>
      <dgm:spPr/>
      <dgm:t>
        <a:bodyPr/>
        <a:lstStyle/>
        <a:p>
          <a:endParaRPr lang="en-US"/>
        </a:p>
      </dgm:t>
    </dgm:pt>
    <dgm:pt modelId="{8015AAD1-7EC8-4E3F-9439-24650A9E07FE}">
      <dgm:prSet/>
      <dgm:spPr/>
      <dgm:t>
        <a:bodyPr/>
        <a:lstStyle/>
        <a:p>
          <a:pPr rtl="0"/>
          <a:r>
            <a:rPr lang="en-US" dirty="0">
              <a:latin typeface="Arial Black"/>
            </a:rPr>
            <a:t> Safety</a:t>
          </a:r>
          <a:r>
            <a:rPr lang="en-US" dirty="0"/>
            <a:t> </a:t>
          </a:r>
          <a:r>
            <a:rPr lang="en-US" dirty="0">
              <a:latin typeface="Arial Black"/>
            </a:rPr>
            <a:t>Compliances are met to the highest standards. </a:t>
          </a:r>
          <a:endParaRPr lang="en-US" dirty="0"/>
        </a:p>
      </dgm:t>
    </dgm:pt>
    <dgm:pt modelId="{4F603FF0-272D-421B-926E-7EE434723D84}" type="parTrans" cxnId="{D6AA4EF7-E224-4999-99E8-2D8AB0CEC2B7}">
      <dgm:prSet/>
      <dgm:spPr/>
      <dgm:t>
        <a:bodyPr/>
        <a:lstStyle/>
        <a:p>
          <a:endParaRPr lang="en-US"/>
        </a:p>
      </dgm:t>
    </dgm:pt>
    <dgm:pt modelId="{9E3307CA-5A92-474C-9FB9-271979F8057C}" type="sibTrans" cxnId="{D6AA4EF7-E224-4999-99E8-2D8AB0CEC2B7}">
      <dgm:prSet/>
      <dgm:spPr/>
      <dgm:t>
        <a:bodyPr/>
        <a:lstStyle/>
        <a:p>
          <a:endParaRPr lang="en-US"/>
        </a:p>
      </dgm:t>
    </dgm:pt>
    <dgm:pt modelId="{EF07AABD-AEA8-4E52-B4DF-78CC53118358}">
      <dgm:prSet phldr="0"/>
      <dgm:spPr/>
      <dgm:t>
        <a:bodyPr/>
        <a:lstStyle/>
        <a:p>
          <a:pPr rtl="0"/>
          <a:r>
            <a:rPr lang="en-US" dirty="0">
              <a:latin typeface="Arial Black"/>
              <a:ea typeface="Calibri"/>
              <a:cs typeface="Calibri"/>
            </a:rPr>
            <a:t>The scooter would have been piloted and tested for over 90 days (about 3 months) before it was released to the public. </a:t>
          </a:r>
        </a:p>
      </dgm:t>
    </dgm:pt>
    <dgm:pt modelId="{B6593009-9F85-4B3C-B809-D7D33A01B6C9}" type="parTrans" cxnId="{F8C6B249-F32C-43D8-9F7D-2FEFFEA6DDFB}">
      <dgm:prSet/>
      <dgm:spPr/>
    </dgm:pt>
    <dgm:pt modelId="{AD3C1E9F-6B31-4C03-B386-BD1B5E4A87D8}" type="sibTrans" cxnId="{F8C6B249-F32C-43D8-9F7D-2FEFFEA6DDFB}">
      <dgm:prSet/>
      <dgm:spPr/>
    </dgm:pt>
    <dgm:pt modelId="{BBAF1105-59BE-4725-88D6-115211448381}">
      <dgm:prSet phldr="0"/>
      <dgm:spPr/>
      <dgm:t>
        <a:bodyPr/>
        <a:lstStyle/>
        <a:p>
          <a:pPr rtl="0"/>
          <a:r>
            <a:rPr lang="en-US" dirty="0">
              <a:latin typeface="Arial Black"/>
            </a:rPr>
            <a:t> Product launch and marketing strategies to effectively advertise the scooter.</a:t>
          </a:r>
          <a:endParaRPr lang="en-US" dirty="0"/>
        </a:p>
      </dgm:t>
    </dgm:pt>
    <dgm:pt modelId="{DC2A00B5-4A8F-4437-BBC0-94488F51253A}" type="parTrans" cxnId="{9CF094F4-8093-4AE9-B124-98DB2616AD41}">
      <dgm:prSet/>
      <dgm:spPr/>
    </dgm:pt>
    <dgm:pt modelId="{E700072D-51A0-4CD6-8128-E9893EDC3CCF}" type="sibTrans" cxnId="{9CF094F4-8093-4AE9-B124-98DB2616AD41}">
      <dgm:prSet/>
      <dgm:spPr/>
    </dgm:pt>
    <dgm:pt modelId="{74666DF6-3752-480A-B8DD-D83D032D579E}" type="pres">
      <dgm:prSet presAssocID="{A6717ADA-E66D-4D40-A934-1BC50752B4D5}" presName="Name0" presStyleCnt="0">
        <dgm:presLayoutVars>
          <dgm:dir/>
          <dgm:resizeHandles/>
        </dgm:presLayoutVars>
      </dgm:prSet>
      <dgm:spPr/>
    </dgm:pt>
    <dgm:pt modelId="{436D555A-B224-46FB-BC43-BBDEC43622DC}" type="pres">
      <dgm:prSet presAssocID="{F9EEC4F2-66D8-4C49-BF5C-90FCD6EF7C0B}" presName="compNode" presStyleCnt="0"/>
      <dgm:spPr/>
    </dgm:pt>
    <dgm:pt modelId="{CC40F26C-7C48-4724-8401-B0E3E11F7E91}" type="pres">
      <dgm:prSet presAssocID="{F9EEC4F2-66D8-4C49-BF5C-90FCD6EF7C0B}" presName="dummyConnPt" presStyleCnt="0"/>
      <dgm:spPr/>
    </dgm:pt>
    <dgm:pt modelId="{9A33F064-D0B5-4562-ABE5-92672EA26E48}" type="pres">
      <dgm:prSet presAssocID="{F9EEC4F2-66D8-4C49-BF5C-90FCD6EF7C0B}" presName="node" presStyleLbl="node1" presStyleIdx="0" presStyleCnt="9">
        <dgm:presLayoutVars>
          <dgm:bulletEnabled val="1"/>
        </dgm:presLayoutVars>
      </dgm:prSet>
      <dgm:spPr/>
    </dgm:pt>
    <dgm:pt modelId="{5AA9DB74-E2D5-41B3-8A11-BE240EBCA538}" type="pres">
      <dgm:prSet presAssocID="{7D12CFEF-B007-48CB-84D0-76FB9C3F8FFC}" presName="sibTrans" presStyleLbl="bgSibTrans2D1" presStyleIdx="0" presStyleCnt="8"/>
      <dgm:spPr/>
    </dgm:pt>
    <dgm:pt modelId="{3EDCEB1A-BF92-44D9-8B08-6B636718BF31}" type="pres">
      <dgm:prSet presAssocID="{9B748158-7F15-4A67-8F3E-F9D3E5DCA236}" presName="compNode" presStyleCnt="0"/>
      <dgm:spPr/>
    </dgm:pt>
    <dgm:pt modelId="{A00EC5B4-DF7D-408D-BA68-4B5FC7BA31FF}" type="pres">
      <dgm:prSet presAssocID="{9B748158-7F15-4A67-8F3E-F9D3E5DCA236}" presName="dummyConnPt" presStyleCnt="0"/>
      <dgm:spPr/>
    </dgm:pt>
    <dgm:pt modelId="{192B5429-3C01-4203-B346-C301D35E9E47}" type="pres">
      <dgm:prSet presAssocID="{9B748158-7F15-4A67-8F3E-F9D3E5DCA236}" presName="node" presStyleLbl="node1" presStyleIdx="1" presStyleCnt="9">
        <dgm:presLayoutVars>
          <dgm:bulletEnabled val="1"/>
        </dgm:presLayoutVars>
      </dgm:prSet>
      <dgm:spPr/>
    </dgm:pt>
    <dgm:pt modelId="{AA78DCFA-7D3A-4752-9867-4C81CCE2DD6E}" type="pres">
      <dgm:prSet presAssocID="{AC4676CD-92A4-4914-8D04-5BF925C33DD2}" presName="sibTrans" presStyleLbl="bgSibTrans2D1" presStyleIdx="1" presStyleCnt="8"/>
      <dgm:spPr/>
    </dgm:pt>
    <dgm:pt modelId="{494EADAD-C4E1-4AE8-A1BC-E12110EECA35}" type="pres">
      <dgm:prSet presAssocID="{03D656E4-A601-4EFD-8EB5-B63146C5E770}" presName="compNode" presStyleCnt="0"/>
      <dgm:spPr/>
    </dgm:pt>
    <dgm:pt modelId="{726FDB4F-3540-4810-8D73-7FC25FF6E913}" type="pres">
      <dgm:prSet presAssocID="{03D656E4-A601-4EFD-8EB5-B63146C5E770}" presName="dummyConnPt" presStyleCnt="0"/>
      <dgm:spPr/>
    </dgm:pt>
    <dgm:pt modelId="{BAC9A906-D95A-4C45-8410-7B2B6BEC5FD6}" type="pres">
      <dgm:prSet presAssocID="{03D656E4-A601-4EFD-8EB5-B63146C5E770}" presName="node" presStyleLbl="node1" presStyleIdx="2" presStyleCnt="9">
        <dgm:presLayoutVars>
          <dgm:bulletEnabled val="1"/>
        </dgm:presLayoutVars>
      </dgm:prSet>
      <dgm:spPr/>
    </dgm:pt>
    <dgm:pt modelId="{29975C84-5DCC-4A33-9D06-5477471B8FCC}" type="pres">
      <dgm:prSet presAssocID="{7169D033-CAE7-4968-9C12-DB4163B53817}" presName="sibTrans" presStyleLbl="bgSibTrans2D1" presStyleIdx="2" presStyleCnt="8"/>
      <dgm:spPr/>
    </dgm:pt>
    <dgm:pt modelId="{091ACEB3-57DF-4559-BE28-796845971331}" type="pres">
      <dgm:prSet presAssocID="{A060D70D-58DA-4325-BE44-D7322E76824F}" presName="compNode" presStyleCnt="0"/>
      <dgm:spPr/>
    </dgm:pt>
    <dgm:pt modelId="{A9384C84-7E35-4EFD-AE52-7C3838838689}" type="pres">
      <dgm:prSet presAssocID="{A060D70D-58DA-4325-BE44-D7322E76824F}" presName="dummyConnPt" presStyleCnt="0"/>
      <dgm:spPr/>
    </dgm:pt>
    <dgm:pt modelId="{C02D8832-C45E-4ECC-804D-50EB61C3D323}" type="pres">
      <dgm:prSet presAssocID="{A060D70D-58DA-4325-BE44-D7322E76824F}" presName="node" presStyleLbl="node1" presStyleIdx="3" presStyleCnt="9">
        <dgm:presLayoutVars>
          <dgm:bulletEnabled val="1"/>
        </dgm:presLayoutVars>
      </dgm:prSet>
      <dgm:spPr/>
    </dgm:pt>
    <dgm:pt modelId="{10F82B2C-B06E-4F46-AB03-66309F8593D4}" type="pres">
      <dgm:prSet presAssocID="{62D6F8A7-A772-4591-A267-C20261300551}" presName="sibTrans" presStyleLbl="bgSibTrans2D1" presStyleIdx="3" presStyleCnt="8"/>
      <dgm:spPr/>
    </dgm:pt>
    <dgm:pt modelId="{14107A84-83FA-4558-8C7B-C8CE078DCF0C}" type="pres">
      <dgm:prSet presAssocID="{1BB00C9A-B543-4BA6-A7C9-C4AD83F10A5B}" presName="compNode" presStyleCnt="0"/>
      <dgm:spPr/>
    </dgm:pt>
    <dgm:pt modelId="{729134F9-8C36-4F0C-8607-BC16E24CAD37}" type="pres">
      <dgm:prSet presAssocID="{1BB00C9A-B543-4BA6-A7C9-C4AD83F10A5B}" presName="dummyConnPt" presStyleCnt="0"/>
      <dgm:spPr/>
    </dgm:pt>
    <dgm:pt modelId="{73FEAEB0-50DB-4A9A-8ABB-69E53413C3C4}" type="pres">
      <dgm:prSet presAssocID="{1BB00C9A-B543-4BA6-A7C9-C4AD83F10A5B}" presName="node" presStyleLbl="node1" presStyleIdx="4" presStyleCnt="9">
        <dgm:presLayoutVars>
          <dgm:bulletEnabled val="1"/>
        </dgm:presLayoutVars>
      </dgm:prSet>
      <dgm:spPr/>
    </dgm:pt>
    <dgm:pt modelId="{680E1B10-BF53-4CE2-9527-7155A21C87D8}" type="pres">
      <dgm:prSet presAssocID="{235A361B-BB8B-4E10-8B89-A208D8CF605D}" presName="sibTrans" presStyleLbl="bgSibTrans2D1" presStyleIdx="4" presStyleCnt="8"/>
      <dgm:spPr/>
    </dgm:pt>
    <dgm:pt modelId="{AE49B014-43BB-423C-B797-E1FF7420A735}" type="pres">
      <dgm:prSet presAssocID="{F76C6240-432F-4F9D-B4BD-2EADD76BEF95}" presName="compNode" presStyleCnt="0"/>
      <dgm:spPr/>
    </dgm:pt>
    <dgm:pt modelId="{482DB7DA-E534-46FB-8E9D-D8134E862CF3}" type="pres">
      <dgm:prSet presAssocID="{F76C6240-432F-4F9D-B4BD-2EADD76BEF95}" presName="dummyConnPt" presStyleCnt="0"/>
      <dgm:spPr/>
    </dgm:pt>
    <dgm:pt modelId="{40AAB765-258B-4845-B760-16B304F32224}" type="pres">
      <dgm:prSet presAssocID="{F76C6240-432F-4F9D-B4BD-2EADD76BEF95}" presName="node" presStyleLbl="node1" presStyleIdx="5" presStyleCnt="9">
        <dgm:presLayoutVars>
          <dgm:bulletEnabled val="1"/>
        </dgm:presLayoutVars>
      </dgm:prSet>
      <dgm:spPr/>
    </dgm:pt>
    <dgm:pt modelId="{6345348A-4A47-44FA-9CED-2F8EDFA6E2BC}" type="pres">
      <dgm:prSet presAssocID="{5D6E840F-2036-4422-85D4-662680D499BD}" presName="sibTrans" presStyleLbl="bgSibTrans2D1" presStyleIdx="5" presStyleCnt="8"/>
      <dgm:spPr/>
    </dgm:pt>
    <dgm:pt modelId="{56F01561-0249-4E38-BAA0-0A90E696117C}" type="pres">
      <dgm:prSet presAssocID="{8015AAD1-7EC8-4E3F-9439-24650A9E07FE}" presName="compNode" presStyleCnt="0"/>
      <dgm:spPr/>
    </dgm:pt>
    <dgm:pt modelId="{2354F64D-C412-4888-A420-68199337E783}" type="pres">
      <dgm:prSet presAssocID="{8015AAD1-7EC8-4E3F-9439-24650A9E07FE}" presName="dummyConnPt" presStyleCnt="0"/>
      <dgm:spPr/>
    </dgm:pt>
    <dgm:pt modelId="{A9C68394-5E91-43AB-BE81-6570D5251A90}" type="pres">
      <dgm:prSet presAssocID="{8015AAD1-7EC8-4E3F-9439-24650A9E07FE}" presName="node" presStyleLbl="node1" presStyleIdx="6" presStyleCnt="9">
        <dgm:presLayoutVars>
          <dgm:bulletEnabled val="1"/>
        </dgm:presLayoutVars>
      </dgm:prSet>
      <dgm:spPr/>
    </dgm:pt>
    <dgm:pt modelId="{370E45A9-07DD-439D-8DF9-80AC51253057}" type="pres">
      <dgm:prSet presAssocID="{9E3307CA-5A92-474C-9FB9-271979F8057C}" presName="sibTrans" presStyleLbl="bgSibTrans2D1" presStyleIdx="6" presStyleCnt="8"/>
      <dgm:spPr/>
    </dgm:pt>
    <dgm:pt modelId="{4FD74959-26D3-44AF-8260-2C1C72302224}" type="pres">
      <dgm:prSet presAssocID="{EF07AABD-AEA8-4E52-B4DF-78CC53118358}" presName="compNode" presStyleCnt="0"/>
      <dgm:spPr/>
    </dgm:pt>
    <dgm:pt modelId="{AD722DD8-B718-45FE-94AE-740469AB145B}" type="pres">
      <dgm:prSet presAssocID="{EF07AABD-AEA8-4E52-B4DF-78CC53118358}" presName="dummyConnPt" presStyleCnt="0"/>
      <dgm:spPr/>
    </dgm:pt>
    <dgm:pt modelId="{46F60753-1D3D-4B18-BB93-7C063B47A434}" type="pres">
      <dgm:prSet presAssocID="{EF07AABD-AEA8-4E52-B4DF-78CC53118358}" presName="node" presStyleLbl="node1" presStyleIdx="7" presStyleCnt="9">
        <dgm:presLayoutVars>
          <dgm:bulletEnabled val="1"/>
        </dgm:presLayoutVars>
      </dgm:prSet>
      <dgm:spPr/>
    </dgm:pt>
    <dgm:pt modelId="{26887D55-F9A8-4D5A-B240-32D8E65E3A33}" type="pres">
      <dgm:prSet presAssocID="{AD3C1E9F-6B31-4C03-B386-BD1B5E4A87D8}" presName="sibTrans" presStyleLbl="bgSibTrans2D1" presStyleIdx="7" presStyleCnt="8"/>
      <dgm:spPr/>
    </dgm:pt>
    <dgm:pt modelId="{07C5A0D6-8DE8-4573-92DB-F0B9A8243309}" type="pres">
      <dgm:prSet presAssocID="{BBAF1105-59BE-4725-88D6-115211448381}" presName="compNode" presStyleCnt="0"/>
      <dgm:spPr/>
    </dgm:pt>
    <dgm:pt modelId="{C3A83E7E-24DD-42E8-B2E8-8C87C8732A6D}" type="pres">
      <dgm:prSet presAssocID="{BBAF1105-59BE-4725-88D6-115211448381}" presName="dummyConnPt" presStyleCnt="0"/>
      <dgm:spPr/>
    </dgm:pt>
    <dgm:pt modelId="{A022C6BB-00BF-4851-B1E1-6BFA511D3C0F}" type="pres">
      <dgm:prSet presAssocID="{BBAF1105-59BE-4725-88D6-115211448381}" presName="node" presStyleLbl="node1" presStyleIdx="8" presStyleCnt="9">
        <dgm:presLayoutVars>
          <dgm:bulletEnabled val="1"/>
        </dgm:presLayoutVars>
      </dgm:prSet>
      <dgm:spPr/>
    </dgm:pt>
  </dgm:ptLst>
  <dgm:cxnLst>
    <dgm:cxn modelId="{DDFA7E0B-AC6A-44F2-9751-6E0CB35B4EE7}" type="presOf" srcId="{62D6F8A7-A772-4591-A267-C20261300551}" destId="{10F82B2C-B06E-4F46-AB03-66309F8593D4}" srcOrd="0" destOrd="0" presId="urn:microsoft.com/office/officeart/2005/8/layout/bProcess4"/>
    <dgm:cxn modelId="{CB29F315-497C-4A75-89A1-4B78D170281F}" srcId="{A6717ADA-E66D-4D40-A934-1BC50752B4D5}" destId="{9B748158-7F15-4A67-8F3E-F9D3E5DCA236}" srcOrd="1" destOrd="0" parTransId="{3D90FA42-234B-4E8E-AAF7-0522C18BDCF5}" sibTransId="{AC4676CD-92A4-4914-8D04-5BF925C33DD2}"/>
    <dgm:cxn modelId="{2F45902C-1069-441C-99B8-BEF690D6EE87}" type="presOf" srcId="{EF07AABD-AEA8-4E52-B4DF-78CC53118358}" destId="{46F60753-1D3D-4B18-BB93-7C063B47A434}" srcOrd="0" destOrd="0" presId="urn:microsoft.com/office/officeart/2005/8/layout/bProcess4"/>
    <dgm:cxn modelId="{38911E34-E66B-4488-9E75-65AF1AA9972D}" srcId="{A6717ADA-E66D-4D40-A934-1BC50752B4D5}" destId="{F9EEC4F2-66D8-4C49-BF5C-90FCD6EF7C0B}" srcOrd="0" destOrd="0" parTransId="{0439CE21-B2C1-4AB7-9C21-9BABE4DDDC2B}" sibTransId="{7D12CFEF-B007-48CB-84D0-76FB9C3F8FFC}"/>
    <dgm:cxn modelId="{1441FD34-9436-4D73-B079-5D985B476742}" srcId="{A6717ADA-E66D-4D40-A934-1BC50752B4D5}" destId="{A060D70D-58DA-4325-BE44-D7322E76824F}" srcOrd="3" destOrd="0" parTransId="{F97F6707-1AA0-435E-96E5-374C59BC21C5}" sibTransId="{62D6F8A7-A772-4591-A267-C20261300551}"/>
    <dgm:cxn modelId="{973FEE5D-81FF-4C1F-A729-E79468B4173A}" type="presOf" srcId="{7169D033-CAE7-4968-9C12-DB4163B53817}" destId="{29975C84-5DCC-4A33-9D06-5477471B8FCC}" srcOrd="0" destOrd="0" presId="urn:microsoft.com/office/officeart/2005/8/layout/bProcess4"/>
    <dgm:cxn modelId="{8933B25E-027D-4F4E-AF28-0B6818956570}" type="presOf" srcId="{5D6E840F-2036-4422-85D4-662680D499BD}" destId="{6345348A-4A47-44FA-9CED-2F8EDFA6E2BC}" srcOrd="0" destOrd="0" presId="urn:microsoft.com/office/officeart/2005/8/layout/bProcess4"/>
    <dgm:cxn modelId="{C8888461-50AD-4BE6-BA91-7E8E0E340E8F}" type="presOf" srcId="{AC4676CD-92A4-4914-8D04-5BF925C33DD2}" destId="{AA78DCFA-7D3A-4752-9867-4C81CCE2DD6E}" srcOrd="0" destOrd="0" presId="urn:microsoft.com/office/officeart/2005/8/layout/bProcess4"/>
    <dgm:cxn modelId="{D9656D64-99CF-4E0F-85FB-6577D25EF1C0}" srcId="{A6717ADA-E66D-4D40-A934-1BC50752B4D5}" destId="{03D656E4-A601-4EFD-8EB5-B63146C5E770}" srcOrd="2" destOrd="0" parTransId="{11B7C3CB-5126-4C6C-8582-354A3FFA2056}" sibTransId="{7169D033-CAE7-4968-9C12-DB4163B53817}"/>
    <dgm:cxn modelId="{030D2765-16D2-489F-9A7E-B2FB5DFD02CE}" type="presOf" srcId="{9B748158-7F15-4A67-8F3E-F9D3E5DCA236}" destId="{192B5429-3C01-4203-B346-C301D35E9E47}" srcOrd="0" destOrd="0" presId="urn:microsoft.com/office/officeart/2005/8/layout/bProcess4"/>
    <dgm:cxn modelId="{F8C6B249-F32C-43D8-9F7D-2FEFFEA6DDFB}" srcId="{A6717ADA-E66D-4D40-A934-1BC50752B4D5}" destId="{EF07AABD-AEA8-4E52-B4DF-78CC53118358}" srcOrd="7" destOrd="0" parTransId="{B6593009-9F85-4B3C-B809-D7D33A01B6C9}" sibTransId="{AD3C1E9F-6B31-4C03-B386-BD1B5E4A87D8}"/>
    <dgm:cxn modelId="{728DFF4E-5E4E-4FB7-AF4D-6D2C72036B77}" type="presOf" srcId="{F76C6240-432F-4F9D-B4BD-2EADD76BEF95}" destId="{40AAB765-258B-4845-B760-16B304F32224}" srcOrd="0" destOrd="0" presId="urn:microsoft.com/office/officeart/2005/8/layout/bProcess4"/>
    <dgm:cxn modelId="{0766FF52-9978-4350-8490-D89ED2F2668B}" type="presOf" srcId="{03D656E4-A601-4EFD-8EB5-B63146C5E770}" destId="{BAC9A906-D95A-4C45-8410-7B2B6BEC5FD6}" srcOrd="0" destOrd="0" presId="urn:microsoft.com/office/officeart/2005/8/layout/bProcess4"/>
    <dgm:cxn modelId="{0AB96379-81B6-49FB-B397-6352314A8FBA}" srcId="{A6717ADA-E66D-4D40-A934-1BC50752B4D5}" destId="{1BB00C9A-B543-4BA6-A7C9-C4AD83F10A5B}" srcOrd="4" destOrd="0" parTransId="{7867674B-C7FC-4F1B-B211-0E930E59D4CF}" sibTransId="{235A361B-BB8B-4E10-8B89-A208D8CF605D}"/>
    <dgm:cxn modelId="{1A86CB7C-951C-4BC4-813A-6D45EB6A477C}" type="presOf" srcId="{9E3307CA-5A92-474C-9FB9-271979F8057C}" destId="{370E45A9-07DD-439D-8DF9-80AC51253057}" srcOrd="0" destOrd="0" presId="urn:microsoft.com/office/officeart/2005/8/layout/bProcess4"/>
    <dgm:cxn modelId="{5F176A8E-0910-4349-A43B-CF927170C507}" type="presOf" srcId="{7D12CFEF-B007-48CB-84D0-76FB9C3F8FFC}" destId="{5AA9DB74-E2D5-41B3-8A11-BE240EBCA538}" srcOrd="0" destOrd="0" presId="urn:microsoft.com/office/officeart/2005/8/layout/bProcess4"/>
    <dgm:cxn modelId="{45DAFC95-32A2-4E33-8592-A80D03A63BCE}" type="presOf" srcId="{A6717ADA-E66D-4D40-A934-1BC50752B4D5}" destId="{74666DF6-3752-480A-B8DD-D83D032D579E}" srcOrd="0" destOrd="0" presId="urn:microsoft.com/office/officeart/2005/8/layout/bProcess4"/>
    <dgm:cxn modelId="{E5F49996-E945-4AA8-A44C-EE9A3707D0CD}" type="presOf" srcId="{F9EEC4F2-66D8-4C49-BF5C-90FCD6EF7C0B}" destId="{9A33F064-D0B5-4562-ABE5-92672EA26E48}" srcOrd="0" destOrd="0" presId="urn:microsoft.com/office/officeart/2005/8/layout/bProcess4"/>
    <dgm:cxn modelId="{57785AB3-4E36-409B-A15C-3EE68F3CB280}" type="presOf" srcId="{BBAF1105-59BE-4725-88D6-115211448381}" destId="{A022C6BB-00BF-4851-B1E1-6BFA511D3C0F}" srcOrd="0" destOrd="0" presId="urn:microsoft.com/office/officeart/2005/8/layout/bProcess4"/>
    <dgm:cxn modelId="{1CBA3CBB-6F4A-4C89-B26F-DA1B44F46492}" srcId="{A6717ADA-E66D-4D40-A934-1BC50752B4D5}" destId="{F76C6240-432F-4F9D-B4BD-2EADD76BEF95}" srcOrd="5" destOrd="0" parTransId="{A6B4A4B4-3559-4111-ADDB-596F4BE09053}" sibTransId="{5D6E840F-2036-4422-85D4-662680D499BD}"/>
    <dgm:cxn modelId="{A4CE1EC4-1CFB-4680-815E-8EE5941E6A61}" type="presOf" srcId="{8015AAD1-7EC8-4E3F-9439-24650A9E07FE}" destId="{A9C68394-5E91-43AB-BE81-6570D5251A90}" srcOrd="0" destOrd="0" presId="urn:microsoft.com/office/officeart/2005/8/layout/bProcess4"/>
    <dgm:cxn modelId="{A3C76ECD-474F-44E4-B4AC-1E1AA015B613}" type="presOf" srcId="{235A361B-BB8B-4E10-8B89-A208D8CF605D}" destId="{680E1B10-BF53-4CE2-9527-7155A21C87D8}" srcOrd="0" destOrd="0" presId="urn:microsoft.com/office/officeart/2005/8/layout/bProcess4"/>
    <dgm:cxn modelId="{4324D6DC-DB89-4095-A457-45D9F6F9DA8D}" type="presOf" srcId="{AD3C1E9F-6B31-4C03-B386-BD1B5E4A87D8}" destId="{26887D55-F9A8-4D5A-B240-32D8E65E3A33}" srcOrd="0" destOrd="0" presId="urn:microsoft.com/office/officeart/2005/8/layout/bProcess4"/>
    <dgm:cxn modelId="{9CF094F4-8093-4AE9-B124-98DB2616AD41}" srcId="{A6717ADA-E66D-4D40-A934-1BC50752B4D5}" destId="{BBAF1105-59BE-4725-88D6-115211448381}" srcOrd="8" destOrd="0" parTransId="{DC2A00B5-4A8F-4437-BBC0-94488F51253A}" sibTransId="{E700072D-51A0-4CD6-8128-E9893EDC3CCF}"/>
    <dgm:cxn modelId="{D6AA4EF7-E224-4999-99E8-2D8AB0CEC2B7}" srcId="{A6717ADA-E66D-4D40-A934-1BC50752B4D5}" destId="{8015AAD1-7EC8-4E3F-9439-24650A9E07FE}" srcOrd="6" destOrd="0" parTransId="{4F603FF0-272D-421B-926E-7EE434723D84}" sibTransId="{9E3307CA-5A92-474C-9FB9-271979F8057C}"/>
    <dgm:cxn modelId="{7FFA82FD-D053-4709-95D6-041D2993C48D}" type="presOf" srcId="{A060D70D-58DA-4325-BE44-D7322E76824F}" destId="{C02D8832-C45E-4ECC-804D-50EB61C3D323}" srcOrd="0" destOrd="0" presId="urn:microsoft.com/office/officeart/2005/8/layout/bProcess4"/>
    <dgm:cxn modelId="{3D2A71FE-EEEE-4B26-ADCA-7FE8F96BECE8}" type="presOf" srcId="{1BB00C9A-B543-4BA6-A7C9-C4AD83F10A5B}" destId="{73FEAEB0-50DB-4A9A-8ABB-69E53413C3C4}" srcOrd="0" destOrd="0" presId="urn:microsoft.com/office/officeart/2005/8/layout/bProcess4"/>
    <dgm:cxn modelId="{8C14446B-27D9-4F1D-91D3-041AE56746BF}" type="presParOf" srcId="{74666DF6-3752-480A-B8DD-D83D032D579E}" destId="{436D555A-B224-46FB-BC43-BBDEC43622DC}" srcOrd="0" destOrd="0" presId="urn:microsoft.com/office/officeart/2005/8/layout/bProcess4"/>
    <dgm:cxn modelId="{4BDB5CBE-A95F-493F-8498-20783D162AE5}" type="presParOf" srcId="{436D555A-B224-46FB-BC43-BBDEC43622DC}" destId="{CC40F26C-7C48-4724-8401-B0E3E11F7E91}" srcOrd="0" destOrd="0" presId="urn:microsoft.com/office/officeart/2005/8/layout/bProcess4"/>
    <dgm:cxn modelId="{FBC05699-0D09-476E-8A1D-5066E7D8C0D1}" type="presParOf" srcId="{436D555A-B224-46FB-BC43-BBDEC43622DC}" destId="{9A33F064-D0B5-4562-ABE5-92672EA26E48}" srcOrd="1" destOrd="0" presId="urn:microsoft.com/office/officeart/2005/8/layout/bProcess4"/>
    <dgm:cxn modelId="{5782E7F3-DEB5-49B0-AB9F-ACF13C153D69}" type="presParOf" srcId="{74666DF6-3752-480A-B8DD-D83D032D579E}" destId="{5AA9DB74-E2D5-41B3-8A11-BE240EBCA538}" srcOrd="1" destOrd="0" presId="urn:microsoft.com/office/officeart/2005/8/layout/bProcess4"/>
    <dgm:cxn modelId="{5D7ECFD3-556C-4D88-8FD9-677A9343E8A9}" type="presParOf" srcId="{74666DF6-3752-480A-B8DD-D83D032D579E}" destId="{3EDCEB1A-BF92-44D9-8B08-6B636718BF31}" srcOrd="2" destOrd="0" presId="urn:microsoft.com/office/officeart/2005/8/layout/bProcess4"/>
    <dgm:cxn modelId="{26513D48-CB6E-4B4A-AB1B-7C877C17A50A}" type="presParOf" srcId="{3EDCEB1A-BF92-44D9-8B08-6B636718BF31}" destId="{A00EC5B4-DF7D-408D-BA68-4B5FC7BA31FF}" srcOrd="0" destOrd="0" presId="urn:microsoft.com/office/officeart/2005/8/layout/bProcess4"/>
    <dgm:cxn modelId="{552A39FD-A40B-4BB2-BCC3-F50C94D33C1D}" type="presParOf" srcId="{3EDCEB1A-BF92-44D9-8B08-6B636718BF31}" destId="{192B5429-3C01-4203-B346-C301D35E9E47}" srcOrd="1" destOrd="0" presId="urn:microsoft.com/office/officeart/2005/8/layout/bProcess4"/>
    <dgm:cxn modelId="{22F9689A-E35C-486E-A966-574A575C931F}" type="presParOf" srcId="{74666DF6-3752-480A-B8DD-D83D032D579E}" destId="{AA78DCFA-7D3A-4752-9867-4C81CCE2DD6E}" srcOrd="3" destOrd="0" presId="urn:microsoft.com/office/officeart/2005/8/layout/bProcess4"/>
    <dgm:cxn modelId="{90490037-0981-40C9-B8CA-7B1D786F6936}" type="presParOf" srcId="{74666DF6-3752-480A-B8DD-D83D032D579E}" destId="{494EADAD-C4E1-4AE8-A1BC-E12110EECA35}" srcOrd="4" destOrd="0" presId="urn:microsoft.com/office/officeart/2005/8/layout/bProcess4"/>
    <dgm:cxn modelId="{222FB8FF-B4CC-40CC-A705-8F4420857C63}" type="presParOf" srcId="{494EADAD-C4E1-4AE8-A1BC-E12110EECA35}" destId="{726FDB4F-3540-4810-8D73-7FC25FF6E913}" srcOrd="0" destOrd="0" presId="urn:microsoft.com/office/officeart/2005/8/layout/bProcess4"/>
    <dgm:cxn modelId="{9D6D4B58-C885-429C-AA65-8216743FD614}" type="presParOf" srcId="{494EADAD-C4E1-4AE8-A1BC-E12110EECA35}" destId="{BAC9A906-D95A-4C45-8410-7B2B6BEC5FD6}" srcOrd="1" destOrd="0" presId="urn:microsoft.com/office/officeart/2005/8/layout/bProcess4"/>
    <dgm:cxn modelId="{B300C7E6-FB3C-4192-AFB8-C6B03190FF06}" type="presParOf" srcId="{74666DF6-3752-480A-B8DD-D83D032D579E}" destId="{29975C84-5DCC-4A33-9D06-5477471B8FCC}" srcOrd="5" destOrd="0" presId="urn:microsoft.com/office/officeart/2005/8/layout/bProcess4"/>
    <dgm:cxn modelId="{3B7444D3-CC92-4DAF-8960-17ACBCF55EB1}" type="presParOf" srcId="{74666DF6-3752-480A-B8DD-D83D032D579E}" destId="{091ACEB3-57DF-4559-BE28-796845971331}" srcOrd="6" destOrd="0" presId="urn:microsoft.com/office/officeart/2005/8/layout/bProcess4"/>
    <dgm:cxn modelId="{7459A76D-49DB-479F-B815-661FDB50CD76}" type="presParOf" srcId="{091ACEB3-57DF-4559-BE28-796845971331}" destId="{A9384C84-7E35-4EFD-AE52-7C3838838689}" srcOrd="0" destOrd="0" presId="urn:microsoft.com/office/officeart/2005/8/layout/bProcess4"/>
    <dgm:cxn modelId="{A97CB668-17DB-4F4B-B9D2-AB6A922AEE00}" type="presParOf" srcId="{091ACEB3-57DF-4559-BE28-796845971331}" destId="{C02D8832-C45E-4ECC-804D-50EB61C3D323}" srcOrd="1" destOrd="0" presId="urn:microsoft.com/office/officeart/2005/8/layout/bProcess4"/>
    <dgm:cxn modelId="{47006985-A74A-4AA6-A06E-F62669EE4B29}" type="presParOf" srcId="{74666DF6-3752-480A-B8DD-D83D032D579E}" destId="{10F82B2C-B06E-4F46-AB03-66309F8593D4}" srcOrd="7" destOrd="0" presId="urn:microsoft.com/office/officeart/2005/8/layout/bProcess4"/>
    <dgm:cxn modelId="{6870F885-45AE-4DCB-B0DD-221BC88184D8}" type="presParOf" srcId="{74666DF6-3752-480A-B8DD-D83D032D579E}" destId="{14107A84-83FA-4558-8C7B-C8CE078DCF0C}" srcOrd="8" destOrd="0" presId="urn:microsoft.com/office/officeart/2005/8/layout/bProcess4"/>
    <dgm:cxn modelId="{DBE51CBD-1D54-44F1-A629-BE04846EFA1D}" type="presParOf" srcId="{14107A84-83FA-4558-8C7B-C8CE078DCF0C}" destId="{729134F9-8C36-4F0C-8607-BC16E24CAD37}" srcOrd="0" destOrd="0" presId="urn:microsoft.com/office/officeart/2005/8/layout/bProcess4"/>
    <dgm:cxn modelId="{8D743157-A08F-4FDC-80F6-F44DCA8EB4F4}" type="presParOf" srcId="{14107A84-83FA-4558-8C7B-C8CE078DCF0C}" destId="{73FEAEB0-50DB-4A9A-8ABB-69E53413C3C4}" srcOrd="1" destOrd="0" presId="urn:microsoft.com/office/officeart/2005/8/layout/bProcess4"/>
    <dgm:cxn modelId="{C2839A35-C22C-4E15-9330-8FB0280802B6}" type="presParOf" srcId="{74666DF6-3752-480A-B8DD-D83D032D579E}" destId="{680E1B10-BF53-4CE2-9527-7155A21C87D8}" srcOrd="9" destOrd="0" presId="urn:microsoft.com/office/officeart/2005/8/layout/bProcess4"/>
    <dgm:cxn modelId="{E58B311C-00C6-43CD-9085-7C8D9BCE455A}" type="presParOf" srcId="{74666DF6-3752-480A-B8DD-D83D032D579E}" destId="{AE49B014-43BB-423C-B797-E1FF7420A735}" srcOrd="10" destOrd="0" presId="urn:microsoft.com/office/officeart/2005/8/layout/bProcess4"/>
    <dgm:cxn modelId="{C0A80BE2-858F-4210-92FC-408532147D2F}" type="presParOf" srcId="{AE49B014-43BB-423C-B797-E1FF7420A735}" destId="{482DB7DA-E534-46FB-8E9D-D8134E862CF3}" srcOrd="0" destOrd="0" presId="urn:microsoft.com/office/officeart/2005/8/layout/bProcess4"/>
    <dgm:cxn modelId="{E6B4C2CB-0FF4-4B2B-9461-795B82489A03}" type="presParOf" srcId="{AE49B014-43BB-423C-B797-E1FF7420A735}" destId="{40AAB765-258B-4845-B760-16B304F32224}" srcOrd="1" destOrd="0" presId="urn:microsoft.com/office/officeart/2005/8/layout/bProcess4"/>
    <dgm:cxn modelId="{D7FB8013-0231-4C7D-9720-DF9C4A15711A}" type="presParOf" srcId="{74666DF6-3752-480A-B8DD-D83D032D579E}" destId="{6345348A-4A47-44FA-9CED-2F8EDFA6E2BC}" srcOrd="11" destOrd="0" presId="urn:microsoft.com/office/officeart/2005/8/layout/bProcess4"/>
    <dgm:cxn modelId="{356C4646-6318-49E5-9BC1-9EA9E18A3148}" type="presParOf" srcId="{74666DF6-3752-480A-B8DD-D83D032D579E}" destId="{56F01561-0249-4E38-BAA0-0A90E696117C}" srcOrd="12" destOrd="0" presId="urn:microsoft.com/office/officeart/2005/8/layout/bProcess4"/>
    <dgm:cxn modelId="{4E9804D8-8A52-40B6-9B18-65B655066841}" type="presParOf" srcId="{56F01561-0249-4E38-BAA0-0A90E696117C}" destId="{2354F64D-C412-4888-A420-68199337E783}" srcOrd="0" destOrd="0" presId="urn:microsoft.com/office/officeart/2005/8/layout/bProcess4"/>
    <dgm:cxn modelId="{3287641F-646F-445B-A3C0-625020CF13E6}" type="presParOf" srcId="{56F01561-0249-4E38-BAA0-0A90E696117C}" destId="{A9C68394-5E91-43AB-BE81-6570D5251A90}" srcOrd="1" destOrd="0" presId="urn:microsoft.com/office/officeart/2005/8/layout/bProcess4"/>
    <dgm:cxn modelId="{119E9035-0AF4-41F9-86CB-7C213A4BDBCE}" type="presParOf" srcId="{74666DF6-3752-480A-B8DD-D83D032D579E}" destId="{370E45A9-07DD-439D-8DF9-80AC51253057}" srcOrd="13" destOrd="0" presId="urn:microsoft.com/office/officeart/2005/8/layout/bProcess4"/>
    <dgm:cxn modelId="{156C46B2-D594-48A5-B736-2D8A0FDF2664}" type="presParOf" srcId="{74666DF6-3752-480A-B8DD-D83D032D579E}" destId="{4FD74959-26D3-44AF-8260-2C1C72302224}" srcOrd="14" destOrd="0" presId="urn:microsoft.com/office/officeart/2005/8/layout/bProcess4"/>
    <dgm:cxn modelId="{A3C37C3B-400B-41C4-9598-636BADF6AA16}" type="presParOf" srcId="{4FD74959-26D3-44AF-8260-2C1C72302224}" destId="{AD722DD8-B718-45FE-94AE-740469AB145B}" srcOrd="0" destOrd="0" presId="urn:microsoft.com/office/officeart/2005/8/layout/bProcess4"/>
    <dgm:cxn modelId="{233403C9-87FC-49D4-AD9F-037026B45125}" type="presParOf" srcId="{4FD74959-26D3-44AF-8260-2C1C72302224}" destId="{46F60753-1D3D-4B18-BB93-7C063B47A434}" srcOrd="1" destOrd="0" presId="urn:microsoft.com/office/officeart/2005/8/layout/bProcess4"/>
    <dgm:cxn modelId="{AE52B84E-7EFB-4389-9C9D-82E0D9E4FDC4}" type="presParOf" srcId="{74666DF6-3752-480A-B8DD-D83D032D579E}" destId="{26887D55-F9A8-4D5A-B240-32D8E65E3A33}" srcOrd="15" destOrd="0" presId="urn:microsoft.com/office/officeart/2005/8/layout/bProcess4"/>
    <dgm:cxn modelId="{ADCA1FF8-81D5-4AD8-9F57-AE9835F46F37}" type="presParOf" srcId="{74666DF6-3752-480A-B8DD-D83D032D579E}" destId="{07C5A0D6-8DE8-4573-92DB-F0B9A8243309}" srcOrd="16" destOrd="0" presId="urn:microsoft.com/office/officeart/2005/8/layout/bProcess4"/>
    <dgm:cxn modelId="{2149925B-3C7D-4731-949E-9933335A0789}" type="presParOf" srcId="{07C5A0D6-8DE8-4573-92DB-F0B9A8243309}" destId="{C3A83E7E-24DD-42E8-B2E8-8C87C8732A6D}" srcOrd="0" destOrd="0" presId="urn:microsoft.com/office/officeart/2005/8/layout/bProcess4"/>
    <dgm:cxn modelId="{CC304D1E-F376-428E-BD8A-585BCA89D013}" type="presParOf" srcId="{07C5A0D6-8DE8-4573-92DB-F0B9A8243309}" destId="{A022C6BB-00BF-4851-B1E1-6BFA511D3C0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D9A56A-D556-4752-B4B7-0C963E57DA65}" type="doc">
      <dgm:prSet loTypeId="urn:microsoft.com/office/officeart/2017/3/layout/DropPinTimeline" loCatId="process" qsTypeId="urn:microsoft.com/office/officeart/2005/8/quickstyle/simple1" qsCatId="simple" csTypeId="urn:microsoft.com/office/officeart/2005/8/colors/colorful1" csCatId="colorful" phldr="1"/>
      <dgm:spPr/>
      <dgm:t>
        <a:bodyPr/>
        <a:lstStyle/>
        <a:p>
          <a:endParaRPr lang="en-US"/>
        </a:p>
      </dgm:t>
    </dgm:pt>
    <dgm:pt modelId="{17C9D945-CC72-40D6-A0EF-4365F371A00E}">
      <dgm:prSet/>
      <dgm:spPr/>
      <dgm:t>
        <a:bodyPr/>
        <a:lstStyle/>
        <a:p>
          <a:pPr>
            <a:defRPr b="1"/>
          </a:pPr>
          <a:r>
            <a:rPr lang="en-US"/>
            <a:t>2 Jan. 2015</a:t>
          </a:r>
        </a:p>
      </dgm:t>
    </dgm:pt>
    <dgm:pt modelId="{759B6257-52EF-4305-B19B-3841D318EEC1}" type="parTrans" cxnId="{D5447496-7354-4992-813D-00F8ECB6C51F}">
      <dgm:prSet/>
      <dgm:spPr/>
      <dgm:t>
        <a:bodyPr/>
        <a:lstStyle/>
        <a:p>
          <a:endParaRPr lang="en-US"/>
        </a:p>
      </dgm:t>
    </dgm:pt>
    <dgm:pt modelId="{3B24AA02-9B25-432F-9D3A-F96338732E43}" type="sibTrans" cxnId="{D5447496-7354-4992-813D-00F8ECB6C51F}">
      <dgm:prSet/>
      <dgm:spPr/>
      <dgm:t>
        <a:bodyPr/>
        <a:lstStyle/>
        <a:p>
          <a:endParaRPr lang="en-US"/>
        </a:p>
      </dgm:t>
    </dgm:pt>
    <dgm:pt modelId="{4E74862D-520D-4144-8270-C004AB6B397E}">
      <dgm:prSet/>
      <dgm:spPr/>
      <dgm:t>
        <a:bodyPr/>
        <a:lstStyle/>
        <a:p>
          <a:r>
            <a:rPr lang="en-US"/>
            <a:t>Project Kickoff and Team Alignment</a:t>
          </a:r>
        </a:p>
      </dgm:t>
    </dgm:pt>
    <dgm:pt modelId="{04392C8D-6E7D-4E16-807B-CDB4195DF934}" type="parTrans" cxnId="{3A54FA8F-B308-4586-A269-7A593591327C}">
      <dgm:prSet/>
      <dgm:spPr/>
      <dgm:t>
        <a:bodyPr/>
        <a:lstStyle/>
        <a:p>
          <a:endParaRPr lang="en-US"/>
        </a:p>
      </dgm:t>
    </dgm:pt>
    <dgm:pt modelId="{CC596820-D54C-43DB-8F5E-C887F80D1825}" type="sibTrans" cxnId="{3A54FA8F-B308-4586-A269-7A593591327C}">
      <dgm:prSet/>
      <dgm:spPr/>
      <dgm:t>
        <a:bodyPr/>
        <a:lstStyle/>
        <a:p>
          <a:endParaRPr lang="en-US"/>
        </a:p>
      </dgm:t>
    </dgm:pt>
    <dgm:pt modelId="{94306302-A006-4AEF-BCFD-3C5B9FD7FB9E}">
      <dgm:prSet/>
      <dgm:spPr/>
      <dgm:t>
        <a:bodyPr/>
        <a:lstStyle/>
        <a:p>
          <a:pPr>
            <a:defRPr b="1"/>
          </a:pPr>
          <a:r>
            <a:rPr lang="en-US"/>
            <a:t>1 Mar. 2015</a:t>
          </a:r>
        </a:p>
      </dgm:t>
    </dgm:pt>
    <dgm:pt modelId="{237EADE7-056F-45BF-AB90-DCAE1FDE4B14}" type="parTrans" cxnId="{63B092E5-E07D-4A62-8CDB-D454A5CAF51B}">
      <dgm:prSet/>
      <dgm:spPr/>
      <dgm:t>
        <a:bodyPr/>
        <a:lstStyle/>
        <a:p>
          <a:endParaRPr lang="en-US"/>
        </a:p>
      </dgm:t>
    </dgm:pt>
    <dgm:pt modelId="{93674F41-4187-4BEA-9A05-1409E5EBBDCD}" type="sibTrans" cxnId="{63B092E5-E07D-4A62-8CDB-D454A5CAF51B}">
      <dgm:prSet/>
      <dgm:spPr/>
      <dgm:t>
        <a:bodyPr/>
        <a:lstStyle/>
        <a:p>
          <a:endParaRPr lang="en-US"/>
        </a:p>
      </dgm:t>
    </dgm:pt>
    <dgm:pt modelId="{8C674B4A-6A23-46C9-BF0A-5551B6C9AD59}">
      <dgm:prSet/>
      <dgm:spPr/>
      <dgm:t>
        <a:bodyPr/>
        <a:lstStyle/>
        <a:p>
          <a:r>
            <a:rPr lang="en-US"/>
            <a:t>Design Completion and Concept Approval</a:t>
          </a:r>
        </a:p>
      </dgm:t>
    </dgm:pt>
    <dgm:pt modelId="{5DBF3009-2ED0-4F54-918F-51C66BC1773B}" type="parTrans" cxnId="{899F0091-F2C4-44B1-BF33-6A099EE4C185}">
      <dgm:prSet/>
      <dgm:spPr/>
      <dgm:t>
        <a:bodyPr/>
        <a:lstStyle/>
        <a:p>
          <a:endParaRPr lang="en-US"/>
        </a:p>
      </dgm:t>
    </dgm:pt>
    <dgm:pt modelId="{F2D012B3-103F-40B6-B46D-BFDE0FCDC352}" type="sibTrans" cxnId="{899F0091-F2C4-44B1-BF33-6A099EE4C185}">
      <dgm:prSet/>
      <dgm:spPr/>
      <dgm:t>
        <a:bodyPr/>
        <a:lstStyle/>
        <a:p>
          <a:endParaRPr lang="en-US"/>
        </a:p>
      </dgm:t>
    </dgm:pt>
    <dgm:pt modelId="{B3CAFA02-5ED0-45CA-9786-7CED7FC9E4DE}">
      <dgm:prSet/>
      <dgm:spPr/>
      <dgm:t>
        <a:bodyPr/>
        <a:lstStyle/>
        <a:p>
          <a:pPr>
            <a:defRPr b="1"/>
          </a:pPr>
          <a:r>
            <a:rPr lang="en-US"/>
            <a:t>15 May 2015</a:t>
          </a:r>
        </a:p>
      </dgm:t>
    </dgm:pt>
    <dgm:pt modelId="{48F99B37-C086-4EAC-B48B-CB032DD6CD41}" type="parTrans" cxnId="{504EB562-406D-4AB9-978A-ECCBEAD24A47}">
      <dgm:prSet/>
      <dgm:spPr/>
      <dgm:t>
        <a:bodyPr/>
        <a:lstStyle/>
        <a:p>
          <a:endParaRPr lang="en-US"/>
        </a:p>
      </dgm:t>
    </dgm:pt>
    <dgm:pt modelId="{299154AF-6222-483C-A9BE-38F4F06EF651}" type="sibTrans" cxnId="{504EB562-406D-4AB9-978A-ECCBEAD24A47}">
      <dgm:prSet/>
      <dgm:spPr/>
      <dgm:t>
        <a:bodyPr/>
        <a:lstStyle/>
        <a:p>
          <a:endParaRPr lang="en-US"/>
        </a:p>
      </dgm:t>
    </dgm:pt>
    <dgm:pt modelId="{44175DC7-1A91-46DB-B15B-8A4B1BB85403}">
      <dgm:prSet/>
      <dgm:spPr/>
      <dgm:t>
        <a:bodyPr/>
        <a:lstStyle/>
        <a:p>
          <a:r>
            <a:rPr lang="en-US"/>
            <a:t>Prototype Development Completion</a:t>
          </a:r>
        </a:p>
      </dgm:t>
    </dgm:pt>
    <dgm:pt modelId="{E319D134-D547-4E33-873F-1A3B1CA77A29}" type="parTrans" cxnId="{D15B1146-ED6C-4348-BDD9-592C9D14CA9F}">
      <dgm:prSet/>
      <dgm:spPr/>
      <dgm:t>
        <a:bodyPr/>
        <a:lstStyle/>
        <a:p>
          <a:endParaRPr lang="en-US"/>
        </a:p>
      </dgm:t>
    </dgm:pt>
    <dgm:pt modelId="{943A1478-B600-453D-B4AA-1965E89EF35B}" type="sibTrans" cxnId="{D15B1146-ED6C-4348-BDD9-592C9D14CA9F}">
      <dgm:prSet/>
      <dgm:spPr/>
      <dgm:t>
        <a:bodyPr/>
        <a:lstStyle/>
        <a:p>
          <a:endParaRPr lang="en-US"/>
        </a:p>
      </dgm:t>
    </dgm:pt>
    <dgm:pt modelId="{01B7957D-47CC-4E10-9868-309094559272}">
      <dgm:prSet/>
      <dgm:spPr/>
      <dgm:t>
        <a:bodyPr/>
        <a:lstStyle/>
        <a:p>
          <a:pPr>
            <a:defRPr b="1"/>
          </a:pPr>
          <a:r>
            <a:rPr lang="en-US"/>
            <a:t>1 June 2015</a:t>
          </a:r>
        </a:p>
      </dgm:t>
    </dgm:pt>
    <dgm:pt modelId="{1D0317EE-5920-49AF-BB52-E17AC9020B18}" type="parTrans" cxnId="{FD7589C6-974C-4107-984A-ABE5F1BC1C99}">
      <dgm:prSet/>
      <dgm:spPr/>
      <dgm:t>
        <a:bodyPr/>
        <a:lstStyle/>
        <a:p>
          <a:endParaRPr lang="en-US"/>
        </a:p>
      </dgm:t>
    </dgm:pt>
    <dgm:pt modelId="{0D7F411F-9BFB-4684-B538-0411C429DDE7}" type="sibTrans" cxnId="{FD7589C6-974C-4107-984A-ABE5F1BC1C99}">
      <dgm:prSet/>
      <dgm:spPr/>
      <dgm:t>
        <a:bodyPr/>
        <a:lstStyle/>
        <a:p>
          <a:endParaRPr lang="en-US"/>
        </a:p>
      </dgm:t>
    </dgm:pt>
    <dgm:pt modelId="{F490E52A-FBC6-4165-BCEA-8537F6500379}">
      <dgm:prSet/>
      <dgm:spPr/>
      <dgm:t>
        <a:bodyPr/>
        <a:lstStyle/>
        <a:p>
          <a:r>
            <a:rPr lang="en-US"/>
            <a:t>Market Testing initiated in EMEA region (e.g., Spain)</a:t>
          </a:r>
        </a:p>
      </dgm:t>
    </dgm:pt>
    <dgm:pt modelId="{778FF4AD-BE4F-42A8-823E-CB3D09CA44A4}" type="parTrans" cxnId="{2CB98289-1831-48A0-B0CF-82C5606AB7BC}">
      <dgm:prSet/>
      <dgm:spPr/>
      <dgm:t>
        <a:bodyPr/>
        <a:lstStyle/>
        <a:p>
          <a:endParaRPr lang="en-US"/>
        </a:p>
      </dgm:t>
    </dgm:pt>
    <dgm:pt modelId="{99B9C777-2942-494A-B6B5-4C1030456DFD}" type="sibTrans" cxnId="{2CB98289-1831-48A0-B0CF-82C5606AB7BC}">
      <dgm:prSet/>
      <dgm:spPr/>
      <dgm:t>
        <a:bodyPr/>
        <a:lstStyle/>
        <a:p>
          <a:endParaRPr lang="en-US"/>
        </a:p>
      </dgm:t>
    </dgm:pt>
    <dgm:pt modelId="{C6AAA919-DBDA-4B5F-837E-AA5A02EEF856}">
      <dgm:prSet/>
      <dgm:spPr/>
      <dgm:t>
        <a:bodyPr/>
        <a:lstStyle/>
        <a:p>
          <a:pPr>
            <a:defRPr b="1"/>
          </a:pPr>
          <a:r>
            <a:rPr lang="en-US"/>
            <a:t>31 Aug. 2015</a:t>
          </a:r>
        </a:p>
      </dgm:t>
    </dgm:pt>
    <dgm:pt modelId="{D13CC106-C5B2-49B6-BC54-7C541A6EFFE9}" type="parTrans" cxnId="{491A3DCA-782D-41D7-8178-C83F354832A6}">
      <dgm:prSet/>
      <dgm:spPr/>
      <dgm:t>
        <a:bodyPr/>
        <a:lstStyle/>
        <a:p>
          <a:endParaRPr lang="en-US"/>
        </a:p>
      </dgm:t>
    </dgm:pt>
    <dgm:pt modelId="{58FD41A5-BF59-47FA-99D8-E9F8B7FB97FD}" type="sibTrans" cxnId="{491A3DCA-782D-41D7-8178-C83F354832A6}">
      <dgm:prSet/>
      <dgm:spPr/>
      <dgm:t>
        <a:bodyPr/>
        <a:lstStyle/>
        <a:p>
          <a:endParaRPr lang="en-US"/>
        </a:p>
      </dgm:t>
    </dgm:pt>
    <dgm:pt modelId="{862539CB-2689-4915-A5F4-05F927EF65E5}">
      <dgm:prSet/>
      <dgm:spPr/>
      <dgm:t>
        <a:bodyPr/>
        <a:lstStyle/>
        <a:p>
          <a:r>
            <a:rPr lang="en-US"/>
            <a:t>Market Testing Evaluation</a:t>
          </a:r>
        </a:p>
      </dgm:t>
    </dgm:pt>
    <dgm:pt modelId="{63B83CAF-69F1-4824-A27A-591D08872CF1}" type="parTrans" cxnId="{09886678-4B0E-4AE1-964D-A0C2E272934D}">
      <dgm:prSet/>
      <dgm:spPr/>
      <dgm:t>
        <a:bodyPr/>
        <a:lstStyle/>
        <a:p>
          <a:endParaRPr lang="en-US"/>
        </a:p>
      </dgm:t>
    </dgm:pt>
    <dgm:pt modelId="{89CDAA75-BAB6-4F2F-A734-FDC068C56135}" type="sibTrans" cxnId="{09886678-4B0E-4AE1-964D-A0C2E272934D}">
      <dgm:prSet/>
      <dgm:spPr/>
      <dgm:t>
        <a:bodyPr/>
        <a:lstStyle/>
        <a:p>
          <a:endParaRPr lang="en-US"/>
        </a:p>
      </dgm:t>
    </dgm:pt>
    <dgm:pt modelId="{3426E986-C70C-4898-A245-7DB6A7B450B8}">
      <dgm:prSet/>
      <dgm:spPr/>
      <dgm:t>
        <a:bodyPr/>
        <a:lstStyle/>
        <a:p>
          <a:pPr>
            <a:defRPr b="1"/>
          </a:pPr>
          <a:r>
            <a:rPr lang="en-US"/>
            <a:t>10 Sep. 2015</a:t>
          </a:r>
        </a:p>
      </dgm:t>
    </dgm:pt>
    <dgm:pt modelId="{395068AB-F456-41D5-82A2-8D053753F469}" type="parTrans" cxnId="{7CD80202-CBDA-4FD9-8C82-4D6080F640E2}">
      <dgm:prSet/>
      <dgm:spPr/>
      <dgm:t>
        <a:bodyPr/>
        <a:lstStyle/>
        <a:p>
          <a:endParaRPr lang="en-US"/>
        </a:p>
      </dgm:t>
    </dgm:pt>
    <dgm:pt modelId="{95DA69D4-E55D-49DC-BC9C-6B155175C3D0}" type="sibTrans" cxnId="{7CD80202-CBDA-4FD9-8C82-4D6080F640E2}">
      <dgm:prSet/>
      <dgm:spPr/>
      <dgm:t>
        <a:bodyPr/>
        <a:lstStyle/>
        <a:p>
          <a:endParaRPr lang="en-US"/>
        </a:p>
      </dgm:t>
    </dgm:pt>
    <dgm:pt modelId="{F9B054D8-CEB5-443A-A5D6-841CBA74C23F}">
      <dgm:prSet/>
      <dgm:spPr/>
      <dgm:t>
        <a:bodyPr/>
        <a:lstStyle/>
        <a:p>
          <a:r>
            <a:rPr lang="en-US"/>
            <a:t>EU Safety Compliance Certification</a:t>
          </a:r>
        </a:p>
      </dgm:t>
    </dgm:pt>
    <dgm:pt modelId="{C393AFD6-7446-4E16-B04D-EC310C945EEF}" type="parTrans" cxnId="{73110858-9310-4D05-8393-743702895EA4}">
      <dgm:prSet/>
      <dgm:spPr/>
      <dgm:t>
        <a:bodyPr/>
        <a:lstStyle/>
        <a:p>
          <a:endParaRPr lang="en-US"/>
        </a:p>
      </dgm:t>
    </dgm:pt>
    <dgm:pt modelId="{A683EB55-8D1D-4345-A9E3-A2048E58A1FC}" type="sibTrans" cxnId="{73110858-9310-4D05-8393-743702895EA4}">
      <dgm:prSet/>
      <dgm:spPr/>
      <dgm:t>
        <a:bodyPr/>
        <a:lstStyle/>
        <a:p>
          <a:endParaRPr lang="en-US"/>
        </a:p>
      </dgm:t>
    </dgm:pt>
    <dgm:pt modelId="{6CA824F5-3FE0-46F7-81CD-FBBC240D632B}">
      <dgm:prSet/>
      <dgm:spPr/>
      <dgm:t>
        <a:bodyPr/>
        <a:lstStyle/>
        <a:p>
          <a:pPr>
            <a:defRPr b="1"/>
          </a:pPr>
          <a:r>
            <a:rPr lang="en-US"/>
            <a:t>1 Oct. 2015</a:t>
          </a:r>
        </a:p>
      </dgm:t>
    </dgm:pt>
    <dgm:pt modelId="{9574508B-F83D-4AEE-BEA8-E58ED884845D}" type="parTrans" cxnId="{862FE290-A01F-4F9A-B718-5226A4D6383D}">
      <dgm:prSet/>
      <dgm:spPr/>
      <dgm:t>
        <a:bodyPr/>
        <a:lstStyle/>
        <a:p>
          <a:endParaRPr lang="en-US"/>
        </a:p>
      </dgm:t>
    </dgm:pt>
    <dgm:pt modelId="{D5107224-1D40-4A08-9097-1E883D58F2F7}" type="sibTrans" cxnId="{862FE290-A01F-4F9A-B718-5226A4D6383D}">
      <dgm:prSet/>
      <dgm:spPr/>
      <dgm:t>
        <a:bodyPr/>
        <a:lstStyle/>
        <a:p>
          <a:endParaRPr lang="en-US"/>
        </a:p>
      </dgm:t>
    </dgm:pt>
    <dgm:pt modelId="{B47D25F8-FD93-41D3-8261-18736951AA9B}">
      <dgm:prSet/>
      <dgm:spPr/>
      <dgm:t>
        <a:bodyPr/>
        <a:lstStyle/>
        <a:p>
          <a:r>
            <a:rPr lang="en-US"/>
            <a:t>Manufacturing Plan and Production Setup</a:t>
          </a:r>
        </a:p>
      </dgm:t>
    </dgm:pt>
    <dgm:pt modelId="{DD6C1E97-5FBF-49B8-ABF8-4E8DBFFC4D22}" type="parTrans" cxnId="{A89194DB-5693-40AC-89F8-93716355EDBB}">
      <dgm:prSet/>
      <dgm:spPr/>
      <dgm:t>
        <a:bodyPr/>
        <a:lstStyle/>
        <a:p>
          <a:endParaRPr lang="en-US"/>
        </a:p>
      </dgm:t>
    </dgm:pt>
    <dgm:pt modelId="{4F7759D4-EC48-4FDB-8F84-504E1D5802AE}" type="sibTrans" cxnId="{A89194DB-5693-40AC-89F8-93716355EDBB}">
      <dgm:prSet/>
      <dgm:spPr/>
      <dgm:t>
        <a:bodyPr/>
        <a:lstStyle/>
        <a:p>
          <a:endParaRPr lang="en-US"/>
        </a:p>
      </dgm:t>
    </dgm:pt>
    <dgm:pt modelId="{44280CB0-A9C5-478A-B38B-765BA945B27C}">
      <dgm:prSet/>
      <dgm:spPr/>
      <dgm:t>
        <a:bodyPr/>
        <a:lstStyle/>
        <a:p>
          <a:pPr>
            <a:defRPr b="1"/>
          </a:pPr>
          <a:r>
            <a:rPr lang="en-US"/>
            <a:t>1 Dec. 2015</a:t>
          </a:r>
        </a:p>
      </dgm:t>
    </dgm:pt>
    <dgm:pt modelId="{FE7298BA-4BBF-47DB-88F0-54EDD123641E}" type="parTrans" cxnId="{5F5CD835-E831-443D-8F42-356294CF46CA}">
      <dgm:prSet/>
      <dgm:spPr/>
      <dgm:t>
        <a:bodyPr/>
        <a:lstStyle/>
        <a:p>
          <a:endParaRPr lang="en-US"/>
        </a:p>
      </dgm:t>
    </dgm:pt>
    <dgm:pt modelId="{63156DB5-D6EA-49BA-8DCC-A828B879FE29}" type="sibTrans" cxnId="{5F5CD835-E831-443D-8F42-356294CF46CA}">
      <dgm:prSet/>
      <dgm:spPr/>
      <dgm:t>
        <a:bodyPr/>
        <a:lstStyle/>
        <a:p>
          <a:endParaRPr lang="en-US"/>
        </a:p>
      </dgm:t>
    </dgm:pt>
    <dgm:pt modelId="{CA190B02-EB55-428E-AE69-3360ECEFC1CA}">
      <dgm:prSet/>
      <dgm:spPr/>
      <dgm:t>
        <a:bodyPr/>
        <a:lstStyle/>
        <a:p>
          <a:r>
            <a:rPr lang="en-US"/>
            <a:t>Final Product Review and Approval for Launch</a:t>
          </a:r>
        </a:p>
      </dgm:t>
    </dgm:pt>
    <dgm:pt modelId="{722E5F74-A8F5-454C-807A-E08FEE6C415A}" type="parTrans" cxnId="{16D80A66-EC09-4C5D-9FCB-1D6FE027ABAC}">
      <dgm:prSet/>
      <dgm:spPr/>
      <dgm:t>
        <a:bodyPr/>
        <a:lstStyle/>
        <a:p>
          <a:endParaRPr lang="en-US"/>
        </a:p>
      </dgm:t>
    </dgm:pt>
    <dgm:pt modelId="{1CB60B9C-7180-4818-97B4-71A0496527D6}" type="sibTrans" cxnId="{16D80A66-EC09-4C5D-9FCB-1D6FE027ABAC}">
      <dgm:prSet/>
      <dgm:spPr/>
      <dgm:t>
        <a:bodyPr/>
        <a:lstStyle/>
        <a:p>
          <a:endParaRPr lang="en-US"/>
        </a:p>
      </dgm:t>
    </dgm:pt>
    <dgm:pt modelId="{C0E14384-C86A-4BFC-A762-16E54B80FFD1}">
      <dgm:prSet/>
      <dgm:spPr/>
      <dgm:t>
        <a:bodyPr/>
        <a:lstStyle/>
        <a:p>
          <a:pPr>
            <a:defRPr b="1"/>
          </a:pPr>
          <a:r>
            <a:rPr lang="en-US"/>
            <a:t>17 Jan. 2016</a:t>
          </a:r>
        </a:p>
      </dgm:t>
    </dgm:pt>
    <dgm:pt modelId="{FEA88F3D-866E-484E-A8A7-0DEEDC0421CA}" type="parTrans" cxnId="{C92BA1B8-CC8D-41D8-ABD7-9A0EB57A90E4}">
      <dgm:prSet/>
      <dgm:spPr/>
      <dgm:t>
        <a:bodyPr/>
        <a:lstStyle/>
        <a:p>
          <a:endParaRPr lang="en-US"/>
        </a:p>
      </dgm:t>
    </dgm:pt>
    <dgm:pt modelId="{2278EB8C-2B74-4B8C-8805-FEE2BC0FFE88}" type="sibTrans" cxnId="{C92BA1B8-CC8D-41D8-ABD7-9A0EB57A90E4}">
      <dgm:prSet/>
      <dgm:spPr/>
      <dgm:t>
        <a:bodyPr/>
        <a:lstStyle/>
        <a:p>
          <a:endParaRPr lang="en-US"/>
        </a:p>
      </dgm:t>
    </dgm:pt>
    <dgm:pt modelId="{A0662F99-B89A-46D9-B729-3B1E981F532B}">
      <dgm:prSet/>
      <dgm:spPr/>
      <dgm:t>
        <a:bodyPr/>
        <a:lstStyle/>
        <a:p>
          <a:r>
            <a:rPr lang="en-US"/>
            <a:t>Launch at Trade Show (Product Release)</a:t>
          </a:r>
        </a:p>
      </dgm:t>
    </dgm:pt>
    <dgm:pt modelId="{163D7603-C845-480A-97EC-4B7F7B8AFAF2}" type="parTrans" cxnId="{DE845C70-2D71-4479-8EC0-C284E2B66C5A}">
      <dgm:prSet/>
      <dgm:spPr/>
      <dgm:t>
        <a:bodyPr/>
        <a:lstStyle/>
        <a:p>
          <a:endParaRPr lang="en-US"/>
        </a:p>
      </dgm:t>
    </dgm:pt>
    <dgm:pt modelId="{4DB13BDE-CFE9-44B5-BA7E-BA5A3DF80FBD}" type="sibTrans" cxnId="{DE845C70-2D71-4479-8EC0-C284E2B66C5A}">
      <dgm:prSet/>
      <dgm:spPr/>
      <dgm:t>
        <a:bodyPr/>
        <a:lstStyle/>
        <a:p>
          <a:endParaRPr lang="en-US"/>
        </a:p>
      </dgm:t>
    </dgm:pt>
    <dgm:pt modelId="{94525AAD-45DB-405E-AF56-8433B4ACE164}" type="pres">
      <dgm:prSet presAssocID="{18D9A56A-D556-4752-B4B7-0C963E57DA65}" presName="root" presStyleCnt="0">
        <dgm:presLayoutVars>
          <dgm:chMax/>
          <dgm:chPref/>
          <dgm:animLvl val="lvl"/>
        </dgm:presLayoutVars>
      </dgm:prSet>
      <dgm:spPr/>
    </dgm:pt>
    <dgm:pt modelId="{2B9D5462-7C61-42A9-B3D2-B835C1A57624}" type="pres">
      <dgm:prSet presAssocID="{18D9A56A-D556-4752-B4B7-0C963E57DA65}" presName="divider" presStyleLbl="fgAcc1" presStyleIdx="0" presStyleCnt="10"/>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A2B49EF4-1823-48DA-A54B-08C3A22C9B58}" type="pres">
      <dgm:prSet presAssocID="{18D9A56A-D556-4752-B4B7-0C963E57DA65}" presName="nodes" presStyleCnt="0">
        <dgm:presLayoutVars>
          <dgm:chMax/>
          <dgm:chPref/>
          <dgm:animLvl val="lvl"/>
        </dgm:presLayoutVars>
      </dgm:prSet>
      <dgm:spPr/>
    </dgm:pt>
    <dgm:pt modelId="{2BD2B1FF-8D3D-4AA9-8291-F52DA3CAE311}" type="pres">
      <dgm:prSet presAssocID="{17C9D945-CC72-40D6-A0EF-4365F371A00E}" presName="composite" presStyleCnt="0"/>
      <dgm:spPr/>
    </dgm:pt>
    <dgm:pt modelId="{04A0F7F8-82DB-454D-A7F8-C12F1F1ADFE7}" type="pres">
      <dgm:prSet presAssocID="{17C9D945-CC72-40D6-A0EF-4365F371A00E}" presName="ConnectorPoint" presStyleLbl="lnNode1" presStyleIdx="0"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1B5BAEE-3738-4CBA-8938-B1AD5B150027}" type="pres">
      <dgm:prSet presAssocID="{17C9D945-CC72-40D6-A0EF-4365F371A00E}" presName="DropPinPlaceHolder" presStyleCnt="0"/>
      <dgm:spPr/>
    </dgm:pt>
    <dgm:pt modelId="{FD12CCD9-108F-4D09-AF71-6C632994D9A7}" type="pres">
      <dgm:prSet presAssocID="{17C9D945-CC72-40D6-A0EF-4365F371A00E}" presName="DropPin" presStyleLbl="alignNode1" presStyleIdx="0" presStyleCnt="9"/>
      <dgm:spPr/>
    </dgm:pt>
    <dgm:pt modelId="{53C2C4E3-959B-47F7-9436-75078F6D8C1D}" type="pres">
      <dgm:prSet presAssocID="{17C9D945-CC72-40D6-A0EF-4365F371A00E}" presName="Ellipse" presStyleLbl="fgAcc1" presStyleIdx="1" presStyleCnt="10"/>
      <dgm:spPr>
        <a:solidFill>
          <a:schemeClr val="lt1">
            <a:alpha val="90000"/>
            <a:hueOff val="0"/>
            <a:satOff val="0"/>
            <a:lumOff val="0"/>
            <a:alphaOff val="0"/>
          </a:schemeClr>
        </a:solidFill>
        <a:ln w="12700" cap="flat" cmpd="sng" algn="ctr">
          <a:noFill/>
          <a:prstDash val="solid"/>
          <a:miter lim="800000"/>
        </a:ln>
        <a:effectLst/>
      </dgm:spPr>
    </dgm:pt>
    <dgm:pt modelId="{47B95DE6-348D-4438-9084-2D5670C1AB1C}" type="pres">
      <dgm:prSet presAssocID="{17C9D945-CC72-40D6-A0EF-4365F371A00E}" presName="L2TextContainer" presStyleLbl="revTx" presStyleIdx="0" presStyleCnt="18">
        <dgm:presLayoutVars>
          <dgm:bulletEnabled val="1"/>
        </dgm:presLayoutVars>
      </dgm:prSet>
      <dgm:spPr/>
    </dgm:pt>
    <dgm:pt modelId="{54866FC5-4E21-4B6B-A338-AD0E71844514}" type="pres">
      <dgm:prSet presAssocID="{17C9D945-CC72-40D6-A0EF-4365F371A00E}" presName="L1TextContainer" presStyleLbl="revTx" presStyleIdx="1" presStyleCnt="18">
        <dgm:presLayoutVars>
          <dgm:chMax val="1"/>
          <dgm:chPref val="1"/>
          <dgm:bulletEnabled val="1"/>
        </dgm:presLayoutVars>
      </dgm:prSet>
      <dgm:spPr/>
    </dgm:pt>
    <dgm:pt modelId="{0CF37044-B3F2-4668-902C-77F2C8638E32}" type="pres">
      <dgm:prSet presAssocID="{17C9D945-CC72-40D6-A0EF-4365F371A00E}" presName="ConnectLine" presStyleLbl="sibTrans1D1" presStyleIdx="0" presStyleCnt="9"/>
      <dgm:spPr>
        <a:noFill/>
        <a:ln w="12700" cap="flat" cmpd="sng" algn="ctr">
          <a:solidFill>
            <a:schemeClr val="accent2">
              <a:hueOff val="0"/>
              <a:satOff val="0"/>
              <a:lumOff val="0"/>
              <a:alphaOff val="0"/>
            </a:schemeClr>
          </a:solidFill>
          <a:prstDash val="dash"/>
          <a:miter lim="800000"/>
        </a:ln>
        <a:effectLst/>
      </dgm:spPr>
    </dgm:pt>
    <dgm:pt modelId="{FADB93CE-C3FF-43B0-9191-FA422E211916}" type="pres">
      <dgm:prSet presAssocID="{17C9D945-CC72-40D6-A0EF-4365F371A00E}" presName="EmptyPlaceHolder" presStyleCnt="0"/>
      <dgm:spPr/>
    </dgm:pt>
    <dgm:pt modelId="{DECA2EE5-C9BB-457A-A880-908F70915AA4}" type="pres">
      <dgm:prSet presAssocID="{3B24AA02-9B25-432F-9D3A-F96338732E43}" presName="spaceBetweenRectangles" presStyleCnt="0"/>
      <dgm:spPr/>
    </dgm:pt>
    <dgm:pt modelId="{6DBCB595-3F01-4B3E-A1F5-CD8F78DABE37}" type="pres">
      <dgm:prSet presAssocID="{94306302-A006-4AEF-BCFD-3C5B9FD7FB9E}" presName="composite" presStyleCnt="0"/>
      <dgm:spPr/>
    </dgm:pt>
    <dgm:pt modelId="{ECD3FA4C-B8FB-4B42-B260-6ED1DF8F2C28}" type="pres">
      <dgm:prSet presAssocID="{94306302-A006-4AEF-BCFD-3C5B9FD7FB9E}" presName="ConnectorPoint" presStyleLbl="lnNode1" presStyleIdx="1" presStyleCnt="9"/>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78CD276-4DE3-4939-AC6B-06F9CE219097}" type="pres">
      <dgm:prSet presAssocID="{94306302-A006-4AEF-BCFD-3C5B9FD7FB9E}" presName="DropPinPlaceHolder" presStyleCnt="0"/>
      <dgm:spPr/>
    </dgm:pt>
    <dgm:pt modelId="{687AE800-F4C9-4207-8001-EE59EFAF70B7}" type="pres">
      <dgm:prSet presAssocID="{94306302-A006-4AEF-BCFD-3C5B9FD7FB9E}" presName="DropPin" presStyleLbl="alignNode1" presStyleIdx="1" presStyleCnt="9"/>
      <dgm:spPr/>
    </dgm:pt>
    <dgm:pt modelId="{2D3F0554-B37E-426E-B40F-3EACFD869034}" type="pres">
      <dgm:prSet presAssocID="{94306302-A006-4AEF-BCFD-3C5B9FD7FB9E}" presName="Ellipse" presStyleLbl="fgAcc1" presStyleIdx="2" presStyleCnt="10"/>
      <dgm:spPr>
        <a:solidFill>
          <a:schemeClr val="lt1">
            <a:alpha val="90000"/>
            <a:hueOff val="0"/>
            <a:satOff val="0"/>
            <a:lumOff val="0"/>
            <a:alphaOff val="0"/>
          </a:schemeClr>
        </a:solidFill>
        <a:ln w="12700" cap="flat" cmpd="sng" algn="ctr">
          <a:noFill/>
          <a:prstDash val="solid"/>
          <a:miter lim="800000"/>
        </a:ln>
        <a:effectLst/>
      </dgm:spPr>
    </dgm:pt>
    <dgm:pt modelId="{5F1ABBCC-CB6C-4B86-AAD8-C21725552F59}" type="pres">
      <dgm:prSet presAssocID="{94306302-A006-4AEF-BCFD-3C5B9FD7FB9E}" presName="L2TextContainer" presStyleLbl="revTx" presStyleIdx="2" presStyleCnt="18">
        <dgm:presLayoutVars>
          <dgm:bulletEnabled val="1"/>
        </dgm:presLayoutVars>
      </dgm:prSet>
      <dgm:spPr/>
    </dgm:pt>
    <dgm:pt modelId="{67CD5ED4-BC19-4709-8A21-537E1AA5AEB0}" type="pres">
      <dgm:prSet presAssocID="{94306302-A006-4AEF-BCFD-3C5B9FD7FB9E}" presName="L1TextContainer" presStyleLbl="revTx" presStyleIdx="3" presStyleCnt="18">
        <dgm:presLayoutVars>
          <dgm:chMax val="1"/>
          <dgm:chPref val="1"/>
          <dgm:bulletEnabled val="1"/>
        </dgm:presLayoutVars>
      </dgm:prSet>
      <dgm:spPr/>
    </dgm:pt>
    <dgm:pt modelId="{91385891-0E6C-4BBB-8BB8-162238868549}" type="pres">
      <dgm:prSet presAssocID="{94306302-A006-4AEF-BCFD-3C5B9FD7FB9E}" presName="ConnectLine" presStyleLbl="sibTrans1D1" presStyleIdx="1" presStyleCnt="9"/>
      <dgm:spPr>
        <a:noFill/>
        <a:ln w="12700" cap="flat" cmpd="sng" algn="ctr">
          <a:solidFill>
            <a:schemeClr val="accent3">
              <a:hueOff val="0"/>
              <a:satOff val="0"/>
              <a:lumOff val="0"/>
              <a:alphaOff val="0"/>
            </a:schemeClr>
          </a:solidFill>
          <a:prstDash val="dash"/>
          <a:miter lim="800000"/>
        </a:ln>
        <a:effectLst/>
      </dgm:spPr>
    </dgm:pt>
    <dgm:pt modelId="{EFD30A8A-923B-4115-9162-1C70592F7754}" type="pres">
      <dgm:prSet presAssocID="{94306302-A006-4AEF-BCFD-3C5B9FD7FB9E}" presName="EmptyPlaceHolder" presStyleCnt="0"/>
      <dgm:spPr/>
    </dgm:pt>
    <dgm:pt modelId="{AA7AEBA9-CFCC-4B8A-AFCA-4D85D2AB2C1B}" type="pres">
      <dgm:prSet presAssocID="{93674F41-4187-4BEA-9A05-1409E5EBBDCD}" presName="spaceBetweenRectangles" presStyleCnt="0"/>
      <dgm:spPr/>
    </dgm:pt>
    <dgm:pt modelId="{A2B63729-D2F8-4743-AE7D-AAFEC7177888}" type="pres">
      <dgm:prSet presAssocID="{B3CAFA02-5ED0-45CA-9786-7CED7FC9E4DE}" presName="composite" presStyleCnt="0"/>
      <dgm:spPr/>
    </dgm:pt>
    <dgm:pt modelId="{63DFAA23-39FB-4E1B-AF95-7213C01424F7}" type="pres">
      <dgm:prSet presAssocID="{B3CAFA02-5ED0-45CA-9786-7CED7FC9E4DE}" presName="ConnectorPoint" presStyleLbl="lnNode1" presStyleIdx="2" presStyleCnt="9"/>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037F9E8-B3C6-4B70-9852-3BAFB977DDBF}" type="pres">
      <dgm:prSet presAssocID="{B3CAFA02-5ED0-45CA-9786-7CED7FC9E4DE}" presName="DropPinPlaceHolder" presStyleCnt="0"/>
      <dgm:spPr/>
    </dgm:pt>
    <dgm:pt modelId="{DD1BAA39-B182-4598-AC61-19EFA1C01652}" type="pres">
      <dgm:prSet presAssocID="{B3CAFA02-5ED0-45CA-9786-7CED7FC9E4DE}" presName="DropPin" presStyleLbl="alignNode1" presStyleIdx="2" presStyleCnt="9"/>
      <dgm:spPr/>
    </dgm:pt>
    <dgm:pt modelId="{97DE9D6C-652B-4FF7-8B1C-B7FD5E89D696}" type="pres">
      <dgm:prSet presAssocID="{B3CAFA02-5ED0-45CA-9786-7CED7FC9E4DE}" presName="Ellipse" presStyleLbl="fgAcc1" presStyleIdx="3" presStyleCnt="10"/>
      <dgm:spPr>
        <a:solidFill>
          <a:schemeClr val="lt1">
            <a:alpha val="90000"/>
            <a:hueOff val="0"/>
            <a:satOff val="0"/>
            <a:lumOff val="0"/>
            <a:alphaOff val="0"/>
          </a:schemeClr>
        </a:solidFill>
        <a:ln w="12700" cap="flat" cmpd="sng" algn="ctr">
          <a:noFill/>
          <a:prstDash val="solid"/>
          <a:miter lim="800000"/>
        </a:ln>
        <a:effectLst/>
      </dgm:spPr>
    </dgm:pt>
    <dgm:pt modelId="{BE588023-3BFE-4FC4-AF84-AA6F16ABA6A8}" type="pres">
      <dgm:prSet presAssocID="{B3CAFA02-5ED0-45CA-9786-7CED7FC9E4DE}" presName="L2TextContainer" presStyleLbl="revTx" presStyleIdx="4" presStyleCnt="18">
        <dgm:presLayoutVars>
          <dgm:bulletEnabled val="1"/>
        </dgm:presLayoutVars>
      </dgm:prSet>
      <dgm:spPr/>
    </dgm:pt>
    <dgm:pt modelId="{63C70E2F-8C64-4E20-B2B1-6D1F0065F02E}" type="pres">
      <dgm:prSet presAssocID="{B3CAFA02-5ED0-45CA-9786-7CED7FC9E4DE}" presName="L1TextContainer" presStyleLbl="revTx" presStyleIdx="5" presStyleCnt="18">
        <dgm:presLayoutVars>
          <dgm:chMax val="1"/>
          <dgm:chPref val="1"/>
          <dgm:bulletEnabled val="1"/>
        </dgm:presLayoutVars>
      </dgm:prSet>
      <dgm:spPr/>
    </dgm:pt>
    <dgm:pt modelId="{F3BC520C-11A1-4C15-9347-780EC8979039}" type="pres">
      <dgm:prSet presAssocID="{B3CAFA02-5ED0-45CA-9786-7CED7FC9E4DE}" presName="ConnectLine" presStyleLbl="sibTrans1D1" presStyleIdx="2" presStyleCnt="9"/>
      <dgm:spPr>
        <a:noFill/>
        <a:ln w="12700" cap="flat" cmpd="sng" algn="ctr">
          <a:solidFill>
            <a:schemeClr val="accent4">
              <a:hueOff val="0"/>
              <a:satOff val="0"/>
              <a:lumOff val="0"/>
              <a:alphaOff val="0"/>
            </a:schemeClr>
          </a:solidFill>
          <a:prstDash val="dash"/>
          <a:miter lim="800000"/>
        </a:ln>
        <a:effectLst/>
      </dgm:spPr>
    </dgm:pt>
    <dgm:pt modelId="{D1585E57-F83F-4582-8FE2-C6D62A3D22D4}" type="pres">
      <dgm:prSet presAssocID="{B3CAFA02-5ED0-45CA-9786-7CED7FC9E4DE}" presName="EmptyPlaceHolder" presStyleCnt="0"/>
      <dgm:spPr/>
    </dgm:pt>
    <dgm:pt modelId="{1F59858D-85A6-49F2-A312-751010857ECD}" type="pres">
      <dgm:prSet presAssocID="{299154AF-6222-483C-A9BE-38F4F06EF651}" presName="spaceBetweenRectangles" presStyleCnt="0"/>
      <dgm:spPr/>
    </dgm:pt>
    <dgm:pt modelId="{D4159B76-3E89-4C44-96B3-8773B0C0FC38}" type="pres">
      <dgm:prSet presAssocID="{01B7957D-47CC-4E10-9868-309094559272}" presName="composite" presStyleCnt="0"/>
      <dgm:spPr/>
    </dgm:pt>
    <dgm:pt modelId="{E08DC288-F5AF-44D2-9653-FFB78E36F27B}" type="pres">
      <dgm:prSet presAssocID="{01B7957D-47CC-4E10-9868-309094559272}" presName="ConnectorPoint" presStyleLbl="lnNode1" presStyleIdx="3" presStyleCnt="9"/>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EB47A5E-9D3E-4429-A98E-EA64D2F7142C}" type="pres">
      <dgm:prSet presAssocID="{01B7957D-47CC-4E10-9868-309094559272}" presName="DropPinPlaceHolder" presStyleCnt="0"/>
      <dgm:spPr/>
    </dgm:pt>
    <dgm:pt modelId="{D1D81EFF-F852-499A-8B89-9B57A5A796FA}" type="pres">
      <dgm:prSet presAssocID="{01B7957D-47CC-4E10-9868-309094559272}" presName="DropPin" presStyleLbl="alignNode1" presStyleIdx="3" presStyleCnt="9"/>
      <dgm:spPr/>
    </dgm:pt>
    <dgm:pt modelId="{17D0192B-4126-4499-B59F-070317655EF1}" type="pres">
      <dgm:prSet presAssocID="{01B7957D-47CC-4E10-9868-309094559272}" presName="Ellipse" presStyleLbl="fgAcc1" presStyleIdx="4" presStyleCnt="10"/>
      <dgm:spPr>
        <a:solidFill>
          <a:schemeClr val="lt1">
            <a:alpha val="90000"/>
            <a:hueOff val="0"/>
            <a:satOff val="0"/>
            <a:lumOff val="0"/>
            <a:alphaOff val="0"/>
          </a:schemeClr>
        </a:solidFill>
        <a:ln w="12700" cap="flat" cmpd="sng" algn="ctr">
          <a:noFill/>
          <a:prstDash val="solid"/>
          <a:miter lim="800000"/>
        </a:ln>
        <a:effectLst/>
      </dgm:spPr>
    </dgm:pt>
    <dgm:pt modelId="{12B28EA6-4B5A-4FA4-9784-8E8D87B69E4C}" type="pres">
      <dgm:prSet presAssocID="{01B7957D-47CC-4E10-9868-309094559272}" presName="L2TextContainer" presStyleLbl="revTx" presStyleIdx="6" presStyleCnt="18">
        <dgm:presLayoutVars>
          <dgm:bulletEnabled val="1"/>
        </dgm:presLayoutVars>
      </dgm:prSet>
      <dgm:spPr/>
    </dgm:pt>
    <dgm:pt modelId="{41D3F9F9-8976-4F7A-B603-5E527FA2B8BF}" type="pres">
      <dgm:prSet presAssocID="{01B7957D-47CC-4E10-9868-309094559272}" presName="L1TextContainer" presStyleLbl="revTx" presStyleIdx="7" presStyleCnt="18">
        <dgm:presLayoutVars>
          <dgm:chMax val="1"/>
          <dgm:chPref val="1"/>
          <dgm:bulletEnabled val="1"/>
        </dgm:presLayoutVars>
      </dgm:prSet>
      <dgm:spPr/>
    </dgm:pt>
    <dgm:pt modelId="{603223FF-F4DA-401D-B340-B3F2C0AA0CDC}" type="pres">
      <dgm:prSet presAssocID="{01B7957D-47CC-4E10-9868-309094559272}" presName="ConnectLine" presStyleLbl="sibTrans1D1" presStyleIdx="3" presStyleCnt="9"/>
      <dgm:spPr>
        <a:noFill/>
        <a:ln w="12700" cap="flat" cmpd="sng" algn="ctr">
          <a:solidFill>
            <a:schemeClr val="accent5">
              <a:hueOff val="0"/>
              <a:satOff val="0"/>
              <a:lumOff val="0"/>
              <a:alphaOff val="0"/>
            </a:schemeClr>
          </a:solidFill>
          <a:prstDash val="dash"/>
          <a:miter lim="800000"/>
        </a:ln>
        <a:effectLst/>
      </dgm:spPr>
    </dgm:pt>
    <dgm:pt modelId="{FB409569-E055-4927-B727-CA414A5045CB}" type="pres">
      <dgm:prSet presAssocID="{01B7957D-47CC-4E10-9868-309094559272}" presName="EmptyPlaceHolder" presStyleCnt="0"/>
      <dgm:spPr/>
    </dgm:pt>
    <dgm:pt modelId="{D1E38E4C-FAA9-4C88-82AC-DA16DD251C7D}" type="pres">
      <dgm:prSet presAssocID="{0D7F411F-9BFB-4684-B538-0411C429DDE7}" presName="spaceBetweenRectangles" presStyleCnt="0"/>
      <dgm:spPr/>
    </dgm:pt>
    <dgm:pt modelId="{76E05AE2-847A-4D3E-BFF6-AE448B13C676}" type="pres">
      <dgm:prSet presAssocID="{C6AAA919-DBDA-4B5F-837E-AA5A02EEF856}" presName="composite" presStyleCnt="0"/>
      <dgm:spPr/>
    </dgm:pt>
    <dgm:pt modelId="{FCB35803-97CC-4937-B01C-5B6E470561A0}" type="pres">
      <dgm:prSet presAssocID="{C6AAA919-DBDA-4B5F-837E-AA5A02EEF856}" presName="ConnectorPoint" presStyleLbl="lnNode1" presStyleIdx="4" presStyleCnt="9"/>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2CDF6AEE-4AC1-43E9-8467-CBBC7DFCBB49}" type="pres">
      <dgm:prSet presAssocID="{C6AAA919-DBDA-4B5F-837E-AA5A02EEF856}" presName="DropPinPlaceHolder" presStyleCnt="0"/>
      <dgm:spPr/>
    </dgm:pt>
    <dgm:pt modelId="{FCA5E235-E055-4207-9E87-CFB4FEAF189A}" type="pres">
      <dgm:prSet presAssocID="{C6AAA919-DBDA-4B5F-837E-AA5A02EEF856}" presName="DropPin" presStyleLbl="alignNode1" presStyleIdx="4" presStyleCnt="9"/>
      <dgm:spPr/>
    </dgm:pt>
    <dgm:pt modelId="{C540EE68-33BB-4B95-8FC3-0E5D6EFE4A84}" type="pres">
      <dgm:prSet presAssocID="{C6AAA919-DBDA-4B5F-837E-AA5A02EEF856}" presName="Ellipse" presStyleLbl="fgAcc1" presStyleIdx="5" presStyleCnt="10"/>
      <dgm:spPr>
        <a:solidFill>
          <a:schemeClr val="lt1">
            <a:alpha val="90000"/>
            <a:hueOff val="0"/>
            <a:satOff val="0"/>
            <a:lumOff val="0"/>
            <a:alphaOff val="0"/>
          </a:schemeClr>
        </a:solidFill>
        <a:ln w="12700" cap="flat" cmpd="sng" algn="ctr">
          <a:noFill/>
          <a:prstDash val="solid"/>
          <a:miter lim="800000"/>
        </a:ln>
        <a:effectLst/>
      </dgm:spPr>
    </dgm:pt>
    <dgm:pt modelId="{F4DB5E7D-C7ED-41DC-AD45-F9AD2FE69779}" type="pres">
      <dgm:prSet presAssocID="{C6AAA919-DBDA-4B5F-837E-AA5A02EEF856}" presName="L2TextContainer" presStyleLbl="revTx" presStyleIdx="8" presStyleCnt="18">
        <dgm:presLayoutVars>
          <dgm:bulletEnabled val="1"/>
        </dgm:presLayoutVars>
      </dgm:prSet>
      <dgm:spPr/>
    </dgm:pt>
    <dgm:pt modelId="{7201CF51-6D3A-4A9B-92DE-C433D2F010C8}" type="pres">
      <dgm:prSet presAssocID="{C6AAA919-DBDA-4B5F-837E-AA5A02EEF856}" presName="L1TextContainer" presStyleLbl="revTx" presStyleIdx="9" presStyleCnt="18">
        <dgm:presLayoutVars>
          <dgm:chMax val="1"/>
          <dgm:chPref val="1"/>
          <dgm:bulletEnabled val="1"/>
        </dgm:presLayoutVars>
      </dgm:prSet>
      <dgm:spPr/>
    </dgm:pt>
    <dgm:pt modelId="{8DAFE1CD-429A-4BD5-ACC8-66BC55A7293B}" type="pres">
      <dgm:prSet presAssocID="{C6AAA919-DBDA-4B5F-837E-AA5A02EEF856}" presName="ConnectLine" presStyleLbl="sibTrans1D1" presStyleIdx="4" presStyleCnt="9"/>
      <dgm:spPr>
        <a:noFill/>
        <a:ln w="12700" cap="flat" cmpd="sng" algn="ctr">
          <a:solidFill>
            <a:schemeClr val="accent6">
              <a:hueOff val="0"/>
              <a:satOff val="0"/>
              <a:lumOff val="0"/>
              <a:alphaOff val="0"/>
            </a:schemeClr>
          </a:solidFill>
          <a:prstDash val="dash"/>
          <a:miter lim="800000"/>
        </a:ln>
        <a:effectLst/>
      </dgm:spPr>
    </dgm:pt>
    <dgm:pt modelId="{0F08D5D6-6117-4432-8CD9-884098B7D6BF}" type="pres">
      <dgm:prSet presAssocID="{C6AAA919-DBDA-4B5F-837E-AA5A02EEF856}" presName="EmptyPlaceHolder" presStyleCnt="0"/>
      <dgm:spPr/>
    </dgm:pt>
    <dgm:pt modelId="{196A533E-7D1E-482E-8386-CB818A963947}" type="pres">
      <dgm:prSet presAssocID="{58FD41A5-BF59-47FA-99D8-E9F8B7FB97FD}" presName="spaceBetweenRectangles" presStyleCnt="0"/>
      <dgm:spPr/>
    </dgm:pt>
    <dgm:pt modelId="{923B4C25-C363-4A0E-9A05-9ABAF6B66F99}" type="pres">
      <dgm:prSet presAssocID="{3426E986-C70C-4898-A245-7DB6A7B450B8}" presName="composite" presStyleCnt="0"/>
      <dgm:spPr/>
    </dgm:pt>
    <dgm:pt modelId="{8B071035-9B4C-4F16-B8C0-1D9649569FAD}" type="pres">
      <dgm:prSet presAssocID="{3426E986-C70C-4898-A245-7DB6A7B450B8}" presName="ConnectorPoint" presStyleLbl="lnNode1" presStyleIdx="5"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B0C60F6-806A-432F-A5D7-05DCAF64DCAA}" type="pres">
      <dgm:prSet presAssocID="{3426E986-C70C-4898-A245-7DB6A7B450B8}" presName="DropPinPlaceHolder" presStyleCnt="0"/>
      <dgm:spPr/>
    </dgm:pt>
    <dgm:pt modelId="{D4467120-792C-485A-A7F2-49AFB00C7AC6}" type="pres">
      <dgm:prSet presAssocID="{3426E986-C70C-4898-A245-7DB6A7B450B8}" presName="DropPin" presStyleLbl="alignNode1" presStyleIdx="5" presStyleCnt="9"/>
      <dgm:spPr/>
    </dgm:pt>
    <dgm:pt modelId="{9EDA7A44-F0CB-449E-BDBD-A50A040EBDD8}" type="pres">
      <dgm:prSet presAssocID="{3426E986-C70C-4898-A245-7DB6A7B450B8}" presName="Ellipse" presStyleLbl="fgAcc1" presStyleIdx="6" presStyleCnt="10"/>
      <dgm:spPr>
        <a:solidFill>
          <a:schemeClr val="lt1">
            <a:alpha val="90000"/>
            <a:hueOff val="0"/>
            <a:satOff val="0"/>
            <a:lumOff val="0"/>
            <a:alphaOff val="0"/>
          </a:schemeClr>
        </a:solidFill>
        <a:ln w="12700" cap="flat" cmpd="sng" algn="ctr">
          <a:noFill/>
          <a:prstDash val="solid"/>
          <a:miter lim="800000"/>
        </a:ln>
        <a:effectLst/>
      </dgm:spPr>
    </dgm:pt>
    <dgm:pt modelId="{A17DCA62-0521-48EF-B75C-CCEC8455A8BD}" type="pres">
      <dgm:prSet presAssocID="{3426E986-C70C-4898-A245-7DB6A7B450B8}" presName="L2TextContainer" presStyleLbl="revTx" presStyleIdx="10" presStyleCnt="18">
        <dgm:presLayoutVars>
          <dgm:bulletEnabled val="1"/>
        </dgm:presLayoutVars>
      </dgm:prSet>
      <dgm:spPr/>
    </dgm:pt>
    <dgm:pt modelId="{48B5802C-FC99-43D0-A6A0-C3B88CFA4EC5}" type="pres">
      <dgm:prSet presAssocID="{3426E986-C70C-4898-A245-7DB6A7B450B8}" presName="L1TextContainer" presStyleLbl="revTx" presStyleIdx="11" presStyleCnt="18">
        <dgm:presLayoutVars>
          <dgm:chMax val="1"/>
          <dgm:chPref val="1"/>
          <dgm:bulletEnabled val="1"/>
        </dgm:presLayoutVars>
      </dgm:prSet>
      <dgm:spPr/>
    </dgm:pt>
    <dgm:pt modelId="{4E0466CE-784C-4842-A522-4E155A44824C}" type="pres">
      <dgm:prSet presAssocID="{3426E986-C70C-4898-A245-7DB6A7B450B8}" presName="ConnectLine" presStyleLbl="sibTrans1D1" presStyleIdx="5" presStyleCnt="9"/>
      <dgm:spPr>
        <a:noFill/>
        <a:ln w="12700" cap="flat" cmpd="sng" algn="ctr">
          <a:solidFill>
            <a:schemeClr val="accent2">
              <a:hueOff val="0"/>
              <a:satOff val="0"/>
              <a:lumOff val="0"/>
              <a:alphaOff val="0"/>
            </a:schemeClr>
          </a:solidFill>
          <a:prstDash val="dash"/>
          <a:miter lim="800000"/>
        </a:ln>
        <a:effectLst/>
      </dgm:spPr>
    </dgm:pt>
    <dgm:pt modelId="{97B85D37-930C-43A6-A404-DEA31808379D}" type="pres">
      <dgm:prSet presAssocID="{3426E986-C70C-4898-A245-7DB6A7B450B8}" presName="EmptyPlaceHolder" presStyleCnt="0"/>
      <dgm:spPr/>
    </dgm:pt>
    <dgm:pt modelId="{32100158-B788-4CC9-89C9-E91BEFA32BBD}" type="pres">
      <dgm:prSet presAssocID="{95DA69D4-E55D-49DC-BC9C-6B155175C3D0}" presName="spaceBetweenRectangles" presStyleCnt="0"/>
      <dgm:spPr/>
    </dgm:pt>
    <dgm:pt modelId="{BC26C4E9-E48E-41E8-AF6E-0BD4D98E8246}" type="pres">
      <dgm:prSet presAssocID="{6CA824F5-3FE0-46F7-81CD-FBBC240D632B}" presName="composite" presStyleCnt="0"/>
      <dgm:spPr/>
    </dgm:pt>
    <dgm:pt modelId="{5CC1F0A9-D706-42E1-A26E-3F69C7168C6D}" type="pres">
      <dgm:prSet presAssocID="{6CA824F5-3FE0-46F7-81CD-FBBC240D632B}" presName="ConnectorPoint" presStyleLbl="lnNode1" presStyleIdx="6" presStyleCnt="9"/>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208D532A-9E7C-4323-A6D0-68892D8A69C6}" type="pres">
      <dgm:prSet presAssocID="{6CA824F5-3FE0-46F7-81CD-FBBC240D632B}" presName="DropPinPlaceHolder" presStyleCnt="0"/>
      <dgm:spPr/>
    </dgm:pt>
    <dgm:pt modelId="{A6B2F933-C9EB-49BC-8447-FF9D4E30E8BC}" type="pres">
      <dgm:prSet presAssocID="{6CA824F5-3FE0-46F7-81CD-FBBC240D632B}" presName="DropPin" presStyleLbl="alignNode1" presStyleIdx="6" presStyleCnt="9"/>
      <dgm:spPr/>
    </dgm:pt>
    <dgm:pt modelId="{C802E412-0D94-4AC5-9F78-5A492CED4F2D}" type="pres">
      <dgm:prSet presAssocID="{6CA824F5-3FE0-46F7-81CD-FBBC240D632B}" presName="Ellipse" presStyleLbl="fgAcc1" presStyleIdx="7" presStyleCnt="10"/>
      <dgm:spPr>
        <a:solidFill>
          <a:schemeClr val="lt1">
            <a:alpha val="90000"/>
            <a:hueOff val="0"/>
            <a:satOff val="0"/>
            <a:lumOff val="0"/>
            <a:alphaOff val="0"/>
          </a:schemeClr>
        </a:solidFill>
        <a:ln w="12700" cap="flat" cmpd="sng" algn="ctr">
          <a:noFill/>
          <a:prstDash val="solid"/>
          <a:miter lim="800000"/>
        </a:ln>
        <a:effectLst/>
      </dgm:spPr>
    </dgm:pt>
    <dgm:pt modelId="{69538B5D-E6BC-49D9-BE5D-9D5DC7B7AFCC}" type="pres">
      <dgm:prSet presAssocID="{6CA824F5-3FE0-46F7-81CD-FBBC240D632B}" presName="L2TextContainer" presStyleLbl="revTx" presStyleIdx="12" presStyleCnt="18">
        <dgm:presLayoutVars>
          <dgm:bulletEnabled val="1"/>
        </dgm:presLayoutVars>
      </dgm:prSet>
      <dgm:spPr/>
    </dgm:pt>
    <dgm:pt modelId="{E2448C2A-E4EA-4AE3-9280-61F1798FBBCB}" type="pres">
      <dgm:prSet presAssocID="{6CA824F5-3FE0-46F7-81CD-FBBC240D632B}" presName="L1TextContainer" presStyleLbl="revTx" presStyleIdx="13" presStyleCnt="18">
        <dgm:presLayoutVars>
          <dgm:chMax val="1"/>
          <dgm:chPref val="1"/>
          <dgm:bulletEnabled val="1"/>
        </dgm:presLayoutVars>
      </dgm:prSet>
      <dgm:spPr/>
    </dgm:pt>
    <dgm:pt modelId="{DA009163-D689-4935-A857-93BA7A5E4DDA}" type="pres">
      <dgm:prSet presAssocID="{6CA824F5-3FE0-46F7-81CD-FBBC240D632B}" presName="ConnectLine" presStyleLbl="sibTrans1D1" presStyleIdx="6" presStyleCnt="9"/>
      <dgm:spPr>
        <a:noFill/>
        <a:ln w="12700" cap="flat" cmpd="sng" algn="ctr">
          <a:solidFill>
            <a:schemeClr val="accent3">
              <a:hueOff val="0"/>
              <a:satOff val="0"/>
              <a:lumOff val="0"/>
              <a:alphaOff val="0"/>
            </a:schemeClr>
          </a:solidFill>
          <a:prstDash val="dash"/>
          <a:miter lim="800000"/>
        </a:ln>
        <a:effectLst/>
      </dgm:spPr>
    </dgm:pt>
    <dgm:pt modelId="{A02373A3-93FD-4FBA-8C2B-B900776E7EA3}" type="pres">
      <dgm:prSet presAssocID="{6CA824F5-3FE0-46F7-81CD-FBBC240D632B}" presName="EmptyPlaceHolder" presStyleCnt="0"/>
      <dgm:spPr/>
    </dgm:pt>
    <dgm:pt modelId="{21F28824-ED38-4BDF-B920-3F7333DFC0E9}" type="pres">
      <dgm:prSet presAssocID="{D5107224-1D40-4A08-9097-1E883D58F2F7}" presName="spaceBetweenRectangles" presStyleCnt="0"/>
      <dgm:spPr/>
    </dgm:pt>
    <dgm:pt modelId="{88FC63C7-4407-4494-9016-BA026C0E639E}" type="pres">
      <dgm:prSet presAssocID="{44280CB0-A9C5-478A-B38B-765BA945B27C}" presName="composite" presStyleCnt="0"/>
      <dgm:spPr/>
    </dgm:pt>
    <dgm:pt modelId="{58313363-02A1-49B2-A9D4-F0EEB36CEBCB}" type="pres">
      <dgm:prSet presAssocID="{44280CB0-A9C5-478A-B38B-765BA945B27C}" presName="ConnectorPoint" presStyleLbl="lnNode1" presStyleIdx="7" presStyleCnt="9"/>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53DD331-95BC-471D-9D4D-669F60C16EC2}" type="pres">
      <dgm:prSet presAssocID="{44280CB0-A9C5-478A-B38B-765BA945B27C}" presName="DropPinPlaceHolder" presStyleCnt="0"/>
      <dgm:spPr/>
    </dgm:pt>
    <dgm:pt modelId="{09B63E7A-FB4B-4897-B657-719BE3DDC9E5}" type="pres">
      <dgm:prSet presAssocID="{44280CB0-A9C5-478A-B38B-765BA945B27C}" presName="DropPin" presStyleLbl="alignNode1" presStyleIdx="7" presStyleCnt="9"/>
      <dgm:spPr/>
    </dgm:pt>
    <dgm:pt modelId="{3F9E292D-C25D-4C8D-9929-230302FC102E}" type="pres">
      <dgm:prSet presAssocID="{44280CB0-A9C5-478A-B38B-765BA945B27C}" presName="Ellipse" presStyleLbl="fgAcc1" presStyleIdx="8" presStyleCnt="10"/>
      <dgm:spPr>
        <a:solidFill>
          <a:schemeClr val="lt1">
            <a:alpha val="90000"/>
            <a:hueOff val="0"/>
            <a:satOff val="0"/>
            <a:lumOff val="0"/>
            <a:alphaOff val="0"/>
          </a:schemeClr>
        </a:solidFill>
        <a:ln w="12700" cap="flat" cmpd="sng" algn="ctr">
          <a:noFill/>
          <a:prstDash val="solid"/>
          <a:miter lim="800000"/>
        </a:ln>
        <a:effectLst/>
      </dgm:spPr>
    </dgm:pt>
    <dgm:pt modelId="{DF210711-FAD6-4D5C-A4C9-F32C5078BDE2}" type="pres">
      <dgm:prSet presAssocID="{44280CB0-A9C5-478A-B38B-765BA945B27C}" presName="L2TextContainer" presStyleLbl="revTx" presStyleIdx="14" presStyleCnt="18">
        <dgm:presLayoutVars>
          <dgm:bulletEnabled val="1"/>
        </dgm:presLayoutVars>
      </dgm:prSet>
      <dgm:spPr/>
    </dgm:pt>
    <dgm:pt modelId="{9FAE9CC9-3946-4D90-8624-82593BC28671}" type="pres">
      <dgm:prSet presAssocID="{44280CB0-A9C5-478A-B38B-765BA945B27C}" presName="L1TextContainer" presStyleLbl="revTx" presStyleIdx="15" presStyleCnt="18">
        <dgm:presLayoutVars>
          <dgm:chMax val="1"/>
          <dgm:chPref val="1"/>
          <dgm:bulletEnabled val="1"/>
        </dgm:presLayoutVars>
      </dgm:prSet>
      <dgm:spPr/>
    </dgm:pt>
    <dgm:pt modelId="{106AFA49-6E2D-4785-AB29-95ABD24BDB2B}" type="pres">
      <dgm:prSet presAssocID="{44280CB0-A9C5-478A-B38B-765BA945B27C}" presName="ConnectLine" presStyleLbl="sibTrans1D1" presStyleIdx="7" presStyleCnt="9"/>
      <dgm:spPr>
        <a:noFill/>
        <a:ln w="12700" cap="flat" cmpd="sng" algn="ctr">
          <a:solidFill>
            <a:schemeClr val="accent4">
              <a:hueOff val="0"/>
              <a:satOff val="0"/>
              <a:lumOff val="0"/>
              <a:alphaOff val="0"/>
            </a:schemeClr>
          </a:solidFill>
          <a:prstDash val="dash"/>
          <a:miter lim="800000"/>
        </a:ln>
        <a:effectLst/>
      </dgm:spPr>
    </dgm:pt>
    <dgm:pt modelId="{F152ABEE-16ED-4FB3-A19C-42DCB76F13D3}" type="pres">
      <dgm:prSet presAssocID="{44280CB0-A9C5-478A-B38B-765BA945B27C}" presName="EmptyPlaceHolder" presStyleCnt="0"/>
      <dgm:spPr/>
    </dgm:pt>
    <dgm:pt modelId="{C3F9731C-A6F2-41CD-826C-7184E43B3BF6}" type="pres">
      <dgm:prSet presAssocID="{63156DB5-D6EA-49BA-8DCC-A828B879FE29}" presName="spaceBetweenRectangles" presStyleCnt="0"/>
      <dgm:spPr/>
    </dgm:pt>
    <dgm:pt modelId="{79280C4F-F81C-4C54-BAED-EBE7B1C3B602}" type="pres">
      <dgm:prSet presAssocID="{C0E14384-C86A-4BFC-A762-16E54B80FFD1}" presName="composite" presStyleCnt="0"/>
      <dgm:spPr/>
    </dgm:pt>
    <dgm:pt modelId="{2589D626-F099-4B90-8F2B-4961C646C089}" type="pres">
      <dgm:prSet presAssocID="{C0E14384-C86A-4BFC-A762-16E54B80FFD1}" presName="ConnectorPoint" presStyleLbl="lnNode1" presStyleIdx="8" presStyleCnt="9"/>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31B0D58-173F-4AC6-9B05-7979296F9DFC}" type="pres">
      <dgm:prSet presAssocID="{C0E14384-C86A-4BFC-A762-16E54B80FFD1}" presName="DropPinPlaceHolder" presStyleCnt="0"/>
      <dgm:spPr/>
    </dgm:pt>
    <dgm:pt modelId="{0D34741F-7680-43EE-B0CD-910DB439FE84}" type="pres">
      <dgm:prSet presAssocID="{C0E14384-C86A-4BFC-A762-16E54B80FFD1}" presName="DropPin" presStyleLbl="alignNode1" presStyleIdx="8" presStyleCnt="9"/>
      <dgm:spPr/>
    </dgm:pt>
    <dgm:pt modelId="{CF8833AE-9E4A-4E03-88F4-0549396E5956}" type="pres">
      <dgm:prSet presAssocID="{C0E14384-C86A-4BFC-A762-16E54B80FFD1}" presName="Ellipse" presStyleLbl="fgAcc1" presStyleIdx="9" presStyleCnt="10"/>
      <dgm:spPr>
        <a:solidFill>
          <a:schemeClr val="lt1">
            <a:alpha val="90000"/>
            <a:hueOff val="0"/>
            <a:satOff val="0"/>
            <a:lumOff val="0"/>
            <a:alphaOff val="0"/>
          </a:schemeClr>
        </a:solidFill>
        <a:ln w="12700" cap="flat" cmpd="sng" algn="ctr">
          <a:noFill/>
          <a:prstDash val="solid"/>
          <a:miter lim="800000"/>
        </a:ln>
        <a:effectLst/>
      </dgm:spPr>
    </dgm:pt>
    <dgm:pt modelId="{6F56151E-7109-459E-B90F-9CC26895D647}" type="pres">
      <dgm:prSet presAssocID="{C0E14384-C86A-4BFC-A762-16E54B80FFD1}" presName="L2TextContainer" presStyleLbl="revTx" presStyleIdx="16" presStyleCnt="18">
        <dgm:presLayoutVars>
          <dgm:bulletEnabled val="1"/>
        </dgm:presLayoutVars>
      </dgm:prSet>
      <dgm:spPr/>
    </dgm:pt>
    <dgm:pt modelId="{A7B1A1CF-9ED6-4A17-B609-BE29EC311F16}" type="pres">
      <dgm:prSet presAssocID="{C0E14384-C86A-4BFC-A762-16E54B80FFD1}" presName="L1TextContainer" presStyleLbl="revTx" presStyleIdx="17" presStyleCnt="18">
        <dgm:presLayoutVars>
          <dgm:chMax val="1"/>
          <dgm:chPref val="1"/>
          <dgm:bulletEnabled val="1"/>
        </dgm:presLayoutVars>
      </dgm:prSet>
      <dgm:spPr/>
    </dgm:pt>
    <dgm:pt modelId="{46B5A399-2065-44DB-863A-83C08F5EF015}" type="pres">
      <dgm:prSet presAssocID="{C0E14384-C86A-4BFC-A762-16E54B80FFD1}" presName="ConnectLine" presStyleLbl="sibTrans1D1" presStyleIdx="8" presStyleCnt="9"/>
      <dgm:spPr>
        <a:noFill/>
        <a:ln w="12700" cap="flat" cmpd="sng" algn="ctr">
          <a:solidFill>
            <a:schemeClr val="accent5">
              <a:hueOff val="0"/>
              <a:satOff val="0"/>
              <a:lumOff val="0"/>
              <a:alphaOff val="0"/>
            </a:schemeClr>
          </a:solidFill>
          <a:prstDash val="dash"/>
          <a:miter lim="800000"/>
        </a:ln>
        <a:effectLst/>
      </dgm:spPr>
    </dgm:pt>
    <dgm:pt modelId="{517575AD-84A2-42B0-B16B-F469062AFD40}" type="pres">
      <dgm:prSet presAssocID="{C0E14384-C86A-4BFC-A762-16E54B80FFD1}" presName="EmptyPlaceHolder" presStyleCnt="0"/>
      <dgm:spPr/>
    </dgm:pt>
  </dgm:ptLst>
  <dgm:cxnLst>
    <dgm:cxn modelId="{7CD80202-CBDA-4FD9-8C82-4D6080F640E2}" srcId="{18D9A56A-D556-4752-B4B7-0C963E57DA65}" destId="{3426E986-C70C-4898-A245-7DB6A7B450B8}" srcOrd="5" destOrd="0" parTransId="{395068AB-F456-41D5-82A2-8D053753F469}" sibTransId="{95DA69D4-E55D-49DC-BC9C-6B155175C3D0}"/>
    <dgm:cxn modelId="{465AF805-F45F-4B27-960B-F2E09B5CABF0}" type="presOf" srcId="{17C9D945-CC72-40D6-A0EF-4365F371A00E}" destId="{54866FC5-4E21-4B6B-A338-AD0E71844514}" srcOrd="0" destOrd="0" presId="urn:microsoft.com/office/officeart/2017/3/layout/DropPinTimeline"/>
    <dgm:cxn modelId="{FF0DE723-AE4C-4842-9AC6-B0B5E4F2953E}" type="presOf" srcId="{44280CB0-A9C5-478A-B38B-765BA945B27C}" destId="{9FAE9CC9-3946-4D90-8624-82593BC28671}" srcOrd="0" destOrd="0" presId="urn:microsoft.com/office/officeart/2017/3/layout/DropPinTimeline"/>
    <dgm:cxn modelId="{D4D54224-20D3-49C0-94C4-D133744FE7C2}" type="presOf" srcId="{F490E52A-FBC6-4165-BCEA-8537F6500379}" destId="{12B28EA6-4B5A-4FA4-9784-8E8D87B69E4C}" srcOrd="0" destOrd="0" presId="urn:microsoft.com/office/officeart/2017/3/layout/DropPinTimeline"/>
    <dgm:cxn modelId="{2965A728-FE2C-4BA9-8A22-DD216F174931}" type="presOf" srcId="{CA190B02-EB55-428E-AE69-3360ECEFC1CA}" destId="{DF210711-FAD6-4D5C-A4C9-F32C5078BDE2}" srcOrd="0" destOrd="0" presId="urn:microsoft.com/office/officeart/2017/3/layout/DropPinTimeline"/>
    <dgm:cxn modelId="{3F6C8132-A428-491E-81BF-C0C23AB6CF48}" type="presOf" srcId="{C0E14384-C86A-4BFC-A762-16E54B80FFD1}" destId="{A7B1A1CF-9ED6-4A17-B609-BE29EC311F16}" srcOrd="0" destOrd="0" presId="urn:microsoft.com/office/officeart/2017/3/layout/DropPinTimeline"/>
    <dgm:cxn modelId="{5F5CD835-E831-443D-8F42-356294CF46CA}" srcId="{18D9A56A-D556-4752-B4B7-0C963E57DA65}" destId="{44280CB0-A9C5-478A-B38B-765BA945B27C}" srcOrd="7" destOrd="0" parTransId="{FE7298BA-4BBF-47DB-88F0-54EDD123641E}" sibTransId="{63156DB5-D6EA-49BA-8DCC-A828B879FE29}"/>
    <dgm:cxn modelId="{022A9D3D-5C4D-4002-9634-4CF13B8EF15E}" type="presOf" srcId="{B3CAFA02-5ED0-45CA-9786-7CED7FC9E4DE}" destId="{63C70E2F-8C64-4E20-B2B1-6D1F0065F02E}" srcOrd="0" destOrd="0" presId="urn:microsoft.com/office/officeart/2017/3/layout/DropPinTimeline"/>
    <dgm:cxn modelId="{504EB562-406D-4AB9-978A-ECCBEAD24A47}" srcId="{18D9A56A-D556-4752-B4B7-0C963E57DA65}" destId="{B3CAFA02-5ED0-45CA-9786-7CED7FC9E4DE}" srcOrd="2" destOrd="0" parTransId="{48F99B37-C086-4EAC-B48B-CB032DD6CD41}" sibTransId="{299154AF-6222-483C-A9BE-38F4F06EF651}"/>
    <dgm:cxn modelId="{42C37A64-2DF0-41B2-AA80-CB00702E8799}" type="presOf" srcId="{A0662F99-B89A-46D9-B729-3B1E981F532B}" destId="{6F56151E-7109-459E-B90F-9CC26895D647}" srcOrd="0" destOrd="0" presId="urn:microsoft.com/office/officeart/2017/3/layout/DropPinTimeline"/>
    <dgm:cxn modelId="{16D80A66-EC09-4C5D-9FCB-1D6FE027ABAC}" srcId="{44280CB0-A9C5-478A-B38B-765BA945B27C}" destId="{CA190B02-EB55-428E-AE69-3360ECEFC1CA}" srcOrd="0" destOrd="0" parTransId="{722E5F74-A8F5-454C-807A-E08FEE6C415A}" sibTransId="{1CB60B9C-7180-4818-97B4-71A0496527D6}"/>
    <dgm:cxn modelId="{D15B1146-ED6C-4348-BDD9-592C9D14CA9F}" srcId="{B3CAFA02-5ED0-45CA-9786-7CED7FC9E4DE}" destId="{44175DC7-1A91-46DB-B15B-8A4B1BB85403}" srcOrd="0" destOrd="0" parTransId="{E319D134-D547-4E33-873F-1A3B1CA77A29}" sibTransId="{943A1478-B600-453D-B4AA-1965E89EF35B}"/>
    <dgm:cxn modelId="{DE845C70-2D71-4479-8EC0-C284E2B66C5A}" srcId="{C0E14384-C86A-4BFC-A762-16E54B80FFD1}" destId="{A0662F99-B89A-46D9-B729-3B1E981F532B}" srcOrd="0" destOrd="0" parTransId="{163D7603-C845-480A-97EC-4B7F7B8AFAF2}" sibTransId="{4DB13BDE-CFE9-44B5-BA7E-BA5A3DF80FBD}"/>
    <dgm:cxn modelId="{F47AE372-958C-41A3-9224-448A80D60797}" type="presOf" srcId="{3426E986-C70C-4898-A245-7DB6A7B450B8}" destId="{48B5802C-FC99-43D0-A6A0-C3B88CFA4EC5}" srcOrd="0" destOrd="0" presId="urn:microsoft.com/office/officeart/2017/3/layout/DropPinTimeline"/>
    <dgm:cxn modelId="{73110858-9310-4D05-8393-743702895EA4}" srcId="{3426E986-C70C-4898-A245-7DB6A7B450B8}" destId="{F9B054D8-CEB5-443A-A5D6-841CBA74C23F}" srcOrd="0" destOrd="0" parTransId="{C393AFD6-7446-4E16-B04D-EC310C945EEF}" sibTransId="{A683EB55-8D1D-4345-A9E3-A2048E58A1FC}"/>
    <dgm:cxn modelId="{09886678-4B0E-4AE1-964D-A0C2E272934D}" srcId="{C6AAA919-DBDA-4B5F-837E-AA5A02EEF856}" destId="{862539CB-2689-4915-A5F4-05F927EF65E5}" srcOrd="0" destOrd="0" parTransId="{63B83CAF-69F1-4824-A27A-591D08872CF1}" sibTransId="{89CDAA75-BAB6-4F2F-A734-FDC068C56135}"/>
    <dgm:cxn modelId="{4EC62259-D366-49BD-8AEB-9356D4CBC22F}" type="presOf" srcId="{4E74862D-520D-4144-8270-C004AB6B397E}" destId="{47B95DE6-348D-4438-9084-2D5670C1AB1C}" srcOrd="0" destOrd="0" presId="urn:microsoft.com/office/officeart/2017/3/layout/DropPinTimeline"/>
    <dgm:cxn modelId="{2CB98289-1831-48A0-B0CF-82C5606AB7BC}" srcId="{01B7957D-47CC-4E10-9868-309094559272}" destId="{F490E52A-FBC6-4165-BCEA-8537F6500379}" srcOrd="0" destOrd="0" parTransId="{778FF4AD-BE4F-42A8-823E-CB3D09CA44A4}" sibTransId="{99B9C777-2942-494A-B6B5-4C1030456DFD}"/>
    <dgm:cxn modelId="{42D2A28F-6F9E-4F64-99D6-E003B0A0B4E7}" type="presOf" srcId="{18D9A56A-D556-4752-B4B7-0C963E57DA65}" destId="{94525AAD-45DB-405E-AF56-8433B4ACE164}" srcOrd="0" destOrd="0" presId="urn:microsoft.com/office/officeart/2017/3/layout/DropPinTimeline"/>
    <dgm:cxn modelId="{3A54FA8F-B308-4586-A269-7A593591327C}" srcId="{17C9D945-CC72-40D6-A0EF-4365F371A00E}" destId="{4E74862D-520D-4144-8270-C004AB6B397E}" srcOrd="0" destOrd="0" parTransId="{04392C8D-6E7D-4E16-807B-CDB4195DF934}" sibTransId="{CC596820-D54C-43DB-8F5E-C887F80D1825}"/>
    <dgm:cxn modelId="{862FE290-A01F-4F9A-B718-5226A4D6383D}" srcId="{18D9A56A-D556-4752-B4B7-0C963E57DA65}" destId="{6CA824F5-3FE0-46F7-81CD-FBBC240D632B}" srcOrd="6" destOrd="0" parTransId="{9574508B-F83D-4AEE-BEA8-E58ED884845D}" sibTransId="{D5107224-1D40-4A08-9097-1E883D58F2F7}"/>
    <dgm:cxn modelId="{899F0091-F2C4-44B1-BF33-6A099EE4C185}" srcId="{94306302-A006-4AEF-BCFD-3C5B9FD7FB9E}" destId="{8C674B4A-6A23-46C9-BF0A-5551B6C9AD59}" srcOrd="0" destOrd="0" parTransId="{5DBF3009-2ED0-4F54-918F-51C66BC1773B}" sibTransId="{F2D012B3-103F-40B6-B46D-BFDE0FCDC352}"/>
    <dgm:cxn modelId="{D5447496-7354-4992-813D-00F8ECB6C51F}" srcId="{18D9A56A-D556-4752-B4B7-0C963E57DA65}" destId="{17C9D945-CC72-40D6-A0EF-4365F371A00E}" srcOrd="0" destOrd="0" parTransId="{759B6257-52EF-4305-B19B-3841D318EEC1}" sibTransId="{3B24AA02-9B25-432F-9D3A-F96338732E43}"/>
    <dgm:cxn modelId="{521EEF97-F0D8-436F-9FE3-594DFFEDC656}" type="presOf" srcId="{B47D25F8-FD93-41D3-8261-18736951AA9B}" destId="{69538B5D-E6BC-49D9-BE5D-9D5DC7B7AFCC}" srcOrd="0" destOrd="0" presId="urn:microsoft.com/office/officeart/2017/3/layout/DropPinTimeline"/>
    <dgm:cxn modelId="{B4FA539B-068D-4542-B6DD-966D4282C09C}" type="presOf" srcId="{01B7957D-47CC-4E10-9868-309094559272}" destId="{41D3F9F9-8976-4F7A-B603-5E527FA2B8BF}" srcOrd="0" destOrd="0" presId="urn:microsoft.com/office/officeart/2017/3/layout/DropPinTimeline"/>
    <dgm:cxn modelId="{FC2EBBA4-974B-482F-8FFD-9FAD479D950E}" type="presOf" srcId="{C6AAA919-DBDA-4B5F-837E-AA5A02EEF856}" destId="{7201CF51-6D3A-4A9B-92DE-C433D2F010C8}" srcOrd="0" destOrd="0" presId="urn:microsoft.com/office/officeart/2017/3/layout/DropPinTimeline"/>
    <dgm:cxn modelId="{A9C2A2B2-0F4F-42B0-A5F3-C2FD0063D481}" type="presOf" srcId="{6CA824F5-3FE0-46F7-81CD-FBBC240D632B}" destId="{E2448C2A-E4EA-4AE3-9280-61F1798FBBCB}" srcOrd="0" destOrd="0" presId="urn:microsoft.com/office/officeart/2017/3/layout/DropPinTimeline"/>
    <dgm:cxn modelId="{A603A9B3-AB96-4831-94CB-B6AF9BA8FB00}" type="presOf" srcId="{8C674B4A-6A23-46C9-BF0A-5551B6C9AD59}" destId="{5F1ABBCC-CB6C-4B86-AAD8-C21725552F59}" srcOrd="0" destOrd="0" presId="urn:microsoft.com/office/officeart/2017/3/layout/DropPinTimeline"/>
    <dgm:cxn modelId="{7659F4B4-5CD9-40FF-83BF-F052C167447E}" type="presOf" srcId="{F9B054D8-CEB5-443A-A5D6-841CBA74C23F}" destId="{A17DCA62-0521-48EF-B75C-CCEC8455A8BD}" srcOrd="0" destOrd="0" presId="urn:microsoft.com/office/officeart/2017/3/layout/DropPinTimeline"/>
    <dgm:cxn modelId="{C92BA1B8-CC8D-41D8-ABD7-9A0EB57A90E4}" srcId="{18D9A56A-D556-4752-B4B7-0C963E57DA65}" destId="{C0E14384-C86A-4BFC-A762-16E54B80FFD1}" srcOrd="8" destOrd="0" parTransId="{FEA88F3D-866E-484E-A8A7-0DEEDC0421CA}" sibTransId="{2278EB8C-2B74-4B8C-8805-FEE2BC0FFE88}"/>
    <dgm:cxn modelId="{7F30AABF-D172-4C12-A41D-FD1DF528277E}" type="presOf" srcId="{44175DC7-1A91-46DB-B15B-8A4B1BB85403}" destId="{BE588023-3BFE-4FC4-AF84-AA6F16ABA6A8}" srcOrd="0" destOrd="0" presId="urn:microsoft.com/office/officeart/2017/3/layout/DropPinTimeline"/>
    <dgm:cxn modelId="{FD7589C6-974C-4107-984A-ABE5F1BC1C99}" srcId="{18D9A56A-D556-4752-B4B7-0C963E57DA65}" destId="{01B7957D-47CC-4E10-9868-309094559272}" srcOrd="3" destOrd="0" parTransId="{1D0317EE-5920-49AF-BB52-E17AC9020B18}" sibTransId="{0D7F411F-9BFB-4684-B538-0411C429DDE7}"/>
    <dgm:cxn modelId="{491A3DCA-782D-41D7-8178-C83F354832A6}" srcId="{18D9A56A-D556-4752-B4B7-0C963E57DA65}" destId="{C6AAA919-DBDA-4B5F-837E-AA5A02EEF856}" srcOrd="4" destOrd="0" parTransId="{D13CC106-C5B2-49B6-BC54-7C541A6EFFE9}" sibTransId="{58FD41A5-BF59-47FA-99D8-E9F8B7FB97FD}"/>
    <dgm:cxn modelId="{A89194DB-5693-40AC-89F8-93716355EDBB}" srcId="{6CA824F5-3FE0-46F7-81CD-FBBC240D632B}" destId="{B47D25F8-FD93-41D3-8261-18736951AA9B}" srcOrd="0" destOrd="0" parTransId="{DD6C1E97-5FBF-49B8-ABF8-4E8DBFFC4D22}" sibTransId="{4F7759D4-EC48-4FDB-8F84-504E1D5802AE}"/>
    <dgm:cxn modelId="{63B092E5-E07D-4A62-8CDB-D454A5CAF51B}" srcId="{18D9A56A-D556-4752-B4B7-0C963E57DA65}" destId="{94306302-A006-4AEF-BCFD-3C5B9FD7FB9E}" srcOrd="1" destOrd="0" parTransId="{237EADE7-056F-45BF-AB90-DCAE1FDE4B14}" sibTransId="{93674F41-4187-4BEA-9A05-1409E5EBBDCD}"/>
    <dgm:cxn modelId="{D9BD4FF3-4DCC-46D0-BE83-7B8045E85AFE}" type="presOf" srcId="{94306302-A006-4AEF-BCFD-3C5B9FD7FB9E}" destId="{67CD5ED4-BC19-4709-8A21-537E1AA5AEB0}" srcOrd="0" destOrd="0" presId="urn:microsoft.com/office/officeart/2017/3/layout/DropPinTimeline"/>
    <dgm:cxn modelId="{B35975FC-D70F-46A6-805F-364803C46B80}" type="presOf" srcId="{862539CB-2689-4915-A5F4-05F927EF65E5}" destId="{F4DB5E7D-C7ED-41DC-AD45-F9AD2FE69779}" srcOrd="0" destOrd="0" presId="urn:microsoft.com/office/officeart/2017/3/layout/DropPinTimeline"/>
    <dgm:cxn modelId="{EA7AF31D-921C-4829-8144-E3DC2AFC7520}" type="presParOf" srcId="{94525AAD-45DB-405E-AF56-8433B4ACE164}" destId="{2B9D5462-7C61-42A9-B3D2-B835C1A57624}" srcOrd="0" destOrd="0" presId="urn:microsoft.com/office/officeart/2017/3/layout/DropPinTimeline"/>
    <dgm:cxn modelId="{B3986D0A-D83F-49E9-9E99-638F5B15EB4D}" type="presParOf" srcId="{94525AAD-45DB-405E-AF56-8433B4ACE164}" destId="{A2B49EF4-1823-48DA-A54B-08C3A22C9B58}" srcOrd="1" destOrd="0" presId="urn:microsoft.com/office/officeart/2017/3/layout/DropPinTimeline"/>
    <dgm:cxn modelId="{39B6A09C-255D-43C9-8293-23E5F0643FC6}" type="presParOf" srcId="{A2B49EF4-1823-48DA-A54B-08C3A22C9B58}" destId="{2BD2B1FF-8D3D-4AA9-8291-F52DA3CAE311}" srcOrd="0" destOrd="0" presId="urn:microsoft.com/office/officeart/2017/3/layout/DropPinTimeline"/>
    <dgm:cxn modelId="{E6B159A1-B593-4674-9FFB-72DD7B331F4F}" type="presParOf" srcId="{2BD2B1FF-8D3D-4AA9-8291-F52DA3CAE311}" destId="{04A0F7F8-82DB-454D-A7F8-C12F1F1ADFE7}" srcOrd="0" destOrd="0" presId="urn:microsoft.com/office/officeart/2017/3/layout/DropPinTimeline"/>
    <dgm:cxn modelId="{B59F2BC2-417B-46E8-92DC-C6E6DC682688}" type="presParOf" srcId="{2BD2B1FF-8D3D-4AA9-8291-F52DA3CAE311}" destId="{D1B5BAEE-3738-4CBA-8938-B1AD5B150027}" srcOrd="1" destOrd="0" presId="urn:microsoft.com/office/officeart/2017/3/layout/DropPinTimeline"/>
    <dgm:cxn modelId="{B72CE078-F103-4B3E-8A5A-0F567E350251}" type="presParOf" srcId="{D1B5BAEE-3738-4CBA-8938-B1AD5B150027}" destId="{FD12CCD9-108F-4D09-AF71-6C632994D9A7}" srcOrd="0" destOrd="0" presId="urn:microsoft.com/office/officeart/2017/3/layout/DropPinTimeline"/>
    <dgm:cxn modelId="{CC1E6083-8E78-487E-A981-2B05159DE0AC}" type="presParOf" srcId="{D1B5BAEE-3738-4CBA-8938-B1AD5B150027}" destId="{53C2C4E3-959B-47F7-9436-75078F6D8C1D}" srcOrd="1" destOrd="0" presId="urn:microsoft.com/office/officeart/2017/3/layout/DropPinTimeline"/>
    <dgm:cxn modelId="{9B4BE56A-4CE4-4120-981E-D928009464E5}" type="presParOf" srcId="{2BD2B1FF-8D3D-4AA9-8291-F52DA3CAE311}" destId="{47B95DE6-348D-4438-9084-2D5670C1AB1C}" srcOrd="2" destOrd="0" presId="urn:microsoft.com/office/officeart/2017/3/layout/DropPinTimeline"/>
    <dgm:cxn modelId="{452C29AD-06C9-4432-A8DB-CA675077C13B}" type="presParOf" srcId="{2BD2B1FF-8D3D-4AA9-8291-F52DA3CAE311}" destId="{54866FC5-4E21-4B6B-A338-AD0E71844514}" srcOrd="3" destOrd="0" presId="urn:microsoft.com/office/officeart/2017/3/layout/DropPinTimeline"/>
    <dgm:cxn modelId="{4A6816B3-2588-42D3-AFB6-B1C1424F48EE}" type="presParOf" srcId="{2BD2B1FF-8D3D-4AA9-8291-F52DA3CAE311}" destId="{0CF37044-B3F2-4668-902C-77F2C8638E32}" srcOrd="4" destOrd="0" presId="urn:microsoft.com/office/officeart/2017/3/layout/DropPinTimeline"/>
    <dgm:cxn modelId="{E9A71490-E74F-4173-B112-39CF49F18CB1}" type="presParOf" srcId="{2BD2B1FF-8D3D-4AA9-8291-F52DA3CAE311}" destId="{FADB93CE-C3FF-43B0-9191-FA422E211916}" srcOrd="5" destOrd="0" presId="urn:microsoft.com/office/officeart/2017/3/layout/DropPinTimeline"/>
    <dgm:cxn modelId="{43A3FB72-5849-4BD1-8F15-2053258DE90E}" type="presParOf" srcId="{A2B49EF4-1823-48DA-A54B-08C3A22C9B58}" destId="{DECA2EE5-C9BB-457A-A880-908F70915AA4}" srcOrd="1" destOrd="0" presId="urn:microsoft.com/office/officeart/2017/3/layout/DropPinTimeline"/>
    <dgm:cxn modelId="{B1A86E1F-EE59-436E-A0F7-A8E5F0BCF260}" type="presParOf" srcId="{A2B49EF4-1823-48DA-A54B-08C3A22C9B58}" destId="{6DBCB595-3F01-4B3E-A1F5-CD8F78DABE37}" srcOrd="2" destOrd="0" presId="urn:microsoft.com/office/officeart/2017/3/layout/DropPinTimeline"/>
    <dgm:cxn modelId="{57F9547B-FB6C-4FFF-8B90-8422E2C4AD6D}" type="presParOf" srcId="{6DBCB595-3F01-4B3E-A1F5-CD8F78DABE37}" destId="{ECD3FA4C-B8FB-4B42-B260-6ED1DF8F2C28}" srcOrd="0" destOrd="0" presId="urn:microsoft.com/office/officeart/2017/3/layout/DropPinTimeline"/>
    <dgm:cxn modelId="{CD68755A-A8DE-4B65-9E51-F1A7C475A7D7}" type="presParOf" srcId="{6DBCB595-3F01-4B3E-A1F5-CD8F78DABE37}" destId="{B78CD276-4DE3-4939-AC6B-06F9CE219097}" srcOrd="1" destOrd="0" presId="urn:microsoft.com/office/officeart/2017/3/layout/DropPinTimeline"/>
    <dgm:cxn modelId="{DDFFC051-4169-4888-A65A-D12B795D92E8}" type="presParOf" srcId="{B78CD276-4DE3-4939-AC6B-06F9CE219097}" destId="{687AE800-F4C9-4207-8001-EE59EFAF70B7}" srcOrd="0" destOrd="0" presId="urn:microsoft.com/office/officeart/2017/3/layout/DropPinTimeline"/>
    <dgm:cxn modelId="{97F712B1-0F85-46AF-B0D1-DBB013AE3331}" type="presParOf" srcId="{B78CD276-4DE3-4939-AC6B-06F9CE219097}" destId="{2D3F0554-B37E-426E-B40F-3EACFD869034}" srcOrd="1" destOrd="0" presId="urn:microsoft.com/office/officeart/2017/3/layout/DropPinTimeline"/>
    <dgm:cxn modelId="{6B00DE52-23A4-47AA-90CA-BC9E411BC960}" type="presParOf" srcId="{6DBCB595-3F01-4B3E-A1F5-CD8F78DABE37}" destId="{5F1ABBCC-CB6C-4B86-AAD8-C21725552F59}" srcOrd="2" destOrd="0" presId="urn:microsoft.com/office/officeart/2017/3/layout/DropPinTimeline"/>
    <dgm:cxn modelId="{5BF754A0-14CC-4EBE-81A9-D17C3A94AEC1}" type="presParOf" srcId="{6DBCB595-3F01-4B3E-A1F5-CD8F78DABE37}" destId="{67CD5ED4-BC19-4709-8A21-537E1AA5AEB0}" srcOrd="3" destOrd="0" presId="urn:microsoft.com/office/officeart/2017/3/layout/DropPinTimeline"/>
    <dgm:cxn modelId="{69BBB58D-4B09-4D7C-8733-E93E6295425E}" type="presParOf" srcId="{6DBCB595-3F01-4B3E-A1F5-CD8F78DABE37}" destId="{91385891-0E6C-4BBB-8BB8-162238868549}" srcOrd="4" destOrd="0" presId="urn:microsoft.com/office/officeart/2017/3/layout/DropPinTimeline"/>
    <dgm:cxn modelId="{CBB9265E-BF36-4390-8188-46426934D9F1}" type="presParOf" srcId="{6DBCB595-3F01-4B3E-A1F5-CD8F78DABE37}" destId="{EFD30A8A-923B-4115-9162-1C70592F7754}" srcOrd="5" destOrd="0" presId="urn:microsoft.com/office/officeart/2017/3/layout/DropPinTimeline"/>
    <dgm:cxn modelId="{93DB0639-3D95-461D-955F-57333ABE6B5E}" type="presParOf" srcId="{A2B49EF4-1823-48DA-A54B-08C3A22C9B58}" destId="{AA7AEBA9-CFCC-4B8A-AFCA-4D85D2AB2C1B}" srcOrd="3" destOrd="0" presId="urn:microsoft.com/office/officeart/2017/3/layout/DropPinTimeline"/>
    <dgm:cxn modelId="{048837F7-468C-46CA-9EF1-24E90FF2FEF4}" type="presParOf" srcId="{A2B49EF4-1823-48DA-A54B-08C3A22C9B58}" destId="{A2B63729-D2F8-4743-AE7D-AAFEC7177888}" srcOrd="4" destOrd="0" presId="urn:microsoft.com/office/officeart/2017/3/layout/DropPinTimeline"/>
    <dgm:cxn modelId="{8883946B-DBC3-478F-BEAB-F866DE1B794B}" type="presParOf" srcId="{A2B63729-D2F8-4743-AE7D-AAFEC7177888}" destId="{63DFAA23-39FB-4E1B-AF95-7213C01424F7}" srcOrd="0" destOrd="0" presId="urn:microsoft.com/office/officeart/2017/3/layout/DropPinTimeline"/>
    <dgm:cxn modelId="{0251F713-69D3-47BD-9248-4B4F8BDB1F08}" type="presParOf" srcId="{A2B63729-D2F8-4743-AE7D-AAFEC7177888}" destId="{1037F9E8-B3C6-4B70-9852-3BAFB977DDBF}" srcOrd="1" destOrd="0" presId="urn:microsoft.com/office/officeart/2017/3/layout/DropPinTimeline"/>
    <dgm:cxn modelId="{E153A675-D7E3-46F5-B7DA-B6C397FE61F9}" type="presParOf" srcId="{1037F9E8-B3C6-4B70-9852-3BAFB977DDBF}" destId="{DD1BAA39-B182-4598-AC61-19EFA1C01652}" srcOrd="0" destOrd="0" presId="urn:microsoft.com/office/officeart/2017/3/layout/DropPinTimeline"/>
    <dgm:cxn modelId="{BCA96496-76AD-4B1F-8716-51BA170D8C51}" type="presParOf" srcId="{1037F9E8-B3C6-4B70-9852-3BAFB977DDBF}" destId="{97DE9D6C-652B-4FF7-8B1C-B7FD5E89D696}" srcOrd="1" destOrd="0" presId="urn:microsoft.com/office/officeart/2017/3/layout/DropPinTimeline"/>
    <dgm:cxn modelId="{D8B7ADE5-8B0B-4D8C-8803-F1CA01CACD90}" type="presParOf" srcId="{A2B63729-D2F8-4743-AE7D-AAFEC7177888}" destId="{BE588023-3BFE-4FC4-AF84-AA6F16ABA6A8}" srcOrd="2" destOrd="0" presId="urn:microsoft.com/office/officeart/2017/3/layout/DropPinTimeline"/>
    <dgm:cxn modelId="{33704C30-824B-4564-8FAE-D5E90EA6F588}" type="presParOf" srcId="{A2B63729-D2F8-4743-AE7D-AAFEC7177888}" destId="{63C70E2F-8C64-4E20-B2B1-6D1F0065F02E}" srcOrd="3" destOrd="0" presId="urn:microsoft.com/office/officeart/2017/3/layout/DropPinTimeline"/>
    <dgm:cxn modelId="{F64096D1-0DA0-4BC2-9A55-41CB9649E65B}" type="presParOf" srcId="{A2B63729-D2F8-4743-AE7D-AAFEC7177888}" destId="{F3BC520C-11A1-4C15-9347-780EC8979039}" srcOrd="4" destOrd="0" presId="urn:microsoft.com/office/officeart/2017/3/layout/DropPinTimeline"/>
    <dgm:cxn modelId="{8E4C5B4B-A730-4E5C-9EAC-6F4E67140638}" type="presParOf" srcId="{A2B63729-D2F8-4743-AE7D-AAFEC7177888}" destId="{D1585E57-F83F-4582-8FE2-C6D62A3D22D4}" srcOrd="5" destOrd="0" presId="urn:microsoft.com/office/officeart/2017/3/layout/DropPinTimeline"/>
    <dgm:cxn modelId="{7EFACC87-E7A5-49F6-87E7-192F0E86033D}" type="presParOf" srcId="{A2B49EF4-1823-48DA-A54B-08C3A22C9B58}" destId="{1F59858D-85A6-49F2-A312-751010857ECD}" srcOrd="5" destOrd="0" presId="urn:microsoft.com/office/officeart/2017/3/layout/DropPinTimeline"/>
    <dgm:cxn modelId="{5AE08816-066B-4B6C-9A96-1B9C00EEBC88}" type="presParOf" srcId="{A2B49EF4-1823-48DA-A54B-08C3A22C9B58}" destId="{D4159B76-3E89-4C44-96B3-8773B0C0FC38}" srcOrd="6" destOrd="0" presId="urn:microsoft.com/office/officeart/2017/3/layout/DropPinTimeline"/>
    <dgm:cxn modelId="{D36E283A-DECB-46F3-989B-1146EE119604}" type="presParOf" srcId="{D4159B76-3E89-4C44-96B3-8773B0C0FC38}" destId="{E08DC288-F5AF-44D2-9653-FFB78E36F27B}" srcOrd="0" destOrd="0" presId="urn:microsoft.com/office/officeart/2017/3/layout/DropPinTimeline"/>
    <dgm:cxn modelId="{940F2EBF-E3A9-450B-8A8F-7AACEC2DA0A6}" type="presParOf" srcId="{D4159B76-3E89-4C44-96B3-8773B0C0FC38}" destId="{DEB47A5E-9D3E-4429-A98E-EA64D2F7142C}" srcOrd="1" destOrd="0" presId="urn:microsoft.com/office/officeart/2017/3/layout/DropPinTimeline"/>
    <dgm:cxn modelId="{B46BB4D1-EE88-4E04-B094-F68B1762A16D}" type="presParOf" srcId="{DEB47A5E-9D3E-4429-A98E-EA64D2F7142C}" destId="{D1D81EFF-F852-499A-8B89-9B57A5A796FA}" srcOrd="0" destOrd="0" presId="urn:microsoft.com/office/officeart/2017/3/layout/DropPinTimeline"/>
    <dgm:cxn modelId="{00399994-FF47-461B-8B52-73DCE41DF882}" type="presParOf" srcId="{DEB47A5E-9D3E-4429-A98E-EA64D2F7142C}" destId="{17D0192B-4126-4499-B59F-070317655EF1}" srcOrd="1" destOrd="0" presId="urn:microsoft.com/office/officeart/2017/3/layout/DropPinTimeline"/>
    <dgm:cxn modelId="{F3E14491-DD14-46EF-92F0-C40B4E824655}" type="presParOf" srcId="{D4159B76-3E89-4C44-96B3-8773B0C0FC38}" destId="{12B28EA6-4B5A-4FA4-9784-8E8D87B69E4C}" srcOrd="2" destOrd="0" presId="urn:microsoft.com/office/officeart/2017/3/layout/DropPinTimeline"/>
    <dgm:cxn modelId="{43A124CB-0C05-44A2-9210-B712AED875DC}" type="presParOf" srcId="{D4159B76-3E89-4C44-96B3-8773B0C0FC38}" destId="{41D3F9F9-8976-4F7A-B603-5E527FA2B8BF}" srcOrd="3" destOrd="0" presId="urn:microsoft.com/office/officeart/2017/3/layout/DropPinTimeline"/>
    <dgm:cxn modelId="{E59068E9-CFFC-400C-8F7B-B47B5597D478}" type="presParOf" srcId="{D4159B76-3E89-4C44-96B3-8773B0C0FC38}" destId="{603223FF-F4DA-401D-B340-B3F2C0AA0CDC}" srcOrd="4" destOrd="0" presId="urn:microsoft.com/office/officeart/2017/3/layout/DropPinTimeline"/>
    <dgm:cxn modelId="{876069C5-07B9-4DEB-B378-F5572892B2D5}" type="presParOf" srcId="{D4159B76-3E89-4C44-96B3-8773B0C0FC38}" destId="{FB409569-E055-4927-B727-CA414A5045CB}" srcOrd="5" destOrd="0" presId="urn:microsoft.com/office/officeart/2017/3/layout/DropPinTimeline"/>
    <dgm:cxn modelId="{BCCE0B3E-9287-4633-BCE2-36811574A233}" type="presParOf" srcId="{A2B49EF4-1823-48DA-A54B-08C3A22C9B58}" destId="{D1E38E4C-FAA9-4C88-82AC-DA16DD251C7D}" srcOrd="7" destOrd="0" presId="urn:microsoft.com/office/officeart/2017/3/layout/DropPinTimeline"/>
    <dgm:cxn modelId="{5384A801-E653-4B0F-91CF-CF362B78C514}" type="presParOf" srcId="{A2B49EF4-1823-48DA-A54B-08C3A22C9B58}" destId="{76E05AE2-847A-4D3E-BFF6-AE448B13C676}" srcOrd="8" destOrd="0" presId="urn:microsoft.com/office/officeart/2017/3/layout/DropPinTimeline"/>
    <dgm:cxn modelId="{6CF09BE1-62A4-452B-A3F4-E9CC0B9544B5}" type="presParOf" srcId="{76E05AE2-847A-4D3E-BFF6-AE448B13C676}" destId="{FCB35803-97CC-4937-B01C-5B6E470561A0}" srcOrd="0" destOrd="0" presId="urn:microsoft.com/office/officeart/2017/3/layout/DropPinTimeline"/>
    <dgm:cxn modelId="{F8779533-8E26-49FF-BEC7-87F28998494A}" type="presParOf" srcId="{76E05AE2-847A-4D3E-BFF6-AE448B13C676}" destId="{2CDF6AEE-4AC1-43E9-8467-CBBC7DFCBB49}" srcOrd="1" destOrd="0" presId="urn:microsoft.com/office/officeart/2017/3/layout/DropPinTimeline"/>
    <dgm:cxn modelId="{D7C601B8-AF01-41DF-9666-0F1BB0A8B416}" type="presParOf" srcId="{2CDF6AEE-4AC1-43E9-8467-CBBC7DFCBB49}" destId="{FCA5E235-E055-4207-9E87-CFB4FEAF189A}" srcOrd="0" destOrd="0" presId="urn:microsoft.com/office/officeart/2017/3/layout/DropPinTimeline"/>
    <dgm:cxn modelId="{CE43433C-1FE8-4991-89F3-21BB4D07142D}" type="presParOf" srcId="{2CDF6AEE-4AC1-43E9-8467-CBBC7DFCBB49}" destId="{C540EE68-33BB-4B95-8FC3-0E5D6EFE4A84}" srcOrd="1" destOrd="0" presId="urn:microsoft.com/office/officeart/2017/3/layout/DropPinTimeline"/>
    <dgm:cxn modelId="{C6119A9F-55A1-490D-B52E-DC9B5674003D}" type="presParOf" srcId="{76E05AE2-847A-4D3E-BFF6-AE448B13C676}" destId="{F4DB5E7D-C7ED-41DC-AD45-F9AD2FE69779}" srcOrd="2" destOrd="0" presId="urn:microsoft.com/office/officeart/2017/3/layout/DropPinTimeline"/>
    <dgm:cxn modelId="{E00150EA-E3D3-4D0F-9F12-ADD0E1FCB704}" type="presParOf" srcId="{76E05AE2-847A-4D3E-BFF6-AE448B13C676}" destId="{7201CF51-6D3A-4A9B-92DE-C433D2F010C8}" srcOrd="3" destOrd="0" presId="urn:microsoft.com/office/officeart/2017/3/layout/DropPinTimeline"/>
    <dgm:cxn modelId="{D0E68263-5475-4677-8DE7-04EA0B2F5B77}" type="presParOf" srcId="{76E05AE2-847A-4D3E-BFF6-AE448B13C676}" destId="{8DAFE1CD-429A-4BD5-ACC8-66BC55A7293B}" srcOrd="4" destOrd="0" presId="urn:microsoft.com/office/officeart/2017/3/layout/DropPinTimeline"/>
    <dgm:cxn modelId="{4C0D9504-6F20-409E-808E-7C6BE6D339FD}" type="presParOf" srcId="{76E05AE2-847A-4D3E-BFF6-AE448B13C676}" destId="{0F08D5D6-6117-4432-8CD9-884098B7D6BF}" srcOrd="5" destOrd="0" presId="urn:microsoft.com/office/officeart/2017/3/layout/DropPinTimeline"/>
    <dgm:cxn modelId="{1EB56804-A05A-465B-B056-22810D085DFC}" type="presParOf" srcId="{A2B49EF4-1823-48DA-A54B-08C3A22C9B58}" destId="{196A533E-7D1E-482E-8386-CB818A963947}" srcOrd="9" destOrd="0" presId="urn:microsoft.com/office/officeart/2017/3/layout/DropPinTimeline"/>
    <dgm:cxn modelId="{80450913-79CE-4711-8BF7-19D3B5351DCF}" type="presParOf" srcId="{A2B49EF4-1823-48DA-A54B-08C3A22C9B58}" destId="{923B4C25-C363-4A0E-9A05-9ABAF6B66F99}" srcOrd="10" destOrd="0" presId="urn:microsoft.com/office/officeart/2017/3/layout/DropPinTimeline"/>
    <dgm:cxn modelId="{1014B994-E76C-4979-8206-3C371A260F0D}" type="presParOf" srcId="{923B4C25-C363-4A0E-9A05-9ABAF6B66F99}" destId="{8B071035-9B4C-4F16-B8C0-1D9649569FAD}" srcOrd="0" destOrd="0" presId="urn:microsoft.com/office/officeart/2017/3/layout/DropPinTimeline"/>
    <dgm:cxn modelId="{7112D60C-6967-4200-810A-58CCFA4E4A39}" type="presParOf" srcId="{923B4C25-C363-4A0E-9A05-9ABAF6B66F99}" destId="{1B0C60F6-806A-432F-A5D7-05DCAF64DCAA}" srcOrd="1" destOrd="0" presId="urn:microsoft.com/office/officeart/2017/3/layout/DropPinTimeline"/>
    <dgm:cxn modelId="{2E2BFECC-FB0E-4AA8-B867-F2FFEE1F1079}" type="presParOf" srcId="{1B0C60F6-806A-432F-A5D7-05DCAF64DCAA}" destId="{D4467120-792C-485A-A7F2-49AFB00C7AC6}" srcOrd="0" destOrd="0" presId="urn:microsoft.com/office/officeart/2017/3/layout/DropPinTimeline"/>
    <dgm:cxn modelId="{DDAA6378-2B4D-480F-B427-67B4AB8F14A8}" type="presParOf" srcId="{1B0C60F6-806A-432F-A5D7-05DCAF64DCAA}" destId="{9EDA7A44-F0CB-449E-BDBD-A50A040EBDD8}" srcOrd="1" destOrd="0" presId="urn:microsoft.com/office/officeart/2017/3/layout/DropPinTimeline"/>
    <dgm:cxn modelId="{124CD49C-8DB1-4FF7-A119-9D550F23433E}" type="presParOf" srcId="{923B4C25-C363-4A0E-9A05-9ABAF6B66F99}" destId="{A17DCA62-0521-48EF-B75C-CCEC8455A8BD}" srcOrd="2" destOrd="0" presId="urn:microsoft.com/office/officeart/2017/3/layout/DropPinTimeline"/>
    <dgm:cxn modelId="{01029231-C2CE-4EDD-87A0-3FD5366321DA}" type="presParOf" srcId="{923B4C25-C363-4A0E-9A05-9ABAF6B66F99}" destId="{48B5802C-FC99-43D0-A6A0-C3B88CFA4EC5}" srcOrd="3" destOrd="0" presId="urn:microsoft.com/office/officeart/2017/3/layout/DropPinTimeline"/>
    <dgm:cxn modelId="{16A1367D-2809-44AD-A895-3FB7E79D4AF3}" type="presParOf" srcId="{923B4C25-C363-4A0E-9A05-9ABAF6B66F99}" destId="{4E0466CE-784C-4842-A522-4E155A44824C}" srcOrd="4" destOrd="0" presId="urn:microsoft.com/office/officeart/2017/3/layout/DropPinTimeline"/>
    <dgm:cxn modelId="{F00620C8-8582-44B4-8283-239BAC50FFF1}" type="presParOf" srcId="{923B4C25-C363-4A0E-9A05-9ABAF6B66F99}" destId="{97B85D37-930C-43A6-A404-DEA31808379D}" srcOrd="5" destOrd="0" presId="urn:microsoft.com/office/officeart/2017/3/layout/DropPinTimeline"/>
    <dgm:cxn modelId="{03060A56-6966-4EA9-B29A-7105B8A50228}" type="presParOf" srcId="{A2B49EF4-1823-48DA-A54B-08C3A22C9B58}" destId="{32100158-B788-4CC9-89C9-E91BEFA32BBD}" srcOrd="11" destOrd="0" presId="urn:microsoft.com/office/officeart/2017/3/layout/DropPinTimeline"/>
    <dgm:cxn modelId="{FAAB8B81-9CA6-401C-9865-02F35EF21545}" type="presParOf" srcId="{A2B49EF4-1823-48DA-A54B-08C3A22C9B58}" destId="{BC26C4E9-E48E-41E8-AF6E-0BD4D98E8246}" srcOrd="12" destOrd="0" presId="urn:microsoft.com/office/officeart/2017/3/layout/DropPinTimeline"/>
    <dgm:cxn modelId="{AADA734A-985F-4EEC-A8EE-F230D84BA6B7}" type="presParOf" srcId="{BC26C4E9-E48E-41E8-AF6E-0BD4D98E8246}" destId="{5CC1F0A9-D706-42E1-A26E-3F69C7168C6D}" srcOrd="0" destOrd="0" presId="urn:microsoft.com/office/officeart/2017/3/layout/DropPinTimeline"/>
    <dgm:cxn modelId="{2CAE6A28-33F7-438D-84C8-D3488FE6B33B}" type="presParOf" srcId="{BC26C4E9-E48E-41E8-AF6E-0BD4D98E8246}" destId="{208D532A-9E7C-4323-A6D0-68892D8A69C6}" srcOrd="1" destOrd="0" presId="urn:microsoft.com/office/officeart/2017/3/layout/DropPinTimeline"/>
    <dgm:cxn modelId="{6FAF8B2F-417F-435A-B01A-CA3562568959}" type="presParOf" srcId="{208D532A-9E7C-4323-A6D0-68892D8A69C6}" destId="{A6B2F933-C9EB-49BC-8447-FF9D4E30E8BC}" srcOrd="0" destOrd="0" presId="urn:microsoft.com/office/officeart/2017/3/layout/DropPinTimeline"/>
    <dgm:cxn modelId="{8E98CC29-5E1F-4CAA-82FF-810AF38E0BD3}" type="presParOf" srcId="{208D532A-9E7C-4323-A6D0-68892D8A69C6}" destId="{C802E412-0D94-4AC5-9F78-5A492CED4F2D}" srcOrd="1" destOrd="0" presId="urn:microsoft.com/office/officeart/2017/3/layout/DropPinTimeline"/>
    <dgm:cxn modelId="{F02DC5A6-9DA1-450E-B547-D632852586F8}" type="presParOf" srcId="{BC26C4E9-E48E-41E8-AF6E-0BD4D98E8246}" destId="{69538B5D-E6BC-49D9-BE5D-9D5DC7B7AFCC}" srcOrd="2" destOrd="0" presId="urn:microsoft.com/office/officeart/2017/3/layout/DropPinTimeline"/>
    <dgm:cxn modelId="{6956812C-0DD0-4992-9F22-757E0D1EA151}" type="presParOf" srcId="{BC26C4E9-E48E-41E8-AF6E-0BD4D98E8246}" destId="{E2448C2A-E4EA-4AE3-9280-61F1798FBBCB}" srcOrd="3" destOrd="0" presId="urn:microsoft.com/office/officeart/2017/3/layout/DropPinTimeline"/>
    <dgm:cxn modelId="{9AAE3389-9F78-4A40-AFFA-B8DCA0AF1A22}" type="presParOf" srcId="{BC26C4E9-E48E-41E8-AF6E-0BD4D98E8246}" destId="{DA009163-D689-4935-A857-93BA7A5E4DDA}" srcOrd="4" destOrd="0" presId="urn:microsoft.com/office/officeart/2017/3/layout/DropPinTimeline"/>
    <dgm:cxn modelId="{61979EB0-436B-42FF-A692-014B0C93FE60}" type="presParOf" srcId="{BC26C4E9-E48E-41E8-AF6E-0BD4D98E8246}" destId="{A02373A3-93FD-4FBA-8C2B-B900776E7EA3}" srcOrd="5" destOrd="0" presId="urn:microsoft.com/office/officeart/2017/3/layout/DropPinTimeline"/>
    <dgm:cxn modelId="{97D7E049-10AD-4163-8DE9-D781C5D53132}" type="presParOf" srcId="{A2B49EF4-1823-48DA-A54B-08C3A22C9B58}" destId="{21F28824-ED38-4BDF-B920-3F7333DFC0E9}" srcOrd="13" destOrd="0" presId="urn:microsoft.com/office/officeart/2017/3/layout/DropPinTimeline"/>
    <dgm:cxn modelId="{40A92EA0-3FD3-4D5C-A9C7-B93094C55787}" type="presParOf" srcId="{A2B49EF4-1823-48DA-A54B-08C3A22C9B58}" destId="{88FC63C7-4407-4494-9016-BA026C0E639E}" srcOrd="14" destOrd="0" presId="urn:microsoft.com/office/officeart/2017/3/layout/DropPinTimeline"/>
    <dgm:cxn modelId="{CF9A0426-9FAE-4484-8B65-281A0DFBCDEA}" type="presParOf" srcId="{88FC63C7-4407-4494-9016-BA026C0E639E}" destId="{58313363-02A1-49B2-A9D4-F0EEB36CEBCB}" srcOrd="0" destOrd="0" presId="urn:microsoft.com/office/officeart/2017/3/layout/DropPinTimeline"/>
    <dgm:cxn modelId="{E1DF3A20-C86B-49B0-A70D-9865637A2CA0}" type="presParOf" srcId="{88FC63C7-4407-4494-9016-BA026C0E639E}" destId="{A53DD331-95BC-471D-9D4D-669F60C16EC2}" srcOrd="1" destOrd="0" presId="urn:microsoft.com/office/officeart/2017/3/layout/DropPinTimeline"/>
    <dgm:cxn modelId="{F4E97FE4-F94F-42E6-B6D9-EEB899B3E3F6}" type="presParOf" srcId="{A53DD331-95BC-471D-9D4D-669F60C16EC2}" destId="{09B63E7A-FB4B-4897-B657-719BE3DDC9E5}" srcOrd="0" destOrd="0" presId="urn:microsoft.com/office/officeart/2017/3/layout/DropPinTimeline"/>
    <dgm:cxn modelId="{00333339-3ECD-4991-81E6-C79F0124E0C6}" type="presParOf" srcId="{A53DD331-95BC-471D-9D4D-669F60C16EC2}" destId="{3F9E292D-C25D-4C8D-9929-230302FC102E}" srcOrd="1" destOrd="0" presId="urn:microsoft.com/office/officeart/2017/3/layout/DropPinTimeline"/>
    <dgm:cxn modelId="{8887C94D-69F8-4122-B380-D2D322482A9C}" type="presParOf" srcId="{88FC63C7-4407-4494-9016-BA026C0E639E}" destId="{DF210711-FAD6-4D5C-A4C9-F32C5078BDE2}" srcOrd="2" destOrd="0" presId="urn:microsoft.com/office/officeart/2017/3/layout/DropPinTimeline"/>
    <dgm:cxn modelId="{B05E0B5D-C5FB-4E7F-9AC7-F9BAE8C9992C}" type="presParOf" srcId="{88FC63C7-4407-4494-9016-BA026C0E639E}" destId="{9FAE9CC9-3946-4D90-8624-82593BC28671}" srcOrd="3" destOrd="0" presId="urn:microsoft.com/office/officeart/2017/3/layout/DropPinTimeline"/>
    <dgm:cxn modelId="{A7600A62-51A7-47BF-B05F-45A1913BC72B}" type="presParOf" srcId="{88FC63C7-4407-4494-9016-BA026C0E639E}" destId="{106AFA49-6E2D-4785-AB29-95ABD24BDB2B}" srcOrd="4" destOrd="0" presId="urn:microsoft.com/office/officeart/2017/3/layout/DropPinTimeline"/>
    <dgm:cxn modelId="{587DC3EE-2385-409F-8651-A3342A4E09FF}" type="presParOf" srcId="{88FC63C7-4407-4494-9016-BA026C0E639E}" destId="{F152ABEE-16ED-4FB3-A19C-42DCB76F13D3}" srcOrd="5" destOrd="0" presId="urn:microsoft.com/office/officeart/2017/3/layout/DropPinTimeline"/>
    <dgm:cxn modelId="{036799FB-0E6A-47B3-81DF-6522205E35D2}" type="presParOf" srcId="{A2B49EF4-1823-48DA-A54B-08C3A22C9B58}" destId="{C3F9731C-A6F2-41CD-826C-7184E43B3BF6}" srcOrd="15" destOrd="0" presId="urn:microsoft.com/office/officeart/2017/3/layout/DropPinTimeline"/>
    <dgm:cxn modelId="{4DB57F36-4ED3-4B21-861A-BF4ADAAF8F1A}" type="presParOf" srcId="{A2B49EF4-1823-48DA-A54B-08C3A22C9B58}" destId="{79280C4F-F81C-4C54-BAED-EBE7B1C3B602}" srcOrd="16" destOrd="0" presId="urn:microsoft.com/office/officeart/2017/3/layout/DropPinTimeline"/>
    <dgm:cxn modelId="{417EEE76-DE13-485C-B76F-71D82A34EA9A}" type="presParOf" srcId="{79280C4F-F81C-4C54-BAED-EBE7B1C3B602}" destId="{2589D626-F099-4B90-8F2B-4961C646C089}" srcOrd="0" destOrd="0" presId="urn:microsoft.com/office/officeart/2017/3/layout/DropPinTimeline"/>
    <dgm:cxn modelId="{B9B76994-209B-48B3-98F6-E73F6B55C0F7}" type="presParOf" srcId="{79280C4F-F81C-4C54-BAED-EBE7B1C3B602}" destId="{C31B0D58-173F-4AC6-9B05-7979296F9DFC}" srcOrd="1" destOrd="0" presId="urn:microsoft.com/office/officeart/2017/3/layout/DropPinTimeline"/>
    <dgm:cxn modelId="{FC272F87-A346-4A58-91A2-DE7643F3E20C}" type="presParOf" srcId="{C31B0D58-173F-4AC6-9B05-7979296F9DFC}" destId="{0D34741F-7680-43EE-B0CD-910DB439FE84}" srcOrd="0" destOrd="0" presId="urn:microsoft.com/office/officeart/2017/3/layout/DropPinTimeline"/>
    <dgm:cxn modelId="{C4128075-6367-4AEA-BB77-DCB96F7B4616}" type="presParOf" srcId="{C31B0D58-173F-4AC6-9B05-7979296F9DFC}" destId="{CF8833AE-9E4A-4E03-88F4-0549396E5956}" srcOrd="1" destOrd="0" presId="urn:microsoft.com/office/officeart/2017/3/layout/DropPinTimeline"/>
    <dgm:cxn modelId="{D8B35015-A2B6-449A-A8DE-560359B00FB3}" type="presParOf" srcId="{79280C4F-F81C-4C54-BAED-EBE7B1C3B602}" destId="{6F56151E-7109-459E-B90F-9CC26895D647}" srcOrd="2" destOrd="0" presId="urn:microsoft.com/office/officeart/2017/3/layout/DropPinTimeline"/>
    <dgm:cxn modelId="{C7D15C29-BF5E-4813-BEC4-80F8CB510607}" type="presParOf" srcId="{79280C4F-F81C-4C54-BAED-EBE7B1C3B602}" destId="{A7B1A1CF-9ED6-4A17-B609-BE29EC311F16}" srcOrd="3" destOrd="0" presId="urn:microsoft.com/office/officeart/2017/3/layout/DropPinTimeline"/>
    <dgm:cxn modelId="{EB333D18-38C9-47D4-8E26-7D82F449B64D}" type="presParOf" srcId="{79280C4F-F81C-4C54-BAED-EBE7B1C3B602}" destId="{46B5A399-2065-44DB-863A-83C08F5EF015}" srcOrd="4" destOrd="0" presId="urn:microsoft.com/office/officeart/2017/3/layout/DropPinTimeline"/>
    <dgm:cxn modelId="{2D7367CE-79BD-4758-84D1-D35A599DF64D}" type="presParOf" srcId="{79280C4F-F81C-4C54-BAED-EBE7B1C3B602}" destId="{517575AD-84A2-42B0-B16B-F469062AFD40}"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DDE68-1EF3-4035-B7E4-B2981D8439A7}"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72256D86-A97E-409F-B46D-209796EB31D9}">
      <dgm:prSet/>
      <dgm:spPr/>
      <dgm:t>
        <a:bodyPr/>
        <a:lstStyle/>
        <a:p>
          <a:r>
            <a:rPr lang="en-US"/>
            <a:t>Battery must last more than 30 hours</a:t>
          </a:r>
        </a:p>
      </dgm:t>
    </dgm:pt>
    <dgm:pt modelId="{61902EA4-BA6F-4346-9A5F-64CBC1C23C94}" type="parTrans" cxnId="{1B2E02D0-2C22-40BC-9241-2D156705BDDB}">
      <dgm:prSet/>
      <dgm:spPr/>
      <dgm:t>
        <a:bodyPr/>
        <a:lstStyle/>
        <a:p>
          <a:endParaRPr lang="en-US"/>
        </a:p>
      </dgm:t>
    </dgm:pt>
    <dgm:pt modelId="{A7BDC22A-08E9-4C65-9DCB-545EFD69EEFC}" type="sibTrans" cxnId="{1B2E02D0-2C22-40BC-9241-2D156705BDDB}">
      <dgm:prSet/>
      <dgm:spPr/>
      <dgm:t>
        <a:bodyPr/>
        <a:lstStyle/>
        <a:p>
          <a:endParaRPr lang="en-US"/>
        </a:p>
      </dgm:t>
    </dgm:pt>
    <dgm:pt modelId="{2D3F5EC8-260C-49E8-A843-D7C5FC980571}">
      <dgm:prSet/>
      <dgm:spPr/>
      <dgm:t>
        <a:bodyPr/>
        <a:lstStyle/>
        <a:p>
          <a:r>
            <a:rPr lang="en-US"/>
            <a:t>Scooter must weigh under 95 pounds</a:t>
          </a:r>
        </a:p>
      </dgm:t>
    </dgm:pt>
    <dgm:pt modelId="{7506EEDB-DEE0-4BDE-B20B-EBDD32BDC2B2}" type="parTrans" cxnId="{7E04FBDA-F604-4045-A38B-14C419A293C2}">
      <dgm:prSet/>
      <dgm:spPr/>
      <dgm:t>
        <a:bodyPr/>
        <a:lstStyle/>
        <a:p>
          <a:endParaRPr lang="en-US"/>
        </a:p>
      </dgm:t>
    </dgm:pt>
    <dgm:pt modelId="{513498D5-7B33-4152-82F1-889C6BE22665}" type="sibTrans" cxnId="{7E04FBDA-F604-4045-A38B-14C419A293C2}">
      <dgm:prSet/>
      <dgm:spPr/>
      <dgm:t>
        <a:bodyPr/>
        <a:lstStyle/>
        <a:p>
          <a:endParaRPr lang="en-US"/>
        </a:p>
      </dgm:t>
    </dgm:pt>
    <dgm:pt modelId="{FD10784A-BF1C-406E-B26A-51181722D5A9}">
      <dgm:prSet/>
      <dgm:spPr/>
      <dgm:t>
        <a:bodyPr/>
        <a:lstStyle/>
        <a:p>
          <a:r>
            <a:rPr lang="en-US"/>
            <a:t>At least 25% of materials must be recyclable</a:t>
          </a:r>
        </a:p>
      </dgm:t>
    </dgm:pt>
    <dgm:pt modelId="{AE928A6A-03C2-4A7A-ACE5-2B9677D4E7FC}" type="parTrans" cxnId="{470B3103-90DA-4D5C-A896-703EC4C38AEF}">
      <dgm:prSet/>
      <dgm:spPr/>
      <dgm:t>
        <a:bodyPr/>
        <a:lstStyle/>
        <a:p>
          <a:endParaRPr lang="en-US"/>
        </a:p>
      </dgm:t>
    </dgm:pt>
    <dgm:pt modelId="{56CA1115-7842-4C3F-BB7A-70092CF0C986}" type="sibTrans" cxnId="{470B3103-90DA-4D5C-A896-703EC4C38AEF}">
      <dgm:prSet/>
      <dgm:spPr/>
      <dgm:t>
        <a:bodyPr/>
        <a:lstStyle/>
        <a:p>
          <a:endParaRPr lang="en-US"/>
        </a:p>
      </dgm:t>
    </dgm:pt>
    <dgm:pt modelId="{7EDB8DE2-6AB3-4B35-BEB5-21095D7A0087}">
      <dgm:prSet/>
      <dgm:spPr/>
      <dgm:t>
        <a:bodyPr/>
        <a:lstStyle/>
        <a:p>
          <a:r>
            <a:rPr lang="en-US"/>
            <a:t>Offered in four standard colors: Black, White, Red, Blue</a:t>
          </a:r>
        </a:p>
      </dgm:t>
    </dgm:pt>
    <dgm:pt modelId="{348CE03F-54BB-4D69-9F11-E8C9F2DB4382}" type="parTrans" cxnId="{228944B5-C8ED-4F5C-8A7E-5CD5B445977E}">
      <dgm:prSet/>
      <dgm:spPr/>
      <dgm:t>
        <a:bodyPr/>
        <a:lstStyle/>
        <a:p>
          <a:endParaRPr lang="en-US"/>
        </a:p>
      </dgm:t>
    </dgm:pt>
    <dgm:pt modelId="{E54A797F-3184-4A4F-A61A-17C144007A06}" type="sibTrans" cxnId="{228944B5-C8ED-4F5C-8A7E-5CD5B445977E}">
      <dgm:prSet/>
      <dgm:spPr/>
      <dgm:t>
        <a:bodyPr/>
        <a:lstStyle/>
        <a:p>
          <a:endParaRPr lang="en-US"/>
        </a:p>
      </dgm:t>
    </dgm:pt>
    <dgm:pt modelId="{FCBF6AAF-C41E-4FC1-9AFE-4CD84D5DB7E8}">
      <dgm:prSet/>
      <dgm:spPr/>
      <dgm:t>
        <a:bodyPr/>
        <a:lstStyle/>
        <a:p>
          <a:r>
            <a:rPr lang="en-US"/>
            <a:t>Must meet EU safety standards for launch in Spain</a:t>
          </a:r>
        </a:p>
      </dgm:t>
    </dgm:pt>
    <dgm:pt modelId="{4AE5EA27-8255-4E92-94D5-D4FC6B622A45}" type="parTrans" cxnId="{E1258749-85E4-4485-A90F-403D44C8843F}">
      <dgm:prSet/>
      <dgm:spPr/>
      <dgm:t>
        <a:bodyPr/>
        <a:lstStyle/>
        <a:p>
          <a:endParaRPr lang="en-US"/>
        </a:p>
      </dgm:t>
    </dgm:pt>
    <dgm:pt modelId="{859CC9E2-97FD-4028-8475-680A0DA047E9}" type="sibTrans" cxnId="{E1258749-85E4-4485-A90F-403D44C8843F}">
      <dgm:prSet/>
      <dgm:spPr/>
      <dgm:t>
        <a:bodyPr/>
        <a:lstStyle/>
        <a:p>
          <a:endParaRPr lang="en-US"/>
        </a:p>
      </dgm:t>
    </dgm:pt>
    <dgm:pt modelId="{6F65FBC7-7089-469B-90CF-EEBB8C24C6E0}">
      <dgm:prSet/>
      <dgm:spPr/>
      <dgm:t>
        <a:bodyPr/>
        <a:lstStyle/>
        <a:p>
          <a:r>
            <a:rPr lang="en-US"/>
            <a:t>Must score at least 3 out of 4 in market research consumer trials</a:t>
          </a:r>
        </a:p>
      </dgm:t>
    </dgm:pt>
    <dgm:pt modelId="{3CEF20FE-CB72-4D6D-BEB3-1722C72BF386}" type="parTrans" cxnId="{8E86D366-2056-4EF4-BB2D-D7361CFF1D4D}">
      <dgm:prSet/>
      <dgm:spPr/>
      <dgm:t>
        <a:bodyPr/>
        <a:lstStyle/>
        <a:p>
          <a:endParaRPr lang="en-US"/>
        </a:p>
      </dgm:t>
    </dgm:pt>
    <dgm:pt modelId="{789026C9-0724-4F48-8DB2-597E40DB9F3D}" type="sibTrans" cxnId="{8E86D366-2056-4EF4-BB2D-D7361CFF1D4D}">
      <dgm:prSet/>
      <dgm:spPr/>
      <dgm:t>
        <a:bodyPr/>
        <a:lstStyle/>
        <a:p>
          <a:endParaRPr lang="en-US"/>
        </a:p>
      </dgm:t>
    </dgm:pt>
    <dgm:pt modelId="{B45DBBCC-2B12-4BA8-9D5E-2852A8DA3D8E}" type="pres">
      <dgm:prSet presAssocID="{1D9DDE68-1EF3-4035-B7E4-B2981D8439A7}" presName="vert0" presStyleCnt="0">
        <dgm:presLayoutVars>
          <dgm:dir/>
          <dgm:animOne val="branch"/>
          <dgm:animLvl val="lvl"/>
        </dgm:presLayoutVars>
      </dgm:prSet>
      <dgm:spPr/>
    </dgm:pt>
    <dgm:pt modelId="{600AD595-4B37-41A9-A7E3-3B3A2E171F26}" type="pres">
      <dgm:prSet presAssocID="{72256D86-A97E-409F-B46D-209796EB31D9}" presName="thickLine" presStyleLbl="alignNode1" presStyleIdx="0" presStyleCnt="6"/>
      <dgm:spPr/>
    </dgm:pt>
    <dgm:pt modelId="{5D96D5D2-A8CB-4AFB-9BC8-8A0927871BEA}" type="pres">
      <dgm:prSet presAssocID="{72256D86-A97E-409F-B46D-209796EB31D9}" presName="horz1" presStyleCnt="0"/>
      <dgm:spPr/>
    </dgm:pt>
    <dgm:pt modelId="{CE6B3E10-0160-496B-943F-7BA93AE76B93}" type="pres">
      <dgm:prSet presAssocID="{72256D86-A97E-409F-B46D-209796EB31D9}" presName="tx1" presStyleLbl="revTx" presStyleIdx="0" presStyleCnt="6"/>
      <dgm:spPr/>
    </dgm:pt>
    <dgm:pt modelId="{7F236B80-5156-4FE1-BA38-B6D5C0D5A085}" type="pres">
      <dgm:prSet presAssocID="{72256D86-A97E-409F-B46D-209796EB31D9}" presName="vert1" presStyleCnt="0"/>
      <dgm:spPr/>
    </dgm:pt>
    <dgm:pt modelId="{F920EEC6-7ACB-4D88-9FDA-7CDE058485BF}" type="pres">
      <dgm:prSet presAssocID="{2D3F5EC8-260C-49E8-A843-D7C5FC980571}" presName="thickLine" presStyleLbl="alignNode1" presStyleIdx="1" presStyleCnt="6"/>
      <dgm:spPr/>
    </dgm:pt>
    <dgm:pt modelId="{68BDE1A3-18E9-40A2-BC2F-3C7C9F4C6A54}" type="pres">
      <dgm:prSet presAssocID="{2D3F5EC8-260C-49E8-A843-D7C5FC980571}" presName="horz1" presStyleCnt="0"/>
      <dgm:spPr/>
    </dgm:pt>
    <dgm:pt modelId="{55A71108-555C-4DB9-A7DC-5A9A806BF7A5}" type="pres">
      <dgm:prSet presAssocID="{2D3F5EC8-260C-49E8-A843-D7C5FC980571}" presName="tx1" presStyleLbl="revTx" presStyleIdx="1" presStyleCnt="6"/>
      <dgm:spPr/>
    </dgm:pt>
    <dgm:pt modelId="{B3E89CA9-CAB7-48C3-8A31-28E27AE1F083}" type="pres">
      <dgm:prSet presAssocID="{2D3F5EC8-260C-49E8-A843-D7C5FC980571}" presName="vert1" presStyleCnt="0"/>
      <dgm:spPr/>
    </dgm:pt>
    <dgm:pt modelId="{5977819C-65A4-449B-A453-B67A63E245C0}" type="pres">
      <dgm:prSet presAssocID="{FD10784A-BF1C-406E-B26A-51181722D5A9}" presName="thickLine" presStyleLbl="alignNode1" presStyleIdx="2" presStyleCnt="6"/>
      <dgm:spPr/>
    </dgm:pt>
    <dgm:pt modelId="{DA2A189C-332F-456A-A3D9-40E1893BBCFA}" type="pres">
      <dgm:prSet presAssocID="{FD10784A-BF1C-406E-B26A-51181722D5A9}" presName="horz1" presStyleCnt="0"/>
      <dgm:spPr/>
    </dgm:pt>
    <dgm:pt modelId="{AA17416E-E5D5-4BCE-AA00-59AA6138C1CB}" type="pres">
      <dgm:prSet presAssocID="{FD10784A-BF1C-406E-B26A-51181722D5A9}" presName="tx1" presStyleLbl="revTx" presStyleIdx="2" presStyleCnt="6"/>
      <dgm:spPr/>
    </dgm:pt>
    <dgm:pt modelId="{DEBC4806-0327-4A88-899C-B5C1F00D629F}" type="pres">
      <dgm:prSet presAssocID="{FD10784A-BF1C-406E-B26A-51181722D5A9}" presName="vert1" presStyleCnt="0"/>
      <dgm:spPr/>
    </dgm:pt>
    <dgm:pt modelId="{8163F35C-74BA-4E52-BA1D-EB10BB0BC8DB}" type="pres">
      <dgm:prSet presAssocID="{7EDB8DE2-6AB3-4B35-BEB5-21095D7A0087}" presName="thickLine" presStyleLbl="alignNode1" presStyleIdx="3" presStyleCnt="6"/>
      <dgm:spPr/>
    </dgm:pt>
    <dgm:pt modelId="{68080317-FFE9-4CD3-B46D-E5F173BFAC57}" type="pres">
      <dgm:prSet presAssocID="{7EDB8DE2-6AB3-4B35-BEB5-21095D7A0087}" presName="horz1" presStyleCnt="0"/>
      <dgm:spPr/>
    </dgm:pt>
    <dgm:pt modelId="{EC3ECE9F-C291-46F0-A040-E971C656B9A4}" type="pres">
      <dgm:prSet presAssocID="{7EDB8DE2-6AB3-4B35-BEB5-21095D7A0087}" presName="tx1" presStyleLbl="revTx" presStyleIdx="3" presStyleCnt="6"/>
      <dgm:spPr/>
    </dgm:pt>
    <dgm:pt modelId="{9B3B383F-6257-4645-95A8-3FF6A34AE704}" type="pres">
      <dgm:prSet presAssocID="{7EDB8DE2-6AB3-4B35-BEB5-21095D7A0087}" presName="vert1" presStyleCnt="0"/>
      <dgm:spPr/>
    </dgm:pt>
    <dgm:pt modelId="{D63F4A52-0D05-4E97-89DA-2BB20BB65BDE}" type="pres">
      <dgm:prSet presAssocID="{FCBF6AAF-C41E-4FC1-9AFE-4CD84D5DB7E8}" presName="thickLine" presStyleLbl="alignNode1" presStyleIdx="4" presStyleCnt="6"/>
      <dgm:spPr/>
    </dgm:pt>
    <dgm:pt modelId="{D408CE4D-E655-46AB-B917-1A524FE71831}" type="pres">
      <dgm:prSet presAssocID="{FCBF6AAF-C41E-4FC1-9AFE-4CD84D5DB7E8}" presName="horz1" presStyleCnt="0"/>
      <dgm:spPr/>
    </dgm:pt>
    <dgm:pt modelId="{873D2AEF-963E-495E-8C6C-BBFB490BFCF3}" type="pres">
      <dgm:prSet presAssocID="{FCBF6AAF-C41E-4FC1-9AFE-4CD84D5DB7E8}" presName="tx1" presStyleLbl="revTx" presStyleIdx="4" presStyleCnt="6"/>
      <dgm:spPr/>
    </dgm:pt>
    <dgm:pt modelId="{AA742470-7E20-4F7C-A29F-3BC917086FCB}" type="pres">
      <dgm:prSet presAssocID="{FCBF6AAF-C41E-4FC1-9AFE-4CD84D5DB7E8}" presName="vert1" presStyleCnt="0"/>
      <dgm:spPr/>
    </dgm:pt>
    <dgm:pt modelId="{5E1A7CC3-0D21-492A-959A-7CE6A40D5268}" type="pres">
      <dgm:prSet presAssocID="{6F65FBC7-7089-469B-90CF-EEBB8C24C6E0}" presName="thickLine" presStyleLbl="alignNode1" presStyleIdx="5" presStyleCnt="6"/>
      <dgm:spPr/>
    </dgm:pt>
    <dgm:pt modelId="{FD7E6B64-3715-4332-9E23-DA6CAA511B71}" type="pres">
      <dgm:prSet presAssocID="{6F65FBC7-7089-469B-90CF-EEBB8C24C6E0}" presName="horz1" presStyleCnt="0"/>
      <dgm:spPr/>
    </dgm:pt>
    <dgm:pt modelId="{85E7798B-4FC1-457C-9B91-4EF5180EF34B}" type="pres">
      <dgm:prSet presAssocID="{6F65FBC7-7089-469B-90CF-EEBB8C24C6E0}" presName="tx1" presStyleLbl="revTx" presStyleIdx="5" presStyleCnt="6"/>
      <dgm:spPr/>
    </dgm:pt>
    <dgm:pt modelId="{CB224BE9-4E3C-46D5-B49A-C73B302F9711}" type="pres">
      <dgm:prSet presAssocID="{6F65FBC7-7089-469B-90CF-EEBB8C24C6E0}" presName="vert1" presStyleCnt="0"/>
      <dgm:spPr/>
    </dgm:pt>
  </dgm:ptLst>
  <dgm:cxnLst>
    <dgm:cxn modelId="{470B3103-90DA-4D5C-A896-703EC4C38AEF}" srcId="{1D9DDE68-1EF3-4035-B7E4-B2981D8439A7}" destId="{FD10784A-BF1C-406E-B26A-51181722D5A9}" srcOrd="2" destOrd="0" parTransId="{AE928A6A-03C2-4A7A-ACE5-2B9677D4E7FC}" sibTransId="{56CA1115-7842-4C3F-BB7A-70092CF0C986}"/>
    <dgm:cxn modelId="{93257316-E678-47FC-B84E-F01A0D93ED9B}" type="presOf" srcId="{2D3F5EC8-260C-49E8-A843-D7C5FC980571}" destId="{55A71108-555C-4DB9-A7DC-5A9A806BF7A5}" srcOrd="0" destOrd="0" presId="urn:microsoft.com/office/officeart/2008/layout/LinedList"/>
    <dgm:cxn modelId="{E24FF63D-8707-41BD-8E9C-4BD4385878BC}" type="presOf" srcId="{72256D86-A97E-409F-B46D-209796EB31D9}" destId="{CE6B3E10-0160-496B-943F-7BA93AE76B93}" srcOrd="0" destOrd="0" presId="urn:microsoft.com/office/officeart/2008/layout/LinedList"/>
    <dgm:cxn modelId="{F9489D5C-B138-485D-AD18-D44F6CF0BCEE}" type="presOf" srcId="{6F65FBC7-7089-469B-90CF-EEBB8C24C6E0}" destId="{85E7798B-4FC1-457C-9B91-4EF5180EF34B}" srcOrd="0" destOrd="0" presId="urn:microsoft.com/office/officeart/2008/layout/LinedList"/>
    <dgm:cxn modelId="{97DDE865-CA04-40F8-9FF4-08769B9EB262}" type="presOf" srcId="{FD10784A-BF1C-406E-B26A-51181722D5A9}" destId="{AA17416E-E5D5-4BCE-AA00-59AA6138C1CB}" srcOrd="0" destOrd="0" presId="urn:microsoft.com/office/officeart/2008/layout/LinedList"/>
    <dgm:cxn modelId="{8E86D366-2056-4EF4-BB2D-D7361CFF1D4D}" srcId="{1D9DDE68-1EF3-4035-B7E4-B2981D8439A7}" destId="{6F65FBC7-7089-469B-90CF-EEBB8C24C6E0}" srcOrd="5" destOrd="0" parTransId="{3CEF20FE-CB72-4D6D-BEB3-1722C72BF386}" sibTransId="{789026C9-0724-4F48-8DB2-597E40DB9F3D}"/>
    <dgm:cxn modelId="{E1258749-85E4-4485-A90F-403D44C8843F}" srcId="{1D9DDE68-1EF3-4035-B7E4-B2981D8439A7}" destId="{FCBF6AAF-C41E-4FC1-9AFE-4CD84D5DB7E8}" srcOrd="4" destOrd="0" parTransId="{4AE5EA27-8255-4E92-94D5-D4FC6B622A45}" sibTransId="{859CC9E2-97FD-4028-8475-680A0DA047E9}"/>
    <dgm:cxn modelId="{8EA38351-7DDD-4467-A26A-0CBDF75DCC6D}" type="presOf" srcId="{7EDB8DE2-6AB3-4B35-BEB5-21095D7A0087}" destId="{EC3ECE9F-C291-46F0-A040-E971C656B9A4}" srcOrd="0" destOrd="0" presId="urn:microsoft.com/office/officeart/2008/layout/LinedList"/>
    <dgm:cxn modelId="{228944B5-C8ED-4F5C-8A7E-5CD5B445977E}" srcId="{1D9DDE68-1EF3-4035-B7E4-B2981D8439A7}" destId="{7EDB8DE2-6AB3-4B35-BEB5-21095D7A0087}" srcOrd="3" destOrd="0" parTransId="{348CE03F-54BB-4D69-9F11-E8C9F2DB4382}" sibTransId="{E54A797F-3184-4A4F-A61A-17C144007A06}"/>
    <dgm:cxn modelId="{572D8ECE-FE91-4E79-A114-2478EEA61182}" type="presOf" srcId="{1D9DDE68-1EF3-4035-B7E4-B2981D8439A7}" destId="{B45DBBCC-2B12-4BA8-9D5E-2852A8DA3D8E}" srcOrd="0" destOrd="0" presId="urn:microsoft.com/office/officeart/2008/layout/LinedList"/>
    <dgm:cxn modelId="{1B2E02D0-2C22-40BC-9241-2D156705BDDB}" srcId="{1D9DDE68-1EF3-4035-B7E4-B2981D8439A7}" destId="{72256D86-A97E-409F-B46D-209796EB31D9}" srcOrd="0" destOrd="0" parTransId="{61902EA4-BA6F-4346-9A5F-64CBC1C23C94}" sibTransId="{A7BDC22A-08E9-4C65-9DCB-545EFD69EEFC}"/>
    <dgm:cxn modelId="{8F8BD5D8-6248-44E0-A841-748848EA9FF2}" type="presOf" srcId="{FCBF6AAF-C41E-4FC1-9AFE-4CD84D5DB7E8}" destId="{873D2AEF-963E-495E-8C6C-BBFB490BFCF3}" srcOrd="0" destOrd="0" presId="urn:microsoft.com/office/officeart/2008/layout/LinedList"/>
    <dgm:cxn modelId="{7E04FBDA-F604-4045-A38B-14C419A293C2}" srcId="{1D9DDE68-1EF3-4035-B7E4-B2981D8439A7}" destId="{2D3F5EC8-260C-49E8-A843-D7C5FC980571}" srcOrd="1" destOrd="0" parTransId="{7506EEDB-DEE0-4BDE-B20B-EBDD32BDC2B2}" sibTransId="{513498D5-7B33-4152-82F1-889C6BE22665}"/>
    <dgm:cxn modelId="{E54539AE-52E6-427E-893D-F08F477768DD}" type="presParOf" srcId="{B45DBBCC-2B12-4BA8-9D5E-2852A8DA3D8E}" destId="{600AD595-4B37-41A9-A7E3-3B3A2E171F26}" srcOrd="0" destOrd="0" presId="urn:microsoft.com/office/officeart/2008/layout/LinedList"/>
    <dgm:cxn modelId="{D8F22399-B3B8-4AC5-B4E7-51C3EAF20889}" type="presParOf" srcId="{B45DBBCC-2B12-4BA8-9D5E-2852A8DA3D8E}" destId="{5D96D5D2-A8CB-4AFB-9BC8-8A0927871BEA}" srcOrd="1" destOrd="0" presId="urn:microsoft.com/office/officeart/2008/layout/LinedList"/>
    <dgm:cxn modelId="{7AFB0B6C-30D4-42A9-94D3-DCE22CB73F42}" type="presParOf" srcId="{5D96D5D2-A8CB-4AFB-9BC8-8A0927871BEA}" destId="{CE6B3E10-0160-496B-943F-7BA93AE76B93}" srcOrd="0" destOrd="0" presId="urn:microsoft.com/office/officeart/2008/layout/LinedList"/>
    <dgm:cxn modelId="{185AC347-4333-46C8-B913-45139FD2680F}" type="presParOf" srcId="{5D96D5D2-A8CB-4AFB-9BC8-8A0927871BEA}" destId="{7F236B80-5156-4FE1-BA38-B6D5C0D5A085}" srcOrd="1" destOrd="0" presId="urn:microsoft.com/office/officeart/2008/layout/LinedList"/>
    <dgm:cxn modelId="{FD183FDF-6968-495B-93D5-DEB87F6076E8}" type="presParOf" srcId="{B45DBBCC-2B12-4BA8-9D5E-2852A8DA3D8E}" destId="{F920EEC6-7ACB-4D88-9FDA-7CDE058485BF}" srcOrd="2" destOrd="0" presId="urn:microsoft.com/office/officeart/2008/layout/LinedList"/>
    <dgm:cxn modelId="{FE6C91F8-B3BE-4FE0-8243-4D11082DA44F}" type="presParOf" srcId="{B45DBBCC-2B12-4BA8-9D5E-2852A8DA3D8E}" destId="{68BDE1A3-18E9-40A2-BC2F-3C7C9F4C6A54}" srcOrd="3" destOrd="0" presId="urn:microsoft.com/office/officeart/2008/layout/LinedList"/>
    <dgm:cxn modelId="{F5EC92C1-661C-4884-88F5-40958B43C0B6}" type="presParOf" srcId="{68BDE1A3-18E9-40A2-BC2F-3C7C9F4C6A54}" destId="{55A71108-555C-4DB9-A7DC-5A9A806BF7A5}" srcOrd="0" destOrd="0" presId="urn:microsoft.com/office/officeart/2008/layout/LinedList"/>
    <dgm:cxn modelId="{B26FD94C-64FB-4048-89C4-08265F4C7807}" type="presParOf" srcId="{68BDE1A3-18E9-40A2-BC2F-3C7C9F4C6A54}" destId="{B3E89CA9-CAB7-48C3-8A31-28E27AE1F083}" srcOrd="1" destOrd="0" presId="urn:microsoft.com/office/officeart/2008/layout/LinedList"/>
    <dgm:cxn modelId="{F04D733A-FD60-4C75-998A-AB6AAE687B7E}" type="presParOf" srcId="{B45DBBCC-2B12-4BA8-9D5E-2852A8DA3D8E}" destId="{5977819C-65A4-449B-A453-B67A63E245C0}" srcOrd="4" destOrd="0" presId="urn:microsoft.com/office/officeart/2008/layout/LinedList"/>
    <dgm:cxn modelId="{97C004E9-C77A-402B-821F-FC9118733B96}" type="presParOf" srcId="{B45DBBCC-2B12-4BA8-9D5E-2852A8DA3D8E}" destId="{DA2A189C-332F-456A-A3D9-40E1893BBCFA}" srcOrd="5" destOrd="0" presId="urn:microsoft.com/office/officeart/2008/layout/LinedList"/>
    <dgm:cxn modelId="{2EE3AB7A-03DF-4645-BEAC-040859F2742A}" type="presParOf" srcId="{DA2A189C-332F-456A-A3D9-40E1893BBCFA}" destId="{AA17416E-E5D5-4BCE-AA00-59AA6138C1CB}" srcOrd="0" destOrd="0" presId="urn:microsoft.com/office/officeart/2008/layout/LinedList"/>
    <dgm:cxn modelId="{809A4835-6746-48A1-A8EA-327CA8CECB8C}" type="presParOf" srcId="{DA2A189C-332F-456A-A3D9-40E1893BBCFA}" destId="{DEBC4806-0327-4A88-899C-B5C1F00D629F}" srcOrd="1" destOrd="0" presId="urn:microsoft.com/office/officeart/2008/layout/LinedList"/>
    <dgm:cxn modelId="{CED1AE03-260C-4989-B849-CE5EF97E8BBB}" type="presParOf" srcId="{B45DBBCC-2B12-4BA8-9D5E-2852A8DA3D8E}" destId="{8163F35C-74BA-4E52-BA1D-EB10BB0BC8DB}" srcOrd="6" destOrd="0" presId="urn:microsoft.com/office/officeart/2008/layout/LinedList"/>
    <dgm:cxn modelId="{9CFA9D90-84D7-4C65-B99D-6814083DD3ED}" type="presParOf" srcId="{B45DBBCC-2B12-4BA8-9D5E-2852A8DA3D8E}" destId="{68080317-FFE9-4CD3-B46D-E5F173BFAC57}" srcOrd="7" destOrd="0" presId="urn:microsoft.com/office/officeart/2008/layout/LinedList"/>
    <dgm:cxn modelId="{32A9F3A6-807C-42E1-8E21-C8127F225A7D}" type="presParOf" srcId="{68080317-FFE9-4CD3-B46D-E5F173BFAC57}" destId="{EC3ECE9F-C291-46F0-A040-E971C656B9A4}" srcOrd="0" destOrd="0" presId="urn:microsoft.com/office/officeart/2008/layout/LinedList"/>
    <dgm:cxn modelId="{4BDC58C2-19DE-498F-8D26-88F78337844A}" type="presParOf" srcId="{68080317-FFE9-4CD3-B46D-E5F173BFAC57}" destId="{9B3B383F-6257-4645-95A8-3FF6A34AE704}" srcOrd="1" destOrd="0" presId="urn:microsoft.com/office/officeart/2008/layout/LinedList"/>
    <dgm:cxn modelId="{9895FEBB-9355-47AE-A82A-2A8B4812A5FC}" type="presParOf" srcId="{B45DBBCC-2B12-4BA8-9D5E-2852A8DA3D8E}" destId="{D63F4A52-0D05-4E97-89DA-2BB20BB65BDE}" srcOrd="8" destOrd="0" presId="urn:microsoft.com/office/officeart/2008/layout/LinedList"/>
    <dgm:cxn modelId="{17397046-4189-4969-9298-DDCF8EB67172}" type="presParOf" srcId="{B45DBBCC-2B12-4BA8-9D5E-2852A8DA3D8E}" destId="{D408CE4D-E655-46AB-B917-1A524FE71831}" srcOrd="9" destOrd="0" presId="urn:microsoft.com/office/officeart/2008/layout/LinedList"/>
    <dgm:cxn modelId="{C95BA1F3-C34C-411F-AFED-75600861DF78}" type="presParOf" srcId="{D408CE4D-E655-46AB-B917-1A524FE71831}" destId="{873D2AEF-963E-495E-8C6C-BBFB490BFCF3}" srcOrd="0" destOrd="0" presId="urn:microsoft.com/office/officeart/2008/layout/LinedList"/>
    <dgm:cxn modelId="{1DD71489-4A56-4503-A31F-B1202399AD68}" type="presParOf" srcId="{D408CE4D-E655-46AB-B917-1A524FE71831}" destId="{AA742470-7E20-4F7C-A29F-3BC917086FCB}" srcOrd="1" destOrd="0" presId="urn:microsoft.com/office/officeart/2008/layout/LinedList"/>
    <dgm:cxn modelId="{CA982316-5D8C-4091-BFCA-5DE8C3D359E3}" type="presParOf" srcId="{B45DBBCC-2B12-4BA8-9D5E-2852A8DA3D8E}" destId="{5E1A7CC3-0D21-492A-959A-7CE6A40D5268}" srcOrd="10" destOrd="0" presId="urn:microsoft.com/office/officeart/2008/layout/LinedList"/>
    <dgm:cxn modelId="{BA185125-DBFB-4B3C-8309-FBFA9CCD1AFB}" type="presParOf" srcId="{B45DBBCC-2B12-4BA8-9D5E-2852A8DA3D8E}" destId="{FD7E6B64-3715-4332-9E23-DA6CAA511B71}" srcOrd="11" destOrd="0" presId="urn:microsoft.com/office/officeart/2008/layout/LinedList"/>
    <dgm:cxn modelId="{3A347098-BBC0-4D29-90E1-05900C978183}" type="presParOf" srcId="{FD7E6B64-3715-4332-9E23-DA6CAA511B71}" destId="{85E7798B-4FC1-457C-9B91-4EF5180EF34B}" srcOrd="0" destOrd="0" presId="urn:microsoft.com/office/officeart/2008/layout/LinedList"/>
    <dgm:cxn modelId="{203DAB6E-1777-40B8-B6EE-1A082582CA9A}" type="presParOf" srcId="{FD7E6B64-3715-4332-9E23-DA6CAA511B71}" destId="{CB224BE9-4E3C-46D5-B49A-C73B302F971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D31C0D-1685-425E-AEC5-263C26B039B9}" type="doc">
      <dgm:prSet loTypeId="urn:microsoft.com/office/officeart/2018/2/layout/IconVerticalSolidList" loCatId="icon" qsTypeId="urn:microsoft.com/office/officeart/2005/8/quickstyle/simple1" qsCatId="simple" csTypeId="urn:microsoft.com/office/officeart/2005/8/colors/accent3_5" csCatId="accent3" phldr="1"/>
      <dgm:spPr/>
      <dgm:t>
        <a:bodyPr/>
        <a:lstStyle/>
        <a:p>
          <a:endParaRPr lang="en-US"/>
        </a:p>
      </dgm:t>
    </dgm:pt>
    <dgm:pt modelId="{0793FBE3-F296-4894-A188-6A22B7E34B77}">
      <dgm:prSet/>
      <dgm:spPr/>
      <dgm:t>
        <a:bodyPr/>
        <a:lstStyle/>
        <a:p>
          <a:pPr>
            <a:lnSpc>
              <a:spcPct val="100000"/>
            </a:lnSpc>
          </a:pPr>
          <a:r>
            <a:rPr lang="en-US" b="1">
              <a:latin typeface="Arial"/>
              <a:cs typeface="Arial"/>
            </a:rPr>
            <a:t>Timeframe Constraint - The project must be completed by January 17, 2016, to meet the trade show deadline. No extensions are planned.</a:t>
          </a:r>
        </a:p>
      </dgm:t>
    </dgm:pt>
    <dgm:pt modelId="{ED573FB2-EA55-4B10-8161-246C981AFD43}" type="parTrans" cxnId="{EB38C04D-DEE6-49B9-9E48-6E08F73B187D}">
      <dgm:prSet/>
      <dgm:spPr/>
      <dgm:t>
        <a:bodyPr/>
        <a:lstStyle/>
        <a:p>
          <a:endParaRPr lang="en-US"/>
        </a:p>
      </dgm:t>
    </dgm:pt>
    <dgm:pt modelId="{BD225FCE-B3DB-4246-93AD-0A83276FFBFB}" type="sibTrans" cxnId="{EB38C04D-DEE6-49B9-9E48-6E08F73B187D}">
      <dgm:prSet/>
      <dgm:spPr/>
      <dgm:t>
        <a:bodyPr/>
        <a:lstStyle/>
        <a:p>
          <a:endParaRPr lang="en-US"/>
        </a:p>
      </dgm:t>
    </dgm:pt>
    <dgm:pt modelId="{E0EC0F4C-837F-47BF-9DBB-1238F4C12CA4}">
      <dgm:prSet/>
      <dgm:spPr/>
      <dgm:t>
        <a:bodyPr/>
        <a:lstStyle/>
        <a:p>
          <a:pPr>
            <a:lnSpc>
              <a:spcPct val="100000"/>
            </a:lnSpc>
          </a:pPr>
          <a:r>
            <a:rPr lang="en-US" b="1">
              <a:latin typeface="Arial"/>
              <a:cs typeface="Arial"/>
            </a:rPr>
            <a:t>Resource Availability - The project is limited to the personnel and equipment available within ARC unless explicitly approved for augmentation.</a:t>
          </a:r>
        </a:p>
      </dgm:t>
    </dgm:pt>
    <dgm:pt modelId="{CCB72FE4-CFC3-4D1B-BAD0-E50BEA0A76CB}" type="parTrans" cxnId="{5012A598-58C9-42F9-845F-F2C5E4206987}">
      <dgm:prSet/>
      <dgm:spPr/>
      <dgm:t>
        <a:bodyPr/>
        <a:lstStyle/>
        <a:p>
          <a:endParaRPr lang="en-US"/>
        </a:p>
      </dgm:t>
    </dgm:pt>
    <dgm:pt modelId="{701B5905-B3A1-4843-8EB4-834797B5450E}" type="sibTrans" cxnId="{5012A598-58C9-42F9-845F-F2C5E4206987}">
      <dgm:prSet/>
      <dgm:spPr/>
      <dgm:t>
        <a:bodyPr/>
        <a:lstStyle/>
        <a:p>
          <a:endParaRPr lang="en-US"/>
        </a:p>
      </dgm:t>
    </dgm:pt>
    <dgm:pt modelId="{F29DA1A6-B334-478A-A0EF-5C99FF0F77E3}">
      <dgm:prSet/>
      <dgm:spPr/>
      <dgm:t>
        <a:bodyPr/>
        <a:lstStyle/>
        <a:p>
          <a:pPr>
            <a:lnSpc>
              <a:spcPct val="100000"/>
            </a:lnSpc>
          </a:pPr>
          <a:r>
            <a:rPr lang="en-US" b="1">
              <a:latin typeface="Arial"/>
              <a:cs typeface="Arial"/>
            </a:rPr>
            <a:t>Budget Limitations - The budget is fixed, with a maximum of $50,000 available in management reserves for contingency use.</a:t>
          </a:r>
        </a:p>
      </dgm:t>
    </dgm:pt>
    <dgm:pt modelId="{29997110-5CBB-4F9B-BEA7-C92EDDE7BCBC}" type="parTrans" cxnId="{74BF7948-06C9-4DBD-A11C-884C12011F37}">
      <dgm:prSet/>
      <dgm:spPr/>
      <dgm:t>
        <a:bodyPr/>
        <a:lstStyle/>
        <a:p>
          <a:endParaRPr lang="en-US"/>
        </a:p>
      </dgm:t>
    </dgm:pt>
    <dgm:pt modelId="{75392633-AD3F-42B2-8737-672E864B2593}" type="sibTrans" cxnId="{74BF7948-06C9-4DBD-A11C-884C12011F37}">
      <dgm:prSet/>
      <dgm:spPr/>
      <dgm:t>
        <a:bodyPr/>
        <a:lstStyle/>
        <a:p>
          <a:endParaRPr lang="en-US"/>
        </a:p>
      </dgm:t>
    </dgm:pt>
    <dgm:pt modelId="{B24A3842-1A13-4EE8-A84F-67C582872359}">
      <dgm:prSet/>
      <dgm:spPr/>
      <dgm:t>
        <a:bodyPr/>
        <a:lstStyle/>
        <a:p>
          <a:pPr>
            <a:lnSpc>
              <a:spcPct val="100000"/>
            </a:lnSpc>
          </a:pPr>
          <a:r>
            <a:rPr lang="en-US" b="1">
              <a:latin typeface="Arial"/>
              <a:cs typeface="Arial"/>
            </a:rPr>
            <a:t>Technology Constraints - Only existing, proven manufacturing and testing technologies will be used; new or experimental technologies are out of scope.</a:t>
          </a:r>
        </a:p>
      </dgm:t>
    </dgm:pt>
    <dgm:pt modelId="{6DF87C24-6AC9-458D-A353-078DF2D1CC46}" type="parTrans" cxnId="{AA8C8E0C-CCE2-418A-9429-4794448784F3}">
      <dgm:prSet/>
      <dgm:spPr/>
      <dgm:t>
        <a:bodyPr/>
        <a:lstStyle/>
        <a:p>
          <a:endParaRPr lang="en-US"/>
        </a:p>
      </dgm:t>
    </dgm:pt>
    <dgm:pt modelId="{C8823500-108D-45B0-827A-E73E7A54ACD4}" type="sibTrans" cxnId="{AA8C8E0C-CCE2-418A-9429-4794448784F3}">
      <dgm:prSet/>
      <dgm:spPr/>
      <dgm:t>
        <a:bodyPr/>
        <a:lstStyle/>
        <a:p>
          <a:endParaRPr lang="en-US"/>
        </a:p>
      </dgm:t>
    </dgm:pt>
    <dgm:pt modelId="{A6FC184D-5D1F-42EB-BE19-57422AAEB9E9}">
      <dgm:prSet/>
      <dgm:spPr/>
      <dgm:t>
        <a:bodyPr/>
        <a:lstStyle/>
        <a:p>
          <a:pPr>
            <a:lnSpc>
              <a:spcPct val="100000"/>
            </a:lnSpc>
          </a:pPr>
          <a:r>
            <a:rPr lang="en-US" b="1">
              <a:latin typeface="Arial"/>
              <a:cs typeface="Arial"/>
            </a:rPr>
            <a:t>Prototype Focus - The project will produce and test functional prototypes only. No mass manufacturing or assembly-line setup is included.</a:t>
          </a:r>
        </a:p>
      </dgm:t>
    </dgm:pt>
    <dgm:pt modelId="{56747524-0822-4720-B6D3-F27BD2837A0F}" type="parTrans" cxnId="{C328F8EE-84C8-41BA-9314-342055A63A13}">
      <dgm:prSet/>
      <dgm:spPr/>
      <dgm:t>
        <a:bodyPr/>
        <a:lstStyle/>
        <a:p>
          <a:endParaRPr lang="en-US"/>
        </a:p>
      </dgm:t>
    </dgm:pt>
    <dgm:pt modelId="{1833F713-1678-4870-B121-117E4306961B}" type="sibTrans" cxnId="{C328F8EE-84C8-41BA-9314-342055A63A13}">
      <dgm:prSet/>
      <dgm:spPr/>
      <dgm:t>
        <a:bodyPr/>
        <a:lstStyle/>
        <a:p>
          <a:endParaRPr lang="en-US"/>
        </a:p>
      </dgm:t>
    </dgm:pt>
    <dgm:pt modelId="{C769BBDD-B1BD-4FC8-B6F6-9A9F5FAB14ED}">
      <dgm:prSet/>
      <dgm:spPr/>
      <dgm:t>
        <a:bodyPr/>
        <a:lstStyle/>
        <a:p>
          <a:pPr>
            <a:lnSpc>
              <a:spcPct val="100000"/>
            </a:lnSpc>
          </a:pPr>
          <a:r>
            <a:rPr lang="en-US" b="1">
              <a:latin typeface="Arial"/>
              <a:cs typeface="Arial"/>
            </a:rPr>
            <a:t>Personalization – Few choices on customizing the Red Zuma.  Apart from choosing colors, there aren't many options.</a:t>
          </a:r>
        </a:p>
      </dgm:t>
    </dgm:pt>
    <dgm:pt modelId="{B5119B6A-6A0C-4089-B972-8822AF596068}" type="parTrans" cxnId="{3B39A72E-76CD-4A44-94C2-904CB8DF936A}">
      <dgm:prSet/>
      <dgm:spPr/>
      <dgm:t>
        <a:bodyPr/>
        <a:lstStyle/>
        <a:p>
          <a:endParaRPr lang="en-US"/>
        </a:p>
      </dgm:t>
    </dgm:pt>
    <dgm:pt modelId="{28EF9487-41AA-4E72-8696-DE823B9FF4BC}" type="sibTrans" cxnId="{3B39A72E-76CD-4A44-94C2-904CB8DF936A}">
      <dgm:prSet/>
      <dgm:spPr/>
      <dgm:t>
        <a:bodyPr/>
        <a:lstStyle/>
        <a:p>
          <a:endParaRPr lang="en-US"/>
        </a:p>
      </dgm:t>
    </dgm:pt>
    <dgm:pt modelId="{8B78FAFA-09A5-4283-88BA-E3410D4571BF}">
      <dgm:prSet/>
      <dgm:spPr/>
      <dgm:t>
        <a:bodyPr/>
        <a:lstStyle/>
        <a:p>
          <a:pPr>
            <a:lnSpc>
              <a:spcPct val="100000"/>
            </a:lnSpc>
          </a:pPr>
          <a:r>
            <a:rPr lang="en-US" b="1">
              <a:latin typeface="Arial"/>
              <a:cs typeface="Arial"/>
            </a:rPr>
            <a:t>Location – Tested in Spain for use in the Las Vegas Games. Company based in the US. </a:t>
          </a:r>
        </a:p>
      </dgm:t>
    </dgm:pt>
    <dgm:pt modelId="{0E74FF96-2D90-4B92-91A3-F2826C473121}" type="parTrans" cxnId="{34860A86-D832-4B5C-8479-DDC0CC8270CE}">
      <dgm:prSet/>
      <dgm:spPr/>
      <dgm:t>
        <a:bodyPr/>
        <a:lstStyle/>
        <a:p>
          <a:endParaRPr lang="en-US"/>
        </a:p>
      </dgm:t>
    </dgm:pt>
    <dgm:pt modelId="{C5C9E673-C4E1-41E8-A07E-98AFC5B41781}" type="sibTrans" cxnId="{34860A86-D832-4B5C-8479-DDC0CC8270CE}">
      <dgm:prSet/>
      <dgm:spPr/>
      <dgm:t>
        <a:bodyPr/>
        <a:lstStyle/>
        <a:p>
          <a:endParaRPr lang="en-US"/>
        </a:p>
      </dgm:t>
    </dgm:pt>
    <dgm:pt modelId="{1AB34B4F-9662-4FBC-89BB-1756C8941A35}" type="pres">
      <dgm:prSet presAssocID="{8CD31C0D-1685-425E-AEC5-263C26B039B9}" presName="root" presStyleCnt="0">
        <dgm:presLayoutVars>
          <dgm:dir/>
          <dgm:resizeHandles val="exact"/>
        </dgm:presLayoutVars>
      </dgm:prSet>
      <dgm:spPr/>
    </dgm:pt>
    <dgm:pt modelId="{3DFD32F3-8D57-4987-9182-5359CB7B077E}" type="pres">
      <dgm:prSet presAssocID="{0793FBE3-F296-4894-A188-6A22B7E34B77}" presName="compNode" presStyleCnt="0"/>
      <dgm:spPr/>
    </dgm:pt>
    <dgm:pt modelId="{FB03A67F-9A05-4C69-AE12-F06D693B7C66}" type="pres">
      <dgm:prSet presAssocID="{0793FBE3-F296-4894-A188-6A22B7E34B77}" presName="bgRect" presStyleLbl="bgShp" presStyleIdx="0" presStyleCnt="7"/>
      <dgm:spPr/>
    </dgm:pt>
    <dgm:pt modelId="{15B6CF40-0808-4776-9028-A739545C9F16}" type="pres">
      <dgm:prSet presAssocID="{0793FBE3-F296-4894-A188-6A22B7E34B7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2C3441C8-DF3C-44AD-90AA-D23D77DF78A3}" type="pres">
      <dgm:prSet presAssocID="{0793FBE3-F296-4894-A188-6A22B7E34B77}" presName="spaceRect" presStyleCnt="0"/>
      <dgm:spPr/>
    </dgm:pt>
    <dgm:pt modelId="{7CE1B121-01E8-4C39-A5BD-BED48AB08AA2}" type="pres">
      <dgm:prSet presAssocID="{0793FBE3-F296-4894-A188-6A22B7E34B77}" presName="parTx" presStyleLbl="revTx" presStyleIdx="0" presStyleCnt="7">
        <dgm:presLayoutVars>
          <dgm:chMax val="0"/>
          <dgm:chPref val="0"/>
        </dgm:presLayoutVars>
      </dgm:prSet>
      <dgm:spPr/>
    </dgm:pt>
    <dgm:pt modelId="{C339A6CB-36A7-4F05-BB35-96EAF798008D}" type="pres">
      <dgm:prSet presAssocID="{BD225FCE-B3DB-4246-93AD-0A83276FFBFB}" presName="sibTrans" presStyleCnt="0"/>
      <dgm:spPr/>
    </dgm:pt>
    <dgm:pt modelId="{791CCCBF-F3D1-447E-B447-F60AE07DE130}" type="pres">
      <dgm:prSet presAssocID="{E0EC0F4C-837F-47BF-9DBB-1238F4C12CA4}" presName="compNode" presStyleCnt="0"/>
      <dgm:spPr/>
    </dgm:pt>
    <dgm:pt modelId="{ADCF68C2-CA50-4D02-B870-3C35396792B7}" type="pres">
      <dgm:prSet presAssocID="{E0EC0F4C-837F-47BF-9DBB-1238F4C12CA4}" presName="bgRect" presStyleLbl="bgShp" presStyleIdx="1" presStyleCnt="7"/>
      <dgm:spPr/>
    </dgm:pt>
    <dgm:pt modelId="{DAFE25CF-2FB9-4B03-8FD3-E3CF837F9163}" type="pres">
      <dgm:prSet presAssocID="{E0EC0F4C-837F-47BF-9DBB-1238F4C12C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ane"/>
        </a:ext>
      </dgm:extLst>
    </dgm:pt>
    <dgm:pt modelId="{AC57B9D1-995A-434E-8B1C-70B6B2DCFF8F}" type="pres">
      <dgm:prSet presAssocID="{E0EC0F4C-837F-47BF-9DBB-1238F4C12CA4}" presName="spaceRect" presStyleCnt="0"/>
      <dgm:spPr/>
    </dgm:pt>
    <dgm:pt modelId="{B36B2EB7-9216-46D3-978E-8CF045900597}" type="pres">
      <dgm:prSet presAssocID="{E0EC0F4C-837F-47BF-9DBB-1238F4C12CA4}" presName="parTx" presStyleLbl="revTx" presStyleIdx="1" presStyleCnt="7">
        <dgm:presLayoutVars>
          <dgm:chMax val="0"/>
          <dgm:chPref val="0"/>
        </dgm:presLayoutVars>
      </dgm:prSet>
      <dgm:spPr/>
    </dgm:pt>
    <dgm:pt modelId="{ABB004C1-6A5A-4ACB-A1D1-7A4E19745C78}" type="pres">
      <dgm:prSet presAssocID="{701B5905-B3A1-4843-8EB4-834797B5450E}" presName="sibTrans" presStyleCnt="0"/>
      <dgm:spPr/>
    </dgm:pt>
    <dgm:pt modelId="{054EF66A-A207-4AE0-9446-A19602E8D120}" type="pres">
      <dgm:prSet presAssocID="{F29DA1A6-B334-478A-A0EF-5C99FF0F77E3}" presName="compNode" presStyleCnt="0"/>
      <dgm:spPr/>
    </dgm:pt>
    <dgm:pt modelId="{4E8B564E-237B-4573-A4A9-3BD59A9210CB}" type="pres">
      <dgm:prSet presAssocID="{F29DA1A6-B334-478A-A0EF-5C99FF0F77E3}" presName="bgRect" presStyleLbl="bgShp" presStyleIdx="2" presStyleCnt="7"/>
      <dgm:spPr/>
    </dgm:pt>
    <dgm:pt modelId="{F6ED06BE-AE21-4189-AE70-A7AA2E91438C}" type="pres">
      <dgm:prSet presAssocID="{F29DA1A6-B334-478A-A0EF-5C99FF0F77E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5E766EE5-18BD-4B36-BE21-915D66488C00}" type="pres">
      <dgm:prSet presAssocID="{F29DA1A6-B334-478A-A0EF-5C99FF0F77E3}" presName="spaceRect" presStyleCnt="0"/>
      <dgm:spPr/>
    </dgm:pt>
    <dgm:pt modelId="{8B587F1A-0146-47B6-AA28-4492F42C34C6}" type="pres">
      <dgm:prSet presAssocID="{F29DA1A6-B334-478A-A0EF-5C99FF0F77E3}" presName="parTx" presStyleLbl="revTx" presStyleIdx="2" presStyleCnt="7">
        <dgm:presLayoutVars>
          <dgm:chMax val="0"/>
          <dgm:chPref val="0"/>
        </dgm:presLayoutVars>
      </dgm:prSet>
      <dgm:spPr/>
    </dgm:pt>
    <dgm:pt modelId="{6B987898-A823-424C-A2F6-C9BD05EA114D}" type="pres">
      <dgm:prSet presAssocID="{75392633-AD3F-42B2-8737-672E864B2593}" presName="sibTrans" presStyleCnt="0"/>
      <dgm:spPr/>
    </dgm:pt>
    <dgm:pt modelId="{F38AEE07-BF1F-4A01-B107-72AB9919868F}" type="pres">
      <dgm:prSet presAssocID="{B24A3842-1A13-4EE8-A84F-67C582872359}" presName="compNode" presStyleCnt="0"/>
      <dgm:spPr/>
    </dgm:pt>
    <dgm:pt modelId="{9A044F71-6134-4A10-93B5-0E92AEC331BB}" type="pres">
      <dgm:prSet presAssocID="{B24A3842-1A13-4EE8-A84F-67C582872359}" presName="bgRect" presStyleLbl="bgShp" presStyleIdx="3" presStyleCnt="7"/>
      <dgm:spPr/>
    </dgm:pt>
    <dgm:pt modelId="{90AE8790-3180-47BE-B083-E61263A07B6D}" type="pres">
      <dgm:prSet presAssocID="{B24A3842-1A13-4EE8-A84F-67C58287235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ask"/>
        </a:ext>
      </dgm:extLst>
    </dgm:pt>
    <dgm:pt modelId="{14CEFFC6-DC44-4FE2-8879-28F727ABF49C}" type="pres">
      <dgm:prSet presAssocID="{B24A3842-1A13-4EE8-A84F-67C582872359}" presName="spaceRect" presStyleCnt="0"/>
      <dgm:spPr/>
    </dgm:pt>
    <dgm:pt modelId="{A39966E4-07A9-4E71-8EA5-9F96D5024ED4}" type="pres">
      <dgm:prSet presAssocID="{B24A3842-1A13-4EE8-A84F-67C582872359}" presName="parTx" presStyleLbl="revTx" presStyleIdx="3" presStyleCnt="7">
        <dgm:presLayoutVars>
          <dgm:chMax val="0"/>
          <dgm:chPref val="0"/>
        </dgm:presLayoutVars>
      </dgm:prSet>
      <dgm:spPr/>
    </dgm:pt>
    <dgm:pt modelId="{4C5684A6-7AB5-47F0-9951-EF074FE29070}" type="pres">
      <dgm:prSet presAssocID="{C8823500-108D-45B0-827A-E73E7A54ACD4}" presName="sibTrans" presStyleCnt="0"/>
      <dgm:spPr/>
    </dgm:pt>
    <dgm:pt modelId="{9DF2E2A7-7E08-4B66-8CDF-5FDCA48E06D6}" type="pres">
      <dgm:prSet presAssocID="{A6FC184D-5D1F-42EB-BE19-57422AAEB9E9}" presName="compNode" presStyleCnt="0"/>
      <dgm:spPr/>
    </dgm:pt>
    <dgm:pt modelId="{5C2CC529-6F55-41D2-A913-C9E7BF3CD0EF}" type="pres">
      <dgm:prSet presAssocID="{A6FC184D-5D1F-42EB-BE19-57422AAEB9E9}" presName="bgRect" presStyleLbl="bgShp" presStyleIdx="4" presStyleCnt="7"/>
      <dgm:spPr/>
    </dgm:pt>
    <dgm:pt modelId="{99F16821-6E3A-4365-8B97-9BC3BD4838A6}" type="pres">
      <dgm:prSet presAssocID="{A6FC184D-5D1F-42EB-BE19-57422AAEB9E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D678CD96-3D09-4115-85EF-1780B402374B}" type="pres">
      <dgm:prSet presAssocID="{A6FC184D-5D1F-42EB-BE19-57422AAEB9E9}" presName="spaceRect" presStyleCnt="0"/>
      <dgm:spPr/>
    </dgm:pt>
    <dgm:pt modelId="{FCDEC168-C45E-4645-9BDC-23E6B9877FDC}" type="pres">
      <dgm:prSet presAssocID="{A6FC184D-5D1F-42EB-BE19-57422AAEB9E9}" presName="parTx" presStyleLbl="revTx" presStyleIdx="4" presStyleCnt="7">
        <dgm:presLayoutVars>
          <dgm:chMax val="0"/>
          <dgm:chPref val="0"/>
        </dgm:presLayoutVars>
      </dgm:prSet>
      <dgm:spPr/>
    </dgm:pt>
    <dgm:pt modelId="{4D08C902-C112-4A25-97F5-6227C2B71895}" type="pres">
      <dgm:prSet presAssocID="{1833F713-1678-4870-B121-117E4306961B}" presName="sibTrans" presStyleCnt="0"/>
      <dgm:spPr/>
    </dgm:pt>
    <dgm:pt modelId="{00448F82-8899-49D0-98ED-BBF4120AC0CD}" type="pres">
      <dgm:prSet presAssocID="{C769BBDD-B1BD-4FC8-B6F6-9A9F5FAB14ED}" presName="compNode" presStyleCnt="0"/>
      <dgm:spPr/>
    </dgm:pt>
    <dgm:pt modelId="{67D62D4F-FCF3-4734-8813-62857BEA50C6}" type="pres">
      <dgm:prSet presAssocID="{C769BBDD-B1BD-4FC8-B6F6-9A9F5FAB14ED}" presName="bgRect" presStyleLbl="bgShp" presStyleIdx="5" presStyleCnt="7"/>
      <dgm:spPr/>
    </dgm:pt>
    <dgm:pt modelId="{E2B8891B-BB7C-49E8-8A8A-AEEF8DD43675}" type="pres">
      <dgm:prSet presAssocID="{C769BBDD-B1BD-4FC8-B6F6-9A9F5FAB14E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rowser Window"/>
        </a:ext>
      </dgm:extLst>
    </dgm:pt>
    <dgm:pt modelId="{51DC324D-6DAA-4CA6-A20D-66055669FB7F}" type="pres">
      <dgm:prSet presAssocID="{C769BBDD-B1BD-4FC8-B6F6-9A9F5FAB14ED}" presName="spaceRect" presStyleCnt="0"/>
      <dgm:spPr/>
    </dgm:pt>
    <dgm:pt modelId="{C8EC81CD-FCF5-4764-9BF9-9AD6BA5BA654}" type="pres">
      <dgm:prSet presAssocID="{C769BBDD-B1BD-4FC8-B6F6-9A9F5FAB14ED}" presName="parTx" presStyleLbl="revTx" presStyleIdx="5" presStyleCnt="7">
        <dgm:presLayoutVars>
          <dgm:chMax val="0"/>
          <dgm:chPref val="0"/>
        </dgm:presLayoutVars>
      </dgm:prSet>
      <dgm:spPr/>
    </dgm:pt>
    <dgm:pt modelId="{AF90B880-7B13-43BD-8622-0571659FF1AF}" type="pres">
      <dgm:prSet presAssocID="{28EF9487-41AA-4E72-8696-DE823B9FF4BC}" presName="sibTrans" presStyleCnt="0"/>
      <dgm:spPr/>
    </dgm:pt>
    <dgm:pt modelId="{5B8F63C1-6552-4199-9329-C3BC24C30B11}" type="pres">
      <dgm:prSet presAssocID="{8B78FAFA-09A5-4283-88BA-E3410D4571BF}" presName="compNode" presStyleCnt="0"/>
      <dgm:spPr/>
    </dgm:pt>
    <dgm:pt modelId="{186586F2-96E0-49B2-A4FC-1302264C32AF}" type="pres">
      <dgm:prSet presAssocID="{8B78FAFA-09A5-4283-88BA-E3410D4571BF}" presName="bgRect" presStyleLbl="bgShp" presStyleIdx="6" presStyleCnt="7"/>
      <dgm:spPr/>
    </dgm:pt>
    <dgm:pt modelId="{9600B00D-8C57-406C-AF5D-9D6922E42FDB}" type="pres">
      <dgm:prSet presAssocID="{8B78FAFA-09A5-4283-88BA-E3410D4571B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ice"/>
        </a:ext>
      </dgm:extLst>
    </dgm:pt>
    <dgm:pt modelId="{02A042B6-68CA-45E1-ABFF-2F33CDCF27FF}" type="pres">
      <dgm:prSet presAssocID="{8B78FAFA-09A5-4283-88BA-E3410D4571BF}" presName="spaceRect" presStyleCnt="0"/>
      <dgm:spPr/>
    </dgm:pt>
    <dgm:pt modelId="{87662E10-0221-459F-8B5A-4EE7B5AA95A7}" type="pres">
      <dgm:prSet presAssocID="{8B78FAFA-09A5-4283-88BA-E3410D4571BF}" presName="parTx" presStyleLbl="revTx" presStyleIdx="6" presStyleCnt="7">
        <dgm:presLayoutVars>
          <dgm:chMax val="0"/>
          <dgm:chPref val="0"/>
        </dgm:presLayoutVars>
      </dgm:prSet>
      <dgm:spPr/>
    </dgm:pt>
  </dgm:ptLst>
  <dgm:cxnLst>
    <dgm:cxn modelId="{2F9F520A-EB30-4DF7-8668-83619FA8A482}" type="presOf" srcId="{C769BBDD-B1BD-4FC8-B6F6-9A9F5FAB14ED}" destId="{C8EC81CD-FCF5-4764-9BF9-9AD6BA5BA654}" srcOrd="0" destOrd="0" presId="urn:microsoft.com/office/officeart/2018/2/layout/IconVerticalSolidList"/>
    <dgm:cxn modelId="{AA8C8E0C-CCE2-418A-9429-4794448784F3}" srcId="{8CD31C0D-1685-425E-AEC5-263C26B039B9}" destId="{B24A3842-1A13-4EE8-A84F-67C582872359}" srcOrd="3" destOrd="0" parTransId="{6DF87C24-6AC9-458D-A353-078DF2D1CC46}" sibTransId="{C8823500-108D-45B0-827A-E73E7A54ACD4}"/>
    <dgm:cxn modelId="{3B39A72E-76CD-4A44-94C2-904CB8DF936A}" srcId="{8CD31C0D-1685-425E-AEC5-263C26B039B9}" destId="{C769BBDD-B1BD-4FC8-B6F6-9A9F5FAB14ED}" srcOrd="5" destOrd="0" parTransId="{B5119B6A-6A0C-4089-B972-8822AF596068}" sibTransId="{28EF9487-41AA-4E72-8696-DE823B9FF4BC}"/>
    <dgm:cxn modelId="{15FCEC64-F930-40B1-B04A-3F51A62B6CC8}" type="presOf" srcId="{8B78FAFA-09A5-4283-88BA-E3410D4571BF}" destId="{87662E10-0221-459F-8B5A-4EE7B5AA95A7}" srcOrd="0" destOrd="0" presId="urn:microsoft.com/office/officeart/2018/2/layout/IconVerticalSolidList"/>
    <dgm:cxn modelId="{2CEB1E45-DB5D-4712-83C8-0C737B912F42}" type="presOf" srcId="{0793FBE3-F296-4894-A188-6A22B7E34B77}" destId="{7CE1B121-01E8-4C39-A5BD-BED48AB08AA2}" srcOrd="0" destOrd="0" presId="urn:microsoft.com/office/officeart/2018/2/layout/IconVerticalSolidList"/>
    <dgm:cxn modelId="{74BF7948-06C9-4DBD-A11C-884C12011F37}" srcId="{8CD31C0D-1685-425E-AEC5-263C26B039B9}" destId="{F29DA1A6-B334-478A-A0EF-5C99FF0F77E3}" srcOrd="2" destOrd="0" parTransId="{29997110-5CBB-4F9B-BEA7-C92EDDE7BCBC}" sibTransId="{75392633-AD3F-42B2-8737-672E864B2593}"/>
    <dgm:cxn modelId="{EB38C04D-DEE6-49B9-9E48-6E08F73B187D}" srcId="{8CD31C0D-1685-425E-AEC5-263C26B039B9}" destId="{0793FBE3-F296-4894-A188-6A22B7E34B77}" srcOrd="0" destOrd="0" parTransId="{ED573FB2-EA55-4B10-8161-246C981AFD43}" sibTransId="{BD225FCE-B3DB-4246-93AD-0A83276FFBFB}"/>
    <dgm:cxn modelId="{2C6EB881-5E89-4E16-826B-BB24B409BAE3}" type="presOf" srcId="{8CD31C0D-1685-425E-AEC5-263C26B039B9}" destId="{1AB34B4F-9662-4FBC-89BB-1756C8941A35}" srcOrd="0" destOrd="0" presId="urn:microsoft.com/office/officeart/2018/2/layout/IconVerticalSolidList"/>
    <dgm:cxn modelId="{34860A86-D832-4B5C-8479-DDC0CC8270CE}" srcId="{8CD31C0D-1685-425E-AEC5-263C26B039B9}" destId="{8B78FAFA-09A5-4283-88BA-E3410D4571BF}" srcOrd="6" destOrd="0" parTransId="{0E74FF96-2D90-4B92-91A3-F2826C473121}" sibTransId="{C5C9E673-C4E1-41E8-A07E-98AFC5B41781}"/>
    <dgm:cxn modelId="{5012A598-58C9-42F9-845F-F2C5E4206987}" srcId="{8CD31C0D-1685-425E-AEC5-263C26B039B9}" destId="{E0EC0F4C-837F-47BF-9DBB-1238F4C12CA4}" srcOrd="1" destOrd="0" parTransId="{CCB72FE4-CFC3-4D1B-BAD0-E50BEA0A76CB}" sibTransId="{701B5905-B3A1-4843-8EB4-834797B5450E}"/>
    <dgm:cxn modelId="{9457C29D-DB1E-42AC-A234-FBB64C58E9C0}" type="presOf" srcId="{A6FC184D-5D1F-42EB-BE19-57422AAEB9E9}" destId="{FCDEC168-C45E-4645-9BDC-23E6B9877FDC}" srcOrd="0" destOrd="0" presId="urn:microsoft.com/office/officeart/2018/2/layout/IconVerticalSolidList"/>
    <dgm:cxn modelId="{07A8A2DE-D838-4619-B942-85AE75A65298}" type="presOf" srcId="{B24A3842-1A13-4EE8-A84F-67C582872359}" destId="{A39966E4-07A9-4E71-8EA5-9F96D5024ED4}" srcOrd="0" destOrd="0" presId="urn:microsoft.com/office/officeart/2018/2/layout/IconVerticalSolidList"/>
    <dgm:cxn modelId="{C3B35EEB-DD53-49B0-A3CE-803833E22012}" type="presOf" srcId="{E0EC0F4C-837F-47BF-9DBB-1238F4C12CA4}" destId="{B36B2EB7-9216-46D3-978E-8CF045900597}" srcOrd="0" destOrd="0" presId="urn:microsoft.com/office/officeart/2018/2/layout/IconVerticalSolidList"/>
    <dgm:cxn modelId="{C328F8EE-84C8-41BA-9314-342055A63A13}" srcId="{8CD31C0D-1685-425E-AEC5-263C26B039B9}" destId="{A6FC184D-5D1F-42EB-BE19-57422AAEB9E9}" srcOrd="4" destOrd="0" parTransId="{56747524-0822-4720-B6D3-F27BD2837A0F}" sibTransId="{1833F713-1678-4870-B121-117E4306961B}"/>
    <dgm:cxn modelId="{31B507FF-35E4-4E01-8289-A554C51B7B8A}" type="presOf" srcId="{F29DA1A6-B334-478A-A0EF-5C99FF0F77E3}" destId="{8B587F1A-0146-47B6-AA28-4492F42C34C6}" srcOrd="0" destOrd="0" presId="urn:microsoft.com/office/officeart/2018/2/layout/IconVerticalSolidList"/>
    <dgm:cxn modelId="{37F37312-8A42-4D41-8440-7D9CDB69BB9A}" type="presParOf" srcId="{1AB34B4F-9662-4FBC-89BB-1756C8941A35}" destId="{3DFD32F3-8D57-4987-9182-5359CB7B077E}" srcOrd="0" destOrd="0" presId="urn:microsoft.com/office/officeart/2018/2/layout/IconVerticalSolidList"/>
    <dgm:cxn modelId="{EC4D6815-70A3-4025-8B44-F058785C6EAC}" type="presParOf" srcId="{3DFD32F3-8D57-4987-9182-5359CB7B077E}" destId="{FB03A67F-9A05-4C69-AE12-F06D693B7C66}" srcOrd="0" destOrd="0" presId="urn:microsoft.com/office/officeart/2018/2/layout/IconVerticalSolidList"/>
    <dgm:cxn modelId="{B27C22A2-056B-4682-BDB0-61AE17AD56D7}" type="presParOf" srcId="{3DFD32F3-8D57-4987-9182-5359CB7B077E}" destId="{15B6CF40-0808-4776-9028-A739545C9F16}" srcOrd="1" destOrd="0" presId="urn:microsoft.com/office/officeart/2018/2/layout/IconVerticalSolidList"/>
    <dgm:cxn modelId="{A5721CB1-524D-45F5-836D-92EAC7CBB01C}" type="presParOf" srcId="{3DFD32F3-8D57-4987-9182-5359CB7B077E}" destId="{2C3441C8-DF3C-44AD-90AA-D23D77DF78A3}" srcOrd="2" destOrd="0" presId="urn:microsoft.com/office/officeart/2018/2/layout/IconVerticalSolidList"/>
    <dgm:cxn modelId="{324BCA69-2876-4C38-B2B0-F372BF4604F9}" type="presParOf" srcId="{3DFD32F3-8D57-4987-9182-5359CB7B077E}" destId="{7CE1B121-01E8-4C39-A5BD-BED48AB08AA2}" srcOrd="3" destOrd="0" presId="urn:microsoft.com/office/officeart/2018/2/layout/IconVerticalSolidList"/>
    <dgm:cxn modelId="{F2325039-D29E-4B45-935F-4C83AEF55EAD}" type="presParOf" srcId="{1AB34B4F-9662-4FBC-89BB-1756C8941A35}" destId="{C339A6CB-36A7-4F05-BB35-96EAF798008D}" srcOrd="1" destOrd="0" presId="urn:microsoft.com/office/officeart/2018/2/layout/IconVerticalSolidList"/>
    <dgm:cxn modelId="{D3982001-CEE4-4383-A5E0-1D75153BE0D3}" type="presParOf" srcId="{1AB34B4F-9662-4FBC-89BB-1756C8941A35}" destId="{791CCCBF-F3D1-447E-B447-F60AE07DE130}" srcOrd="2" destOrd="0" presId="urn:microsoft.com/office/officeart/2018/2/layout/IconVerticalSolidList"/>
    <dgm:cxn modelId="{2B9D979F-8177-4AEE-86DE-52F866476EBF}" type="presParOf" srcId="{791CCCBF-F3D1-447E-B447-F60AE07DE130}" destId="{ADCF68C2-CA50-4D02-B870-3C35396792B7}" srcOrd="0" destOrd="0" presId="urn:microsoft.com/office/officeart/2018/2/layout/IconVerticalSolidList"/>
    <dgm:cxn modelId="{58E49CD9-0EDD-421B-82E7-82B4785B6C8B}" type="presParOf" srcId="{791CCCBF-F3D1-447E-B447-F60AE07DE130}" destId="{DAFE25CF-2FB9-4B03-8FD3-E3CF837F9163}" srcOrd="1" destOrd="0" presId="urn:microsoft.com/office/officeart/2018/2/layout/IconVerticalSolidList"/>
    <dgm:cxn modelId="{2662A22B-F939-47CC-90FC-E876C686495E}" type="presParOf" srcId="{791CCCBF-F3D1-447E-B447-F60AE07DE130}" destId="{AC57B9D1-995A-434E-8B1C-70B6B2DCFF8F}" srcOrd="2" destOrd="0" presId="urn:microsoft.com/office/officeart/2018/2/layout/IconVerticalSolidList"/>
    <dgm:cxn modelId="{1BE25D20-C358-47C8-B53B-379A91077F7B}" type="presParOf" srcId="{791CCCBF-F3D1-447E-B447-F60AE07DE130}" destId="{B36B2EB7-9216-46D3-978E-8CF045900597}" srcOrd="3" destOrd="0" presId="urn:microsoft.com/office/officeart/2018/2/layout/IconVerticalSolidList"/>
    <dgm:cxn modelId="{CDF5A4CE-1E7F-418A-8D29-CF770A929EB1}" type="presParOf" srcId="{1AB34B4F-9662-4FBC-89BB-1756C8941A35}" destId="{ABB004C1-6A5A-4ACB-A1D1-7A4E19745C78}" srcOrd="3" destOrd="0" presId="urn:microsoft.com/office/officeart/2018/2/layout/IconVerticalSolidList"/>
    <dgm:cxn modelId="{E9C68A8A-6995-4745-99C1-062BE30DA7A4}" type="presParOf" srcId="{1AB34B4F-9662-4FBC-89BB-1756C8941A35}" destId="{054EF66A-A207-4AE0-9446-A19602E8D120}" srcOrd="4" destOrd="0" presId="urn:microsoft.com/office/officeart/2018/2/layout/IconVerticalSolidList"/>
    <dgm:cxn modelId="{3D298BE8-686D-4C5F-89D4-23ECBD314FBB}" type="presParOf" srcId="{054EF66A-A207-4AE0-9446-A19602E8D120}" destId="{4E8B564E-237B-4573-A4A9-3BD59A9210CB}" srcOrd="0" destOrd="0" presId="urn:microsoft.com/office/officeart/2018/2/layout/IconVerticalSolidList"/>
    <dgm:cxn modelId="{C9CB400E-08C8-4B58-A34A-F874B807408D}" type="presParOf" srcId="{054EF66A-A207-4AE0-9446-A19602E8D120}" destId="{F6ED06BE-AE21-4189-AE70-A7AA2E91438C}" srcOrd="1" destOrd="0" presId="urn:microsoft.com/office/officeart/2018/2/layout/IconVerticalSolidList"/>
    <dgm:cxn modelId="{F62166FE-A874-49B7-B703-E7BAA42473DC}" type="presParOf" srcId="{054EF66A-A207-4AE0-9446-A19602E8D120}" destId="{5E766EE5-18BD-4B36-BE21-915D66488C00}" srcOrd="2" destOrd="0" presId="urn:microsoft.com/office/officeart/2018/2/layout/IconVerticalSolidList"/>
    <dgm:cxn modelId="{68034ADF-7714-4B8C-B894-0B1775322A5D}" type="presParOf" srcId="{054EF66A-A207-4AE0-9446-A19602E8D120}" destId="{8B587F1A-0146-47B6-AA28-4492F42C34C6}" srcOrd="3" destOrd="0" presId="urn:microsoft.com/office/officeart/2018/2/layout/IconVerticalSolidList"/>
    <dgm:cxn modelId="{2D19E315-D210-4BDB-8055-D32F1DD7092B}" type="presParOf" srcId="{1AB34B4F-9662-4FBC-89BB-1756C8941A35}" destId="{6B987898-A823-424C-A2F6-C9BD05EA114D}" srcOrd="5" destOrd="0" presId="urn:microsoft.com/office/officeart/2018/2/layout/IconVerticalSolidList"/>
    <dgm:cxn modelId="{F2615E07-ED66-4433-A177-1C39C96F052C}" type="presParOf" srcId="{1AB34B4F-9662-4FBC-89BB-1756C8941A35}" destId="{F38AEE07-BF1F-4A01-B107-72AB9919868F}" srcOrd="6" destOrd="0" presId="urn:microsoft.com/office/officeart/2018/2/layout/IconVerticalSolidList"/>
    <dgm:cxn modelId="{8940CB1B-7596-4D6C-A826-5357D23261B1}" type="presParOf" srcId="{F38AEE07-BF1F-4A01-B107-72AB9919868F}" destId="{9A044F71-6134-4A10-93B5-0E92AEC331BB}" srcOrd="0" destOrd="0" presId="urn:microsoft.com/office/officeart/2018/2/layout/IconVerticalSolidList"/>
    <dgm:cxn modelId="{69EAF18D-47EA-4D2D-BD64-0ABDA4331D62}" type="presParOf" srcId="{F38AEE07-BF1F-4A01-B107-72AB9919868F}" destId="{90AE8790-3180-47BE-B083-E61263A07B6D}" srcOrd="1" destOrd="0" presId="urn:microsoft.com/office/officeart/2018/2/layout/IconVerticalSolidList"/>
    <dgm:cxn modelId="{50CB7E7B-D8C7-4336-9FB9-E19A1BAD5853}" type="presParOf" srcId="{F38AEE07-BF1F-4A01-B107-72AB9919868F}" destId="{14CEFFC6-DC44-4FE2-8879-28F727ABF49C}" srcOrd="2" destOrd="0" presId="urn:microsoft.com/office/officeart/2018/2/layout/IconVerticalSolidList"/>
    <dgm:cxn modelId="{DA80A5EB-1752-42A6-A6A4-19963DD5E453}" type="presParOf" srcId="{F38AEE07-BF1F-4A01-B107-72AB9919868F}" destId="{A39966E4-07A9-4E71-8EA5-9F96D5024ED4}" srcOrd="3" destOrd="0" presId="urn:microsoft.com/office/officeart/2018/2/layout/IconVerticalSolidList"/>
    <dgm:cxn modelId="{1622BF33-D859-401D-B75C-24C6FE9F25E2}" type="presParOf" srcId="{1AB34B4F-9662-4FBC-89BB-1756C8941A35}" destId="{4C5684A6-7AB5-47F0-9951-EF074FE29070}" srcOrd="7" destOrd="0" presId="urn:microsoft.com/office/officeart/2018/2/layout/IconVerticalSolidList"/>
    <dgm:cxn modelId="{70BE23BC-4E86-4548-9017-0E74CBE26D19}" type="presParOf" srcId="{1AB34B4F-9662-4FBC-89BB-1756C8941A35}" destId="{9DF2E2A7-7E08-4B66-8CDF-5FDCA48E06D6}" srcOrd="8" destOrd="0" presId="urn:microsoft.com/office/officeart/2018/2/layout/IconVerticalSolidList"/>
    <dgm:cxn modelId="{1F2E5418-4C5C-4732-93F9-F9B888921C14}" type="presParOf" srcId="{9DF2E2A7-7E08-4B66-8CDF-5FDCA48E06D6}" destId="{5C2CC529-6F55-41D2-A913-C9E7BF3CD0EF}" srcOrd="0" destOrd="0" presId="urn:microsoft.com/office/officeart/2018/2/layout/IconVerticalSolidList"/>
    <dgm:cxn modelId="{7E879A4A-C867-42FE-A087-8C9BC96EB127}" type="presParOf" srcId="{9DF2E2A7-7E08-4B66-8CDF-5FDCA48E06D6}" destId="{99F16821-6E3A-4365-8B97-9BC3BD4838A6}" srcOrd="1" destOrd="0" presId="urn:microsoft.com/office/officeart/2018/2/layout/IconVerticalSolidList"/>
    <dgm:cxn modelId="{06150FDB-3612-439D-A1C5-E76607885A24}" type="presParOf" srcId="{9DF2E2A7-7E08-4B66-8CDF-5FDCA48E06D6}" destId="{D678CD96-3D09-4115-85EF-1780B402374B}" srcOrd="2" destOrd="0" presId="urn:microsoft.com/office/officeart/2018/2/layout/IconVerticalSolidList"/>
    <dgm:cxn modelId="{43629343-EDD2-444A-A24B-2FC4ABC257B7}" type="presParOf" srcId="{9DF2E2A7-7E08-4B66-8CDF-5FDCA48E06D6}" destId="{FCDEC168-C45E-4645-9BDC-23E6B9877FDC}" srcOrd="3" destOrd="0" presId="urn:microsoft.com/office/officeart/2018/2/layout/IconVerticalSolidList"/>
    <dgm:cxn modelId="{15059D62-5385-4DDB-8BD6-911A6A509F1D}" type="presParOf" srcId="{1AB34B4F-9662-4FBC-89BB-1756C8941A35}" destId="{4D08C902-C112-4A25-97F5-6227C2B71895}" srcOrd="9" destOrd="0" presId="urn:microsoft.com/office/officeart/2018/2/layout/IconVerticalSolidList"/>
    <dgm:cxn modelId="{05A0BE47-3B4E-453B-B766-031FDA7C27A5}" type="presParOf" srcId="{1AB34B4F-9662-4FBC-89BB-1756C8941A35}" destId="{00448F82-8899-49D0-98ED-BBF4120AC0CD}" srcOrd="10" destOrd="0" presId="urn:microsoft.com/office/officeart/2018/2/layout/IconVerticalSolidList"/>
    <dgm:cxn modelId="{91A4CB72-F576-4A28-A6B6-C11B370670EE}" type="presParOf" srcId="{00448F82-8899-49D0-98ED-BBF4120AC0CD}" destId="{67D62D4F-FCF3-4734-8813-62857BEA50C6}" srcOrd="0" destOrd="0" presId="urn:microsoft.com/office/officeart/2018/2/layout/IconVerticalSolidList"/>
    <dgm:cxn modelId="{29A9E8C1-F43C-445B-A37C-17763BDE3639}" type="presParOf" srcId="{00448F82-8899-49D0-98ED-BBF4120AC0CD}" destId="{E2B8891B-BB7C-49E8-8A8A-AEEF8DD43675}" srcOrd="1" destOrd="0" presId="urn:microsoft.com/office/officeart/2018/2/layout/IconVerticalSolidList"/>
    <dgm:cxn modelId="{6DE822AB-05D1-4998-BBFD-290384FB0B2B}" type="presParOf" srcId="{00448F82-8899-49D0-98ED-BBF4120AC0CD}" destId="{51DC324D-6DAA-4CA6-A20D-66055669FB7F}" srcOrd="2" destOrd="0" presId="urn:microsoft.com/office/officeart/2018/2/layout/IconVerticalSolidList"/>
    <dgm:cxn modelId="{93359FDC-00A9-46B9-851A-2F4228B806F2}" type="presParOf" srcId="{00448F82-8899-49D0-98ED-BBF4120AC0CD}" destId="{C8EC81CD-FCF5-4764-9BF9-9AD6BA5BA654}" srcOrd="3" destOrd="0" presId="urn:microsoft.com/office/officeart/2018/2/layout/IconVerticalSolidList"/>
    <dgm:cxn modelId="{420CBB46-092D-4D05-9CF0-244FA510523D}" type="presParOf" srcId="{1AB34B4F-9662-4FBC-89BB-1756C8941A35}" destId="{AF90B880-7B13-43BD-8622-0571659FF1AF}" srcOrd="11" destOrd="0" presId="urn:microsoft.com/office/officeart/2018/2/layout/IconVerticalSolidList"/>
    <dgm:cxn modelId="{60B3AEBE-CBE1-4534-A7E7-0BA3409AE054}" type="presParOf" srcId="{1AB34B4F-9662-4FBC-89BB-1756C8941A35}" destId="{5B8F63C1-6552-4199-9329-C3BC24C30B11}" srcOrd="12" destOrd="0" presId="urn:microsoft.com/office/officeart/2018/2/layout/IconVerticalSolidList"/>
    <dgm:cxn modelId="{88E8B3C0-A47B-492D-8C2C-0EC8901EBD0A}" type="presParOf" srcId="{5B8F63C1-6552-4199-9329-C3BC24C30B11}" destId="{186586F2-96E0-49B2-A4FC-1302264C32AF}" srcOrd="0" destOrd="0" presId="urn:microsoft.com/office/officeart/2018/2/layout/IconVerticalSolidList"/>
    <dgm:cxn modelId="{6318DE29-632B-4AEE-A32F-D742ADB4D5F1}" type="presParOf" srcId="{5B8F63C1-6552-4199-9329-C3BC24C30B11}" destId="{9600B00D-8C57-406C-AF5D-9D6922E42FDB}" srcOrd="1" destOrd="0" presId="urn:microsoft.com/office/officeart/2018/2/layout/IconVerticalSolidList"/>
    <dgm:cxn modelId="{AD2BD41E-634E-4952-892E-B0A05AD7D46B}" type="presParOf" srcId="{5B8F63C1-6552-4199-9329-C3BC24C30B11}" destId="{02A042B6-68CA-45E1-ABFF-2F33CDCF27FF}" srcOrd="2" destOrd="0" presId="urn:microsoft.com/office/officeart/2018/2/layout/IconVerticalSolidList"/>
    <dgm:cxn modelId="{48B3C243-E5FF-4A3A-9996-0A99689B7E1E}" type="presParOf" srcId="{5B8F63C1-6552-4199-9329-C3BC24C30B11}" destId="{87662E10-0221-459F-8B5A-4EE7B5AA95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9DB74-E2D5-41B3-8A11-BE240EBCA538}">
      <dsp:nvSpPr>
        <dsp:cNvPr id="0" name=""/>
        <dsp:cNvSpPr/>
      </dsp:nvSpPr>
      <dsp:spPr>
        <a:xfrm rot="5400000">
          <a:off x="42707" y="1096180"/>
          <a:ext cx="1712568" cy="206577"/>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33F064-D0B5-4562-ABE5-92672EA26E48}">
      <dsp:nvSpPr>
        <dsp:cNvPr id="0" name=""/>
        <dsp:cNvSpPr/>
      </dsp:nvSpPr>
      <dsp:spPr>
        <a:xfrm>
          <a:off x="435474" y="1453"/>
          <a:ext cx="2295307" cy="13771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 new and fast razor scooter made for racing.</a:t>
          </a:r>
        </a:p>
      </dsp:txBody>
      <dsp:txXfrm>
        <a:off x="475810" y="41789"/>
        <a:ext cx="2214635" cy="1296512"/>
      </dsp:txXfrm>
    </dsp:sp>
    <dsp:sp modelId="{AA78DCFA-7D3A-4752-9867-4C81CCE2DD6E}">
      <dsp:nvSpPr>
        <dsp:cNvPr id="0" name=""/>
        <dsp:cNvSpPr/>
      </dsp:nvSpPr>
      <dsp:spPr>
        <a:xfrm rot="5400000">
          <a:off x="42707" y="2817660"/>
          <a:ext cx="1712568" cy="206577"/>
        </a:xfrm>
        <a:prstGeom prst="rect">
          <a:avLst/>
        </a:prstGeom>
        <a:solidFill>
          <a:schemeClr val="accent2">
            <a:hueOff val="-358025"/>
            <a:satOff val="6557"/>
            <a:lumOff val="-268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2B5429-3C01-4203-B346-C301D35E9E47}">
      <dsp:nvSpPr>
        <dsp:cNvPr id="0" name=""/>
        <dsp:cNvSpPr/>
      </dsp:nvSpPr>
      <dsp:spPr>
        <a:xfrm>
          <a:off x="435474" y="1722933"/>
          <a:ext cx="2295307" cy="1377184"/>
        </a:xfrm>
        <a:prstGeom prst="roundRect">
          <a:avLst>
            <a:gd name="adj" fmla="val 10000"/>
          </a:avLst>
        </a:prstGeom>
        <a:solidFill>
          <a:schemeClr val="accent2">
            <a:hueOff val="-313272"/>
            <a:satOff val="5738"/>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There will be 4 available colors for customers to choose from.</a:t>
          </a:r>
        </a:p>
      </dsp:txBody>
      <dsp:txXfrm>
        <a:off x="475810" y="1763269"/>
        <a:ext cx="2214635" cy="1296512"/>
      </dsp:txXfrm>
    </dsp:sp>
    <dsp:sp modelId="{29975C84-5DCC-4A33-9D06-5477471B8FCC}">
      <dsp:nvSpPr>
        <dsp:cNvPr id="0" name=""/>
        <dsp:cNvSpPr/>
      </dsp:nvSpPr>
      <dsp:spPr>
        <a:xfrm>
          <a:off x="903448" y="3678400"/>
          <a:ext cx="3043846" cy="206577"/>
        </a:xfrm>
        <a:prstGeom prst="rect">
          <a:avLst/>
        </a:prstGeom>
        <a:solidFill>
          <a:schemeClr val="accent2">
            <a:hueOff val="-716050"/>
            <a:satOff val="13115"/>
            <a:lumOff val="-53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C9A906-D95A-4C45-8410-7B2B6BEC5FD6}">
      <dsp:nvSpPr>
        <dsp:cNvPr id="0" name=""/>
        <dsp:cNvSpPr/>
      </dsp:nvSpPr>
      <dsp:spPr>
        <a:xfrm>
          <a:off x="435474" y="3444414"/>
          <a:ext cx="2295307" cy="1377184"/>
        </a:xfrm>
        <a:prstGeom prst="roundRect">
          <a:avLst>
            <a:gd name="adj" fmla="val 10000"/>
          </a:avLst>
        </a:prstGeom>
        <a:solidFill>
          <a:schemeClr val="accent2">
            <a:hueOff val="-626544"/>
            <a:satOff val="11476"/>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It will be less than 95 pounds for better mobility.</a:t>
          </a:r>
        </a:p>
      </dsp:txBody>
      <dsp:txXfrm>
        <a:off x="475810" y="3484750"/>
        <a:ext cx="2214635" cy="1296512"/>
      </dsp:txXfrm>
    </dsp:sp>
    <dsp:sp modelId="{10F82B2C-B06E-4F46-AB03-66309F8593D4}">
      <dsp:nvSpPr>
        <dsp:cNvPr id="0" name=""/>
        <dsp:cNvSpPr/>
      </dsp:nvSpPr>
      <dsp:spPr>
        <a:xfrm rot="16200000">
          <a:off x="3095466" y="2817660"/>
          <a:ext cx="1712568" cy="206577"/>
        </a:xfrm>
        <a:prstGeom prst="rect">
          <a:avLst/>
        </a:prstGeom>
        <a:solidFill>
          <a:schemeClr val="accent2">
            <a:hueOff val="-1074075"/>
            <a:satOff val="19672"/>
            <a:lumOff val="-80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2D8832-C45E-4ECC-804D-50EB61C3D323}">
      <dsp:nvSpPr>
        <dsp:cNvPr id="0" name=""/>
        <dsp:cNvSpPr/>
      </dsp:nvSpPr>
      <dsp:spPr>
        <a:xfrm>
          <a:off x="3488232" y="3444414"/>
          <a:ext cx="2295307" cy="1377184"/>
        </a:xfrm>
        <a:prstGeom prst="roundRect">
          <a:avLst>
            <a:gd name="adj" fmla="val 10000"/>
          </a:avLst>
        </a:prstGeom>
        <a:solidFill>
          <a:schemeClr val="accent2">
            <a:hueOff val="-939815"/>
            <a:satOff val="17213"/>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It includes recyclable materials to appeal to the environmentally conscious crowd.</a:t>
          </a:r>
        </a:p>
      </dsp:txBody>
      <dsp:txXfrm>
        <a:off x="3528568" y="3484750"/>
        <a:ext cx="2214635" cy="1296512"/>
      </dsp:txXfrm>
    </dsp:sp>
    <dsp:sp modelId="{680E1B10-BF53-4CE2-9527-7155A21C87D8}">
      <dsp:nvSpPr>
        <dsp:cNvPr id="0" name=""/>
        <dsp:cNvSpPr/>
      </dsp:nvSpPr>
      <dsp:spPr>
        <a:xfrm rot="16200000">
          <a:off x="3095466" y="1096180"/>
          <a:ext cx="1712568" cy="206577"/>
        </a:xfrm>
        <a:prstGeom prst="rect">
          <a:avLst/>
        </a:prstGeom>
        <a:solidFill>
          <a:schemeClr val="accent2">
            <a:hueOff val="-1432100"/>
            <a:satOff val="26230"/>
            <a:lumOff val="-107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FEAEB0-50DB-4A9A-8ABB-69E53413C3C4}">
      <dsp:nvSpPr>
        <dsp:cNvPr id="0" name=""/>
        <dsp:cNvSpPr/>
      </dsp:nvSpPr>
      <dsp:spPr>
        <a:xfrm>
          <a:off x="3488232" y="1722933"/>
          <a:ext cx="2295307" cy="1377184"/>
        </a:xfrm>
        <a:prstGeom prst="roundRect">
          <a:avLst>
            <a:gd name="adj" fmla="val 10000"/>
          </a:avLst>
        </a:prstGeom>
        <a:solidFill>
          <a:schemeClr val="accent2">
            <a:hueOff val="-1253087"/>
            <a:satOff val="22951"/>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Battery life of more than 30 hours for longer usage.</a:t>
          </a:r>
        </a:p>
      </dsp:txBody>
      <dsp:txXfrm>
        <a:off x="3528568" y="1763269"/>
        <a:ext cx="2214635" cy="1296512"/>
      </dsp:txXfrm>
    </dsp:sp>
    <dsp:sp modelId="{6345348A-4A47-44FA-9CED-2F8EDFA6E2BC}">
      <dsp:nvSpPr>
        <dsp:cNvPr id="0" name=""/>
        <dsp:cNvSpPr/>
      </dsp:nvSpPr>
      <dsp:spPr>
        <a:xfrm>
          <a:off x="3956206" y="235440"/>
          <a:ext cx="3043846" cy="206577"/>
        </a:xfrm>
        <a:prstGeom prst="rect">
          <a:avLst/>
        </a:prstGeom>
        <a:solidFill>
          <a:schemeClr val="accent2">
            <a:hueOff val="-1790125"/>
            <a:satOff val="32787"/>
            <a:lumOff val="-134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AB765-258B-4845-B760-16B304F32224}">
      <dsp:nvSpPr>
        <dsp:cNvPr id="0" name=""/>
        <dsp:cNvSpPr/>
      </dsp:nvSpPr>
      <dsp:spPr>
        <a:xfrm>
          <a:off x="3488232" y="1453"/>
          <a:ext cx="2295307" cy="1377184"/>
        </a:xfrm>
        <a:prstGeom prst="roundRect">
          <a:avLst>
            <a:gd name="adj" fmla="val 10000"/>
          </a:avLst>
        </a:prstGeom>
        <a:solidFill>
          <a:schemeClr val="accent2">
            <a:hueOff val="-1566359"/>
            <a:satOff val="2868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 out of 4 satisfaction score based on Market Research consumer test trials</a:t>
          </a:r>
        </a:p>
      </dsp:txBody>
      <dsp:txXfrm>
        <a:off x="3528568" y="41789"/>
        <a:ext cx="2214635" cy="1296512"/>
      </dsp:txXfrm>
    </dsp:sp>
    <dsp:sp modelId="{370E45A9-07DD-439D-8DF9-80AC51253057}">
      <dsp:nvSpPr>
        <dsp:cNvPr id="0" name=""/>
        <dsp:cNvSpPr/>
      </dsp:nvSpPr>
      <dsp:spPr>
        <a:xfrm rot="5400000">
          <a:off x="6148224" y="1096180"/>
          <a:ext cx="1712568" cy="206577"/>
        </a:xfrm>
        <a:prstGeom prst="rect">
          <a:avLst/>
        </a:prstGeom>
        <a:solidFill>
          <a:schemeClr val="accent2">
            <a:hueOff val="-2148150"/>
            <a:satOff val="39345"/>
            <a:lumOff val="-161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C68394-5E91-43AB-BE81-6570D5251A90}">
      <dsp:nvSpPr>
        <dsp:cNvPr id="0" name=""/>
        <dsp:cNvSpPr/>
      </dsp:nvSpPr>
      <dsp:spPr>
        <a:xfrm>
          <a:off x="6540991" y="1453"/>
          <a:ext cx="2295307" cy="1377184"/>
        </a:xfrm>
        <a:prstGeom prst="roundRect">
          <a:avLst>
            <a:gd name="adj" fmla="val 10000"/>
          </a:avLst>
        </a:prstGeom>
        <a:solidFill>
          <a:schemeClr val="accent2">
            <a:hueOff val="-1879631"/>
            <a:satOff val="34427"/>
            <a:lumOff val="-1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rial Black"/>
            </a:rPr>
            <a:t> Safety</a:t>
          </a:r>
          <a:r>
            <a:rPr lang="en-US" sz="1200" kern="1200" dirty="0"/>
            <a:t> </a:t>
          </a:r>
          <a:r>
            <a:rPr lang="en-US" sz="1200" kern="1200" dirty="0">
              <a:latin typeface="Arial Black"/>
            </a:rPr>
            <a:t>Compliances are met to the highest standards. </a:t>
          </a:r>
          <a:endParaRPr lang="en-US" sz="1200" kern="1200" dirty="0"/>
        </a:p>
      </dsp:txBody>
      <dsp:txXfrm>
        <a:off x="6581327" y="41789"/>
        <a:ext cx="2214635" cy="1296512"/>
      </dsp:txXfrm>
    </dsp:sp>
    <dsp:sp modelId="{26887D55-F9A8-4D5A-B240-32D8E65E3A33}">
      <dsp:nvSpPr>
        <dsp:cNvPr id="0" name=""/>
        <dsp:cNvSpPr/>
      </dsp:nvSpPr>
      <dsp:spPr>
        <a:xfrm rot="5400000">
          <a:off x="6148224" y="2817660"/>
          <a:ext cx="1712568" cy="206577"/>
        </a:xfrm>
        <a:prstGeom prst="rect">
          <a:avLst/>
        </a:prstGeom>
        <a:solidFill>
          <a:schemeClr val="accent2">
            <a:hueOff val="-2506175"/>
            <a:satOff val="45902"/>
            <a:lumOff val="-18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60753-1D3D-4B18-BB93-7C063B47A434}">
      <dsp:nvSpPr>
        <dsp:cNvPr id="0" name=""/>
        <dsp:cNvSpPr/>
      </dsp:nvSpPr>
      <dsp:spPr>
        <a:xfrm>
          <a:off x="6540991" y="1722933"/>
          <a:ext cx="2295307" cy="1377184"/>
        </a:xfrm>
        <a:prstGeom prst="roundRect">
          <a:avLst>
            <a:gd name="adj" fmla="val 10000"/>
          </a:avLst>
        </a:prstGeom>
        <a:solidFill>
          <a:schemeClr val="accent2">
            <a:hueOff val="-2192903"/>
            <a:satOff val="40164"/>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rial Black"/>
              <a:ea typeface="Calibri"/>
              <a:cs typeface="Calibri"/>
            </a:rPr>
            <a:t>The scooter would have been piloted and tested for over 90 days (about 3 months) before it was released to the public. </a:t>
          </a:r>
        </a:p>
      </dsp:txBody>
      <dsp:txXfrm>
        <a:off x="6581327" y="1763269"/>
        <a:ext cx="2214635" cy="1296512"/>
      </dsp:txXfrm>
    </dsp:sp>
    <dsp:sp modelId="{A022C6BB-00BF-4851-B1E1-6BFA511D3C0F}">
      <dsp:nvSpPr>
        <dsp:cNvPr id="0" name=""/>
        <dsp:cNvSpPr/>
      </dsp:nvSpPr>
      <dsp:spPr>
        <a:xfrm>
          <a:off x="6540991" y="3444414"/>
          <a:ext cx="2295307" cy="1377184"/>
        </a:xfrm>
        <a:prstGeom prst="roundRect">
          <a:avLst>
            <a:gd name="adj" fmla="val 10000"/>
          </a:avLst>
        </a:prstGeom>
        <a:solidFill>
          <a:schemeClr val="accent2">
            <a:hueOff val="-2506175"/>
            <a:satOff val="45902"/>
            <a:lumOff val="-1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rial Black"/>
            </a:rPr>
            <a:t> Product launch and marketing strategies to effectively advertise the scooter.</a:t>
          </a:r>
          <a:endParaRPr lang="en-US" sz="1200" kern="1200" dirty="0"/>
        </a:p>
      </dsp:txBody>
      <dsp:txXfrm>
        <a:off x="6581327" y="3484750"/>
        <a:ext cx="2214635" cy="1296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D5462-7C61-42A9-B3D2-B835C1A57624}">
      <dsp:nvSpPr>
        <dsp:cNvPr id="0" name=""/>
        <dsp:cNvSpPr/>
      </dsp:nvSpPr>
      <dsp:spPr>
        <a:xfrm>
          <a:off x="0" y="2329077"/>
          <a:ext cx="1058454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D12CCD9-108F-4D09-AF71-6C632994D9A7}">
      <dsp:nvSpPr>
        <dsp:cNvPr id="0" name=""/>
        <dsp:cNvSpPr/>
      </dsp:nvSpPr>
      <dsp:spPr>
        <a:xfrm rot="8100000">
          <a:off x="68931" y="546177"/>
          <a:ext cx="323724" cy="323724"/>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2C4E3-959B-47F7-9436-75078F6D8C1D}">
      <dsp:nvSpPr>
        <dsp:cNvPr id="0" name=""/>
        <dsp:cNvSpPr/>
      </dsp:nvSpPr>
      <dsp:spPr>
        <a:xfrm>
          <a:off x="104894" y="582140"/>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7B95DE6-348D-4438-9084-2D5670C1AB1C}">
      <dsp:nvSpPr>
        <dsp:cNvPr id="0" name=""/>
        <dsp:cNvSpPr/>
      </dsp:nvSpPr>
      <dsp:spPr>
        <a:xfrm>
          <a:off x="459701" y="950263"/>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Project Kickoff and Team Alignment</a:t>
          </a:r>
        </a:p>
      </dsp:txBody>
      <dsp:txXfrm>
        <a:off x="459701" y="950263"/>
        <a:ext cx="1665335" cy="1378813"/>
      </dsp:txXfrm>
    </dsp:sp>
    <dsp:sp modelId="{54866FC5-4E21-4B6B-A338-AD0E71844514}">
      <dsp:nvSpPr>
        <dsp:cNvPr id="0" name=""/>
        <dsp:cNvSpPr/>
      </dsp:nvSpPr>
      <dsp:spPr>
        <a:xfrm>
          <a:off x="459701" y="465815"/>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2 Jan. 2015</a:t>
          </a:r>
        </a:p>
      </dsp:txBody>
      <dsp:txXfrm>
        <a:off x="459701" y="465815"/>
        <a:ext cx="1665335" cy="484448"/>
      </dsp:txXfrm>
    </dsp:sp>
    <dsp:sp modelId="{0CF37044-B3F2-4668-902C-77F2C8638E32}">
      <dsp:nvSpPr>
        <dsp:cNvPr id="0" name=""/>
        <dsp:cNvSpPr/>
      </dsp:nvSpPr>
      <dsp:spPr>
        <a:xfrm>
          <a:off x="230793" y="950263"/>
          <a:ext cx="0" cy="1378813"/>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A0F7F8-82DB-454D-A7F8-C12F1F1ADFE7}">
      <dsp:nvSpPr>
        <dsp:cNvPr id="0" name=""/>
        <dsp:cNvSpPr/>
      </dsp:nvSpPr>
      <dsp:spPr>
        <a:xfrm>
          <a:off x="202907" y="2285477"/>
          <a:ext cx="82406" cy="87200"/>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AE800-F4C9-4207-8001-EE59EFAF70B7}">
      <dsp:nvSpPr>
        <dsp:cNvPr id="0" name=""/>
        <dsp:cNvSpPr/>
      </dsp:nvSpPr>
      <dsp:spPr>
        <a:xfrm rot="18900000">
          <a:off x="1126133" y="3788253"/>
          <a:ext cx="323724" cy="323724"/>
        </a:xfrm>
        <a:prstGeom prst="teardrop">
          <a:avLst>
            <a:gd name="adj" fmla="val 11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F0554-B37E-426E-B40F-3EACFD869034}">
      <dsp:nvSpPr>
        <dsp:cNvPr id="0" name=""/>
        <dsp:cNvSpPr/>
      </dsp:nvSpPr>
      <dsp:spPr>
        <a:xfrm>
          <a:off x="1162096" y="3824216"/>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F1ABBCC-CB6C-4B86-AAD8-C21725552F59}">
      <dsp:nvSpPr>
        <dsp:cNvPr id="0" name=""/>
        <dsp:cNvSpPr/>
      </dsp:nvSpPr>
      <dsp:spPr>
        <a:xfrm>
          <a:off x="1516903" y="2329077"/>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Design Completion and Concept Approval</a:t>
          </a:r>
        </a:p>
      </dsp:txBody>
      <dsp:txXfrm>
        <a:off x="1516903" y="2329077"/>
        <a:ext cx="1665335" cy="1378813"/>
      </dsp:txXfrm>
    </dsp:sp>
    <dsp:sp modelId="{67CD5ED4-BC19-4709-8A21-537E1AA5AEB0}">
      <dsp:nvSpPr>
        <dsp:cNvPr id="0" name=""/>
        <dsp:cNvSpPr/>
      </dsp:nvSpPr>
      <dsp:spPr>
        <a:xfrm>
          <a:off x="1516903" y="3707891"/>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 Mar. 2015</a:t>
          </a:r>
        </a:p>
      </dsp:txBody>
      <dsp:txXfrm>
        <a:off x="1516903" y="3707891"/>
        <a:ext cx="1665335" cy="484448"/>
      </dsp:txXfrm>
    </dsp:sp>
    <dsp:sp modelId="{91385891-0E6C-4BBB-8BB8-162238868549}">
      <dsp:nvSpPr>
        <dsp:cNvPr id="0" name=""/>
        <dsp:cNvSpPr/>
      </dsp:nvSpPr>
      <dsp:spPr>
        <a:xfrm>
          <a:off x="1287996" y="2329077"/>
          <a:ext cx="0" cy="1378813"/>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CD3FA4C-B8FB-4B42-B260-6ED1DF8F2C28}">
      <dsp:nvSpPr>
        <dsp:cNvPr id="0" name=""/>
        <dsp:cNvSpPr/>
      </dsp:nvSpPr>
      <dsp:spPr>
        <a:xfrm>
          <a:off x="1260109" y="2285477"/>
          <a:ext cx="82406" cy="87200"/>
        </a:xfrm>
        <a:prstGeom prst="ellipse">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BAA39-B182-4598-AC61-19EFA1C01652}">
      <dsp:nvSpPr>
        <dsp:cNvPr id="0" name=""/>
        <dsp:cNvSpPr/>
      </dsp:nvSpPr>
      <dsp:spPr>
        <a:xfrm rot="8100000">
          <a:off x="2183336" y="546177"/>
          <a:ext cx="323724" cy="323724"/>
        </a:xfrm>
        <a:prstGeom prst="teardrop">
          <a:avLst>
            <a:gd name="adj" fmla="val 11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E9D6C-652B-4FF7-8B1C-B7FD5E89D696}">
      <dsp:nvSpPr>
        <dsp:cNvPr id="0" name=""/>
        <dsp:cNvSpPr/>
      </dsp:nvSpPr>
      <dsp:spPr>
        <a:xfrm>
          <a:off x="2219299" y="582140"/>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E588023-3BFE-4FC4-AF84-AA6F16ABA6A8}">
      <dsp:nvSpPr>
        <dsp:cNvPr id="0" name=""/>
        <dsp:cNvSpPr/>
      </dsp:nvSpPr>
      <dsp:spPr>
        <a:xfrm>
          <a:off x="2574105" y="950263"/>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Prototype Development Completion</a:t>
          </a:r>
        </a:p>
      </dsp:txBody>
      <dsp:txXfrm>
        <a:off x="2574105" y="950263"/>
        <a:ext cx="1665335" cy="1378813"/>
      </dsp:txXfrm>
    </dsp:sp>
    <dsp:sp modelId="{63C70E2F-8C64-4E20-B2B1-6D1F0065F02E}">
      <dsp:nvSpPr>
        <dsp:cNvPr id="0" name=""/>
        <dsp:cNvSpPr/>
      </dsp:nvSpPr>
      <dsp:spPr>
        <a:xfrm>
          <a:off x="2574105" y="465815"/>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15 May 2015</a:t>
          </a:r>
        </a:p>
      </dsp:txBody>
      <dsp:txXfrm>
        <a:off x="2574105" y="465815"/>
        <a:ext cx="1665335" cy="484448"/>
      </dsp:txXfrm>
    </dsp:sp>
    <dsp:sp modelId="{F3BC520C-11A1-4C15-9347-780EC8979039}">
      <dsp:nvSpPr>
        <dsp:cNvPr id="0" name=""/>
        <dsp:cNvSpPr/>
      </dsp:nvSpPr>
      <dsp:spPr>
        <a:xfrm>
          <a:off x="2345198" y="950263"/>
          <a:ext cx="0" cy="1378813"/>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3DFAA23-39FB-4E1B-AF95-7213C01424F7}">
      <dsp:nvSpPr>
        <dsp:cNvPr id="0" name=""/>
        <dsp:cNvSpPr/>
      </dsp:nvSpPr>
      <dsp:spPr>
        <a:xfrm>
          <a:off x="2317311" y="2285477"/>
          <a:ext cx="82406" cy="87200"/>
        </a:xfrm>
        <a:prstGeom prst="ellipse">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81EFF-F852-499A-8B89-9B57A5A796FA}">
      <dsp:nvSpPr>
        <dsp:cNvPr id="0" name=""/>
        <dsp:cNvSpPr/>
      </dsp:nvSpPr>
      <dsp:spPr>
        <a:xfrm rot="18900000">
          <a:off x="3240538" y="3788253"/>
          <a:ext cx="323724" cy="32372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0192B-4126-4499-B59F-070317655EF1}">
      <dsp:nvSpPr>
        <dsp:cNvPr id="0" name=""/>
        <dsp:cNvSpPr/>
      </dsp:nvSpPr>
      <dsp:spPr>
        <a:xfrm>
          <a:off x="3276501" y="3824216"/>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2B28EA6-4B5A-4FA4-9784-8E8D87B69E4C}">
      <dsp:nvSpPr>
        <dsp:cNvPr id="0" name=""/>
        <dsp:cNvSpPr/>
      </dsp:nvSpPr>
      <dsp:spPr>
        <a:xfrm>
          <a:off x="3631307" y="2329077"/>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Market Testing initiated in EMEA region (e.g., Spain)</a:t>
          </a:r>
        </a:p>
      </dsp:txBody>
      <dsp:txXfrm>
        <a:off x="3631307" y="2329077"/>
        <a:ext cx="1665335" cy="1378813"/>
      </dsp:txXfrm>
    </dsp:sp>
    <dsp:sp modelId="{41D3F9F9-8976-4F7A-B603-5E527FA2B8BF}">
      <dsp:nvSpPr>
        <dsp:cNvPr id="0" name=""/>
        <dsp:cNvSpPr/>
      </dsp:nvSpPr>
      <dsp:spPr>
        <a:xfrm>
          <a:off x="3631307" y="3707891"/>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 June 2015</a:t>
          </a:r>
        </a:p>
      </dsp:txBody>
      <dsp:txXfrm>
        <a:off x="3631307" y="3707891"/>
        <a:ext cx="1665335" cy="484448"/>
      </dsp:txXfrm>
    </dsp:sp>
    <dsp:sp modelId="{603223FF-F4DA-401D-B340-B3F2C0AA0CDC}">
      <dsp:nvSpPr>
        <dsp:cNvPr id="0" name=""/>
        <dsp:cNvSpPr/>
      </dsp:nvSpPr>
      <dsp:spPr>
        <a:xfrm>
          <a:off x="3402400" y="2329077"/>
          <a:ext cx="0" cy="1378813"/>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08DC288-F5AF-44D2-9653-FFB78E36F27B}">
      <dsp:nvSpPr>
        <dsp:cNvPr id="0" name=""/>
        <dsp:cNvSpPr/>
      </dsp:nvSpPr>
      <dsp:spPr>
        <a:xfrm>
          <a:off x="3374513" y="2285477"/>
          <a:ext cx="82406" cy="8720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5E235-E055-4207-9E87-CFB4FEAF189A}">
      <dsp:nvSpPr>
        <dsp:cNvPr id="0" name=""/>
        <dsp:cNvSpPr/>
      </dsp:nvSpPr>
      <dsp:spPr>
        <a:xfrm rot="8100000">
          <a:off x="4297740" y="546177"/>
          <a:ext cx="323724" cy="323724"/>
        </a:xfrm>
        <a:prstGeom prst="teardrop">
          <a:avLst>
            <a:gd name="adj" fmla="val 11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0EE68-33BB-4B95-8FC3-0E5D6EFE4A84}">
      <dsp:nvSpPr>
        <dsp:cNvPr id="0" name=""/>
        <dsp:cNvSpPr/>
      </dsp:nvSpPr>
      <dsp:spPr>
        <a:xfrm>
          <a:off x="4333703" y="582140"/>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4DB5E7D-C7ED-41DC-AD45-F9AD2FE69779}">
      <dsp:nvSpPr>
        <dsp:cNvPr id="0" name=""/>
        <dsp:cNvSpPr/>
      </dsp:nvSpPr>
      <dsp:spPr>
        <a:xfrm>
          <a:off x="4688510" y="950263"/>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Market Testing Evaluation</a:t>
          </a:r>
        </a:p>
      </dsp:txBody>
      <dsp:txXfrm>
        <a:off x="4688510" y="950263"/>
        <a:ext cx="1665335" cy="1378813"/>
      </dsp:txXfrm>
    </dsp:sp>
    <dsp:sp modelId="{7201CF51-6D3A-4A9B-92DE-C433D2F010C8}">
      <dsp:nvSpPr>
        <dsp:cNvPr id="0" name=""/>
        <dsp:cNvSpPr/>
      </dsp:nvSpPr>
      <dsp:spPr>
        <a:xfrm>
          <a:off x="4688510" y="465815"/>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31 Aug. 2015</a:t>
          </a:r>
        </a:p>
      </dsp:txBody>
      <dsp:txXfrm>
        <a:off x="4688510" y="465815"/>
        <a:ext cx="1665335" cy="484448"/>
      </dsp:txXfrm>
    </dsp:sp>
    <dsp:sp modelId="{8DAFE1CD-429A-4BD5-ACC8-66BC55A7293B}">
      <dsp:nvSpPr>
        <dsp:cNvPr id="0" name=""/>
        <dsp:cNvSpPr/>
      </dsp:nvSpPr>
      <dsp:spPr>
        <a:xfrm>
          <a:off x="4459602" y="950263"/>
          <a:ext cx="0" cy="1378813"/>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CB35803-97CC-4937-B01C-5B6E470561A0}">
      <dsp:nvSpPr>
        <dsp:cNvPr id="0" name=""/>
        <dsp:cNvSpPr/>
      </dsp:nvSpPr>
      <dsp:spPr>
        <a:xfrm>
          <a:off x="4431715" y="2285477"/>
          <a:ext cx="82406" cy="87200"/>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467120-792C-485A-A7F2-49AFB00C7AC6}">
      <dsp:nvSpPr>
        <dsp:cNvPr id="0" name=""/>
        <dsp:cNvSpPr/>
      </dsp:nvSpPr>
      <dsp:spPr>
        <a:xfrm rot="18900000">
          <a:off x="5354942" y="3788253"/>
          <a:ext cx="323724" cy="323724"/>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A7A44-F0CB-449E-BDBD-A50A040EBDD8}">
      <dsp:nvSpPr>
        <dsp:cNvPr id="0" name=""/>
        <dsp:cNvSpPr/>
      </dsp:nvSpPr>
      <dsp:spPr>
        <a:xfrm>
          <a:off x="5390905" y="3824216"/>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17DCA62-0521-48EF-B75C-CCEC8455A8BD}">
      <dsp:nvSpPr>
        <dsp:cNvPr id="0" name=""/>
        <dsp:cNvSpPr/>
      </dsp:nvSpPr>
      <dsp:spPr>
        <a:xfrm>
          <a:off x="5745712" y="2329077"/>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EU Safety Compliance Certification</a:t>
          </a:r>
        </a:p>
      </dsp:txBody>
      <dsp:txXfrm>
        <a:off x="5745712" y="2329077"/>
        <a:ext cx="1665335" cy="1378813"/>
      </dsp:txXfrm>
    </dsp:sp>
    <dsp:sp modelId="{48B5802C-FC99-43D0-A6A0-C3B88CFA4EC5}">
      <dsp:nvSpPr>
        <dsp:cNvPr id="0" name=""/>
        <dsp:cNvSpPr/>
      </dsp:nvSpPr>
      <dsp:spPr>
        <a:xfrm>
          <a:off x="5745712" y="3707891"/>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10 Sep. 2015</a:t>
          </a:r>
        </a:p>
      </dsp:txBody>
      <dsp:txXfrm>
        <a:off x="5745712" y="3707891"/>
        <a:ext cx="1665335" cy="484448"/>
      </dsp:txXfrm>
    </dsp:sp>
    <dsp:sp modelId="{4E0466CE-784C-4842-A522-4E155A44824C}">
      <dsp:nvSpPr>
        <dsp:cNvPr id="0" name=""/>
        <dsp:cNvSpPr/>
      </dsp:nvSpPr>
      <dsp:spPr>
        <a:xfrm>
          <a:off x="5516804" y="2329077"/>
          <a:ext cx="0" cy="1378813"/>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B071035-9B4C-4F16-B8C0-1D9649569FAD}">
      <dsp:nvSpPr>
        <dsp:cNvPr id="0" name=""/>
        <dsp:cNvSpPr/>
      </dsp:nvSpPr>
      <dsp:spPr>
        <a:xfrm>
          <a:off x="5488917" y="2285477"/>
          <a:ext cx="82406" cy="87200"/>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B2F933-C9EB-49BC-8447-FF9D4E30E8BC}">
      <dsp:nvSpPr>
        <dsp:cNvPr id="0" name=""/>
        <dsp:cNvSpPr/>
      </dsp:nvSpPr>
      <dsp:spPr>
        <a:xfrm rot="8100000">
          <a:off x="6412144" y="546177"/>
          <a:ext cx="323724" cy="323724"/>
        </a:xfrm>
        <a:prstGeom prst="teardrop">
          <a:avLst>
            <a:gd name="adj" fmla="val 11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2E412-0D94-4AC5-9F78-5A492CED4F2D}">
      <dsp:nvSpPr>
        <dsp:cNvPr id="0" name=""/>
        <dsp:cNvSpPr/>
      </dsp:nvSpPr>
      <dsp:spPr>
        <a:xfrm>
          <a:off x="6448107" y="582140"/>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9538B5D-E6BC-49D9-BE5D-9D5DC7B7AFCC}">
      <dsp:nvSpPr>
        <dsp:cNvPr id="0" name=""/>
        <dsp:cNvSpPr/>
      </dsp:nvSpPr>
      <dsp:spPr>
        <a:xfrm>
          <a:off x="6802914" y="950263"/>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Manufacturing Plan and Production Setup</a:t>
          </a:r>
        </a:p>
      </dsp:txBody>
      <dsp:txXfrm>
        <a:off x="6802914" y="950263"/>
        <a:ext cx="1665335" cy="1378813"/>
      </dsp:txXfrm>
    </dsp:sp>
    <dsp:sp modelId="{E2448C2A-E4EA-4AE3-9280-61F1798FBBCB}">
      <dsp:nvSpPr>
        <dsp:cNvPr id="0" name=""/>
        <dsp:cNvSpPr/>
      </dsp:nvSpPr>
      <dsp:spPr>
        <a:xfrm>
          <a:off x="6802914" y="465815"/>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 Oct. 2015</a:t>
          </a:r>
        </a:p>
      </dsp:txBody>
      <dsp:txXfrm>
        <a:off x="6802914" y="465815"/>
        <a:ext cx="1665335" cy="484448"/>
      </dsp:txXfrm>
    </dsp:sp>
    <dsp:sp modelId="{DA009163-D689-4935-A857-93BA7A5E4DDA}">
      <dsp:nvSpPr>
        <dsp:cNvPr id="0" name=""/>
        <dsp:cNvSpPr/>
      </dsp:nvSpPr>
      <dsp:spPr>
        <a:xfrm>
          <a:off x="6574006" y="950263"/>
          <a:ext cx="0" cy="1378813"/>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CC1F0A9-D706-42E1-A26E-3F69C7168C6D}">
      <dsp:nvSpPr>
        <dsp:cNvPr id="0" name=""/>
        <dsp:cNvSpPr/>
      </dsp:nvSpPr>
      <dsp:spPr>
        <a:xfrm>
          <a:off x="6546119" y="2285477"/>
          <a:ext cx="82406" cy="87200"/>
        </a:xfrm>
        <a:prstGeom prst="ellipse">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63E7A-FB4B-4897-B657-719BE3DDC9E5}">
      <dsp:nvSpPr>
        <dsp:cNvPr id="0" name=""/>
        <dsp:cNvSpPr/>
      </dsp:nvSpPr>
      <dsp:spPr>
        <a:xfrm rot="18900000">
          <a:off x="7469346" y="3788253"/>
          <a:ext cx="323724" cy="323724"/>
        </a:xfrm>
        <a:prstGeom prst="teardrop">
          <a:avLst>
            <a:gd name="adj" fmla="val 11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E292D-C25D-4C8D-9929-230302FC102E}">
      <dsp:nvSpPr>
        <dsp:cNvPr id="0" name=""/>
        <dsp:cNvSpPr/>
      </dsp:nvSpPr>
      <dsp:spPr>
        <a:xfrm>
          <a:off x="7505309" y="3824216"/>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F210711-FAD6-4D5C-A4C9-F32C5078BDE2}">
      <dsp:nvSpPr>
        <dsp:cNvPr id="0" name=""/>
        <dsp:cNvSpPr/>
      </dsp:nvSpPr>
      <dsp:spPr>
        <a:xfrm>
          <a:off x="7860116" y="2329077"/>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Final Product Review and Approval for Launch</a:t>
          </a:r>
        </a:p>
      </dsp:txBody>
      <dsp:txXfrm>
        <a:off x="7860116" y="2329077"/>
        <a:ext cx="1665335" cy="1378813"/>
      </dsp:txXfrm>
    </dsp:sp>
    <dsp:sp modelId="{9FAE9CC9-3946-4D90-8624-82593BC28671}">
      <dsp:nvSpPr>
        <dsp:cNvPr id="0" name=""/>
        <dsp:cNvSpPr/>
      </dsp:nvSpPr>
      <dsp:spPr>
        <a:xfrm>
          <a:off x="7860116" y="3707891"/>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 Dec. 2015</a:t>
          </a:r>
        </a:p>
      </dsp:txBody>
      <dsp:txXfrm>
        <a:off x="7860116" y="3707891"/>
        <a:ext cx="1665335" cy="484448"/>
      </dsp:txXfrm>
    </dsp:sp>
    <dsp:sp modelId="{106AFA49-6E2D-4785-AB29-95ABD24BDB2B}">
      <dsp:nvSpPr>
        <dsp:cNvPr id="0" name=""/>
        <dsp:cNvSpPr/>
      </dsp:nvSpPr>
      <dsp:spPr>
        <a:xfrm>
          <a:off x="7631208" y="2329077"/>
          <a:ext cx="0" cy="1378813"/>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313363-02A1-49B2-A9D4-F0EEB36CEBCB}">
      <dsp:nvSpPr>
        <dsp:cNvPr id="0" name=""/>
        <dsp:cNvSpPr/>
      </dsp:nvSpPr>
      <dsp:spPr>
        <a:xfrm>
          <a:off x="7603322" y="2285477"/>
          <a:ext cx="82406" cy="87200"/>
        </a:xfrm>
        <a:prstGeom prst="ellipse">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4741F-7680-43EE-B0CD-910DB439FE84}">
      <dsp:nvSpPr>
        <dsp:cNvPr id="0" name=""/>
        <dsp:cNvSpPr/>
      </dsp:nvSpPr>
      <dsp:spPr>
        <a:xfrm rot="8100000">
          <a:off x="8526549" y="546177"/>
          <a:ext cx="323724" cy="32372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833AE-9E4A-4E03-88F4-0549396E5956}">
      <dsp:nvSpPr>
        <dsp:cNvPr id="0" name=""/>
        <dsp:cNvSpPr/>
      </dsp:nvSpPr>
      <dsp:spPr>
        <a:xfrm>
          <a:off x="8562511" y="582140"/>
          <a:ext cx="251798" cy="25179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F56151E-7109-459E-B90F-9CC26895D647}">
      <dsp:nvSpPr>
        <dsp:cNvPr id="0" name=""/>
        <dsp:cNvSpPr/>
      </dsp:nvSpPr>
      <dsp:spPr>
        <a:xfrm>
          <a:off x="8917318" y="950263"/>
          <a:ext cx="1665335" cy="137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Launch at Trade Show (Product Release)</a:t>
          </a:r>
        </a:p>
      </dsp:txBody>
      <dsp:txXfrm>
        <a:off x="8917318" y="950263"/>
        <a:ext cx="1665335" cy="1378813"/>
      </dsp:txXfrm>
    </dsp:sp>
    <dsp:sp modelId="{A7B1A1CF-9ED6-4A17-B609-BE29EC311F16}">
      <dsp:nvSpPr>
        <dsp:cNvPr id="0" name=""/>
        <dsp:cNvSpPr/>
      </dsp:nvSpPr>
      <dsp:spPr>
        <a:xfrm>
          <a:off x="8917318" y="465815"/>
          <a:ext cx="1665335" cy="484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17 Jan. 2016</a:t>
          </a:r>
        </a:p>
      </dsp:txBody>
      <dsp:txXfrm>
        <a:off x="8917318" y="465815"/>
        <a:ext cx="1665335" cy="484448"/>
      </dsp:txXfrm>
    </dsp:sp>
    <dsp:sp modelId="{46B5A399-2065-44DB-863A-83C08F5EF015}">
      <dsp:nvSpPr>
        <dsp:cNvPr id="0" name=""/>
        <dsp:cNvSpPr/>
      </dsp:nvSpPr>
      <dsp:spPr>
        <a:xfrm>
          <a:off x="8688411" y="950263"/>
          <a:ext cx="0" cy="1378813"/>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589D626-F099-4B90-8F2B-4961C646C089}">
      <dsp:nvSpPr>
        <dsp:cNvPr id="0" name=""/>
        <dsp:cNvSpPr/>
      </dsp:nvSpPr>
      <dsp:spPr>
        <a:xfrm>
          <a:off x="8660524" y="2285477"/>
          <a:ext cx="82406" cy="8720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AD595-4B37-41A9-A7E3-3B3A2E171F26}">
      <dsp:nvSpPr>
        <dsp:cNvPr id="0" name=""/>
        <dsp:cNvSpPr/>
      </dsp:nvSpPr>
      <dsp:spPr>
        <a:xfrm>
          <a:off x="0" y="2124"/>
          <a:ext cx="88605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E6B3E10-0160-496B-943F-7BA93AE76B93}">
      <dsp:nvSpPr>
        <dsp:cNvPr id="0" name=""/>
        <dsp:cNvSpPr/>
      </dsp:nvSpPr>
      <dsp:spPr>
        <a:xfrm>
          <a:off x="0" y="2124"/>
          <a:ext cx="8860536"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Battery must last more than 30 hours</a:t>
          </a:r>
        </a:p>
      </dsp:txBody>
      <dsp:txXfrm>
        <a:off x="0" y="2124"/>
        <a:ext cx="8860536" cy="724514"/>
      </dsp:txXfrm>
    </dsp:sp>
    <dsp:sp modelId="{F920EEC6-7ACB-4D88-9FDA-7CDE058485BF}">
      <dsp:nvSpPr>
        <dsp:cNvPr id="0" name=""/>
        <dsp:cNvSpPr/>
      </dsp:nvSpPr>
      <dsp:spPr>
        <a:xfrm>
          <a:off x="0" y="726639"/>
          <a:ext cx="88605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5A71108-555C-4DB9-A7DC-5A9A806BF7A5}">
      <dsp:nvSpPr>
        <dsp:cNvPr id="0" name=""/>
        <dsp:cNvSpPr/>
      </dsp:nvSpPr>
      <dsp:spPr>
        <a:xfrm>
          <a:off x="0" y="726639"/>
          <a:ext cx="8860536"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Scooter must weigh under 95 pounds</a:t>
          </a:r>
        </a:p>
      </dsp:txBody>
      <dsp:txXfrm>
        <a:off x="0" y="726639"/>
        <a:ext cx="8860536" cy="724514"/>
      </dsp:txXfrm>
    </dsp:sp>
    <dsp:sp modelId="{5977819C-65A4-449B-A453-B67A63E245C0}">
      <dsp:nvSpPr>
        <dsp:cNvPr id="0" name=""/>
        <dsp:cNvSpPr/>
      </dsp:nvSpPr>
      <dsp:spPr>
        <a:xfrm>
          <a:off x="0" y="1451154"/>
          <a:ext cx="88605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A17416E-E5D5-4BCE-AA00-59AA6138C1CB}">
      <dsp:nvSpPr>
        <dsp:cNvPr id="0" name=""/>
        <dsp:cNvSpPr/>
      </dsp:nvSpPr>
      <dsp:spPr>
        <a:xfrm>
          <a:off x="0" y="1451154"/>
          <a:ext cx="8860536"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At least 25% of materials must be recyclable</a:t>
          </a:r>
        </a:p>
      </dsp:txBody>
      <dsp:txXfrm>
        <a:off x="0" y="1451154"/>
        <a:ext cx="8860536" cy="724514"/>
      </dsp:txXfrm>
    </dsp:sp>
    <dsp:sp modelId="{8163F35C-74BA-4E52-BA1D-EB10BB0BC8DB}">
      <dsp:nvSpPr>
        <dsp:cNvPr id="0" name=""/>
        <dsp:cNvSpPr/>
      </dsp:nvSpPr>
      <dsp:spPr>
        <a:xfrm>
          <a:off x="0" y="2175669"/>
          <a:ext cx="88605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C3ECE9F-C291-46F0-A040-E971C656B9A4}">
      <dsp:nvSpPr>
        <dsp:cNvPr id="0" name=""/>
        <dsp:cNvSpPr/>
      </dsp:nvSpPr>
      <dsp:spPr>
        <a:xfrm>
          <a:off x="0" y="2175669"/>
          <a:ext cx="8860536"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Offered in four standard colors: Black, White, Red, Blue</a:t>
          </a:r>
        </a:p>
      </dsp:txBody>
      <dsp:txXfrm>
        <a:off x="0" y="2175669"/>
        <a:ext cx="8860536" cy="724514"/>
      </dsp:txXfrm>
    </dsp:sp>
    <dsp:sp modelId="{D63F4A52-0D05-4E97-89DA-2BB20BB65BDE}">
      <dsp:nvSpPr>
        <dsp:cNvPr id="0" name=""/>
        <dsp:cNvSpPr/>
      </dsp:nvSpPr>
      <dsp:spPr>
        <a:xfrm>
          <a:off x="0" y="2900183"/>
          <a:ext cx="88605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3D2AEF-963E-495E-8C6C-BBFB490BFCF3}">
      <dsp:nvSpPr>
        <dsp:cNvPr id="0" name=""/>
        <dsp:cNvSpPr/>
      </dsp:nvSpPr>
      <dsp:spPr>
        <a:xfrm>
          <a:off x="0" y="2900183"/>
          <a:ext cx="8860536"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Must meet EU safety standards for launch in Spain</a:t>
          </a:r>
        </a:p>
      </dsp:txBody>
      <dsp:txXfrm>
        <a:off x="0" y="2900183"/>
        <a:ext cx="8860536" cy="724514"/>
      </dsp:txXfrm>
    </dsp:sp>
    <dsp:sp modelId="{5E1A7CC3-0D21-492A-959A-7CE6A40D5268}">
      <dsp:nvSpPr>
        <dsp:cNvPr id="0" name=""/>
        <dsp:cNvSpPr/>
      </dsp:nvSpPr>
      <dsp:spPr>
        <a:xfrm>
          <a:off x="0" y="3624698"/>
          <a:ext cx="88605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5E7798B-4FC1-457C-9B91-4EF5180EF34B}">
      <dsp:nvSpPr>
        <dsp:cNvPr id="0" name=""/>
        <dsp:cNvSpPr/>
      </dsp:nvSpPr>
      <dsp:spPr>
        <a:xfrm>
          <a:off x="0" y="3624698"/>
          <a:ext cx="8860536"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Must score at least 3 out of 4 in market research consumer trials</a:t>
          </a:r>
        </a:p>
      </dsp:txBody>
      <dsp:txXfrm>
        <a:off x="0" y="3624698"/>
        <a:ext cx="8860536" cy="724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3A67F-9A05-4C69-AE12-F06D693B7C66}">
      <dsp:nvSpPr>
        <dsp:cNvPr id="0" name=""/>
        <dsp:cNvSpPr/>
      </dsp:nvSpPr>
      <dsp:spPr>
        <a:xfrm>
          <a:off x="0" y="398"/>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6CF40-0808-4776-9028-A739545C9F16}">
      <dsp:nvSpPr>
        <dsp:cNvPr id="0" name=""/>
        <dsp:cNvSpPr/>
      </dsp:nvSpPr>
      <dsp:spPr>
        <a:xfrm>
          <a:off x="166059" y="123913"/>
          <a:ext cx="301925" cy="301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E1B121-01E8-4C39-A5BD-BED48AB08AA2}">
      <dsp:nvSpPr>
        <dsp:cNvPr id="0" name=""/>
        <dsp:cNvSpPr/>
      </dsp:nvSpPr>
      <dsp:spPr>
        <a:xfrm>
          <a:off x="634044" y="398"/>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Timeframe Constraint - The project must be completed by January 17, 2016, to meet the trade show deadline. No extensions are planned.</a:t>
          </a:r>
        </a:p>
      </dsp:txBody>
      <dsp:txXfrm>
        <a:off x="634044" y="398"/>
        <a:ext cx="9659873" cy="548955"/>
      </dsp:txXfrm>
    </dsp:sp>
    <dsp:sp modelId="{ADCF68C2-CA50-4D02-B870-3C35396792B7}">
      <dsp:nvSpPr>
        <dsp:cNvPr id="0" name=""/>
        <dsp:cNvSpPr/>
      </dsp:nvSpPr>
      <dsp:spPr>
        <a:xfrm>
          <a:off x="0" y="686593"/>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E25CF-2FB9-4B03-8FD3-E3CF837F9163}">
      <dsp:nvSpPr>
        <dsp:cNvPr id="0" name=""/>
        <dsp:cNvSpPr/>
      </dsp:nvSpPr>
      <dsp:spPr>
        <a:xfrm>
          <a:off x="166059" y="810108"/>
          <a:ext cx="301925" cy="301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B2EB7-9216-46D3-978E-8CF045900597}">
      <dsp:nvSpPr>
        <dsp:cNvPr id="0" name=""/>
        <dsp:cNvSpPr/>
      </dsp:nvSpPr>
      <dsp:spPr>
        <a:xfrm>
          <a:off x="634044" y="686593"/>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Resource Availability - The project is limited to the personnel and equipment available within ARC unless explicitly approved for augmentation.</a:t>
          </a:r>
        </a:p>
      </dsp:txBody>
      <dsp:txXfrm>
        <a:off x="634044" y="686593"/>
        <a:ext cx="9659873" cy="548955"/>
      </dsp:txXfrm>
    </dsp:sp>
    <dsp:sp modelId="{4E8B564E-237B-4573-A4A9-3BD59A9210CB}">
      <dsp:nvSpPr>
        <dsp:cNvPr id="0" name=""/>
        <dsp:cNvSpPr/>
      </dsp:nvSpPr>
      <dsp:spPr>
        <a:xfrm>
          <a:off x="0" y="1372788"/>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D06BE-AE21-4189-AE70-A7AA2E91438C}">
      <dsp:nvSpPr>
        <dsp:cNvPr id="0" name=""/>
        <dsp:cNvSpPr/>
      </dsp:nvSpPr>
      <dsp:spPr>
        <a:xfrm>
          <a:off x="166059" y="1496303"/>
          <a:ext cx="301925" cy="301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587F1A-0146-47B6-AA28-4492F42C34C6}">
      <dsp:nvSpPr>
        <dsp:cNvPr id="0" name=""/>
        <dsp:cNvSpPr/>
      </dsp:nvSpPr>
      <dsp:spPr>
        <a:xfrm>
          <a:off x="634044" y="1372788"/>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Budget Limitations - The budget is fixed, with a maximum of $50,000 available in management reserves for contingency use.</a:t>
          </a:r>
        </a:p>
      </dsp:txBody>
      <dsp:txXfrm>
        <a:off x="634044" y="1372788"/>
        <a:ext cx="9659873" cy="548955"/>
      </dsp:txXfrm>
    </dsp:sp>
    <dsp:sp modelId="{9A044F71-6134-4A10-93B5-0E92AEC331BB}">
      <dsp:nvSpPr>
        <dsp:cNvPr id="0" name=""/>
        <dsp:cNvSpPr/>
      </dsp:nvSpPr>
      <dsp:spPr>
        <a:xfrm>
          <a:off x="0" y="2058983"/>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E8790-3180-47BE-B083-E61263A07B6D}">
      <dsp:nvSpPr>
        <dsp:cNvPr id="0" name=""/>
        <dsp:cNvSpPr/>
      </dsp:nvSpPr>
      <dsp:spPr>
        <a:xfrm>
          <a:off x="166059" y="2182498"/>
          <a:ext cx="301925" cy="3019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966E4-07A9-4E71-8EA5-9F96D5024ED4}">
      <dsp:nvSpPr>
        <dsp:cNvPr id="0" name=""/>
        <dsp:cNvSpPr/>
      </dsp:nvSpPr>
      <dsp:spPr>
        <a:xfrm>
          <a:off x="634044" y="2058983"/>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Technology Constraints - Only existing, proven manufacturing and testing technologies will be used; new or experimental technologies are out of scope.</a:t>
          </a:r>
        </a:p>
      </dsp:txBody>
      <dsp:txXfrm>
        <a:off x="634044" y="2058983"/>
        <a:ext cx="9659873" cy="548955"/>
      </dsp:txXfrm>
    </dsp:sp>
    <dsp:sp modelId="{5C2CC529-6F55-41D2-A913-C9E7BF3CD0EF}">
      <dsp:nvSpPr>
        <dsp:cNvPr id="0" name=""/>
        <dsp:cNvSpPr/>
      </dsp:nvSpPr>
      <dsp:spPr>
        <a:xfrm>
          <a:off x="0" y="2745178"/>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16821-6E3A-4365-8B97-9BC3BD4838A6}">
      <dsp:nvSpPr>
        <dsp:cNvPr id="0" name=""/>
        <dsp:cNvSpPr/>
      </dsp:nvSpPr>
      <dsp:spPr>
        <a:xfrm>
          <a:off x="166059" y="2868693"/>
          <a:ext cx="301925" cy="3019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EC168-C45E-4645-9BDC-23E6B9877FDC}">
      <dsp:nvSpPr>
        <dsp:cNvPr id="0" name=""/>
        <dsp:cNvSpPr/>
      </dsp:nvSpPr>
      <dsp:spPr>
        <a:xfrm>
          <a:off x="634044" y="2745178"/>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Prototype Focus - The project will produce and test functional prototypes only. No mass manufacturing or assembly-line setup is included.</a:t>
          </a:r>
        </a:p>
      </dsp:txBody>
      <dsp:txXfrm>
        <a:off x="634044" y="2745178"/>
        <a:ext cx="9659873" cy="548955"/>
      </dsp:txXfrm>
    </dsp:sp>
    <dsp:sp modelId="{67D62D4F-FCF3-4734-8813-62857BEA50C6}">
      <dsp:nvSpPr>
        <dsp:cNvPr id="0" name=""/>
        <dsp:cNvSpPr/>
      </dsp:nvSpPr>
      <dsp:spPr>
        <a:xfrm>
          <a:off x="0" y="3431373"/>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8891B-BB7C-49E8-8A8A-AEEF8DD43675}">
      <dsp:nvSpPr>
        <dsp:cNvPr id="0" name=""/>
        <dsp:cNvSpPr/>
      </dsp:nvSpPr>
      <dsp:spPr>
        <a:xfrm>
          <a:off x="166059" y="3554888"/>
          <a:ext cx="301925" cy="3019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C81CD-FCF5-4764-9BF9-9AD6BA5BA654}">
      <dsp:nvSpPr>
        <dsp:cNvPr id="0" name=""/>
        <dsp:cNvSpPr/>
      </dsp:nvSpPr>
      <dsp:spPr>
        <a:xfrm>
          <a:off x="634044" y="3431373"/>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Personalization – Few choices on customizing the Red Zuma.  Apart from choosing colors, there aren't many options.</a:t>
          </a:r>
        </a:p>
      </dsp:txBody>
      <dsp:txXfrm>
        <a:off x="634044" y="3431373"/>
        <a:ext cx="9659873" cy="548955"/>
      </dsp:txXfrm>
    </dsp:sp>
    <dsp:sp modelId="{186586F2-96E0-49B2-A4FC-1302264C32AF}">
      <dsp:nvSpPr>
        <dsp:cNvPr id="0" name=""/>
        <dsp:cNvSpPr/>
      </dsp:nvSpPr>
      <dsp:spPr>
        <a:xfrm>
          <a:off x="0" y="4117568"/>
          <a:ext cx="10293918" cy="54895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0B00D-8C57-406C-AF5D-9D6922E42FDB}">
      <dsp:nvSpPr>
        <dsp:cNvPr id="0" name=""/>
        <dsp:cNvSpPr/>
      </dsp:nvSpPr>
      <dsp:spPr>
        <a:xfrm>
          <a:off x="166059" y="4241083"/>
          <a:ext cx="301925" cy="30192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62E10-0221-459F-8B5A-4EE7B5AA95A7}">
      <dsp:nvSpPr>
        <dsp:cNvPr id="0" name=""/>
        <dsp:cNvSpPr/>
      </dsp:nvSpPr>
      <dsp:spPr>
        <a:xfrm>
          <a:off x="634044" y="4117568"/>
          <a:ext cx="9659873" cy="54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098" tIns="58098" rIns="58098" bIns="58098" numCol="1" spcCol="1270" anchor="ctr" anchorCtr="0">
          <a:noAutofit/>
        </a:bodyPr>
        <a:lstStyle/>
        <a:p>
          <a:pPr marL="0" lvl="0" indent="0" algn="l" defTabSz="666750">
            <a:lnSpc>
              <a:spcPct val="100000"/>
            </a:lnSpc>
            <a:spcBef>
              <a:spcPct val="0"/>
            </a:spcBef>
            <a:spcAft>
              <a:spcPct val="35000"/>
            </a:spcAft>
            <a:buNone/>
          </a:pPr>
          <a:r>
            <a:rPr lang="en-US" sz="1500" b="1" kern="1200">
              <a:latin typeface="Arial"/>
              <a:cs typeface="Arial"/>
            </a:rPr>
            <a:t>Location – Tested in Spain for use in the Las Vegas Games. Company based in the US. </a:t>
          </a:r>
        </a:p>
      </dsp:txBody>
      <dsp:txXfrm>
        <a:off x="634044" y="4117568"/>
        <a:ext cx="9659873" cy="54895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13</a:t>
            </a:fld>
            <a:endParaRPr lang="en-US"/>
          </a:p>
        </p:txBody>
      </p:sp>
    </p:spTree>
    <p:extLst>
      <p:ext uri="{BB962C8B-B14F-4D97-AF65-F5344CB8AC3E}">
        <p14:creationId xmlns:p14="http://schemas.microsoft.com/office/powerpoint/2010/main" val="36855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a:p>
        </p:txBody>
      </p:sp>
    </p:spTree>
    <p:extLst>
      <p:ext uri="{BB962C8B-B14F-4D97-AF65-F5344CB8AC3E}">
        <p14:creationId xmlns:p14="http://schemas.microsoft.com/office/powerpoint/2010/main" val="103912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18</a:t>
            </a:fld>
            <a:endParaRPr lang="en-US"/>
          </a:p>
        </p:txBody>
      </p:sp>
    </p:spTree>
    <p:extLst>
      <p:ext uri="{BB962C8B-B14F-4D97-AF65-F5344CB8AC3E}">
        <p14:creationId xmlns:p14="http://schemas.microsoft.com/office/powerpoint/2010/main" val="1568690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E007D-F116-9D7C-F088-89E64B1A0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28CA2-821E-07D2-DBF6-71BBA97FD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AFB71A-D954-26BD-8001-DDC5EF8BE3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C34D201-7A60-8133-257E-EA4B51699059}"/>
              </a:ext>
            </a:extLst>
          </p:cNvPr>
          <p:cNvSpPr>
            <a:spLocks noGrp="1"/>
          </p:cNvSpPr>
          <p:nvPr>
            <p:ph type="sldNum" sz="quarter" idx="5"/>
          </p:nvPr>
        </p:nvSpPr>
        <p:spPr/>
        <p:txBody>
          <a:bodyPr/>
          <a:lstStyle/>
          <a:p>
            <a:fld id="{339D21CC-DD94-204E-93C8-E1AAF3084C8D}" type="slidenum">
              <a:rPr lang="en-US" smtClean="0"/>
              <a:t>19</a:t>
            </a:fld>
            <a:endParaRPr lang="en-US"/>
          </a:p>
        </p:txBody>
      </p:sp>
    </p:spTree>
    <p:extLst>
      <p:ext uri="{BB962C8B-B14F-4D97-AF65-F5344CB8AC3E}">
        <p14:creationId xmlns:p14="http://schemas.microsoft.com/office/powerpoint/2010/main" val="88483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57EEF-8B71-F000-82C6-8926675413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5F9FF-E12D-8BC5-9DB6-8327488B0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3C585-D6A4-DCD0-BC56-0BC7BC8847C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20F4F2-CA3D-8BBF-BA95-73D00C7545E3}"/>
              </a:ext>
            </a:extLst>
          </p:cNvPr>
          <p:cNvSpPr>
            <a:spLocks noGrp="1"/>
          </p:cNvSpPr>
          <p:nvPr>
            <p:ph type="sldNum" sz="quarter" idx="5"/>
          </p:nvPr>
        </p:nvSpPr>
        <p:spPr/>
        <p:txBody>
          <a:bodyPr/>
          <a:lstStyle/>
          <a:p>
            <a:fld id="{339D21CC-DD94-204E-93C8-E1AAF3084C8D}" type="slidenum">
              <a:rPr lang="en-US" smtClean="0"/>
              <a:t>20</a:t>
            </a:fld>
            <a:endParaRPr lang="en-US"/>
          </a:p>
        </p:txBody>
      </p:sp>
    </p:spTree>
    <p:extLst>
      <p:ext uri="{BB962C8B-B14F-4D97-AF65-F5344CB8AC3E}">
        <p14:creationId xmlns:p14="http://schemas.microsoft.com/office/powerpoint/2010/main" val="295147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4E6AC-9D52-4652-E747-1C7C056922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73BE0D-BB9F-07FE-B278-FA3178650C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83864F-0B04-1A3F-03BE-F99E9A144A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2CFA5F9-2511-1E0B-E91B-DD1259F90F33}"/>
              </a:ext>
            </a:extLst>
          </p:cNvPr>
          <p:cNvSpPr>
            <a:spLocks noGrp="1"/>
          </p:cNvSpPr>
          <p:nvPr>
            <p:ph type="sldNum" sz="quarter" idx="5"/>
          </p:nvPr>
        </p:nvSpPr>
        <p:spPr/>
        <p:txBody>
          <a:bodyPr/>
          <a:lstStyle/>
          <a:p>
            <a:fld id="{339D21CC-DD94-204E-93C8-E1AAF3084C8D}" type="slidenum">
              <a:rPr lang="en-US" smtClean="0"/>
              <a:t>21</a:t>
            </a:fld>
            <a:endParaRPr lang="en-US"/>
          </a:p>
        </p:txBody>
      </p:sp>
    </p:spTree>
    <p:extLst>
      <p:ext uri="{BB962C8B-B14F-4D97-AF65-F5344CB8AC3E}">
        <p14:creationId xmlns:p14="http://schemas.microsoft.com/office/powerpoint/2010/main" val="349073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E3372-1C7C-89F3-6B0D-850DE0798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CBFCCE-C31F-EBE3-21AF-3C66D196C2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1D010-99C1-5BC6-307C-8D12666063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C5A74F-42E4-A831-17ED-39375144FA09}"/>
              </a:ext>
            </a:extLst>
          </p:cNvPr>
          <p:cNvSpPr>
            <a:spLocks noGrp="1"/>
          </p:cNvSpPr>
          <p:nvPr>
            <p:ph type="sldNum" sz="quarter" idx="5"/>
          </p:nvPr>
        </p:nvSpPr>
        <p:spPr/>
        <p:txBody>
          <a:bodyPr/>
          <a:lstStyle/>
          <a:p>
            <a:fld id="{339D21CC-DD94-204E-93C8-E1AAF3084C8D}" type="slidenum">
              <a:rPr lang="en-US" smtClean="0"/>
              <a:t>22</a:t>
            </a:fld>
            <a:endParaRPr lang="en-US"/>
          </a:p>
        </p:txBody>
      </p:sp>
    </p:spTree>
    <p:extLst>
      <p:ext uri="{BB962C8B-B14F-4D97-AF65-F5344CB8AC3E}">
        <p14:creationId xmlns:p14="http://schemas.microsoft.com/office/powerpoint/2010/main" val="300526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24</a:t>
            </a:fld>
            <a:endParaRPr lang="en-US"/>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9F7E-4B7D-F966-95F9-F797870D48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13F34-A983-FE59-A264-54182FE384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CAC4DC-B191-6809-ECBF-D3C9993050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257AA0-93E8-AB65-B365-08A8CE5FD437}"/>
              </a:ext>
            </a:extLst>
          </p:cNvPr>
          <p:cNvSpPr>
            <a:spLocks noGrp="1"/>
          </p:cNvSpPr>
          <p:nvPr>
            <p:ph type="sldNum" sz="quarter" idx="5"/>
          </p:nvPr>
        </p:nvSpPr>
        <p:spPr/>
        <p:txBody>
          <a:bodyPr/>
          <a:lstStyle/>
          <a:p>
            <a:fld id="{339D21CC-DD94-204E-93C8-E1AAF3084C8D}" type="slidenum">
              <a:rPr lang="en-US" smtClean="0"/>
              <a:t>5</a:t>
            </a:fld>
            <a:endParaRPr lang="en-US"/>
          </a:p>
        </p:txBody>
      </p:sp>
    </p:spTree>
    <p:extLst>
      <p:ext uri="{BB962C8B-B14F-4D97-AF65-F5344CB8AC3E}">
        <p14:creationId xmlns:p14="http://schemas.microsoft.com/office/powerpoint/2010/main" val="262715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E7478-7D9F-4A98-7519-A5FA207095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AC79E-170C-DC32-6F47-2E3461820D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96BCD0-F407-3457-3EDD-5D4BB27A458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5F9092-83BC-F73F-3E22-C361CD584FBF}"/>
              </a:ext>
            </a:extLst>
          </p:cNvPr>
          <p:cNvSpPr>
            <a:spLocks noGrp="1"/>
          </p:cNvSpPr>
          <p:nvPr>
            <p:ph type="sldNum" sz="quarter" idx="5"/>
          </p:nvPr>
        </p:nvSpPr>
        <p:spPr/>
        <p:txBody>
          <a:bodyPr/>
          <a:lstStyle/>
          <a:p>
            <a:fld id="{339D21CC-DD94-204E-93C8-E1AAF3084C8D}" type="slidenum">
              <a:rPr lang="en-US" smtClean="0"/>
              <a:t>6</a:t>
            </a:fld>
            <a:endParaRPr lang="en-US"/>
          </a:p>
        </p:txBody>
      </p:sp>
    </p:spTree>
    <p:extLst>
      <p:ext uri="{BB962C8B-B14F-4D97-AF65-F5344CB8AC3E}">
        <p14:creationId xmlns:p14="http://schemas.microsoft.com/office/powerpoint/2010/main" val="148143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8C6DE-E83A-2223-B6F9-CD0CB61EC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6B2C9-337D-5949-E091-689CE34287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3679B-4C71-5175-144F-2569F182E9B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AF0D83-09C0-1DBD-267F-2373B2BC94E4}"/>
              </a:ext>
            </a:extLst>
          </p:cNvPr>
          <p:cNvSpPr>
            <a:spLocks noGrp="1"/>
          </p:cNvSpPr>
          <p:nvPr>
            <p:ph type="sldNum" sz="quarter" idx="5"/>
          </p:nvPr>
        </p:nvSpPr>
        <p:spPr/>
        <p:txBody>
          <a:bodyPr/>
          <a:lstStyle/>
          <a:p>
            <a:fld id="{339D21CC-DD94-204E-93C8-E1AAF3084C8D}" type="slidenum">
              <a:rPr lang="en-US" smtClean="0"/>
              <a:t>7</a:t>
            </a:fld>
            <a:endParaRPr lang="en-US"/>
          </a:p>
        </p:txBody>
      </p:sp>
    </p:spTree>
    <p:extLst>
      <p:ext uri="{BB962C8B-B14F-4D97-AF65-F5344CB8AC3E}">
        <p14:creationId xmlns:p14="http://schemas.microsoft.com/office/powerpoint/2010/main" val="229875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A9552-B434-05D3-22A6-53BDD67FCE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A93386-04B1-E9F1-3B79-4781FD2A05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EAF791-67E7-7DF3-CD0B-4BF1EC28B4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91CD5F1-E9C2-EE38-D95B-BD9E103AD6D1}"/>
              </a:ext>
            </a:extLst>
          </p:cNvPr>
          <p:cNvSpPr>
            <a:spLocks noGrp="1"/>
          </p:cNvSpPr>
          <p:nvPr>
            <p:ph type="sldNum" sz="quarter" idx="5"/>
          </p:nvPr>
        </p:nvSpPr>
        <p:spPr/>
        <p:txBody>
          <a:bodyPr/>
          <a:lstStyle/>
          <a:p>
            <a:fld id="{339D21CC-DD94-204E-93C8-E1AAF3084C8D}" type="slidenum">
              <a:rPr lang="en-US" smtClean="0"/>
              <a:t>8</a:t>
            </a:fld>
            <a:endParaRPr lang="en-US"/>
          </a:p>
        </p:txBody>
      </p:sp>
    </p:spTree>
    <p:extLst>
      <p:ext uri="{BB962C8B-B14F-4D97-AF65-F5344CB8AC3E}">
        <p14:creationId xmlns:p14="http://schemas.microsoft.com/office/powerpoint/2010/main" val="224121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FB844-CAD1-4E7C-2273-582BD23AA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814A8-6C28-058B-3597-AF3D67EE7F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257485-C43B-537C-CFB2-BD4C9D30D2A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183E05-E072-1679-FED5-7985FB113611}"/>
              </a:ext>
            </a:extLst>
          </p:cNvPr>
          <p:cNvSpPr>
            <a:spLocks noGrp="1"/>
          </p:cNvSpPr>
          <p:nvPr>
            <p:ph type="sldNum" sz="quarter" idx="5"/>
          </p:nvPr>
        </p:nvSpPr>
        <p:spPr/>
        <p:txBody>
          <a:bodyPr/>
          <a:lstStyle/>
          <a:p>
            <a:fld id="{339D21CC-DD94-204E-93C8-E1AAF3084C8D}" type="slidenum">
              <a:rPr lang="en-US" smtClean="0"/>
              <a:t>9</a:t>
            </a:fld>
            <a:endParaRPr lang="en-US"/>
          </a:p>
        </p:txBody>
      </p:sp>
    </p:spTree>
    <p:extLst>
      <p:ext uri="{BB962C8B-B14F-4D97-AF65-F5344CB8AC3E}">
        <p14:creationId xmlns:p14="http://schemas.microsoft.com/office/powerpoint/2010/main" val="22893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a:p>
        </p:txBody>
      </p:sp>
    </p:spTree>
    <p:extLst>
      <p:ext uri="{BB962C8B-B14F-4D97-AF65-F5344CB8AC3E}">
        <p14:creationId xmlns:p14="http://schemas.microsoft.com/office/powerpoint/2010/main" val="286741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76AB6-F9E7-72C6-DBA5-96B3076BE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9DB38E-9CFE-9F6C-13F2-077F48E540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98A42-0FAE-E702-E48A-2F84737046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AF849A-35CF-7313-EE0E-06C9983284AF}"/>
              </a:ext>
            </a:extLst>
          </p:cNvPr>
          <p:cNvSpPr>
            <a:spLocks noGrp="1"/>
          </p:cNvSpPr>
          <p:nvPr>
            <p:ph type="sldNum" sz="quarter" idx="5"/>
          </p:nvPr>
        </p:nvSpPr>
        <p:spPr/>
        <p:txBody>
          <a:bodyPr/>
          <a:lstStyle/>
          <a:p>
            <a:fld id="{339D21CC-DD94-204E-93C8-E1AAF3084C8D}" type="slidenum">
              <a:rPr lang="en-US" smtClean="0"/>
              <a:t>11</a:t>
            </a:fld>
            <a:endParaRPr lang="en-US"/>
          </a:p>
        </p:txBody>
      </p:sp>
    </p:spTree>
    <p:extLst>
      <p:ext uri="{BB962C8B-B14F-4D97-AF65-F5344CB8AC3E}">
        <p14:creationId xmlns:p14="http://schemas.microsoft.com/office/powerpoint/2010/main" val="16665909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4.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8.svg"/><Relationship Id="rId7" Type="http://schemas.openxmlformats.org/officeDocument/2006/relationships/image" Target="../media/image18.svg"/><Relationship Id="rId2" Type="http://schemas.openxmlformats.org/officeDocument/2006/relationships/image" Target="../media/image37.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310294" y="3423710"/>
            <a:ext cx="7963168" cy="1211312"/>
          </a:xfrm>
        </p:spPr>
        <p:txBody>
          <a:bodyPr/>
          <a:lstStyle/>
          <a:p>
            <a:r>
              <a:rPr lang="en-US"/>
              <a:t>Red Zuma Project</a:t>
            </a:r>
            <a:br>
              <a:rPr lang="en-US"/>
            </a:br>
            <a:r>
              <a:rPr lang="en-US" sz="1800"/>
              <a:t>June 01, 2025 </a:t>
            </a:r>
            <a:endParaRPr lang="en-US"/>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48414" y="1150788"/>
            <a:ext cx="8420098" cy="1219570"/>
          </a:xfrm>
        </p:spPr>
        <p:txBody>
          <a:bodyPr vert="horz" lIns="91440" tIns="45720" rIns="91440" bIns="45720" rtlCol="0" anchor="t">
            <a:noAutofit/>
          </a:bodyPr>
          <a:lstStyle/>
          <a:p>
            <a:r>
              <a:rPr lang="en-US" sz="3200"/>
              <a:t>MGT 598 – Project Management Section 1</a:t>
            </a:r>
          </a:p>
        </p:txBody>
      </p:sp>
      <p:sp>
        <p:nvSpPr>
          <p:cNvPr id="5" name="TextBox 4">
            <a:extLst>
              <a:ext uri="{FF2B5EF4-FFF2-40B4-BE49-F238E27FC236}">
                <a16:creationId xmlns:a16="http://schemas.microsoft.com/office/drawing/2014/main" id="{B81018F6-CBEA-3BBE-AB55-890099DF43BC}"/>
              </a:ext>
            </a:extLst>
          </p:cNvPr>
          <p:cNvSpPr txBox="1"/>
          <p:nvPr/>
        </p:nvSpPr>
        <p:spPr>
          <a:xfrm>
            <a:off x="191" y="6141287"/>
            <a:ext cx="10852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TEAM 7 </a:t>
            </a:r>
            <a:br>
              <a:rPr lang="en-US"/>
            </a:br>
            <a:r>
              <a:rPr lang="en-US"/>
              <a:t>Afia Mehjabin, Meet Patel, Nikitha </a:t>
            </a:r>
            <a:r>
              <a:rPr lang="en-US" err="1"/>
              <a:t>Gokulapati</a:t>
            </a:r>
            <a:r>
              <a:rPr lang="en-US"/>
              <a:t>, Sripriya Battu, Vishu Vardhan </a:t>
            </a:r>
            <a:r>
              <a:rPr lang="en-US" err="1"/>
              <a:t>Ummadi</a:t>
            </a:r>
            <a:endParaRPr lang="en-US"/>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733" y="558792"/>
            <a:ext cx="8882751" cy="1152030"/>
          </a:xfrm>
        </p:spPr>
        <p:txBody>
          <a:bodyPr/>
          <a:lstStyle/>
          <a:p>
            <a:r>
              <a:rPr lang="en-US"/>
              <a:t>Project Cost </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10</a:t>
            </a:fld>
            <a:endParaRPr lang="en-US"/>
          </a:p>
        </p:txBody>
      </p:sp>
      <p:sp>
        <p:nvSpPr>
          <p:cNvPr id="6" name="TextBox 5">
            <a:extLst>
              <a:ext uri="{FF2B5EF4-FFF2-40B4-BE49-F238E27FC236}">
                <a16:creationId xmlns:a16="http://schemas.microsoft.com/office/drawing/2014/main" id="{1DBE6C5A-22EB-546F-0C7E-9E06B6640B45}"/>
              </a:ext>
            </a:extLst>
          </p:cNvPr>
          <p:cNvSpPr txBox="1"/>
          <p:nvPr/>
        </p:nvSpPr>
        <p:spPr>
          <a:xfrm>
            <a:off x="8251031" y="20359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8" descr="A table with a list of cost&#10;&#10;AI-generated content may be incorrect.">
            <a:extLst>
              <a:ext uri="{FF2B5EF4-FFF2-40B4-BE49-F238E27FC236}">
                <a16:creationId xmlns:a16="http://schemas.microsoft.com/office/drawing/2014/main" id="{E520E47B-B7D7-1CEA-2E46-00F6FC08B9FE}"/>
              </a:ext>
            </a:extLst>
          </p:cNvPr>
          <p:cNvPicPr>
            <a:picLocks noChangeAspect="1"/>
          </p:cNvPicPr>
          <p:nvPr/>
        </p:nvPicPr>
        <p:blipFill>
          <a:blip r:embed="rId3"/>
          <a:stretch>
            <a:fillRect/>
          </a:stretch>
        </p:blipFill>
        <p:spPr>
          <a:xfrm>
            <a:off x="2713881" y="1567721"/>
            <a:ext cx="6095928" cy="5115394"/>
          </a:xfrm>
          <a:prstGeom prst="rect">
            <a:avLst/>
          </a:prstGeom>
        </p:spPr>
      </p:pic>
    </p:spTree>
    <p:extLst>
      <p:ext uri="{BB962C8B-B14F-4D97-AF65-F5344CB8AC3E}">
        <p14:creationId xmlns:p14="http://schemas.microsoft.com/office/powerpoint/2010/main" val="246184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01B523D-C76D-8067-7FFD-5096F338A24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A782AA0-8CFD-4916-E0A0-CE694F8C58F9}"/>
              </a:ext>
            </a:extLst>
          </p:cNvPr>
          <p:cNvSpPr>
            <a:spLocks noGrp="1"/>
          </p:cNvSpPr>
          <p:nvPr>
            <p:ph type="title"/>
          </p:nvPr>
        </p:nvSpPr>
        <p:spPr/>
        <p:txBody>
          <a:bodyPr/>
          <a:lstStyle/>
          <a:p>
            <a:r>
              <a:rPr lang="en-US"/>
              <a:t>Net Present Value</a:t>
            </a:r>
          </a:p>
        </p:txBody>
      </p:sp>
      <p:sp>
        <p:nvSpPr>
          <p:cNvPr id="22" name="Text Placeholder 21">
            <a:extLst>
              <a:ext uri="{FF2B5EF4-FFF2-40B4-BE49-F238E27FC236}">
                <a16:creationId xmlns:a16="http://schemas.microsoft.com/office/drawing/2014/main" id="{9CF4B78C-17B4-0B96-0A94-9B8743A9E739}"/>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E0F0384F-B908-E9CC-41F4-90ACC316AA36}"/>
              </a:ext>
            </a:extLst>
          </p:cNvPr>
          <p:cNvSpPr>
            <a:spLocks noGrp="1"/>
          </p:cNvSpPr>
          <p:nvPr>
            <p:ph type="sldNum" sz="quarter" idx="16"/>
          </p:nvPr>
        </p:nvSpPr>
        <p:spPr/>
        <p:txBody>
          <a:bodyPr/>
          <a:lstStyle/>
          <a:p>
            <a:fld id="{CC43B8D3-9A08-F84C-9DD4-44948BA52D4B}" type="slidenum">
              <a:rPr lang="en-US" smtClean="0"/>
              <a:pPr/>
              <a:t>11</a:t>
            </a:fld>
            <a:endParaRPr lang="en-US"/>
          </a:p>
        </p:txBody>
      </p:sp>
      <p:pic>
        <p:nvPicPr>
          <p:cNvPr id="34" name="Content Placeholder 33" descr="A screenshot of a calculator&#10;&#10;AI-generated content may be incorrect.">
            <a:extLst>
              <a:ext uri="{FF2B5EF4-FFF2-40B4-BE49-F238E27FC236}">
                <a16:creationId xmlns:a16="http://schemas.microsoft.com/office/drawing/2014/main" id="{A4C68A76-9991-4A22-844A-41EB38EEF65A}"/>
              </a:ext>
            </a:extLst>
          </p:cNvPr>
          <p:cNvPicPr>
            <a:picLocks noGrp="1" noChangeAspect="1"/>
          </p:cNvPicPr>
          <p:nvPr>
            <p:ph idx="1"/>
          </p:nvPr>
        </p:nvPicPr>
        <p:blipFill>
          <a:blip r:embed="rId3"/>
          <a:stretch>
            <a:fillRect/>
          </a:stretch>
        </p:blipFill>
        <p:spPr>
          <a:xfrm>
            <a:off x="732840" y="2028642"/>
            <a:ext cx="4945455" cy="4559012"/>
          </a:xfrm>
        </p:spPr>
      </p:pic>
      <p:pic>
        <p:nvPicPr>
          <p:cNvPr id="35" name="Picture 34" descr="A screenshot of a graph&#10;&#10;AI-generated content may be incorrect.">
            <a:extLst>
              <a:ext uri="{FF2B5EF4-FFF2-40B4-BE49-F238E27FC236}">
                <a16:creationId xmlns:a16="http://schemas.microsoft.com/office/drawing/2014/main" id="{839659DB-D770-DD3B-786E-E1AA975907FC}"/>
              </a:ext>
            </a:extLst>
          </p:cNvPr>
          <p:cNvPicPr>
            <a:picLocks noChangeAspect="1"/>
          </p:cNvPicPr>
          <p:nvPr/>
        </p:nvPicPr>
        <p:blipFill>
          <a:blip r:embed="rId4"/>
          <a:stretch>
            <a:fillRect/>
          </a:stretch>
        </p:blipFill>
        <p:spPr>
          <a:xfrm>
            <a:off x="5946054" y="2040836"/>
            <a:ext cx="5011042" cy="4552122"/>
          </a:xfrm>
          <a:prstGeom prst="rect">
            <a:avLst/>
          </a:prstGeom>
        </p:spPr>
      </p:pic>
      <p:sp>
        <p:nvSpPr>
          <p:cNvPr id="36" name="TextBox 35">
            <a:extLst>
              <a:ext uri="{FF2B5EF4-FFF2-40B4-BE49-F238E27FC236}">
                <a16:creationId xmlns:a16="http://schemas.microsoft.com/office/drawing/2014/main" id="{28CF2955-ED40-AF42-22DC-3DD609E638E4}"/>
              </a:ext>
            </a:extLst>
          </p:cNvPr>
          <p:cNvSpPr txBox="1"/>
          <p:nvPr/>
        </p:nvSpPr>
        <p:spPr>
          <a:xfrm>
            <a:off x="1528819" y="1672985"/>
            <a:ext cx="3346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NPV without Overhead</a:t>
            </a:r>
          </a:p>
        </p:txBody>
      </p:sp>
      <p:sp>
        <p:nvSpPr>
          <p:cNvPr id="37" name="TextBox 36">
            <a:extLst>
              <a:ext uri="{FF2B5EF4-FFF2-40B4-BE49-F238E27FC236}">
                <a16:creationId xmlns:a16="http://schemas.microsoft.com/office/drawing/2014/main" id="{2C57ADA8-56D3-2D9C-07FC-14997D1860C1}"/>
              </a:ext>
            </a:extLst>
          </p:cNvPr>
          <p:cNvSpPr txBox="1"/>
          <p:nvPr/>
        </p:nvSpPr>
        <p:spPr>
          <a:xfrm>
            <a:off x="6785113" y="1656522"/>
            <a:ext cx="33329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NPV With Overhead</a:t>
            </a:r>
          </a:p>
        </p:txBody>
      </p:sp>
    </p:spTree>
    <p:extLst>
      <p:ext uri="{BB962C8B-B14F-4D97-AF65-F5344CB8AC3E}">
        <p14:creationId xmlns:p14="http://schemas.microsoft.com/office/powerpoint/2010/main" val="120412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
            <a:extLst>
              <a:ext uri="{FF2B5EF4-FFF2-40B4-BE49-F238E27FC236}">
                <a16:creationId xmlns:a16="http://schemas.microsoft.com/office/drawing/2014/main" id="{AE07E9E3-CC4D-B8FF-1597-FE1CA0437C34}"/>
              </a:ext>
            </a:extLst>
          </p:cNvPr>
          <p:cNvSpPr>
            <a:spLocks noGrp="1"/>
          </p:cNvSpPr>
          <p:nvPr>
            <p:ph type="body" sz="quarter" idx="13"/>
          </p:nvPr>
        </p:nvSpPr>
        <p:spPr>
          <a:xfrm>
            <a:off x="1815806" y="793971"/>
            <a:ext cx="621792" cy="621792"/>
          </a:xfrm>
        </p:spPr>
        <p:txBody>
          <a:bodyPr/>
          <a:lstStyle/>
          <a:p>
            <a:endParaRPr lang="en-US"/>
          </a:p>
        </p:txBody>
      </p:sp>
      <p:sp>
        <p:nvSpPr>
          <p:cNvPr id="19" name="Title 2">
            <a:extLst>
              <a:ext uri="{FF2B5EF4-FFF2-40B4-BE49-F238E27FC236}">
                <a16:creationId xmlns:a16="http://schemas.microsoft.com/office/drawing/2014/main" id="{B465505B-3C32-BEBA-7CEA-C39F40806755}"/>
              </a:ext>
            </a:extLst>
          </p:cNvPr>
          <p:cNvSpPr>
            <a:spLocks noGrp="1"/>
          </p:cNvSpPr>
          <p:nvPr>
            <p:ph type="title"/>
          </p:nvPr>
        </p:nvSpPr>
        <p:spPr>
          <a:xfrm>
            <a:off x="2697480" y="731520"/>
            <a:ext cx="8762246" cy="777240"/>
          </a:xfrm>
        </p:spPr>
        <p:txBody>
          <a:bodyPr vert="horz" lIns="91440" tIns="45720" rIns="91440" bIns="45720" rtlCol="0" anchor="ctr">
            <a:normAutofit/>
          </a:bodyPr>
          <a:lstStyle/>
          <a:p>
            <a:r>
              <a:rPr lang="en-US" kern="1200">
                <a:latin typeface="+mj-lt"/>
                <a:ea typeface="+mj-ea"/>
                <a:cs typeface="+mj-cs"/>
              </a:rPr>
              <a:t>NPV Summary</a:t>
            </a:r>
          </a:p>
        </p:txBody>
      </p:sp>
      <p:sp>
        <p:nvSpPr>
          <p:cNvPr id="13" name="TextBox 12">
            <a:extLst>
              <a:ext uri="{FF2B5EF4-FFF2-40B4-BE49-F238E27FC236}">
                <a16:creationId xmlns:a16="http://schemas.microsoft.com/office/drawing/2014/main" id="{709999CE-D463-2F88-66F8-00198E60C42A}"/>
              </a:ext>
            </a:extLst>
          </p:cNvPr>
          <p:cNvSpPr txBox="1"/>
          <p:nvPr/>
        </p:nvSpPr>
        <p:spPr>
          <a:xfrm>
            <a:off x="6172200" y="2194902"/>
            <a:ext cx="5181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3210" indent="-283210">
              <a:lnSpc>
                <a:spcPct val="90000"/>
              </a:lnSpc>
              <a:spcAft>
                <a:spcPts val="600"/>
              </a:spcAft>
              <a:buFont typeface="Arial" panose="020B0604020202020204" pitchFamily="34" charset="0"/>
              <a:buChar char="•"/>
            </a:pPr>
            <a:r>
              <a:rPr lang="en-US" sz="1600">
                <a:latin typeface="Arial"/>
                <a:cs typeface="Arial"/>
              </a:rPr>
              <a:t>The Net Present Value (NPV) analysis indicates that the Red Zuma Project is </a:t>
            </a:r>
            <a:r>
              <a:rPr lang="en-US" sz="1600" u="sng">
                <a:latin typeface="Arial"/>
                <a:cs typeface="Arial"/>
              </a:rPr>
              <a:t>financially viable.</a:t>
            </a:r>
          </a:p>
          <a:p>
            <a:pPr>
              <a:lnSpc>
                <a:spcPct val="90000"/>
              </a:lnSpc>
              <a:spcAft>
                <a:spcPts val="600"/>
              </a:spcAft>
            </a:pPr>
            <a:endParaRPr lang="en-US" sz="1600">
              <a:latin typeface="Arial"/>
              <a:cs typeface="Arial"/>
            </a:endParaRPr>
          </a:p>
          <a:p>
            <a:pPr marL="283210" indent="-283210">
              <a:lnSpc>
                <a:spcPct val="90000"/>
              </a:lnSpc>
              <a:spcAft>
                <a:spcPts val="600"/>
              </a:spcAft>
              <a:buFont typeface="Arial" panose="020B0604020202020204" pitchFamily="34" charset="0"/>
              <a:buChar char="•"/>
            </a:pPr>
            <a:r>
              <a:rPr lang="en-US" sz="1600">
                <a:latin typeface="Arial"/>
                <a:cs typeface="Arial"/>
              </a:rPr>
              <a:t>With an initial investment of $1.21M (without overhead), the project yields an </a:t>
            </a:r>
            <a:r>
              <a:rPr lang="en-US" sz="1600" u="sng">
                <a:latin typeface="Arial"/>
                <a:cs typeface="Arial"/>
              </a:rPr>
              <a:t>NPV of </a:t>
            </a:r>
            <a:r>
              <a:rPr lang="en-US" sz="1600" b="1" u="sng">
                <a:latin typeface="Arial"/>
                <a:cs typeface="Arial"/>
              </a:rPr>
              <a:t>$1.64M</a:t>
            </a:r>
            <a:r>
              <a:rPr lang="en-US" sz="1600">
                <a:latin typeface="Arial"/>
                <a:cs typeface="Arial"/>
              </a:rPr>
              <a:t>, and even after accounting for 14% overhead costs ($1.38M total investment), the NPV </a:t>
            </a:r>
            <a:r>
              <a:rPr lang="en-US" sz="1600" u="sng">
                <a:latin typeface="Arial"/>
                <a:cs typeface="Arial"/>
              </a:rPr>
              <a:t>remains </a:t>
            </a:r>
            <a:r>
              <a:rPr lang="en-US" sz="1600" b="1" u="sng">
                <a:latin typeface="Arial"/>
                <a:cs typeface="Arial"/>
              </a:rPr>
              <a:t>strong at $1.47M</a:t>
            </a:r>
            <a:r>
              <a:rPr lang="en-US" sz="1600" u="sng">
                <a:latin typeface="Arial"/>
                <a:cs typeface="Arial"/>
              </a:rPr>
              <a:t>.</a:t>
            </a:r>
          </a:p>
          <a:p>
            <a:pPr marL="283210" indent="-283210">
              <a:lnSpc>
                <a:spcPct val="90000"/>
              </a:lnSpc>
              <a:spcAft>
                <a:spcPts val="600"/>
              </a:spcAft>
              <a:buFont typeface="Arial" panose="020B0604020202020204" pitchFamily="34" charset="0"/>
              <a:buChar char="•"/>
            </a:pPr>
            <a:endParaRPr lang="en-US" sz="1600">
              <a:latin typeface="Arial"/>
              <a:cs typeface="Arial"/>
            </a:endParaRPr>
          </a:p>
          <a:p>
            <a:pPr marL="283210" indent="-283210">
              <a:lnSpc>
                <a:spcPct val="90000"/>
              </a:lnSpc>
              <a:spcAft>
                <a:spcPts val="600"/>
              </a:spcAft>
              <a:buFont typeface="Arial" panose="020B0604020202020204" pitchFamily="34" charset="0"/>
              <a:buChar char="•"/>
            </a:pPr>
            <a:r>
              <a:rPr lang="en-US" sz="1600">
                <a:latin typeface="Arial"/>
                <a:cs typeface="Arial"/>
              </a:rPr>
              <a:t>These results show that the project is likely to generate </a:t>
            </a:r>
            <a:r>
              <a:rPr lang="en-US" sz="1600" u="sng">
                <a:latin typeface="Arial"/>
                <a:cs typeface="Arial"/>
              </a:rPr>
              <a:t>substantial positive cash flow,</a:t>
            </a:r>
            <a:r>
              <a:rPr lang="en-US" sz="1600">
                <a:latin typeface="Arial"/>
                <a:cs typeface="Arial"/>
              </a:rPr>
              <a:t> confirming its strategic worth and financial profitability.</a:t>
            </a:r>
          </a:p>
          <a:p>
            <a:pPr>
              <a:lnSpc>
                <a:spcPct val="90000"/>
              </a:lnSpc>
              <a:spcAft>
                <a:spcPts val="600"/>
              </a:spcAft>
            </a:pPr>
            <a:endParaRPr lang="en-US" sz="1600">
              <a:latin typeface="Arial"/>
              <a:cs typeface="Arial"/>
            </a:endParaRPr>
          </a:p>
          <a:p>
            <a:pPr marL="283210" indent="-283210">
              <a:lnSpc>
                <a:spcPct val="90000"/>
              </a:lnSpc>
              <a:spcAft>
                <a:spcPts val="600"/>
              </a:spcAft>
              <a:buFont typeface="Arial" panose="020B0604020202020204" pitchFamily="34" charset="0"/>
              <a:buChar char="•"/>
            </a:pPr>
            <a:endParaRPr lang="en-US" sz="1600">
              <a:latin typeface="Arial"/>
              <a:cs typeface="Arial"/>
            </a:endParaRPr>
          </a:p>
        </p:txBody>
      </p:sp>
      <p:sp>
        <p:nvSpPr>
          <p:cNvPr id="5" name="Slide Number Placeholder 4">
            <a:extLst>
              <a:ext uri="{FF2B5EF4-FFF2-40B4-BE49-F238E27FC236}">
                <a16:creationId xmlns:a16="http://schemas.microsoft.com/office/drawing/2014/main" id="{5A604530-E094-7D6B-B5E1-E7CD1E0C738B}"/>
              </a:ext>
            </a:extLst>
          </p:cNvPr>
          <p:cNvSpPr>
            <a:spLocks noGrp="1"/>
          </p:cNvSpPr>
          <p:nvPr>
            <p:ph type="sldNum" sz="quarter" idx="12"/>
          </p:nvPr>
        </p:nvSpPr>
        <p:spPr>
          <a:xfrm>
            <a:off x="1651903" y="809244"/>
            <a:ext cx="941832" cy="621792"/>
          </a:xfrm>
        </p:spPr>
        <p:txBody>
          <a:bodyPr vert="horz" lIns="91440" tIns="45720" rIns="91440" bIns="45720" rtlCol="0" anchor="ctr">
            <a:normAutofit/>
          </a:bodyPr>
          <a:lstStyle/>
          <a:p>
            <a:pPr>
              <a:spcAft>
                <a:spcPts val="600"/>
              </a:spcAft>
            </a:pPr>
            <a:fld id="{CC43B8D3-9A08-F84C-9DD4-44948BA52D4B}" type="slidenum">
              <a:rPr lang="en-US" smtClean="0"/>
              <a:pPr>
                <a:spcAft>
                  <a:spcPts val="600"/>
                </a:spcAft>
              </a:pPr>
              <a:t>12</a:t>
            </a:fld>
            <a:endParaRPr lang="en-US"/>
          </a:p>
        </p:txBody>
      </p:sp>
      <p:graphicFrame>
        <p:nvGraphicFramePr>
          <p:cNvPr id="11" name="Table 10">
            <a:extLst>
              <a:ext uri="{FF2B5EF4-FFF2-40B4-BE49-F238E27FC236}">
                <a16:creationId xmlns:a16="http://schemas.microsoft.com/office/drawing/2014/main" id="{587A1007-C507-8D8B-0EC2-1EF2227B36C0}"/>
              </a:ext>
            </a:extLst>
          </p:cNvPr>
          <p:cNvGraphicFramePr>
            <a:graphicFrameLocks noGrp="1"/>
          </p:cNvGraphicFramePr>
          <p:nvPr>
            <p:extLst>
              <p:ext uri="{D42A27DB-BD31-4B8C-83A1-F6EECF244321}">
                <p14:modId xmlns:p14="http://schemas.microsoft.com/office/powerpoint/2010/main" val="45922765"/>
              </p:ext>
            </p:extLst>
          </p:nvPr>
        </p:nvGraphicFramePr>
        <p:xfrm>
          <a:off x="838200" y="2193949"/>
          <a:ext cx="5181602" cy="3848306"/>
        </p:xfrm>
        <a:graphic>
          <a:graphicData uri="http://schemas.openxmlformats.org/drawingml/2006/table">
            <a:tbl>
              <a:tblPr firstRow="1" bandRow="1">
                <a:tableStyleId>{8EC20E35-A176-4012-BC5E-935CFFF8708E}</a:tableStyleId>
              </a:tblPr>
              <a:tblGrid>
                <a:gridCol w="1844708">
                  <a:extLst>
                    <a:ext uri="{9D8B030D-6E8A-4147-A177-3AD203B41FA5}">
                      <a16:colId xmlns:a16="http://schemas.microsoft.com/office/drawing/2014/main" val="4203879986"/>
                    </a:ext>
                  </a:extLst>
                </a:gridCol>
                <a:gridCol w="1668447">
                  <a:extLst>
                    <a:ext uri="{9D8B030D-6E8A-4147-A177-3AD203B41FA5}">
                      <a16:colId xmlns:a16="http://schemas.microsoft.com/office/drawing/2014/main" val="757046988"/>
                    </a:ext>
                  </a:extLst>
                </a:gridCol>
                <a:gridCol w="1668447">
                  <a:extLst>
                    <a:ext uri="{9D8B030D-6E8A-4147-A177-3AD203B41FA5}">
                      <a16:colId xmlns:a16="http://schemas.microsoft.com/office/drawing/2014/main" val="1041285326"/>
                    </a:ext>
                  </a:extLst>
                </a:gridCol>
              </a:tblGrid>
              <a:tr h="781432">
                <a:tc>
                  <a:txBody>
                    <a:bodyPr/>
                    <a:lstStyle/>
                    <a:p>
                      <a:pPr>
                        <a:buNone/>
                      </a:pPr>
                      <a:r>
                        <a:rPr lang="en-US" sz="1900" b="1">
                          <a:latin typeface="Arial"/>
                        </a:rPr>
                        <a:t>Detail</a:t>
                      </a:r>
                      <a:endParaRPr lang="en-US" sz="1900">
                        <a:latin typeface="Arial"/>
                      </a:endParaRPr>
                    </a:p>
                  </a:txBody>
                  <a:tcPr marL="146364" marR="146364" marT="73182" marB="73182" anchor="ctr"/>
                </a:tc>
                <a:tc>
                  <a:txBody>
                    <a:bodyPr/>
                    <a:lstStyle/>
                    <a:p>
                      <a:pPr>
                        <a:buNone/>
                      </a:pPr>
                      <a:r>
                        <a:rPr lang="en-US" sz="1900" b="1">
                          <a:latin typeface="Arial"/>
                        </a:rPr>
                        <a:t>Without Overhead (USD)</a:t>
                      </a:r>
                      <a:endParaRPr lang="en-US" sz="1900">
                        <a:latin typeface="Arial"/>
                      </a:endParaRPr>
                    </a:p>
                  </a:txBody>
                  <a:tcPr marL="146364" marR="146364" marT="73182" marB="73182" anchor="ctr"/>
                </a:tc>
                <a:tc>
                  <a:txBody>
                    <a:bodyPr/>
                    <a:lstStyle/>
                    <a:p>
                      <a:pPr>
                        <a:buNone/>
                      </a:pPr>
                      <a:r>
                        <a:rPr lang="en-US" sz="1900" b="1">
                          <a:latin typeface="Arial"/>
                        </a:rPr>
                        <a:t>With 14% Overhead (USD)</a:t>
                      </a:r>
                      <a:endParaRPr lang="en-US" sz="1900">
                        <a:latin typeface="Arial"/>
                      </a:endParaRPr>
                    </a:p>
                  </a:txBody>
                  <a:tcPr marL="146364" marR="146364" marT="73182" marB="73182" anchor="ctr"/>
                </a:tc>
                <a:extLst>
                  <a:ext uri="{0D108BD9-81ED-4DB2-BD59-A6C34878D82A}">
                    <a16:rowId xmlns:a16="http://schemas.microsoft.com/office/drawing/2014/main" val="444389396"/>
                  </a:ext>
                </a:extLst>
              </a:tr>
              <a:tr h="781432">
                <a:tc>
                  <a:txBody>
                    <a:bodyPr/>
                    <a:lstStyle/>
                    <a:p>
                      <a:pPr>
                        <a:buNone/>
                      </a:pPr>
                      <a:r>
                        <a:rPr lang="en-US" sz="1900" b="1">
                          <a:latin typeface="Arial"/>
                        </a:rPr>
                        <a:t>Initial Investment</a:t>
                      </a:r>
                      <a:endParaRPr lang="en-US" sz="1900">
                        <a:latin typeface="Arial"/>
                      </a:endParaRPr>
                    </a:p>
                  </a:txBody>
                  <a:tcPr marL="146364" marR="146364" marT="73182" marB="73182" anchor="ctr"/>
                </a:tc>
                <a:tc>
                  <a:txBody>
                    <a:bodyPr/>
                    <a:lstStyle/>
                    <a:p>
                      <a:pPr>
                        <a:buNone/>
                      </a:pPr>
                      <a:r>
                        <a:rPr lang="en-US" sz="1900">
                          <a:latin typeface="Arial"/>
                        </a:rPr>
                        <a:t>$1,210,000</a:t>
                      </a:r>
                    </a:p>
                  </a:txBody>
                  <a:tcPr marL="146364" marR="146364" marT="73182" marB="73182" anchor="ctr"/>
                </a:tc>
                <a:tc>
                  <a:txBody>
                    <a:bodyPr/>
                    <a:lstStyle/>
                    <a:p>
                      <a:pPr>
                        <a:buNone/>
                      </a:pPr>
                      <a:r>
                        <a:rPr lang="en-US" sz="1900">
                          <a:latin typeface="Arial"/>
                        </a:rPr>
                        <a:t>$1,379,400</a:t>
                      </a:r>
                    </a:p>
                  </a:txBody>
                  <a:tcPr marL="146364" marR="146364" marT="73182" marB="73182" anchor="ctr"/>
                </a:tc>
                <a:extLst>
                  <a:ext uri="{0D108BD9-81ED-4DB2-BD59-A6C34878D82A}">
                    <a16:rowId xmlns:a16="http://schemas.microsoft.com/office/drawing/2014/main" val="955016142"/>
                  </a:ext>
                </a:extLst>
              </a:tr>
              <a:tr h="781432">
                <a:tc>
                  <a:txBody>
                    <a:bodyPr/>
                    <a:lstStyle/>
                    <a:p>
                      <a:pPr>
                        <a:buNone/>
                      </a:pPr>
                      <a:r>
                        <a:rPr lang="en-US" sz="1900" b="1">
                          <a:latin typeface="Arial"/>
                        </a:rPr>
                        <a:t>Discount Rate</a:t>
                      </a:r>
                      <a:endParaRPr lang="en-US" sz="1900">
                        <a:latin typeface="Arial"/>
                      </a:endParaRPr>
                    </a:p>
                  </a:txBody>
                  <a:tcPr marL="146364" marR="146364" marT="73182" marB="73182" anchor="ctr"/>
                </a:tc>
                <a:tc>
                  <a:txBody>
                    <a:bodyPr/>
                    <a:lstStyle/>
                    <a:p>
                      <a:pPr>
                        <a:buNone/>
                      </a:pPr>
                      <a:r>
                        <a:rPr lang="en-US" sz="1900">
                          <a:latin typeface="Arial"/>
                        </a:rPr>
                        <a:t>10%</a:t>
                      </a:r>
                    </a:p>
                  </a:txBody>
                  <a:tcPr marL="146364" marR="146364" marT="73182" marB="73182" anchor="ctr"/>
                </a:tc>
                <a:tc>
                  <a:txBody>
                    <a:bodyPr/>
                    <a:lstStyle/>
                    <a:p>
                      <a:pPr>
                        <a:buNone/>
                      </a:pPr>
                      <a:r>
                        <a:rPr lang="en-US" sz="1900">
                          <a:latin typeface="Arial"/>
                        </a:rPr>
                        <a:t>10%</a:t>
                      </a:r>
                    </a:p>
                  </a:txBody>
                  <a:tcPr marL="146364" marR="146364" marT="73182" marB="73182" anchor="ctr"/>
                </a:tc>
                <a:extLst>
                  <a:ext uri="{0D108BD9-81ED-4DB2-BD59-A6C34878D82A}">
                    <a16:rowId xmlns:a16="http://schemas.microsoft.com/office/drawing/2014/main" val="3035537479"/>
                  </a:ext>
                </a:extLst>
              </a:tr>
              <a:tr h="781432">
                <a:tc>
                  <a:txBody>
                    <a:bodyPr/>
                    <a:lstStyle/>
                    <a:p>
                      <a:pPr>
                        <a:buNone/>
                      </a:pPr>
                      <a:r>
                        <a:rPr lang="en-US" sz="1900" b="1">
                          <a:latin typeface="Arial"/>
                        </a:rPr>
                        <a:t>Total 5-Year Inflows</a:t>
                      </a:r>
                      <a:endParaRPr lang="en-US" sz="1900">
                        <a:latin typeface="Arial"/>
                      </a:endParaRPr>
                    </a:p>
                  </a:txBody>
                  <a:tcPr marL="146364" marR="146364" marT="73182" marB="73182" anchor="ctr"/>
                </a:tc>
                <a:tc>
                  <a:txBody>
                    <a:bodyPr/>
                    <a:lstStyle/>
                    <a:p>
                      <a:pPr>
                        <a:buNone/>
                      </a:pPr>
                      <a:r>
                        <a:rPr lang="en-US" sz="1900">
                          <a:latin typeface="Arial"/>
                        </a:rPr>
                        <a:t>$3,775,000</a:t>
                      </a:r>
                    </a:p>
                  </a:txBody>
                  <a:tcPr marL="146364" marR="146364" marT="73182" marB="73182" anchor="ctr"/>
                </a:tc>
                <a:tc>
                  <a:txBody>
                    <a:bodyPr/>
                    <a:lstStyle/>
                    <a:p>
                      <a:pPr>
                        <a:buNone/>
                      </a:pPr>
                      <a:r>
                        <a:rPr lang="en-US" sz="1900">
                          <a:latin typeface="Arial"/>
                        </a:rPr>
                        <a:t>$3,775,000</a:t>
                      </a:r>
                    </a:p>
                  </a:txBody>
                  <a:tcPr marL="146364" marR="146364" marT="73182" marB="73182" anchor="ctr"/>
                </a:tc>
                <a:extLst>
                  <a:ext uri="{0D108BD9-81ED-4DB2-BD59-A6C34878D82A}">
                    <a16:rowId xmlns:a16="http://schemas.microsoft.com/office/drawing/2014/main" val="1447569638"/>
                  </a:ext>
                </a:extLst>
              </a:tr>
              <a:tr h="488966">
                <a:tc>
                  <a:txBody>
                    <a:bodyPr/>
                    <a:lstStyle/>
                    <a:p>
                      <a:pPr>
                        <a:buNone/>
                      </a:pPr>
                      <a:r>
                        <a:rPr lang="en-US" sz="1900" b="1">
                          <a:latin typeface="Arial"/>
                        </a:rPr>
                        <a:t>NPV</a:t>
                      </a:r>
                      <a:endParaRPr lang="en-US" sz="1900">
                        <a:latin typeface="Arial"/>
                      </a:endParaRPr>
                    </a:p>
                  </a:txBody>
                  <a:tcPr marL="146364" marR="146364" marT="73182" marB="73182" anchor="ctr"/>
                </a:tc>
                <a:tc>
                  <a:txBody>
                    <a:bodyPr/>
                    <a:lstStyle/>
                    <a:p>
                      <a:pPr>
                        <a:buNone/>
                      </a:pPr>
                      <a:r>
                        <a:rPr lang="en-US" sz="1900" b="1">
                          <a:latin typeface="Arial"/>
                        </a:rPr>
                        <a:t>$1,638,182</a:t>
                      </a:r>
                      <a:endParaRPr lang="en-US" sz="1900">
                        <a:latin typeface="Arial"/>
                      </a:endParaRPr>
                    </a:p>
                  </a:txBody>
                  <a:tcPr marL="146364" marR="146364" marT="73182" marB="73182" anchor="ctr"/>
                </a:tc>
                <a:tc>
                  <a:txBody>
                    <a:bodyPr/>
                    <a:lstStyle/>
                    <a:p>
                      <a:pPr>
                        <a:buNone/>
                      </a:pPr>
                      <a:r>
                        <a:rPr lang="en-US" sz="1900" b="1">
                          <a:latin typeface="Arial"/>
                        </a:rPr>
                        <a:t>$1,468,782</a:t>
                      </a:r>
                      <a:endParaRPr lang="en-US" sz="1900">
                        <a:latin typeface="Arial"/>
                      </a:endParaRPr>
                    </a:p>
                  </a:txBody>
                  <a:tcPr marL="146364" marR="146364" marT="73182" marB="73182" anchor="ctr"/>
                </a:tc>
                <a:extLst>
                  <a:ext uri="{0D108BD9-81ED-4DB2-BD59-A6C34878D82A}">
                    <a16:rowId xmlns:a16="http://schemas.microsoft.com/office/drawing/2014/main" val="3463045613"/>
                  </a:ext>
                </a:extLst>
              </a:tr>
            </a:tbl>
          </a:graphicData>
        </a:graphic>
      </p:graphicFrame>
    </p:spTree>
    <p:extLst>
      <p:ext uri="{BB962C8B-B14F-4D97-AF65-F5344CB8AC3E}">
        <p14:creationId xmlns:p14="http://schemas.microsoft.com/office/powerpoint/2010/main" val="279613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a:xfrm>
            <a:off x="744548" y="582633"/>
            <a:ext cx="9325506" cy="1134801"/>
          </a:xfrm>
        </p:spPr>
        <p:txBody>
          <a:bodyPr/>
          <a:lstStyle/>
          <a:p>
            <a:r>
              <a:rPr lang="en-US" sz="3600">
                <a:solidFill>
                  <a:srgbClr val="000000"/>
                </a:solidFill>
                <a:latin typeface="Arial Black"/>
                <a:cs typeface="Arial"/>
              </a:rPr>
              <a:t>Final Recommendations:</a:t>
            </a:r>
            <a:br>
              <a:rPr lang="en-US" sz="3600">
                <a:latin typeface="Arial Black"/>
                <a:cs typeface="Arial"/>
              </a:rPr>
            </a:br>
            <a:r>
              <a:rPr lang="en-US" sz="3600">
                <a:solidFill>
                  <a:srgbClr val="231F20"/>
                </a:solidFill>
                <a:latin typeface="Arial Black"/>
                <a:cs typeface="Arial"/>
              </a:rPr>
              <a:t>Based on the given NPV</a:t>
            </a:r>
            <a:r>
              <a:rPr lang="en-US" sz="2400">
                <a:solidFill>
                  <a:srgbClr val="231F20"/>
                </a:solidFill>
                <a:latin typeface="Arial Black"/>
                <a:cs typeface="Arial"/>
              </a:rPr>
              <a:t> </a:t>
            </a:r>
            <a:br>
              <a:rPr lang="en-US" sz="2400">
                <a:latin typeface="Arial"/>
                <a:cs typeface="Arial"/>
              </a:rPr>
            </a:br>
            <a:endParaRPr lang="en-US" sz="2400">
              <a:latin typeface="Arial"/>
              <a:cs typeface="Arial"/>
            </a:endParaRPr>
          </a:p>
          <a:p>
            <a:pPr marL="285750" indent="-285750">
              <a:buFont typeface="Arial"/>
              <a:buChar char="•"/>
            </a:pPr>
            <a:endParaRPr lang="en-US" sz="2400">
              <a:latin typeface="Arial"/>
              <a:ea typeface="+mj-lt"/>
              <a:cs typeface="+mj-lt"/>
            </a:endParaRPr>
          </a:p>
          <a:p>
            <a:endParaRPr lang="en-US" sz="1600">
              <a:latin typeface="Arial"/>
              <a:cs typeface="Arial"/>
            </a:endParaRPr>
          </a:p>
        </p:txBody>
      </p:sp>
      <p:sp>
        <p:nvSpPr>
          <p:cNvPr id="4" name="TextBox 3">
            <a:extLst>
              <a:ext uri="{FF2B5EF4-FFF2-40B4-BE49-F238E27FC236}">
                <a16:creationId xmlns:a16="http://schemas.microsoft.com/office/drawing/2014/main" id="{EF22623B-3989-0C4B-97ED-73F6B7A3AB73}"/>
              </a:ext>
            </a:extLst>
          </p:cNvPr>
          <p:cNvSpPr txBox="1"/>
          <p:nvPr/>
        </p:nvSpPr>
        <p:spPr>
          <a:xfrm>
            <a:off x="2423399" y="1722299"/>
            <a:ext cx="6899030" cy="38369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cs typeface="Segoe UI"/>
              </a:rPr>
              <a:t>​</a:t>
            </a:r>
            <a:br>
              <a:rPr lang="en-US" sz="2400">
                <a:latin typeface="Arial"/>
                <a:cs typeface="Segoe UI"/>
              </a:rPr>
            </a:br>
            <a:r>
              <a:rPr lang="en-US">
                <a:latin typeface="Arial"/>
                <a:cs typeface="Segoe UI"/>
              </a:rPr>
              <a:t>The Red Zuma Project is financially justified with a strong NPV under both scenarios:​</a:t>
            </a:r>
            <a:endParaRPr lang="en-US"/>
          </a:p>
          <a:p>
            <a:pPr marL="285750" indent="-285750">
              <a:lnSpc>
                <a:spcPts val="1950"/>
              </a:lnSpc>
              <a:buFont typeface="Arial,Sans-Serif"/>
              <a:buChar char="•"/>
            </a:pPr>
            <a:r>
              <a:rPr lang="en-US">
                <a:latin typeface="Arial"/>
                <a:cs typeface="Arial"/>
              </a:rPr>
              <a:t>$1.64M (without overhead)​</a:t>
            </a:r>
          </a:p>
          <a:p>
            <a:pPr marL="285750" indent="-285750">
              <a:lnSpc>
                <a:spcPts val="1950"/>
              </a:lnSpc>
              <a:buFont typeface="Arial,Sans-Serif"/>
              <a:buChar char="•"/>
            </a:pPr>
            <a:r>
              <a:rPr lang="en-US">
                <a:latin typeface="Arial"/>
                <a:cs typeface="Arial"/>
              </a:rPr>
              <a:t>$1.47M (with 14% overhead)​</a:t>
            </a:r>
            <a:br>
              <a:rPr lang="en-US">
                <a:latin typeface="Arial"/>
                <a:cs typeface="Arial"/>
              </a:rPr>
            </a:br>
            <a:r>
              <a:rPr lang="en-US">
                <a:cs typeface="Arial"/>
              </a:rPr>
              <a:t>​</a:t>
            </a:r>
          </a:p>
          <a:p>
            <a:pPr>
              <a:lnSpc>
                <a:spcPts val="1950"/>
              </a:lnSpc>
            </a:pPr>
            <a:r>
              <a:rPr lang="en-US">
                <a:latin typeface="Arial"/>
                <a:cs typeface="Segoe UI"/>
              </a:rPr>
              <a:t>This confirms high return potential on investment.​</a:t>
            </a:r>
          </a:p>
          <a:p>
            <a:pPr>
              <a:lnSpc>
                <a:spcPts val="1950"/>
              </a:lnSpc>
            </a:pPr>
            <a:r>
              <a:rPr lang="en-US">
                <a:latin typeface="Arial"/>
                <a:cs typeface="Segoe UI"/>
              </a:rPr>
              <a:t>​</a:t>
            </a:r>
            <a:br>
              <a:rPr lang="en-US">
                <a:latin typeface="Arial"/>
                <a:cs typeface="Segoe UI"/>
              </a:rPr>
            </a:br>
            <a:r>
              <a:rPr lang="en-US">
                <a:latin typeface="Arial"/>
                <a:cs typeface="Segoe UI"/>
              </a:rPr>
              <a:t>Strategically, the project strengthens ARC’s position in the racing scooter market, enhances brand visibility, and supports sustainable innovation goals.​</a:t>
            </a:r>
            <a:br>
              <a:rPr lang="en-US">
                <a:latin typeface="Arial"/>
                <a:cs typeface="Segoe UI"/>
              </a:rPr>
            </a:br>
            <a:r>
              <a:rPr lang="en-US">
                <a:cs typeface="Segoe UI"/>
              </a:rPr>
              <a:t>​</a:t>
            </a:r>
          </a:p>
          <a:p>
            <a:pPr>
              <a:lnSpc>
                <a:spcPts val="1950"/>
              </a:lnSpc>
            </a:pPr>
            <a:r>
              <a:rPr lang="en-US">
                <a:latin typeface="Arial"/>
                <a:cs typeface="Segoe UI"/>
              </a:rPr>
              <a:t>Based on both financial and strategic value, we </a:t>
            </a:r>
            <a:r>
              <a:rPr lang="en-US" b="1">
                <a:latin typeface="Arial"/>
                <a:cs typeface="Segoe UI"/>
              </a:rPr>
              <a:t>recommend </a:t>
            </a:r>
            <a:r>
              <a:rPr lang="en-US">
                <a:latin typeface="Arial"/>
                <a:cs typeface="Segoe UI"/>
              </a:rPr>
              <a:t>proceeding with the project.</a:t>
            </a:r>
          </a:p>
        </p:txBody>
      </p:sp>
    </p:spTree>
    <p:extLst>
      <p:ext uri="{BB962C8B-B14F-4D97-AF65-F5344CB8AC3E}">
        <p14:creationId xmlns:p14="http://schemas.microsoft.com/office/powerpoint/2010/main" val="392568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a:t>Non Financial Factors</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14</a:t>
            </a:fld>
            <a:endParaRPr lang="en-US"/>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a:xfrm>
            <a:off x="1653965" y="2136348"/>
            <a:ext cx="3566160" cy="649224"/>
          </a:xfrm>
        </p:spPr>
        <p:txBody>
          <a:bodyPr/>
          <a:lstStyle/>
          <a:p>
            <a:r>
              <a:rPr lang="en-US"/>
              <a:t>B2B market scenarios</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a:xfrm>
            <a:off x="1260973" y="2788920"/>
            <a:ext cx="4352544" cy="2002536"/>
          </a:xfrm>
        </p:spPr>
        <p:txBody>
          <a:bodyPr/>
          <a:lstStyle/>
          <a:p>
            <a:r>
              <a:rPr lang="en-US"/>
              <a:t>Develop winning strategies to keep ahead of the competition​</a:t>
            </a:r>
          </a:p>
          <a:p>
            <a:r>
              <a:rPr lang="en-US"/>
              <a:t>Capitalize on low-hanging fruit to identify a ballpark value​</a:t>
            </a:r>
          </a:p>
          <a:p>
            <a:r>
              <a:rPr lang="en-US"/>
              <a:t>Visualize customer directed convergence</a:t>
            </a: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a:xfrm>
            <a:off x="6097499" y="2136348"/>
            <a:ext cx="4444397" cy="649224"/>
          </a:xfrm>
        </p:spPr>
        <p:txBody>
          <a:bodyPr/>
          <a:lstStyle/>
          <a:p>
            <a:r>
              <a:rPr lang="en-US"/>
              <a:t>Cloud-based opportunities</a:t>
            </a: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a:xfrm>
            <a:off x="5823179" y="2757690"/>
            <a:ext cx="4352544" cy="2002536"/>
          </a:xfrm>
        </p:spPr>
        <p:txBody>
          <a:bodyPr/>
          <a:lstStyle/>
          <a:p>
            <a:r>
              <a:rPr lang="en-US"/>
              <a:t>Iterative approaches to corporate strategy </a:t>
            </a:r>
          </a:p>
          <a:p>
            <a:r>
              <a:rPr lang="en-US"/>
              <a:t>Establish a management framework from the inside</a:t>
            </a:r>
          </a:p>
        </p:txBody>
      </p:sp>
    </p:spTree>
    <p:extLst>
      <p:ext uri="{BB962C8B-B14F-4D97-AF65-F5344CB8AC3E}">
        <p14:creationId xmlns:p14="http://schemas.microsoft.com/office/powerpoint/2010/main" val="62270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a:t>Activity on Node (AON)</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15</a:t>
            </a:fld>
            <a:endParaRPr lang="en-US"/>
          </a:p>
        </p:txBody>
      </p:sp>
      <p:pic>
        <p:nvPicPr>
          <p:cNvPr id="6" name="Picture 5" descr="A diagram of a project&#10;&#10;AI-generated content may be incorrect.">
            <a:extLst>
              <a:ext uri="{FF2B5EF4-FFF2-40B4-BE49-F238E27FC236}">
                <a16:creationId xmlns:a16="http://schemas.microsoft.com/office/drawing/2014/main" id="{4F26A158-C0CC-ADD4-7454-D0560A86BA7B}"/>
              </a:ext>
            </a:extLst>
          </p:cNvPr>
          <p:cNvPicPr>
            <a:picLocks noChangeAspect="1"/>
          </p:cNvPicPr>
          <p:nvPr/>
        </p:nvPicPr>
        <p:blipFill>
          <a:blip r:embed="rId3"/>
          <a:stretch>
            <a:fillRect/>
          </a:stretch>
        </p:blipFill>
        <p:spPr>
          <a:xfrm>
            <a:off x="386977" y="1530789"/>
            <a:ext cx="11416746" cy="5324372"/>
          </a:xfrm>
          <a:prstGeom prst="rect">
            <a:avLst/>
          </a:prstGeom>
        </p:spPr>
      </p:pic>
    </p:spTree>
    <p:extLst>
      <p:ext uri="{BB962C8B-B14F-4D97-AF65-F5344CB8AC3E}">
        <p14:creationId xmlns:p14="http://schemas.microsoft.com/office/powerpoint/2010/main" val="1514052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72538-B6FE-0E4B-6C49-1131027B3640}"/>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12726A41-B566-A9BB-45DC-B316E9ABA06D}"/>
              </a:ext>
            </a:extLst>
          </p:cNvPr>
          <p:cNvSpPr>
            <a:spLocks noGrp="1"/>
          </p:cNvSpPr>
          <p:nvPr>
            <p:ph type="title"/>
          </p:nvPr>
        </p:nvSpPr>
        <p:spPr>
          <a:xfrm>
            <a:off x="2597336" y="722376"/>
            <a:ext cx="8870656" cy="764982"/>
          </a:xfrm>
        </p:spPr>
        <p:txBody>
          <a:bodyPr/>
          <a:lstStyle/>
          <a:p>
            <a:r>
              <a:rPr lang="en-US"/>
              <a:t>Project Schedule</a:t>
            </a:r>
          </a:p>
        </p:txBody>
      </p:sp>
      <p:sp>
        <p:nvSpPr>
          <p:cNvPr id="21" name="Text Placeholder 3">
            <a:extLst>
              <a:ext uri="{FF2B5EF4-FFF2-40B4-BE49-F238E27FC236}">
                <a16:creationId xmlns:a16="http://schemas.microsoft.com/office/drawing/2014/main" id="{366810CE-9D2F-F37B-5917-54BE5AA120CB}"/>
              </a:ext>
            </a:extLst>
          </p:cNvPr>
          <p:cNvSpPr>
            <a:spLocks noGrp="1"/>
          </p:cNvSpPr>
          <p:nvPr>
            <p:ph type="body" sz="quarter" idx="13"/>
          </p:nvPr>
        </p:nvSpPr>
        <p:spPr>
          <a:xfrm>
            <a:off x="1815806" y="793971"/>
            <a:ext cx="621792" cy="621792"/>
          </a:xfrm>
        </p:spPr>
        <p:txBody>
          <a:bodyPr/>
          <a:lstStyle/>
          <a:p>
            <a:endParaRPr lang="en-US"/>
          </a:p>
        </p:txBody>
      </p:sp>
      <p:sp>
        <p:nvSpPr>
          <p:cNvPr id="18" name="Slide Number Placeholder 17">
            <a:extLst>
              <a:ext uri="{FF2B5EF4-FFF2-40B4-BE49-F238E27FC236}">
                <a16:creationId xmlns:a16="http://schemas.microsoft.com/office/drawing/2014/main" id="{200DEABE-39EC-555D-429F-1C9AB0745303}"/>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16</a:t>
            </a:fld>
            <a:endParaRPr lang="en-US"/>
          </a:p>
        </p:txBody>
      </p:sp>
      <p:graphicFrame>
        <p:nvGraphicFramePr>
          <p:cNvPr id="4" name="Table 3">
            <a:extLst>
              <a:ext uri="{FF2B5EF4-FFF2-40B4-BE49-F238E27FC236}">
                <a16:creationId xmlns:a16="http://schemas.microsoft.com/office/drawing/2014/main" id="{6C897DB8-D6D7-8E0E-9675-7C33E5FF233C}"/>
              </a:ext>
            </a:extLst>
          </p:cNvPr>
          <p:cNvGraphicFramePr>
            <a:graphicFrameLocks noGrp="1"/>
          </p:cNvGraphicFramePr>
          <p:nvPr>
            <p:extLst>
              <p:ext uri="{D42A27DB-BD31-4B8C-83A1-F6EECF244321}">
                <p14:modId xmlns:p14="http://schemas.microsoft.com/office/powerpoint/2010/main" val="2254253672"/>
              </p:ext>
            </p:extLst>
          </p:nvPr>
        </p:nvGraphicFramePr>
        <p:xfrm>
          <a:off x="1501588" y="1557617"/>
          <a:ext cx="8800394" cy="5228199"/>
        </p:xfrm>
        <a:graphic>
          <a:graphicData uri="http://schemas.openxmlformats.org/drawingml/2006/table">
            <a:tbl>
              <a:tblPr firstRow="1" bandRow="1">
                <a:tableStyleId>{5C22544A-7EE6-4342-B048-85BDC9FD1C3A}</a:tableStyleId>
              </a:tblPr>
              <a:tblGrid>
                <a:gridCol w="1067173">
                  <a:extLst>
                    <a:ext uri="{9D8B030D-6E8A-4147-A177-3AD203B41FA5}">
                      <a16:colId xmlns:a16="http://schemas.microsoft.com/office/drawing/2014/main" val="3335426003"/>
                    </a:ext>
                  </a:extLst>
                </a:gridCol>
                <a:gridCol w="2370965">
                  <a:extLst>
                    <a:ext uri="{9D8B030D-6E8A-4147-A177-3AD203B41FA5}">
                      <a16:colId xmlns:a16="http://schemas.microsoft.com/office/drawing/2014/main" val="1162475746"/>
                    </a:ext>
                  </a:extLst>
                </a:gridCol>
                <a:gridCol w="1122204">
                  <a:extLst>
                    <a:ext uri="{9D8B030D-6E8A-4147-A177-3AD203B41FA5}">
                      <a16:colId xmlns:a16="http://schemas.microsoft.com/office/drawing/2014/main" val="3125286308"/>
                    </a:ext>
                  </a:extLst>
                </a:gridCol>
                <a:gridCol w="1009631">
                  <a:extLst>
                    <a:ext uri="{9D8B030D-6E8A-4147-A177-3AD203B41FA5}">
                      <a16:colId xmlns:a16="http://schemas.microsoft.com/office/drawing/2014/main" val="1565644805"/>
                    </a:ext>
                  </a:extLst>
                </a:gridCol>
                <a:gridCol w="1225208">
                  <a:extLst>
                    <a:ext uri="{9D8B030D-6E8A-4147-A177-3AD203B41FA5}">
                      <a16:colId xmlns:a16="http://schemas.microsoft.com/office/drawing/2014/main" val="2413666065"/>
                    </a:ext>
                  </a:extLst>
                </a:gridCol>
                <a:gridCol w="1285883">
                  <a:extLst>
                    <a:ext uri="{9D8B030D-6E8A-4147-A177-3AD203B41FA5}">
                      <a16:colId xmlns:a16="http://schemas.microsoft.com/office/drawing/2014/main" val="2927015921"/>
                    </a:ext>
                  </a:extLst>
                </a:gridCol>
                <a:gridCol w="719330">
                  <a:extLst>
                    <a:ext uri="{9D8B030D-6E8A-4147-A177-3AD203B41FA5}">
                      <a16:colId xmlns:a16="http://schemas.microsoft.com/office/drawing/2014/main" val="4156108543"/>
                    </a:ext>
                  </a:extLst>
                </a:gridCol>
              </a:tblGrid>
              <a:tr h="293719">
                <a:tc>
                  <a:txBody>
                    <a:bodyPr/>
                    <a:lstStyle/>
                    <a:p>
                      <a:pPr algn="ctr" rtl="0" fontAlgn="base">
                        <a:lnSpc>
                          <a:spcPts val="2025"/>
                        </a:lnSpc>
                        <a:buNone/>
                      </a:pPr>
                      <a:r>
                        <a:rPr lang="en-US" sz="700">
                          <a:effectLst/>
                        </a:rPr>
                        <a:t>WBS Task ID </a:t>
                      </a:r>
                      <a:endParaRPr lang="en-US" sz="1000">
                        <a:effectLst/>
                      </a:endParaRPr>
                    </a:p>
                  </a:txBody>
                  <a:tcPr marL="29846" marR="29846" marT="20466" marB="20466"/>
                </a:tc>
                <a:tc>
                  <a:txBody>
                    <a:bodyPr/>
                    <a:lstStyle/>
                    <a:p>
                      <a:pPr algn="ctr" rtl="0" fontAlgn="base">
                        <a:lnSpc>
                          <a:spcPts val="2025"/>
                        </a:lnSpc>
                        <a:buNone/>
                      </a:pPr>
                      <a:r>
                        <a:rPr lang="en-US" sz="700">
                          <a:effectLst/>
                        </a:rPr>
                        <a:t>Task Name </a:t>
                      </a:r>
                      <a:endParaRPr lang="en-US" sz="1000">
                        <a:effectLst/>
                      </a:endParaRPr>
                    </a:p>
                  </a:txBody>
                  <a:tcPr marL="29846" marR="29846" marT="20466" marB="20466"/>
                </a:tc>
                <a:tc>
                  <a:txBody>
                    <a:bodyPr/>
                    <a:lstStyle/>
                    <a:p>
                      <a:pPr algn="ctr" rtl="0" fontAlgn="base">
                        <a:lnSpc>
                          <a:spcPts val="2025"/>
                        </a:lnSpc>
                        <a:buNone/>
                      </a:pPr>
                      <a:r>
                        <a:rPr lang="en-US" sz="700">
                          <a:effectLst/>
                        </a:rPr>
                        <a:t>Start Date </a:t>
                      </a:r>
                      <a:endParaRPr lang="en-US" sz="1000">
                        <a:effectLst/>
                      </a:endParaRPr>
                    </a:p>
                  </a:txBody>
                  <a:tcPr marL="29846" marR="29846" marT="20466" marB="20466"/>
                </a:tc>
                <a:tc>
                  <a:txBody>
                    <a:bodyPr/>
                    <a:lstStyle/>
                    <a:p>
                      <a:pPr algn="ctr" rtl="0" fontAlgn="base">
                        <a:lnSpc>
                          <a:spcPts val="2025"/>
                        </a:lnSpc>
                        <a:buNone/>
                      </a:pPr>
                      <a:r>
                        <a:rPr lang="en-US" sz="700">
                          <a:effectLst/>
                        </a:rPr>
                        <a:t>Finish Date </a:t>
                      </a:r>
                      <a:endParaRPr lang="en-US" sz="1000">
                        <a:effectLst/>
                      </a:endParaRPr>
                    </a:p>
                  </a:txBody>
                  <a:tcPr marL="29846" marR="29846" marT="20466" marB="20466"/>
                </a:tc>
                <a:tc>
                  <a:txBody>
                    <a:bodyPr/>
                    <a:lstStyle/>
                    <a:p>
                      <a:pPr algn="ctr" rtl="0" fontAlgn="base">
                        <a:lnSpc>
                          <a:spcPts val="2025"/>
                        </a:lnSpc>
                        <a:buNone/>
                      </a:pPr>
                      <a:r>
                        <a:rPr lang="en-US" sz="700">
                          <a:effectLst/>
                        </a:rPr>
                        <a:t>Late Start Date </a:t>
                      </a:r>
                      <a:endParaRPr lang="en-US" sz="1000">
                        <a:effectLst/>
                      </a:endParaRPr>
                    </a:p>
                  </a:txBody>
                  <a:tcPr marL="29846" marR="29846" marT="20466" marB="20466"/>
                </a:tc>
                <a:tc>
                  <a:txBody>
                    <a:bodyPr/>
                    <a:lstStyle/>
                    <a:p>
                      <a:pPr algn="ctr" rtl="0" fontAlgn="base">
                        <a:lnSpc>
                          <a:spcPts val="2025"/>
                        </a:lnSpc>
                        <a:buNone/>
                      </a:pPr>
                      <a:r>
                        <a:rPr lang="en-US" sz="700">
                          <a:effectLst/>
                        </a:rPr>
                        <a:t>Late Finish Date </a:t>
                      </a:r>
                      <a:endParaRPr lang="en-US" sz="1000">
                        <a:effectLst/>
                      </a:endParaRPr>
                    </a:p>
                  </a:txBody>
                  <a:tcPr marL="29846" marR="29846" marT="20466" marB="20466"/>
                </a:tc>
                <a:tc>
                  <a:txBody>
                    <a:bodyPr/>
                    <a:lstStyle/>
                    <a:p>
                      <a:pPr algn="ctr" rtl="0" fontAlgn="base">
                        <a:lnSpc>
                          <a:spcPts val="2025"/>
                        </a:lnSpc>
                        <a:buNone/>
                      </a:pPr>
                      <a:r>
                        <a:rPr lang="en-US" sz="700">
                          <a:effectLst/>
                        </a:rPr>
                        <a:t>Slack </a:t>
                      </a:r>
                      <a:endParaRPr lang="en-US" sz="1000">
                        <a:effectLst/>
                      </a:endParaRPr>
                    </a:p>
                  </a:txBody>
                  <a:tcPr marL="29846" marR="29846" marT="20466" marB="20466"/>
                </a:tc>
                <a:extLst>
                  <a:ext uri="{0D108BD9-81ED-4DB2-BD59-A6C34878D82A}">
                    <a16:rowId xmlns:a16="http://schemas.microsoft.com/office/drawing/2014/main" val="3451930438"/>
                  </a:ext>
                </a:extLst>
              </a:tr>
              <a:tr h="308405">
                <a:tc>
                  <a:txBody>
                    <a:bodyPr/>
                    <a:lstStyle/>
                    <a:p>
                      <a:pPr algn="ctr" rtl="0" fontAlgn="base">
                        <a:lnSpc>
                          <a:spcPts val="2138"/>
                        </a:lnSpc>
                        <a:buNone/>
                      </a:pPr>
                      <a:r>
                        <a:rPr lang="en-US" sz="700" b="1">
                          <a:effectLst/>
                        </a:rPr>
                        <a:t>2</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a:t>
                      </a:r>
                      <a:r>
                        <a:rPr lang="en-US" sz="700">
                          <a:effectLst/>
                        </a:rPr>
                        <a:t> Market Analysis </a:t>
                      </a:r>
                      <a:endParaRPr lang="en-US" sz="1000">
                        <a:effectLst/>
                      </a:endParaRPr>
                    </a:p>
                  </a:txBody>
                  <a:tcPr marL="29846" marR="29846" marT="20466" marB="20466" anchor="b"/>
                </a:tc>
                <a:tc>
                  <a:txBody>
                    <a:bodyPr/>
                    <a:lstStyle/>
                    <a:p>
                      <a:pPr algn="ctr" rtl="0" fontAlgn="base">
                        <a:lnSpc>
                          <a:spcPts val="2025"/>
                        </a:lnSpc>
                        <a:buNone/>
                      </a:pPr>
                      <a:r>
                        <a:rPr lang="en-US" sz="700">
                          <a:effectLst/>
                        </a:rPr>
                        <a:t>Jan 2, 2015 </a:t>
                      </a:r>
                      <a:endParaRPr lang="en-US" sz="1000">
                        <a:effectLst/>
                      </a:endParaRPr>
                    </a:p>
                  </a:txBody>
                  <a:tcPr marL="29846" marR="29846" marT="20466" marB="20466"/>
                </a:tc>
                <a:tc>
                  <a:txBody>
                    <a:bodyPr/>
                    <a:lstStyle/>
                    <a:p>
                      <a:pPr algn="ctr" rtl="0" fontAlgn="base">
                        <a:lnSpc>
                          <a:spcPts val="2025"/>
                        </a:lnSpc>
                        <a:buNone/>
                      </a:pPr>
                      <a:r>
                        <a:rPr lang="en-US" sz="700">
                          <a:effectLst/>
                        </a:rPr>
                        <a:t>Feb 6, 2015 </a:t>
                      </a:r>
                      <a:endParaRPr lang="en-US" sz="1000">
                        <a:effectLst/>
                      </a:endParaRPr>
                    </a:p>
                  </a:txBody>
                  <a:tcPr marL="29846" marR="29846" marT="20466" marB="20466"/>
                </a:tc>
                <a:tc>
                  <a:txBody>
                    <a:bodyPr/>
                    <a:lstStyle/>
                    <a:p>
                      <a:pPr algn="ctr" rtl="0" fontAlgn="base">
                        <a:lnSpc>
                          <a:spcPts val="2025"/>
                        </a:lnSpc>
                        <a:buNone/>
                      </a:pPr>
                      <a:r>
                        <a:rPr lang="en-US" sz="700">
                          <a:effectLst/>
                        </a:rPr>
                        <a:t>Jan 2, 2015 </a:t>
                      </a:r>
                      <a:endParaRPr lang="en-US" sz="1000">
                        <a:effectLst/>
                      </a:endParaRPr>
                    </a:p>
                  </a:txBody>
                  <a:tcPr marL="29846" marR="29846" marT="20466" marB="20466"/>
                </a:tc>
                <a:tc>
                  <a:txBody>
                    <a:bodyPr/>
                    <a:lstStyle/>
                    <a:p>
                      <a:pPr algn="ctr" rtl="0" fontAlgn="base">
                        <a:lnSpc>
                          <a:spcPts val="2025"/>
                        </a:lnSpc>
                        <a:buNone/>
                      </a:pPr>
                      <a:r>
                        <a:rPr lang="en-US" sz="700">
                          <a:effectLst/>
                        </a:rPr>
                        <a:t>Feb 6,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1552587999"/>
                  </a:ext>
                </a:extLst>
              </a:tr>
              <a:tr h="308405">
                <a:tc>
                  <a:txBody>
                    <a:bodyPr/>
                    <a:lstStyle/>
                    <a:p>
                      <a:pPr algn="ctr" rtl="0" fontAlgn="base">
                        <a:lnSpc>
                          <a:spcPts val="2138"/>
                        </a:lnSpc>
                        <a:buNone/>
                      </a:pPr>
                      <a:r>
                        <a:rPr lang="en-US" sz="700" b="1">
                          <a:effectLst/>
                        </a:rPr>
                        <a:t>3</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1.2</a:t>
                      </a:r>
                      <a:r>
                        <a:rPr lang="en-US" sz="700">
                          <a:effectLst/>
                        </a:rPr>
                        <a:t> Product Design </a:t>
                      </a:r>
                      <a:endParaRPr lang="en-US" sz="1000">
                        <a:effectLst/>
                      </a:endParaRPr>
                    </a:p>
                  </a:txBody>
                  <a:tcPr marL="29846" marR="29846" marT="20466" marB="20466" anchor="b"/>
                </a:tc>
                <a:tc>
                  <a:txBody>
                    <a:bodyPr/>
                    <a:lstStyle/>
                    <a:p>
                      <a:pPr algn="ctr" rtl="0" fontAlgn="base">
                        <a:lnSpc>
                          <a:spcPts val="2025"/>
                        </a:lnSpc>
                        <a:buNone/>
                      </a:pPr>
                      <a:r>
                        <a:rPr lang="en-US" sz="700">
                          <a:effectLst/>
                        </a:rPr>
                        <a:t>Feb 9, 2015 </a:t>
                      </a:r>
                      <a:endParaRPr lang="en-US" sz="1000">
                        <a:effectLst/>
                      </a:endParaRPr>
                    </a:p>
                  </a:txBody>
                  <a:tcPr marL="29846" marR="29846" marT="20466" marB="20466"/>
                </a:tc>
                <a:tc>
                  <a:txBody>
                    <a:bodyPr/>
                    <a:lstStyle/>
                    <a:p>
                      <a:pPr algn="ctr" rtl="0" fontAlgn="base">
                        <a:lnSpc>
                          <a:spcPts val="2025"/>
                        </a:lnSpc>
                        <a:buNone/>
                      </a:pPr>
                      <a:r>
                        <a:rPr lang="en-US" sz="700">
                          <a:effectLst/>
                        </a:rPr>
                        <a:t>Mar 23, 2015 </a:t>
                      </a:r>
                      <a:endParaRPr lang="en-US" sz="1000">
                        <a:effectLst/>
                      </a:endParaRPr>
                    </a:p>
                  </a:txBody>
                  <a:tcPr marL="29846" marR="29846" marT="20466" marB="20466"/>
                </a:tc>
                <a:tc>
                  <a:txBody>
                    <a:bodyPr/>
                    <a:lstStyle/>
                    <a:p>
                      <a:pPr algn="ctr" rtl="0" fontAlgn="base">
                        <a:lnSpc>
                          <a:spcPts val="2025"/>
                        </a:lnSpc>
                        <a:buNone/>
                      </a:pPr>
                      <a:r>
                        <a:rPr lang="en-US" sz="700">
                          <a:effectLst/>
                        </a:rPr>
                        <a:t>Feb 9, 2015 </a:t>
                      </a:r>
                      <a:endParaRPr lang="en-US" sz="1000">
                        <a:effectLst/>
                      </a:endParaRPr>
                    </a:p>
                  </a:txBody>
                  <a:tcPr marL="29846" marR="29846" marT="20466" marB="20466"/>
                </a:tc>
                <a:tc>
                  <a:txBody>
                    <a:bodyPr/>
                    <a:lstStyle/>
                    <a:p>
                      <a:pPr algn="ctr" rtl="0" fontAlgn="base">
                        <a:lnSpc>
                          <a:spcPts val="2025"/>
                        </a:lnSpc>
                        <a:buNone/>
                      </a:pPr>
                      <a:r>
                        <a:rPr lang="en-US" sz="700">
                          <a:effectLst/>
                        </a:rPr>
                        <a:t>Mar 23,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1981816651"/>
                  </a:ext>
                </a:extLst>
              </a:tr>
              <a:tr h="308405">
                <a:tc>
                  <a:txBody>
                    <a:bodyPr/>
                    <a:lstStyle/>
                    <a:p>
                      <a:pPr algn="ctr" rtl="0" fontAlgn="base">
                        <a:lnSpc>
                          <a:spcPts val="2138"/>
                        </a:lnSpc>
                        <a:buNone/>
                      </a:pPr>
                      <a:r>
                        <a:rPr lang="en-US" sz="700" b="1">
                          <a:effectLst/>
                        </a:rPr>
                        <a:t>4</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1.3 </a:t>
                      </a:r>
                      <a:r>
                        <a:rPr lang="en-US" sz="700">
                          <a:effectLst/>
                        </a:rPr>
                        <a:t>Manufacturing Study </a:t>
                      </a:r>
                      <a:endParaRPr lang="en-US" sz="1000">
                        <a:effectLst/>
                      </a:endParaRPr>
                    </a:p>
                  </a:txBody>
                  <a:tcPr marL="29846" marR="29846" marT="20466" marB="20466" anchor="b"/>
                </a:tc>
                <a:tc>
                  <a:txBody>
                    <a:bodyPr/>
                    <a:lstStyle/>
                    <a:p>
                      <a:pPr algn="ctr" rtl="0" fontAlgn="base">
                        <a:lnSpc>
                          <a:spcPts val="2025"/>
                        </a:lnSpc>
                        <a:buNone/>
                      </a:pPr>
                      <a:r>
                        <a:rPr lang="en-US" sz="700">
                          <a:effectLst/>
                        </a:rPr>
                        <a:t>Feb 9, 2015 </a:t>
                      </a:r>
                      <a:endParaRPr lang="en-US" sz="1000">
                        <a:effectLst/>
                      </a:endParaRPr>
                    </a:p>
                  </a:txBody>
                  <a:tcPr marL="29846" marR="29846" marT="20466" marB="20466"/>
                </a:tc>
                <a:tc>
                  <a:txBody>
                    <a:bodyPr/>
                    <a:lstStyle/>
                    <a:p>
                      <a:pPr algn="ctr" rtl="0" fontAlgn="base">
                        <a:lnSpc>
                          <a:spcPts val="2025"/>
                        </a:lnSpc>
                        <a:buNone/>
                      </a:pPr>
                      <a:r>
                        <a:rPr lang="en-US" sz="700">
                          <a:effectLst/>
                        </a:rPr>
                        <a:t>Mar 9, 2015 </a:t>
                      </a:r>
                      <a:endParaRPr lang="en-US" sz="1000">
                        <a:effectLst/>
                      </a:endParaRPr>
                    </a:p>
                  </a:txBody>
                  <a:tcPr marL="29846" marR="29846" marT="20466" marB="20466"/>
                </a:tc>
                <a:tc>
                  <a:txBody>
                    <a:bodyPr/>
                    <a:lstStyle/>
                    <a:p>
                      <a:pPr algn="ctr" rtl="0" fontAlgn="base">
                        <a:lnSpc>
                          <a:spcPts val="2025"/>
                        </a:lnSpc>
                        <a:buNone/>
                      </a:pPr>
                      <a:r>
                        <a:rPr lang="en-US" sz="700">
                          <a:effectLst/>
                        </a:rPr>
                        <a:t>Feb 23, 2015 </a:t>
                      </a:r>
                      <a:endParaRPr lang="en-US" sz="1000">
                        <a:effectLst/>
                      </a:endParaRPr>
                    </a:p>
                  </a:txBody>
                  <a:tcPr marL="29846" marR="29846" marT="20466" marB="20466"/>
                </a:tc>
                <a:tc>
                  <a:txBody>
                    <a:bodyPr/>
                    <a:lstStyle/>
                    <a:p>
                      <a:pPr algn="ctr" rtl="0" fontAlgn="base">
                        <a:lnSpc>
                          <a:spcPts val="2025"/>
                        </a:lnSpc>
                        <a:buNone/>
                      </a:pPr>
                      <a:r>
                        <a:rPr lang="en-US" sz="700">
                          <a:effectLst/>
                        </a:rPr>
                        <a:t>Mar 23, 2015 </a:t>
                      </a:r>
                      <a:endParaRPr lang="en-US" sz="1000">
                        <a:effectLst/>
                      </a:endParaRPr>
                    </a:p>
                  </a:txBody>
                  <a:tcPr marL="29846" marR="29846" marT="20466" marB="20466"/>
                </a:tc>
                <a:tc>
                  <a:txBody>
                    <a:bodyPr/>
                    <a:lstStyle/>
                    <a:p>
                      <a:pPr algn="ctr" rtl="0" fontAlgn="base">
                        <a:lnSpc>
                          <a:spcPts val="2025"/>
                        </a:lnSpc>
                        <a:buNone/>
                      </a:pPr>
                      <a:r>
                        <a:rPr lang="en-US" sz="700">
                          <a:effectLst/>
                        </a:rPr>
                        <a:t>10 </a:t>
                      </a:r>
                      <a:endParaRPr lang="en-US" sz="1000">
                        <a:effectLst/>
                      </a:endParaRPr>
                    </a:p>
                  </a:txBody>
                  <a:tcPr marL="29846" marR="29846" marT="20466" marB="20466"/>
                </a:tc>
                <a:extLst>
                  <a:ext uri="{0D108BD9-81ED-4DB2-BD59-A6C34878D82A}">
                    <a16:rowId xmlns:a16="http://schemas.microsoft.com/office/drawing/2014/main" val="1071933454"/>
                  </a:ext>
                </a:extLst>
              </a:tr>
              <a:tr h="308405">
                <a:tc>
                  <a:txBody>
                    <a:bodyPr/>
                    <a:lstStyle/>
                    <a:p>
                      <a:pPr algn="ctr" rtl="0" fontAlgn="base">
                        <a:lnSpc>
                          <a:spcPts val="2138"/>
                        </a:lnSpc>
                        <a:buNone/>
                      </a:pPr>
                      <a:r>
                        <a:rPr lang="en-US" sz="700" b="1">
                          <a:effectLst/>
                        </a:rPr>
                        <a:t>5</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1.4 </a:t>
                      </a:r>
                      <a:r>
                        <a:rPr lang="en-US" sz="700">
                          <a:effectLst/>
                        </a:rPr>
                        <a:t>Product Design Selection </a:t>
                      </a:r>
                      <a:endParaRPr lang="en-US" sz="1000">
                        <a:effectLst/>
                      </a:endParaRPr>
                    </a:p>
                  </a:txBody>
                  <a:tcPr marL="29846" marR="29846" marT="20466" marB="20466" anchor="b"/>
                </a:tc>
                <a:tc>
                  <a:txBody>
                    <a:bodyPr/>
                    <a:lstStyle/>
                    <a:p>
                      <a:pPr algn="ctr" rtl="0" fontAlgn="base">
                        <a:lnSpc>
                          <a:spcPts val="2025"/>
                        </a:lnSpc>
                        <a:buNone/>
                      </a:pPr>
                      <a:r>
                        <a:rPr lang="en-US" sz="700">
                          <a:effectLst/>
                        </a:rPr>
                        <a:t>Mar 24, 2015 </a:t>
                      </a:r>
                      <a:endParaRPr lang="en-US" sz="1000">
                        <a:effectLst/>
                      </a:endParaRPr>
                    </a:p>
                  </a:txBody>
                  <a:tcPr marL="29846" marR="29846" marT="20466" marB="20466"/>
                </a:tc>
                <a:tc>
                  <a:txBody>
                    <a:bodyPr/>
                    <a:lstStyle/>
                    <a:p>
                      <a:pPr algn="ctr" rtl="0" fontAlgn="base">
                        <a:lnSpc>
                          <a:spcPts val="2025"/>
                        </a:lnSpc>
                        <a:buNone/>
                      </a:pPr>
                      <a:r>
                        <a:rPr lang="en-US" sz="700">
                          <a:effectLst/>
                        </a:rPr>
                        <a:t>Apr 6, 2015 </a:t>
                      </a:r>
                      <a:endParaRPr lang="en-US" sz="1000">
                        <a:effectLst/>
                      </a:endParaRPr>
                    </a:p>
                  </a:txBody>
                  <a:tcPr marL="29846" marR="29846" marT="20466" marB="20466"/>
                </a:tc>
                <a:tc>
                  <a:txBody>
                    <a:bodyPr/>
                    <a:lstStyle/>
                    <a:p>
                      <a:pPr algn="ctr" rtl="0" fontAlgn="base">
                        <a:lnSpc>
                          <a:spcPts val="2025"/>
                        </a:lnSpc>
                        <a:buNone/>
                      </a:pPr>
                      <a:r>
                        <a:rPr lang="en-US" sz="700">
                          <a:effectLst/>
                        </a:rPr>
                        <a:t>Mar 24, 2015 </a:t>
                      </a:r>
                      <a:endParaRPr lang="en-US" sz="1000">
                        <a:effectLst/>
                      </a:endParaRPr>
                    </a:p>
                  </a:txBody>
                  <a:tcPr marL="29846" marR="29846" marT="20466" marB="20466"/>
                </a:tc>
                <a:tc>
                  <a:txBody>
                    <a:bodyPr/>
                    <a:lstStyle/>
                    <a:p>
                      <a:pPr algn="ctr" rtl="0" fontAlgn="base">
                        <a:lnSpc>
                          <a:spcPts val="2025"/>
                        </a:lnSpc>
                        <a:buNone/>
                      </a:pPr>
                      <a:r>
                        <a:rPr lang="en-US" sz="700">
                          <a:effectLst/>
                        </a:rPr>
                        <a:t>Apr 6,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3143712471"/>
                  </a:ext>
                </a:extLst>
              </a:tr>
              <a:tr h="308405">
                <a:tc>
                  <a:txBody>
                    <a:bodyPr/>
                    <a:lstStyle/>
                    <a:p>
                      <a:pPr algn="ctr" rtl="0" fontAlgn="base">
                        <a:lnSpc>
                          <a:spcPts val="2138"/>
                        </a:lnSpc>
                        <a:buNone/>
                      </a:pPr>
                      <a:r>
                        <a:rPr lang="en-US" sz="700" b="1">
                          <a:effectLst/>
                        </a:rPr>
                        <a:t>6</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1.5 </a:t>
                      </a:r>
                      <a:r>
                        <a:rPr lang="en-US" sz="700">
                          <a:effectLst/>
                        </a:rPr>
                        <a:t>Detailed Marketing Plan </a:t>
                      </a:r>
                      <a:endParaRPr lang="en-US" sz="1000">
                        <a:effectLst/>
                      </a:endParaRPr>
                    </a:p>
                  </a:txBody>
                  <a:tcPr marL="29846" marR="29846" marT="20466" marB="20466" anchor="b"/>
                </a:tc>
                <a:tc>
                  <a:txBody>
                    <a:bodyPr/>
                    <a:lstStyle/>
                    <a:p>
                      <a:pPr algn="ctr" rtl="0" fontAlgn="base">
                        <a:lnSpc>
                          <a:spcPts val="2025"/>
                        </a:lnSpc>
                        <a:buNone/>
                      </a:pPr>
                      <a:r>
                        <a:rPr lang="en-US" sz="700">
                          <a:effectLst/>
                        </a:rPr>
                        <a:t>Apr 7, 2015 </a:t>
                      </a:r>
                      <a:endParaRPr lang="en-US" sz="1000">
                        <a:effectLst/>
                      </a:endParaRPr>
                    </a:p>
                  </a:txBody>
                  <a:tcPr marL="29846" marR="29846" marT="20466" marB="20466"/>
                </a:tc>
                <a:tc>
                  <a:txBody>
                    <a:bodyPr/>
                    <a:lstStyle/>
                    <a:p>
                      <a:pPr algn="ctr" rtl="0" fontAlgn="base">
                        <a:lnSpc>
                          <a:spcPts val="2025"/>
                        </a:lnSpc>
                        <a:buNone/>
                      </a:pPr>
                      <a:r>
                        <a:rPr lang="en-US" sz="700">
                          <a:effectLst/>
                        </a:rPr>
                        <a:t>Apr 27, 2015 </a:t>
                      </a:r>
                      <a:endParaRPr lang="en-US" sz="1000">
                        <a:effectLst/>
                      </a:endParaRPr>
                    </a:p>
                  </a:txBody>
                  <a:tcPr marL="29846" marR="29846" marT="20466" marB="20466"/>
                </a:tc>
                <a:tc>
                  <a:txBody>
                    <a:bodyPr/>
                    <a:lstStyle/>
                    <a:p>
                      <a:pPr algn="ctr" rtl="0" fontAlgn="base">
                        <a:lnSpc>
                          <a:spcPts val="2025"/>
                        </a:lnSpc>
                        <a:buNone/>
                      </a:pPr>
                      <a:r>
                        <a:rPr lang="en-US" sz="700">
                          <a:effectLst/>
                        </a:rPr>
                        <a:t>Dec 21, 2015 </a:t>
                      </a:r>
                      <a:endParaRPr lang="en-US" sz="1000">
                        <a:effectLst/>
                      </a:endParaRPr>
                    </a:p>
                  </a:txBody>
                  <a:tcPr marL="29846" marR="29846" marT="20466" marB="20466"/>
                </a:tc>
                <a:tc>
                  <a:txBody>
                    <a:bodyPr/>
                    <a:lstStyle/>
                    <a:p>
                      <a:pPr algn="ctr" rtl="0" fontAlgn="base">
                        <a:lnSpc>
                          <a:spcPts val="2025"/>
                        </a:lnSpc>
                        <a:buNone/>
                      </a:pPr>
                      <a:r>
                        <a:rPr lang="en-US" sz="700">
                          <a:effectLst/>
                        </a:rPr>
                        <a:t>Jan 13, 2016 </a:t>
                      </a:r>
                      <a:endParaRPr lang="en-US" sz="1000">
                        <a:effectLst/>
                      </a:endParaRPr>
                    </a:p>
                  </a:txBody>
                  <a:tcPr marL="29846" marR="29846" marT="20466" marB="20466"/>
                </a:tc>
                <a:tc>
                  <a:txBody>
                    <a:bodyPr/>
                    <a:lstStyle/>
                    <a:p>
                      <a:pPr algn="ctr" rtl="0" fontAlgn="base">
                        <a:lnSpc>
                          <a:spcPts val="2025"/>
                        </a:lnSpc>
                        <a:buNone/>
                      </a:pPr>
                      <a:r>
                        <a:rPr lang="en-US" sz="700">
                          <a:effectLst/>
                        </a:rPr>
                        <a:t>179 </a:t>
                      </a:r>
                      <a:endParaRPr lang="en-US" sz="1000">
                        <a:effectLst/>
                      </a:endParaRPr>
                    </a:p>
                  </a:txBody>
                  <a:tcPr marL="29846" marR="29846" marT="20466" marB="20466"/>
                </a:tc>
                <a:extLst>
                  <a:ext uri="{0D108BD9-81ED-4DB2-BD59-A6C34878D82A}">
                    <a16:rowId xmlns:a16="http://schemas.microsoft.com/office/drawing/2014/main" val="3004529584"/>
                  </a:ext>
                </a:extLst>
              </a:tr>
              <a:tr h="308405">
                <a:tc>
                  <a:txBody>
                    <a:bodyPr/>
                    <a:lstStyle/>
                    <a:p>
                      <a:pPr algn="ctr" rtl="0" fontAlgn="base">
                        <a:lnSpc>
                          <a:spcPts val="2138"/>
                        </a:lnSpc>
                        <a:buNone/>
                      </a:pPr>
                      <a:r>
                        <a:rPr lang="en-US" sz="700" b="1">
                          <a:effectLst/>
                        </a:rPr>
                        <a:t>7</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1.6 </a:t>
                      </a:r>
                      <a:r>
                        <a:rPr lang="en-US" sz="700">
                          <a:effectLst/>
                        </a:rPr>
                        <a:t>Manufacturing Process </a:t>
                      </a:r>
                      <a:endParaRPr lang="en-US" sz="1000">
                        <a:effectLst/>
                      </a:endParaRPr>
                    </a:p>
                  </a:txBody>
                  <a:tcPr marL="29846" marR="29846" marT="20466" marB="20466" anchor="b"/>
                </a:tc>
                <a:tc>
                  <a:txBody>
                    <a:bodyPr/>
                    <a:lstStyle/>
                    <a:p>
                      <a:pPr algn="ctr" rtl="0" fontAlgn="base">
                        <a:lnSpc>
                          <a:spcPts val="2025"/>
                        </a:lnSpc>
                        <a:buNone/>
                      </a:pPr>
                      <a:r>
                        <a:rPr lang="en-US" sz="700">
                          <a:effectLst/>
                        </a:rPr>
                        <a:t>Apr 7, 2015 </a:t>
                      </a:r>
                      <a:endParaRPr lang="en-US" sz="1000">
                        <a:effectLst/>
                      </a:endParaRPr>
                    </a:p>
                  </a:txBody>
                  <a:tcPr marL="29846" marR="29846" marT="20466" marB="20466"/>
                </a:tc>
                <a:tc>
                  <a:txBody>
                    <a:bodyPr/>
                    <a:lstStyle/>
                    <a:p>
                      <a:pPr algn="ctr" rtl="0" fontAlgn="base">
                        <a:lnSpc>
                          <a:spcPts val="2025"/>
                        </a:lnSpc>
                        <a:buNone/>
                      </a:pPr>
                      <a:r>
                        <a:rPr lang="en-US" sz="700">
                          <a:effectLst/>
                        </a:rPr>
                        <a:t>May 18, 2015 </a:t>
                      </a:r>
                      <a:endParaRPr lang="en-US" sz="1000">
                        <a:effectLst/>
                      </a:endParaRPr>
                    </a:p>
                  </a:txBody>
                  <a:tcPr marL="29846" marR="29846" marT="20466" marB="20466"/>
                </a:tc>
                <a:tc>
                  <a:txBody>
                    <a:bodyPr/>
                    <a:lstStyle/>
                    <a:p>
                      <a:pPr algn="ctr" rtl="0" fontAlgn="base">
                        <a:lnSpc>
                          <a:spcPts val="2025"/>
                        </a:lnSpc>
                        <a:buNone/>
                      </a:pPr>
                      <a:r>
                        <a:rPr lang="en-US" sz="700">
                          <a:effectLst/>
                        </a:rPr>
                        <a:t>Jun 23, 2015 </a:t>
                      </a:r>
                      <a:endParaRPr lang="en-US" sz="1000">
                        <a:effectLst/>
                      </a:endParaRPr>
                    </a:p>
                  </a:txBody>
                  <a:tcPr marL="29846" marR="29846" marT="20466" marB="20466"/>
                </a:tc>
                <a:tc>
                  <a:txBody>
                    <a:bodyPr/>
                    <a:lstStyle/>
                    <a:p>
                      <a:pPr algn="ctr" rtl="0" fontAlgn="base">
                        <a:lnSpc>
                          <a:spcPts val="2025"/>
                        </a:lnSpc>
                        <a:buNone/>
                      </a:pPr>
                      <a:r>
                        <a:rPr lang="en-US" sz="700">
                          <a:effectLst/>
                        </a:rPr>
                        <a:t>Aug 5, 2015 </a:t>
                      </a:r>
                      <a:endParaRPr lang="en-US" sz="1000">
                        <a:effectLst/>
                      </a:endParaRPr>
                    </a:p>
                  </a:txBody>
                  <a:tcPr marL="29846" marR="29846" marT="20466" marB="20466"/>
                </a:tc>
                <a:tc>
                  <a:txBody>
                    <a:bodyPr/>
                    <a:lstStyle/>
                    <a:p>
                      <a:pPr algn="ctr" rtl="0" fontAlgn="base">
                        <a:lnSpc>
                          <a:spcPts val="2025"/>
                        </a:lnSpc>
                        <a:buNone/>
                      </a:pPr>
                      <a:r>
                        <a:rPr lang="en-US" sz="700">
                          <a:effectLst/>
                        </a:rPr>
                        <a:t>55 </a:t>
                      </a:r>
                      <a:endParaRPr lang="en-US" sz="1000">
                        <a:effectLst/>
                      </a:endParaRPr>
                    </a:p>
                  </a:txBody>
                  <a:tcPr marL="29846" marR="29846" marT="20466" marB="20466"/>
                </a:tc>
                <a:extLst>
                  <a:ext uri="{0D108BD9-81ED-4DB2-BD59-A6C34878D82A}">
                    <a16:rowId xmlns:a16="http://schemas.microsoft.com/office/drawing/2014/main" val="1321945698"/>
                  </a:ext>
                </a:extLst>
              </a:tr>
              <a:tr h="308405">
                <a:tc>
                  <a:txBody>
                    <a:bodyPr/>
                    <a:lstStyle/>
                    <a:p>
                      <a:pPr algn="ctr" rtl="0" fontAlgn="base">
                        <a:lnSpc>
                          <a:spcPts val="2138"/>
                        </a:lnSpc>
                        <a:buNone/>
                      </a:pPr>
                      <a:r>
                        <a:rPr lang="en-US" sz="700" b="1">
                          <a:effectLst/>
                        </a:rPr>
                        <a:t>8</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1.7</a:t>
                      </a:r>
                      <a:r>
                        <a:rPr lang="en-US" sz="700">
                          <a:effectLst/>
                        </a:rPr>
                        <a:t> Detailed Product Design </a:t>
                      </a:r>
                      <a:endParaRPr lang="en-US" sz="1000">
                        <a:effectLst/>
                      </a:endParaRPr>
                    </a:p>
                  </a:txBody>
                  <a:tcPr marL="29846" marR="29846" marT="20466" marB="20466" anchor="b"/>
                </a:tc>
                <a:tc>
                  <a:txBody>
                    <a:bodyPr/>
                    <a:lstStyle/>
                    <a:p>
                      <a:pPr algn="ctr" rtl="0" fontAlgn="base">
                        <a:lnSpc>
                          <a:spcPts val="2025"/>
                        </a:lnSpc>
                        <a:buNone/>
                      </a:pPr>
                      <a:r>
                        <a:rPr lang="en-US" sz="700">
                          <a:effectLst/>
                        </a:rPr>
                        <a:t>Apr 7, 2015 </a:t>
                      </a:r>
                      <a:endParaRPr lang="en-US" sz="1000">
                        <a:effectLst/>
                      </a:endParaRPr>
                    </a:p>
                  </a:txBody>
                  <a:tcPr marL="29846" marR="29846" marT="20466" marB="20466"/>
                </a:tc>
                <a:tc>
                  <a:txBody>
                    <a:bodyPr/>
                    <a:lstStyle/>
                    <a:p>
                      <a:pPr algn="ctr" rtl="0" fontAlgn="base">
                        <a:lnSpc>
                          <a:spcPts val="2025"/>
                        </a:lnSpc>
                        <a:buNone/>
                      </a:pPr>
                      <a:r>
                        <a:rPr lang="en-US" sz="700">
                          <a:effectLst/>
                        </a:rPr>
                        <a:t>Jun 9, 2015 </a:t>
                      </a:r>
                      <a:endParaRPr lang="en-US" sz="1000">
                        <a:effectLst/>
                      </a:endParaRPr>
                    </a:p>
                  </a:txBody>
                  <a:tcPr marL="29846" marR="29846" marT="20466" marB="20466"/>
                </a:tc>
                <a:tc>
                  <a:txBody>
                    <a:bodyPr/>
                    <a:lstStyle/>
                    <a:p>
                      <a:pPr algn="ctr" rtl="0" fontAlgn="base">
                        <a:lnSpc>
                          <a:spcPts val="2025"/>
                        </a:lnSpc>
                        <a:buNone/>
                      </a:pPr>
                      <a:r>
                        <a:rPr lang="en-US" sz="700">
                          <a:effectLst/>
                        </a:rPr>
                        <a:t>Apr 7, 2015 </a:t>
                      </a:r>
                      <a:endParaRPr lang="en-US" sz="1000">
                        <a:effectLst/>
                      </a:endParaRPr>
                    </a:p>
                  </a:txBody>
                  <a:tcPr marL="29846" marR="29846" marT="20466" marB="20466"/>
                </a:tc>
                <a:tc>
                  <a:txBody>
                    <a:bodyPr/>
                    <a:lstStyle/>
                    <a:p>
                      <a:pPr algn="ctr" rtl="0" fontAlgn="base">
                        <a:lnSpc>
                          <a:spcPts val="2025"/>
                        </a:lnSpc>
                        <a:buNone/>
                      </a:pPr>
                      <a:r>
                        <a:rPr lang="en-US" sz="700">
                          <a:effectLst/>
                        </a:rPr>
                        <a:t>Jun 9,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2028925143"/>
                  </a:ext>
                </a:extLst>
              </a:tr>
              <a:tr h="308405">
                <a:tc>
                  <a:txBody>
                    <a:bodyPr/>
                    <a:lstStyle/>
                    <a:p>
                      <a:pPr algn="ctr" rtl="0" fontAlgn="base">
                        <a:lnSpc>
                          <a:spcPts val="2138"/>
                        </a:lnSpc>
                        <a:buNone/>
                      </a:pPr>
                      <a:r>
                        <a:rPr lang="en-US" sz="700" b="1">
                          <a:effectLst/>
                        </a:rPr>
                        <a:t>9</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1.8</a:t>
                      </a:r>
                      <a:r>
                        <a:rPr lang="en-US" sz="700">
                          <a:effectLst/>
                        </a:rPr>
                        <a:t> Build Prototypes </a:t>
                      </a:r>
                      <a:endParaRPr lang="en-US" sz="1000">
                        <a:effectLst/>
                      </a:endParaRPr>
                    </a:p>
                  </a:txBody>
                  <a:tcPr marL="29846" marR="29846" marT="20466" marB="20466" anchor="b"/>
                </a:tc>
                <a:tc>
                  <a:txBody>
                    <a:bodyPr/>
                    <a:lstStyle/>
                    <a:p>
                      <a:pPr algn="ctr" rtl="0" fontAlgn="base">
                        <a:lnSpc>
                          <a:spcPts val="2025"/>
                        </a:lnSpc>
                        <a:buNone/>
                      </a:pPr>
                      <a:r>
                        <a:rPr lang="en-US" sz="700">
                          <a:effectLst/>
                        </a:rPr>
                        <a:t>Jun 10, 2015 </a:t>
                      </a:r>
                      <a:endParaRPr lang="en-US" sz="1000">
                        <a:effectLst/>
                      </a:endParaRPr>
                    </a:p>
                  </a:txBody>
                  <a:tcPr marL="29846" marR="29846" marT="20466" marB="20466"/>
                </a:tc>
                <a:tc>
                  <a:txBody>
                    <a:bodyPr/>
                    <a:lstStyle/>
                    <a:p>
                      <a:pPr algn="ctr" rtl="0" fontAlgn="base">
                        <a:lnSpc>
                          <a:spcPts val="2025"/>
                        </a:lnSpc>
                        <a:buNone/>
                      </a:pPr>
                      <a:r>
                        <a:rPr lang="en-US" sz="700">
                          <a:effectLst/>
                        </a:rPr>
                        <a:t>Jul 15, 2015 </a:t>
                      </a:r>
                      <a:endParaRPr lang="en-US" sz="1000">
                        <a:effectLst/>
                      </a:endParaRPr>
                    </a:p>
                  </a:txBody>
                  <a:tcPr marL="29846" marR="29846" marT="20466" marB="20466"/>
                </a:tc>
                <a:tc>
                  <a:txBody>
                    <a:bodyPr/>
                    <a:lstStyle/>
                    <a:p>
                      <a:pPr algn="ctr" rtl="0" fontAlgn="base">
                        <a:lnSpc>
                          <a:spcPts val="2025"/>
                        </a:lnSpc>
                        <a:buNone/>
                      </a:pPr>
                      <a:r>
                        <a:rPr lang="en-US" sz="700">
                          <a:effectLst/>
                        </a:rPr>
                        <a:t>Jun 10, 2015 </a:t>
                      </a:r>
                      <a:endParaRPr lang="en-US" sz="1000">
                        <a:effectLst/>
                      </a:endParaRPr>
                    </a:p>
                  </a:txBody>
                  <a:tcPr marL="29846" marR="29846" marT="20466" marB="20466"/>
                </a:tc>
                <a:tc>
                  <a:txBody>
                    <a:bodyPr/>
                    <a:lstStyle/>
                    <a:p>
                      <a:pPr algn="ctr" rtl="0" fontAlgn="base">
                        <a:lnSpc>
                          <a:spcPts val="2025"/>
                        </a:lnSpc>
                        <a:buNone/>
                      </a:pPr>
                      <a:r>
                        <a:rPr lang="en-US" sz="700">
                          <a:effectLst/>
                        </a:rPr>
                        <a:t>Jul 15,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1671626142"/>
                  </a:ext>
                </a:extLst>
              </a:tr>
              <a:tr h="308405">
                <a:tc>
                  <a:txBody>
                    <a:bodyPr/>
                    <a:lstStyle/>
                    <a:p>
                      <a:pPr algn="ctr" rtl="0" fontAlgn="base">
                        <a:lnSpc>
                          <a:spcPts val="2138"/>
                        </a:lnSpc>
                        <a:buNone/>
                      </a:pPr>
                      <a:r>
                        <a:rPr lang="en-US" sz="700" b="1">
                          <a:effectLst/>
                        </a:rPr>
                        <a:t>10</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1.9 Lab</a:t>
                      </a:r>
                      <a:r>
                        <a:rPr lang="en-US" sz="700">
                          <a:effectLst/>
                        </a:rPr>
                        <a:t> Test Prototypes </a:t>
                      </a:r>
                      <a:endParaRPr lang="en-US" sz="1000">
                        <a:effectLst/>
                      </a:endParaRPr>
                    </a:p>
                  </a:txBody>
                  <a:tcPr marL="29846" marR="29846" marT="20466" marB="20466" anchor="b"/>
                </a:tc>
                <a:tc>
                  <a:txBody>
                    <a:bodyPr/>
                    <a:lstStyle/>
                    <a:p>
                      <a:pPr algn="ctr" rtl="0" fontAlgn="base">
                        <a:lnSpc>
                          <a:spcPts val="2025"/>
                        </a:lnSpc>
                        <a:buNone/>
                      </a:pPr>
                      <a:r>
                        <a:rPr lang="en-US" sz="700">
                          <a:effectLst/>
                        </a:rPr>
                        <a:t>Jul 16, 2015 </a:t>
                      </a:r>
                      <a:endParaRPr lang="en-US" sz="1000">
                        <a:effectLst/>
                      </a:endParaRPr>
                    </a:p>
                  </a:txBody>
                  <a:tcPr marL="29846" marR="29846" marT="20466" marB="20466"/>
                </a:tc>
                <a:tc>
                  <a:txBody>
                    <a:bodyPr/>
                    <a:lstStyle/>
                    <a:p>
                      <a:pPr algn="ctr" rtl="0" fontAlgn="base">
                        <a:lnSpc>
                          <a:spcPts val="2025"/>
                        </a:lnSpc>
                        <a:buNone/>
                      </a:pPr>
                      <a:r>
                        <a:rPr lang="en-US" sz="700">
                          <a:effectLst/>
                        </a:rPr>
                        <a:t>Jul 29, 2015 </a:t>
                      </a:r>
                      <a:endParaRPr lang="en-US" sz="1000">
                        <a:effectLst/>
                      </a:endParaRPr>
                    </a:p>
                  </a:txBody>
                  <a:tcPr marL="29846" marR="29846" marT="20466" marB="20466"/>
                </a:tc>
                <a:tc>
                  <a:txBody>
                    <a:bodyPr/>
                    <a:lstStyle/>
                    <a:p>
                      <a:pPr algn="ctr" rtl="0" fontAlgn="base">
                        <a:lnSpc>
                          <a:spcPts val="2025"/>
                        </a:lnSpc>
                        <a:buNone/>
                      </a:pPr>
                      <a:r>
                        <a:rPr lang="en-US" sz="700">
                          <a:effectLst/>
                        </a:rPr>
                        <a:t>Jul 22, 2015 </a:t>
                      </a:r>
                      <a:endParaRPr lang="en-US" sz="1000">
                        <a:effectLst/>
                      </a:endParaRPr>
                    </a:p>
                  </a:txBody>
                  <a:tcPr marL="29846" marR="29846" marT="20466" marB="20466"/>
                </a:tc>
                <a:tc>
                  <a:txBody>
                    <a:bodyPr/>
                    <a:lstStyle/>
                    <a:p>
                      <a:pPr algn="ctr" rtl="0" fontAlgn="base">
                        <a:lnSpc>
                          <a:spcPts val="2025"/>
                        </a:lnSpc>
                        <a:buNone/>
                      </a:pPr>
                      <a:r>
                        <a:rPr lang="en-US" sz="700">
                          <a:effectLst/>
                        </a:rPr>
                        <a:t>Aug 5, 2015 </a:t>
                      </a:r>
                      <a:endParaRPr lang="en-US" sz="1000">
                        <a:effectLst/>
                      </a:endParaRPr>
                    </a:p>
                  </a:txBody>
                  <a:tcPr marL="29846" marR="29846" marT="20466" marB="20466"/>
                </a:tc>
                <a:tc>
                  <a:txBody>
                    <a:bodyPr/>
                    <a:lstStyle/>
                    <a:p>
                      <a:pPr algn="ctr" rtl="0" fontAlgn="base">
                        <a:lnSpc>
                          <a:spcPts val="2025"/>
                        </a:lnSpc>
                        <a:buNone/>
                      </a:pPr>
                      <a:r>
                        <a:rPr lang="en-US" sz="700">
                          <a:effectLst/>
                        </a:rPr>
                        <a:t>5 </a:t>
                      </a:r>
                      <a:endParaRPr lang="en-US" sz="1000">
                        <a:effectLst/>
                      </a:endParaRPr>
                    </a:p>
                  </a:txBody>
                  <a:tcPr marL="29846" marR="29846" marT="20466" marB="20466"/>
                </a:tc>
                <a:extLst>
                  <a:ext uri="{0D108BD9-81ED-4DB2-BD59-A6C34878D82A}">
                    <a16:rowId xmlns:a16="http://schemas.microsoft.com/office/drawing/2014/main" val="671329571"/>
                  </a:ext>
                </a:extLst>
              </a:tr>
              <a:tr h="308405">
                <a:tc>
                  <a:txBody>
                    <a:bodyPr/>
                    <a:lstStyle/>
                    <a:p>
                      <a:pPr algn="ctr" rtl="0" fontAlgn="base">
                        <a:lnSpc>
                          <a:spcPts val="2138"/>
                        </a:lnSpc>
                        <a:buNone/>
                      </a:pPr>
                      <a:r>
                        <a:rPr lang="en-US" sz="700" b="1">
                          <a:effectLst/>
                        </a:rPr>
                        <a:t>11</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1.10</a:t>
                      </a:r>
                      <a:r>
                        <a:rPr lang="en-US" sz="700">
                          <a:effectLst/>
                        </a:rPr>
                        <a:t> Field Test Prototype </a:t>
                      </a:r>
                      <a:endParaRPr lang="en-US" sz="1000">
                        <a:effectLst/>
                      </a:endParaRPr>
                    </a:p>
                  </a:txBody>
                  <a:tcPr marL="29846" marR="29846" marT="20466" marB="20466" anchor="b"/>
                </a:tc>
                <a:tc>
                  <a:txBody>
                    <a:bodyPr/>
                    <a:lstStyle/>
                    <a:p>
                      <a:pPr algn="ctr" rtl="0" fontAlgn="base">
                        <a:lnSpc>
                          <a:spcPts val="2025"/>
                        </a:lnSpc>
                        <a:buNone/>
                      </a:pPr>
                      <a:r>
                        <a:rPr lang="en-US" sz="700">
                          <a:effectLst/>
                        </a:rPr>
                        <a:t>Jul 16, 2015 </a:t>
                      </a:r>
                      <a:endParaRPr lang="en-US" sz="1000">
                        <a:effectLst/>
                      </a:endParaRPr>
                    </a:p>
                  </a:txBody>
                  <a:tcPr marL="29846" marR="29846" marT="20466" marB="20466"/>
                </a:tc>
                <a:tc>
                  <a:txBody>
                    <a:bodyPr/>
                    <a:lstStyle/>
                    <a:p>
                      <a:pPr algn="ctr" rtl="0" fontAlgn="base">
                        <a:lnSpc>
                          <a:spcPts val="2025"/>
                        </a:lnSpc>
                        <a:buNone/>
                      </a:pPr>
                      <a:r>
                        <a:rPr lang="en-US" sz="700">
                          <a:effectLst/>
                        </a:rPr>
                        <a:t>Aug 5, 2015 </a:t>
                      </a:r>
                      <a:endParaRPr lang="en-US" sz="1000">
                        <a:effectLst/>
                      </a:endParaRPr>
                    </a:p>
                  </a:txBody>
                  <a:tcPr marL="29846" marR="29846" marT="20466" marB="20466"/>
                </a:tc>
                <a:tc>
                  <a:txBody>
                    <a:bodyPr/>
                    <a:lstStyle/>
                    <a:p>
                      <a:pPr algn="ctr" rtl="0" fontAlgn="base">
                        <a:lnSpc>
                          <a:spcPts val="2025"/>
                        </a:lnSpc>
                        <a:buNone/>
                      </a:pPr>
                      <a:r>
                        <a:rPr lang="en-US" sz="700">
                          <a:effectLst/>
                        </a:rPr>
                        <a:t>Jul 16, 2015 </a:t>
                      </a:r>
                      <a:endParaRPr lang="en-US" sz="1000">
                        <a:effectLst/>
                      </a:endParaRPr>
                    </a:p>
                  </a:txBody>
                  <a:tcPr marL="29846" marR="29846" marT="20466" marB="20466"/>
                </a:tc>
                <a:tc>
                  <a:txBody>
                    <a:bodyPr/>
                    <a:lstStyle/>
                    <a:p>
                      <a:pPr algn="ctr" rtl="0" fontAlgn="base">
                        <a:lnSpc>
                          <a:spcPts val="2025"/>
                        </a:lnSpc>
                        <a:buNone/>
                      </a:pPr>
                      <a:r>
                        <a:rPr lang="en-US" sz="700">
                          <a:effectLst/>
                        </a:rPr>
                        <a:t>Aug 5,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2220175999"/>
                  </a:ext>
                </a:extLst>
              </a:tr>
              <a:tr h="308405">
                <a:tc>
                  <a:txBody>
                    <a:bodyPr/>
                    <a:lstStyle/>
                    <a:p>
                      <a:pPr algn="ctr" rtl="0" fontAlgn="base">
                        <a:lnSpc>
                          <a:spcPts val="2138"/>
                        </a:lnSpc>
                        <a:buNone/>
                      </a:pPr>
                      <a:r>
                        <a:rPr lang="en-US" sz="700" b="1">
                          <a:effectLst/>
                        </a:rPr>
                        <a:t>12</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1.11</a:t>
                      </a:r>
                      <a:r>
                        <a:rPr lang="en-US" sz="700">
                          <a:effectLst/>
                        </a:rPr>
                        <a:t> Finalized Product Design </a:t>
                      </a:r>
                      <a:endParaRPr lang="en-US" sz="1000">
                        <a:effectLst/>
                      </a:endParaRPr>
                    </a:p>
                  </a:txBody>
                  <a:tcPr marL="29846" marR="29846" marT="20466" marB="20466" anchor="b"/>
                </a:tc>
                <a:tc>
                  <a:txBody>
                    <a:bodyPr/>
                    <a:lstStyle/>
                    <a:p>
                      <a:pPr algn="ctr" rtl="0" fontAlgn="base">
                        <a:lnSpc>
                          <a:spcPts val="2025"/>
                        </a:lnSpc>
                        <a:buNone/>
                      </a:pPr>
                      <a:r>
                        <a:rPr lang="en-US" sz="700">
                          <a:effectLst/>
                        </a:rPr>
                        <a:t>Aug 6, 2015 </a:t>
                      </a:r>
                      <a:endParaRPr lang="en-US" sz="1000">
                        <a:effectLst/>
                      </a:endParaRPr>
                    </a:p>
                  </a:txBody>
                  <a:tcPr marL="29846" marR="29846" marT="20466" marB="20466"/>
                </a:tc>
                <a:tc>
                  <a:txBody>
                    <a:bodyPr/>
                    <a:lstStyle/>
                    <a:p>
                      <a:pPr algn="ctr" rtl="0" fontAlgn="base">
                        <a:lnSpc>
                          <a:spcPts val="2025"/>
                        </a:lnSpc>
                        <a:buNone/>
                      </a:pPr>
                      <a:r>
                        <a:rPr lang="en-US" sz="700">
                          <a:effectLst/>
                        </a:rPr>
                        <a:t>Sept 2, 2015 </a:t>
                      </a:r>
                      <a:endParaRPr lang="en-US" sz="1000">
                        <a:effectLst/>
                      </a:endParaRPr>
                    </a:p>
                  </a:txBody>
                  <a:tcPr marL="29846" marR="29846" marT="20466" marB="20466"/>
                </a:tc>
                <a:tc>
                  <a:txBody>
                    <a:bodyPr/>
                    <a:lstStyle/>
                    <a:p>
                      <a:pPr algn="ctr" rtl="0" fontAlgn="base">
                        <a:lnSpc>
                          <a:spcPts val="2025"/>
                        </a:lnSpc>
                        <a:buNone/>
                      </a:pPr>
                      <a:r>
                        <a:rPr lang="en-US" sz="700">
                          <a:effectLst/>
                        </a:rPr>
                        <a:t>Aug 6, 2015 </a:t>
                      </a:r>
                      <a:endParaRPr lang="en-US" sz="1000">
                        <a:effectLst/>
                      </a:endParaRPr>
                    </a:p>
                  </a:txBody>
                  <a:tcPr marL="29846" marR="29846" marT="20466" marB="20466"/>
                </a:tc>
                <a:tc>
                  <a:txBody>
                    <a:bodyPr/>
                    <a:lstStyle/>
                    <a:p>
                      <a:pPr algn="ctr" rtl="0" fontAlgn="base">
                        <a:lnSpc>
                          <a:spcPts val="2025"/>
                        </a:lnSpc>
                        <a:buNone/>
                      </a:pPr>
                      <a:r>
                        <a:rPr lang="en-US" sz="700">
                          <a:effectLst/>
                        </a:rPr>
                        <a:t>Sept 2,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2062604423"/>
                  </a:ext>
                </a:extLst>
              </a:tr>
              <a:tr h="308405">
                <a:tc>
                  <a:txBody>
                    <a:bodyPr/>
                    <a:lstStyle/>
                    <a:p>
                      <a:pPr algn="ctr" rtl="0" fontAlgn="base">
                        <a:lnSpc>
                          <a:spcPts val="2138"/>
                        </a:lnSpc>
                        <a:buNone/>
                      </a:pPr>
                      <a:r>
                        <a:rPr lang="en-US" sz="700" b="1">
                          <a:effectLst/>
                        </a:rPr>
                        <a:t>13</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1.12</a:t>
                      </a:r>
                      <a:r>
                        <a:rPr lang="en-US" sz="700">
                          <a:effectLst/>
                        </a:rPr>
                        <a:t> Final Manufacturing Process </a:t>
                      </a:r>
                      <a:endParaRPr lang="en-US" sz="1000">
                        <a:effectLst/>
                      </a:endParaRPr>
                    </a:p>
                  </a:txBody>
                  <a:tcPr marL="29846" marR="29846" marT="20466" marB="20466" anchor="b"/>
                </a:tc>
                <a:tc>
                  <a:txBody>
                    <a:bodyPr/>
                    <a:lstStyle/>
                    <a:p>
                      <a:pPr algn="ctr" rtl="0" fontAlgn="base">
                        <a:lnSpc>
                          <a:spcPts val="2025"/>
                        </a:lnSpc>
                        <a:buNone/>
                      </a:pPr>
                      <a:r>
                        <a:rPr lang="en-US" sz="700">
                          <a:effectLst/>
                        </a:rPr>
                        <a:t>Sept 3, 2015 </a:t>
                      </a:r>
                      <a:endParaRPr lang="en-US" sz="1000">
                        <a:effectLst/>
                      </a:endParaRPr>
                    </a:p>
                  </a:txBody>
                  <a:tcPr marL="29846" marR="29846" marT="20466" marB="20466"/>
                </a:tc>
                <a:tc>
                  <a:txBody>
                    <a:bodyPr/>
                    <a:lstStyle/>
                    <a:p>
                      <a:pPr algn="ctr" rtl="0" fontAlgn="base">
                        <a:lnSpc>
                          <a:spcPts val="2025"/>
                        </a:lnSpc>
                        <a:buNone/>
                      </a:pPr>
                      <a:r>
                        <a:rPr lang="en-US" sz="700">
                          <a:effectLst/>
                        </a:rPr>
                        <a:t>Sept 17, 2015 </a:t>
                      </a:r>
                      <a:endParaRPr lang="en-US" sz="1000">
                        <a:effectLst/>
                      </a:endParaRPr>
                    </a:p>
                  </a:txBody>
                  <a:tcPr marL="29846" marR="29846" marT="20466" marB="20466"/>
                </a:tc>
                <a:tc>
                  <a:txBody>
                    <a:bodyPr/>
                    <a:lstStyle/>
                    <a:p>
                      <a:pPr algn="ctr" rtl="0" fontAlgn="base">
                        <a:lnSpc>
                          <a:spcPts val="2025"/>
                        </a:lnSpc>
                        <a:buNone/>
                      </a:pPr>
                      <a:r>
                        <a:rPr lang="en-US" sz="700">
                          <a:effectLst/>
                        </a:rPr>
                        <a:t>Sept 3, 2015 </a:t>
                      </a:r>
                      <a:endParaRPr lang="en-US" sz="1000">
                        <a:effectLst/>
                      </a:endParaRPr>
                    </a:p>
                  </a:txBody>
                  <a:tcPr marL="29846" marR="29846" marT="20466" marB="20466"/>
                </a:tc>
                <a:tc>
                  <a:txBody>
                    <a:bodyPr/>
                    <a:lstStyle/>
                    <a:p>
                      <a:pPr algn="ctr" rtl="0" fontAlgn="base">
                        <a:lnSpc>
                          <a:spcPts val="2025"/>
                        </a:lnSpc>
                        <a:buNone/>
                      </a:pPr>
                      <a:r>
                        <a:rPr lang="en-US" sz="700">
                          <a:effectLst/>
                        </a:rPr>
                        <a:t>Sept 17,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2794920930"/>
                  </a:ext>
                </a:extLst>
              </a:tr>
              <a:tr h="308405">
                <a:tc>
                  <a:txBody>
                    <a:bodyPr/>
                    <a:lstStyle/>
                    <a:p>
                      <a:pPr algn="ctr" rtl="0" fontAlgn="base">
                        <a:lnSpc>
                          <a:spcPts val="2138"/>
                        </a:lnSpc>
                        <a:buNone/>
                      </a:pPr>
                      <a:r>
                        <a:rPr lang="en-US" sz="700" b="1">
                          <a:effectLst/>
                        </a:rPr>
                        <a:t>14</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1.13 </a:t>
                      </a:r>
                      <a:r>
                        <a:rPr lang="en-US" sz="700">
                          <a:effectLst/>
                        </a:rPr>
                        <a:t>Order Components </a:t>
                      </a:r>
                      <a:endParaRPr lang="en-US" sz="1000">
                        <a:effectLst/>
                      </a:endParaRPr>
                    </a:p>
                  </a:txBody>
                  <a:tcPr marL="29846" marR="29846" marT="20466" marB="20466" anchor="b"/>
                </a:tc>
                <a:tc>
                  <a:txBody>
                    <a:bodyPr/>
                    <a:lstStyle/>
                    <a:p>
                      <a:pPr algn="ctr" rtl="0" fontAlgn="base">
                        <a:lnSpc>
                          <a:spcPts val="2025"/>
                        </a:lnSpc>
                        <a:buNone/>
                      </a:pPr>
                      <a:r>
                        <a:rPr lang="en-US" sz="700">
                          <a:effectLst/>
                        </a:rPr>
                        <a:t>Sept 3, 2015 </a:t>
                      </a:r>
                      <a:endParaRPr lang="en-US" sz="1000">
                        <a:effectLst/>
                      </a:endParaRPr>
                    </a:p>
                  </a:txBody>
                  <a:tcPr marL="29846" marR="29846" marT="20466" marB="20466"/>
                </a:tc>
                <a:tc>
                  <a:txBody>
                    <a:bodyPr/>
                    <a:lstStyle/>
                    <a:p>
                      <a:pPr algn="ctr" rtl="0" fontAlgn="base">
                        <a:lnSpc>
                          <a:spcPts val="2025"/>
                        </a:lnSpc>
                        <a:buNone/>
                      </a:pPr>
                      <a:r>
                        <a:rPr lang="en-US" sz="700">
                          <a:effectLst/>
                        </a:rPr>
                        <a:t>Sept 14, 2015 </a:t>
                      </a:r>
                      <a:endParaRPr lang="en-US" sz="1000">
                        <a:effectLst/>
                      </a:endParaRPr>
                    </a:p>
                  </a:txBody>
                  <a:tcPr marL="29846" marR="29846" marT="20466" marB="20466"/>
                </a:tc>
                <a:tc>
                  <a:txBody>
                    <a:bodyPr/>
                    <a:lstStyle/>
                    <a:p>
                      <a:pPr algn="ctr" rtl="0" fontAlgn="base">
                        <a:lnSpc>
                          <a:spcPts val="2025"/>
                        </a:lnSpc>
                        <a:buNone/>
                      </a:pPr>
                      <a:r>
                        <a:rPr lang="en-US" sz="700">
                          <a:effectLst/>
                        </a:rPr>
                        <a:t>Oct 13, 2015 </a:t>
                      </a:r>
                      <a:endParaRPr lang="en-US" sz="1000">
                        <a:effectLst/>
                      </a:endParaRPr>
                    </a:p>
                  </a:txBody>
                  <a:tcPr marL="29846" marR="29846" marT="20466" marB="20466"/>
                </a:tc>
                <a:tc>
                  <a:txBody>
                    <a:bodyPr/>
                    <a:lstStyle/>
                    <a:p>
                      <a:pPr algn="ctr" rtl="0" fontAlgn="base">
                        <a:lnSpc>
                          <a:spcPts val="2025"/>
                        </a:lnSpc>
                        <a:buNone/>
                      </a:pPr>
                      <a:r>
                        <a:rPr lang="en-US" sz="700">
                          <a:effectLst/>
                        </a:rPr>
                        <a:t>Oct 22, 2015 </a:t>
                      </a:r>
                      <a:endParaRPr lang="en-US" sz="1000">
                        <a:effectLst/>
                      </a:endParaRPr>
                    </a:p>
                  </a:txBody>
                  <a:tcPr marL="29846" marR="29846" marT="20466" marB="20466"/>
                </a:tc>
                <a:tc>
                  <a:txBody>
                    <a:bodyPr/>
                    <a:lstStyle/>
                    <a:p>
                      <a:pPr algn="ctr" rtl="0" fontAlgn="base">
                        <a:lnSpc>
                          <a:spcPts val="2025"/>
                        </a:lnSpc>
                        <a:buNone/>
                      </a:pPr>
                      <a:r>
                        <a:rPr lang="en-US" sz="700">
                          <a:effectLst/>
                        </a:rPr>
                        <a:t>27 </a:t>
                      </a:r>
                      <a:endParaRPr lang="en-US" sz="1000">
                        <a:effectLst/>
                      </a:endParaRPr>
                    </a:p>
                  </a:txBody>
                  <a:tcPr marL="29846" marR="29846" marT="20466" marB="20466"/>
                </a:tc>
                <a:extLst>
                  <a:ext uri="{0D108BD9-81ED-4DB2-BD59-A6C34878D82A}">
                    <a16:rowId xmlns:a16="http://schemas.microsoft.com/office/drawing/2014/main" val="2802563545"/>
                  </a:ext>
                </a:extLst>
              </a:tr>
              <a:tr h="308405">
                <a:tc>
                  <a:txBody>
                    <a:bodyPr/>
                    <a:lstStyle/>
                    <a:p>
                      <a:pPr algn="ctr" rtl="0" fontAlgn="base">
                        <a:lnSpc>
                          <a:spcPts val="2138"/>
                        </a:lnSpc>
                        <a:buNone/>
                      </a:pPr>
                      <a:r>
                        <a:rPr lang="en-US" sz="700" b="1">
                          <a:effectLst/>
                        </a:rPr>
                        <a:t>15</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1.14 </a:t>
                      </a:r>
                      <a:r>
                        <a:rPr lang="en-US" sz="700">
                          <a:effectLst/>
                        </a:rPr>
                        <a:t>Order Production Equipment </a:t>
                      </a:r>
                      <a:endParaRPr lang="en-US" sz="1000">
                        <a:effectLst/>
                      </a:endParaRPr>
                    </a:p>
                  </a:txBody>
                  <a:tcPr marL="29846" marR="29846" marT="20466" marB="20466" anchor="b"/>
                </a:tc>
                <a:tc>
                  <a:txBody>
                    <a:bodyPr/>
                    <a:lstStyle/>
                    <a:p>
                      <a:pPr algn="ctr" rtl="0" fontAlgn="base">
                        <a:lnSpc>
                          <a:spcPts val="2025"/>
                        </a:lnSpc>
                        <a:buNone/>
                      </a:pPr>
                      <a:r>
                        <a:rPr lang="en-US" sz="700">
                          <a:effectLst/>
                        </a:rPr>
                        <a:t>Sept 18, 2015 </a:t>
                      </a:r>
                      <a:endParaRPr lang="en-US" sz="1000">
                        <a:effectLst/>
                      </a:endParaRPr>
                    </a:p>
                  </a:txBody>
                  <a:tcPr marL="29846" marR="29846" marT="20466" marB="20466"/>
                </a:tc>
                <a:tc>
                  <a:txBody>
                    <a:bodyPr/>
                    <a:lstStyle/>
                    <a:p>
                      <a:pPr algn="ctr" rtl="0" fontAlgn="base">
                        <a:lnSpc>
                          <a:spcPts val="2025"/>
                        </a:lnSpc>
                        <a:buNone/>
                      </a:pPr>
                      <a:r>
                        <a:rPr lang="en-US" sz="700">
                          <a:effectLst/>
                        </a:rPr>
                        <a:t>Oct 7, 2015 </a:t>
                      </a:r>
                      <a:endParaRPr lang="en-US" sz="1000">
                        <a:effectLst/>
                      </a:endParaRPr>
                    </a:p>
                  </a:txBody>
                  <a:tcPr marL="29846" marR="29846" marT="20466" marB="20466"/>
                </a:tc>
                <a:tc>
                  <a:txBody>
                    <a:bodyPr/>
                    <a:lstStyle/>
                    <a:p>
                      <a:pPr algn="ctr" rtl="0" fontAlgn="base">
                        <a:lnSpc>
                          <a:spcPts val="2025"/>
                        </a:lnSpc>
                        <a:buNone/>
                      </a:pPr>
                      <a:r>
                        <a:rPr lang="en-US" sz="700">
                          <a:effectLst/>
                        </a:rPr>
                        <a:t>Sept 18, 2015 </a:t>
                      </a:r>
                      <a:endParaRPr lang="en-US" sz="1000">
                        <a:effectLst/>
                      </a:endParaRPr>
                    </a:p>
                  </a:txBody>
                  <a:tcPr marL="29846" marR="29846" marT="20466" marB="20466"/>
                </a:tc>
                <a:tc>
                  <a:txBody>
                    <a:bodyPr/>
                    <a:lstStyle/>
                    <a:p>
                      <a:pPr algn="ctr" rtl="0" fontAlgn="base">
                        <a:lnSpc>
                          <a:spcPts val="2025"/>
                        </a:lnSpc>
                        <a:buNone/>
                      </a:pPr>
                      <a:r>
                        <a:rPr lang="en-US" sz="700">
                          <a:effectLst/>
                        </a:rPr>
                        <a:t>Oct 7, 2015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2170728487"/>
                  </a:ext>
                </a:extLst>
              </a:tr>
              <a:tr h="308405">
                <a:tc>
                  <a:txBody>
                    <a:bodyPr/>
                    <a:lstStyle/>
                    <a:p>
                      <a:pPr algn="ctr" rtl="0" fontAlgn="base">
                        <a:lnSpc>
                          <a:spcPts val="2138"/>
                        </a:lnSpc>
                        <a:buNone/>
                      </a:pPr>
                      <a:r>
                        <a:rPr lang="en-US" sz="700" b="1">
                          <a:effectLst/>
                        </a:rPr>
                        <a:t>16</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1.15 </a:t>
                      </a:r>
                      <a:r>
                        <a:rPr lang="en-US" sz="700">
                          <a:effectLst/>
                        </a:rPr>
                        <a:t>Install Production Equipment </a:t>
                      </a:r>
                      <a:endParaRPr lang="en-US" sz="1000">
                        <a:effectLst/>
                      </a:endParaRPr>
                    </a:p>
                  </a:txBody>
                  <a:tcPr marL="29846" marR="29846" marT="20466" marB="20466" anchor="b"/>
                </a:tc>
                <a:tc>
                  <a:txBody>
                    <a:bodyPr/>
                    <a:lstStyle/>
                    <a:p>
                      <a:pPr algn="ctr" rtl="0" fontAlgn="base">
                        <a:lnSpc>
                          <a:spcPts val="2025"/>
                        </a:lnSpc>
                        <a:buNone/>
                      </a:pPr>
                      <a:r>
                        <a:rPr lang="en-US" sz="700">
                          <a:effectLst/>
                        </a:rPr>
                        <a:t>Nov 23, 2015 </a:t>
                      </a:r>
                      <a:endParaRPr lang="en-US" sz="1000">
                        <a:effectLst/>
                      </a:endParaRPr>
                    </a:p>
                  </a:txBody>
                  <a:tcPr marL="29846" marR="29846" marT="20466" marB="20466"/>
                </a:tc>
                <a:tc>
                  <a:txBody>
                    <a:bodyPr/>
                    <a:lstStyle/>
                    <a:p>
                      <a:pPr algn="ctr" rtl="0" fontAlgn="base">
                        <a:lnSpc>
                          <a:spcPts val="2025"/>
                        </a:lnSpc>
                        <a:buNone/>
                      </a:pPr>
                      <a:r>
                        <a:rPr lang="en-US" sz="700">
                          <a:effectLst/>
                        </a:rPr>
                        <a:t>Jan 13, 2016 </a:t>
                      </a:r>
                      <a:endParaRPr lang="en-US" sz="1000">
                        <a:effectLst/>
                      </a:endParaRPr>
                    </a:p>
                  </a:txBody>
                  <a:tcPr marL="29846" marR="29846" marT="20466" marB="20466"/>
                </a:tc>
                <a:tc>
                  <a:txBody>
                    <a:bodyPr/>
                    <a:lstStyle/>
                    <a:p>
                      <a:pPr algn="ctr" rtl="0" fontAlgn="base">
                        <a:lnSpc>
                          <a:spcPts val="2025"/>
                        </a:lnSpc>
                        <a:buNone/>
                      </a:pPr>
                      <a:r>
                        <a:rPr lang="en-US" sz="700">
                          <a:effectLst/>
                        </a:rPr>
                        <a:t>Nov 23, 2015 </a:t>
                      </a:r>
                      <a:endParaRPr lang="en-US" sz="1000">
                        <a:effectLst/>
                      </a:endParaRPr>
                    </a:p>
                  </a:txBody>
                  <a:tcPr marL="29846" marR="29846" marT="20466" marB="20466"/>
                </a:tc>
                <a:tc>
                  <a:txBody>
                    <a:bodyPr/>
                    <a:lstStyle/>
                    <a:p>
                      <a:pPr algn="ctr" rtl="0" fontAlgn="base">
                        <a:lnSpc>
                          <a:spcPts val="2025"/>
                        </a:lnSpc>
                        <a:buNone/>
                      </a:pPr>
                      <a:r>
                        <a:rPr lang="en-US" sz="700">
                          <a:effectLst/>
                        </a:rPr>
                        <a:t>Jan 13, 2016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2578477757"/>
                  </a:ext>
                </a:extLst>
              </a:tr>
              <a:tr h="308405">
                <a:tc>
                  <a:txBody>
                    <a:bodyPr/>
                    <a:lstStyle/>
                    <a:p>
                      <a:pPr algn="ctr" rtl="0" fontAlgn="base">
                        <a:lnSpc>
                          <a:spcPts val="2138"/>
                        </a:lnSpc>
                        <a:buNone/>
                      </a:pPr>
                      <a:r>
                        <a:rPr lang="en-US" sz="700" b="1">
                          <a:effectLst/>
                        </a:rPr>
                        <a:t>17</a:t>
                      </a:r>
                      <a:r>
                        <a:rPr lang="en-US" sz="700">
                          <a:effectLst/>
                        </a:rPr>
                        <a:t> </a:t>
                      </a:r>
                      <a:endParaRPr lang="en-US" sz="1000">
                        <a:effectLst/>
                      </a:endParaRPr>
                    </a:p>
                  </a:txBody>
                  <a:tcPr marL="29846" marR="29846" marT="20466" marB="20466" anchor="b"/>
                </a:tc>
                <a:tc>
                  <a:txBody>
                    <a:bodyPr/>
                    <a:lstStyle/>
                    <a:p>
                      <a:pPr algn="ctr" rtl="0" fontAlgn="base">
                        <a:lnSpc>
                          <a:spcPts val="2138"/>
                        </a:lnSpc>
                        <a:buNone/>
                      </a:pPr>
                      <a:r>
                        <a:rPr lang="en-US" sz="700" b="1">
                          <a:effectLst/>
                        </a:rPr>
                        <a:t>1.16 </a:t>
                      </a:r>
                      <a:r>
                        <a:rPr lang="en-US" sz="700">
                          <a:effectLst/>
                        </a:rPr>
                        <a:t>Celebrate </a:t>
                      </a:r>
                      <a:endParaRPr lang="en-US" sz="1000">
                        <a:effectLst/>
                      </a:endParaRPr>
                    </a:p>
                  </a:txBody>
                  <a:tcPr marL="29846" marR="29846" marT="20466" marB="20466" anchor="b"/>
                </a:tc>
                <a:tc>
                  <a:txBody>
                    <a:bodyPr/>
                    <a:lstStyle/>
                    <a:p>
                      <a:pPr algn="ctr" rtl="0" fontAlgn="base">
                        <a:lnSpc>
                          <a:spcPts val="2025"/>
                        </a:lnSpc>
                        <a:buNone/>
                      </a:pPr>
                      <a:r>
                        <a:rPr lang="en-US" sz="700">
                          <a:effectLst/>
                        </a:rPr>
                        <a:t>Jan 14, 2016 </a:t>
                      </a:r>
                      <a:endParaRPr lang="en-US" sz="1000">
                        <a:effectLst/>
                      </a:endParaRPr>
                    </a:p>
                  </a:txBody>
                  <a:tcPr marL="29846" marR="29846" marT="20466" marB="20466"/>
                </a:tc>
                <a:tc>
                  <a:txBody>
                    <a:bodyPr/>
                    <a:lstStyle/>
                    <a:p>
                      <a:pPr algn="ctr" rtl="0" fontAlgn="base">
                        <a:lnSpc>
                          <a:spcPts val="2025"/>
                        </a:lnSpc>
                        <a:buNone/>
                      </a:pPr>
                      <a:r>
                        <a:rPr lang="en-US" sz="700">
                          <a:effectLst/>
                        </a:rPr>
                        <a:t>Jan 14, 2016 </a:t>
                      </a:r>
                      <a:endParaRPr lang="en-US" sz="1000">
                        <a:effectLst/>
                      </a:endParaRPr>
                    </a:p>
                  </a:txBody>
                  <a:tcPr marL="29846" marR="29846" marT="20466" marB="20466"/>
                </a:tc>
                <a:tc>
                  <a:txBody>
                    <a:bodyPr/>
                    <a:lstStyle/>
                    <a:p>
                      <a:pPr algn="ctr" rtl="0" fontAlgn="base">
                        <a:lnSpc>
                          <a:spcPts val="2025"/>
                        </a:lnSpc>
                        <a:buNone/>
                      </a:pPr>
                      <a:r>
                        <a:rPr lang="en-US" sz="700">
                          <a:effectLst/>
                        </a:rPr>
                        <a:t>Jan 14, 2016 </a:t>
                      </a:r>
                      <a:endParaRPr lang="en-US" sz="1000">
                        <a:effectLst/>
                      </a:endParaRPr>
                    </a:p>
                  </a:txBody>
                  <a:tcPr marL="29846" marR="29846" marT="20466" marB="20466"/>
                </a:tc>
                <a:tc>
                  <a:txBody>
                    <a:bodyPr/>
                    <a:lstStyle/>
                    <a:p>
                      <a:pPr algn="ctr" rtl="0" fontAlgn="base">
                        <a:lnSpc>
                          <a:spcPts val="2025"/>
                        </a:lnSpc>
                        <a:buNone/>
                      </a:pPr>
                      <a:r>
                        <a:rPr lang="en-US" sz="700">
                          <a:effectLst/>
                        </a:rPr>
                        <a:t>Jan 14, 2016 </a:t>
                      </a:r>
                      <a:endParaRPr lang="en-US" sz="1000">
                        <a:effectLst/>
                      </a:endParaRPr>
                    </a:p>
                  </a:txBody>
                  <a:tcPr marL="29846" marR="29846" marT="20466" marB="20466"/>
                </a:tc>
                <a:tc>
                  <a:txBody>
                    <a:bodyPr/>
                    <a:lstStyle/>
                    <a:p>
                      <a:pPr algn="ctr" rtl="0" fontAlgn="base">
                        <a:lnSpc>
                          <a:spcPts val="2025"/>
                        </a:lnSpc>
                        <a:buNone/>
                      </a:pPr>
                      <a:r>
                        <a:rPr lang="en-US" sz="700">
                          <a:effectLst/>
                        </a:rPr>
                        <a:t>0 </a:t>
                      </a:r>
                      <a:endParaRPr lang="en-US" sz="1000">
                        <a:effectLst/>
                      </a:endParaRPr>
                    </a:p>
                  </a:txBody>
                  <a:tcPr marL="29846" marR="29846" marT="20466" marB="20466"/>
                </a:tc>
                <a:extLst>
                  <a:ext uri="{0D108BD9-81ED-4DB2-BD59-A6C34878D82A}">
                    <a16:rowId xmlns:a16="http://schemas.microsoft.com/office/drawing/2014/main" val="899447741"/>
                  </a:ext>
                </a:extLst>
              </a:tr>
            </a:tbl>
          </a:graphicData>
        </a:graphic>
      </p:graphicFrame>
      <p:sp>
        <p:nvSpPr>
          <p:cNvPr id="2" name="TextBox 1">
            <a:extLst>
              <a:ext uri="{FF2B5EF4-FFF2-40B4-BE49-F238E27FC236}">
                <a16:creationId xmlns:a16="http://schemas.microsoft.com/office/drawing/2014/main" id="{A080B258-6433-8C67-808C-8E3D66E95BF2}"/>
              </a:ext>
            </a:extLst>
          </p:cNvPr>
          <p:cNvSpPr txBox="1"/>
          <p:nvPr/>
        </p:nvSpPr>
        <p:spPr>
          <a:xfrm>
            <a:off x="8108577" y="791135"/>
            <a:ext cx="3056963" cy="78290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025"/>
              </a:lnSpc>
            </a:pPr>
            <a:r>
              <a:rPr lang="en-US">
                <a:latin typeface="Arial"/>
                <a:cs typeface="Arial"/>
              </a:rPr>
              <a:t>To Start By: Jan 2</a:t>
            </a:r>
            <a:r>
              <a:rPr lang="en-US" sz="900" baseline="30000">
                <a:latin typeface="Arial"/>
                <a:cs typeface="Arial"/>
              </a:rPr>
              <a:t>nd</a:t>
            </a:r>
            <a:r>
              <a:rPr lang="en-US">
                <a:latin typeface="Arial"/>
                <a:cs typeface="Arial"/>
              </a:rPr>
              <a:t>, 2015 </a:t>
            </a:r>
          </a:p>
          <a:p>
            <a:pPr>
              <a:lnSpc>
                <a:spcPts val="2025"/>
              </a:lnSpc>
            </a:pPr>
            <a:r>
              <a:rPr lang="en-US">
                <a:latin typeface="Arial"/>
                <a:cs typeface="Arial"/>
              </a:rPr>
              <a:t>To End By: Jan 17</a:t>
            </a:r>
            <a:r>
              <a:rPr lang="en-US" sz="900" baseline="30000">
                <a:latin typeface="Arial"/>
                <a:cs typeface="Arial"/>
              </a:rPr>
              <a:t>th</a:t>
            </a:r>
            <a:r>
              <a:rPr lang="en-US">
                <a:latin typeface="Arial"/>
                <a:cs typeface="Arial"/>
              </a:rPr>
              <a:t>, 2016 </a:t>
            </a:r>
            <a:endParaRPr lang="en-US"/>
          </a:p>
          <a:p>
            <a:pPr>
              <a:lnSpc>
                <a:spcPts val="1276"/>
              </a:lnSpc>
            </a:pPr>
            <a:endParaRPr lang="en-US">
              <a:latin typeface="Arial"/>
              <a:cs typeface="Segoe UI"/>
            </a:endParaRPr>
          </a:p>
        </p:txBody>
      </p:sp>
    </p:spTree>
    <p:extLst>
      <p:ext uri="{BB962C8B-B14F-4D97-AF65-F5344CB8AC3E}">
        <p14:creationId xmlns:p14="http://schemas.microsoft.com/office/powerpoint/2010/main" val="350102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098672-2650-DB31-00BE-5D86788ADE75}"/>
              </a:ext>
            </a:extLst>
          </p:cNvPr>
          <p:cNvSpPr>
            <a:spLocks noGrp="1"/>
          </p:cNvSpPr>
          <p:nvPr>
            <p:ph type="title"/>
          </p:nvPr>
        </p:nvSpPr>
        <p:spPr>
          <a:xfrm>
            <a:off x="2597336" y="722376"/>
            <a:ext cx="8870656" cy="764982"/>
          </a:xfrm>
        </p:spPr>
        <p:txBody>
          <a:bodyPr anchor="ctr">
            <a:normAutofit/>
          </a:bodyPr>
          <a:lstStyle/>
          <a:p>
            <a:r>
              <a:rPr lang="en-US"/>
              <a:t>KEY EVM CALCULATIONS</a:t>
            </a:r>
          </a:p>
        </p:txBody>
      </p:sp>
      <p:sp>
        <p:nvSpPr>
          <p:cNvPr id="35" name="Text Placeholder 3">
            <a:extLst>
              <a:ext uri="{FF2B5EF4-FFF2-40B4-BE49-F238E27FC236}">
                <a16:creationId xmlns:a16="http://schemas.microsoft.com/office/drawing/2014/main" id="{1298E41F-84E5-6E23-DECE-3AC64173BAF0}"/>
              </a:ext>
            </a:extLst>
          </p:cNvPr>
          <p:cNvSpPr>
            <a:spLocks noGrp="1"/>
          </p:cNvSpPr>
          <p:nvPr>
            <p:ph type="body" sz="quarter" idx="13"/>
          </p:nvPr>
        </p:nvSpPr>
        <p:spPr>
          <a:xfrm>
            <a:off x="1815806" y="793971"/>
            <a:ext cx="621792" cy="621792"/>
          </a:xfrm>
        </p:spPr>
        <p:txBody>
          <a:bodyPr/>
          <a:lstStyle/>
          <a:p>
            <a:endParaRPr lang="en-US"/>
          </a:p>
        </p:txBody>
      </p:sp>
      <p:sp>
        <p:nvSpPr>
          <p:cNvPr id="8" name="Slide Number Placeholder 7">
            <a:extLst>
              <a:ext uri="{FF2B5EF4-FFF2-40B4-BE49-F238E27FC236}">
                <a16:creationId xmlns:a16="http://schemas.microsoft.com/office/drawing/2014/main" id="{7211A4CF-489C-3C47-A180-12A333E93857}"/>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17</a:t>
            </a:fld>
            <a:endParaRPr lang="en-US"/>
          </a:p>
        </p:txBody>
      </p:sp>
      <p:graphicFrame>
        <p:nvGraphicFramePr>
          <p:cNvPr id="15" name="Content Placeholder 14">
            <a:extLst>
              <a:ext uri="{FF2B5EF4-FFF2-40B4-BE49-F238E27FC236}">
                <a16:creationId xmlns:a16="http://schemas.microsoft.com/office/drawing/2014/main" id="{5DA9EB05-F66D-F939-3BAA-8B111FC043D7}"/>
              </a:ext>
            </a:extLst>
          </p:cNvPr>
          <p:cNvGraphicFramePr>
            <a:graphicFrameLocks noGrp="1"/>
          </p:cNvGraphicFramePr>
          <p:nvPr>
            <p:ph idx="1"/>
            <p:extLst>
              <p:ext uri="{D42A27DB-BD31-4B8C-83A1-F6EECF244321}">
                <p14:modId xmlns:p14="http://schemas.microsoft.com/office/powerpoint/2010/main" val="574512472"/>
              </p:ext>
            </p:extLst>
          </p:nvPr>
        </p:nvGraphicFramePr>
        <p:xfrm>
          <a:off x="851683" y="1854183"/>
          <a:ext cx="10493003" cy="4492105"/>
        </p:xfrm>
        <a:graphic>
          <a:graphicData uri="http://schemas.openxmlformats.org/drawingml/2006/table">
            <a:tbl>
              <a:tblPr firstRow="1" bandRow="1">
                <a:noFill/>
                <a:tableStyleId>{8799B23B-EC83-4686-B30A-512413B5E67A}</a:tableStyleId>
              </a:tblPr>
              <a:tblGrid>
                <a:gridCol w="3814986">
                  <a:extLst>
                    <a:ext uri="{9D8B030D-6E8A-4147-A177-3AD203B41FA5}">
                      <a16:colId xmlns:a16="http://schemas.microsoft.com/office/drawing/2014/main" val="3220687478"/>
                    </a:ext>
                  </a:extLst>
                </a:gridCol>
                <a:gridCol w="4078317">
                  <a:extLst>
                    <a:ext uri="{9D8B030D-6E8A-4147-A177-3AD203B41FA5}">
                      <a16:colId xmlns:a16="http://schemas.microsoft.com/office/drawing/2014/main" val="2073372446"/>
                    </a:ext>
                  </a:extLst>
                </a:gridCol>
                <a:gridCol w="2599700">
                  <a:extLst>
                    <a:ext uri="{9D8B030D-6E8A-4147-A177-3AD203B41FA5}">
                      <a16:colId xmlns:a16="http://schemas.microsoft.com/office/drawing/2014/main" val="3195754921"/>
                    </a:ext>
                  </a:extLst>
                </a:gridCol>
              </a:tblGrid>
              <a:tr h="605677">
                <a:tc>
                  <a:txBody>
                    <a:bodyPr/>
                    <a:lstStyle/>
                    <a:p>
                      <a:pPr>
                        <a:buNone/>
                      </a:pPr>
                      <a:r>
                        <a:rPr lang="en-US" sz="1400" b="0" cap="all" spc="150">
                          <a:solidFill>
                            <a:schemeClr val="lt1"/>
                          </a:solidFill>
                          <a:latin typeface="Arial"/>
                        </a:rPr>
                        <a:t>Metric</a:t>
                      </a:r>
                    </a:p>
                  </a:txBody>
                  <a:tcPr marL="120916" marR="120916" marT="120916" marB="120916" anchor="ctr">
                    <a:lnL w="12700" cmpd="sng">
                      <a:noFill/>
                    </a:lnL>
                    <a:lnR w="12700" cmpd="sng">
                      <a:noFill/>
                    </a:lnR>
                    <a:lnT w="12700" cmpd="sng">
                      <a:noFill/>
                    </a:lnT>
                    <a:lnB w="38100" cmpd="sng">
                      <a:noFill/>
                    </a:lnB>
                    <a:solidFill>
                      <a:srgbClr val="505356"/>
                    </a:solidFill>
                  </a:tcPr>
                </a:tc>
                <a:tc>
                  <a:txBody>
                    <a:bodyPr/>
                    <a:lstStyle/>
                    <a:p>
                      <a:pPr>
                        <a:buNone/>
                      </a:pPr>
                      <a:r>
                        <a:rPr lang="en-US" sz="1400" b="0" cap="all" spc="150">
                          <a:solidFill>
                            <a:schemeClr val="lt1"/>
                          </a:solidFill>
                          <a:latin typeface="Arial"/>
                        </a:rPr>
                        <a:t>Formula</a:t>
                      </a:r>
                    </a:p>
                  </a:txBody>
                  <a:tcPr marL="120916" marR="120916" marT="120916" marB="120916" anchor="ctr">
                    <a:lnL w="12700" cmpd="sng">
                      <a:noFill/>
                    </a:lnL>
                    <a:lnR w="12700" cmpd="sng">
                      <a:noFill/>
                    </a:lnR>
                    <a:lnT w="12700" cmpd="sng">
                      <a:noFill/>
                    </a:lnT>
                    <a:lnB w="38100" cmpd="sng">
                      <a:noFill/>
                    </a:lnB>
                    <a:solidFill>
                      <a:srgbClr val="505356"/>
                    </a:solidFill>
                  </a:tcPr>
                </a:tc>
                <a:tc>
                  <a:txBody>
                    <a:bodyPr/>
                    <a:lstStyle/>
                    <a:p>
                      <a:pPr>
                        <a:buNone/>
                      </a:pPr>
                      <a:r>
                        <a:rPr lang="en-US" sz="1400" b="0" cap="all" spc="150">
                          <a:solidFill>
                            <a:schemeClr val="lt1"/>
                          </a:solidFill>
                          <a:latin typeface="Arial"/>
                        </a:rPr>
                        <a:t>Value</a:t>
                      </a:r>
                    </a:p>
                  </a:txBody>
                  <a:tcPr marL="120916" marR="120916" marT="120916" marB="120916"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735612387"/>
                  </a:ext>
                </a:extLst>
              </a:tr>
              <a:tr h="555204">
                <a:tc>
                  <a:txBody>
                    <a:bodyPr/>
                    <a:lstStyle/>
                    <a:p>
                      <a:pPr>
                        <a:buNone/>
                      </a:pPr>
                      <a:r>
                        <a:rPr lang="en-US" sz="1400" b="1" cap="none" spc="0">
                          <a:solidFill>
                            <a:schemeClr val="tx1"/>
                          </a:solidFill>
                          <a:latin typeface="Arial"/>
                        </a:rPr>
                        <a:t>Planned Value (PV)</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38100" cmpd="sng">
                      <a:noFill/>
                    </a:lnT>
                    <a:lnB w="12700" cmpd="sng">
                      <a:noFill/>
                      <a:prstDash val="solid"/>
                    </a:lnB>
                    <a:noFill/>
                  </a:tcPr>
                </a:tc>
                <a:tc>
                  <a:txBody>
                    <a:bodyPr/>
                    <a:lstStyle/>
                    <a:p>
                      <a:pPr>
                        <a:buNone/>
                      </a:pPr>
                      <a:r>
                        <a:rPr lang="en-US" sz="1400" cap="none" spc="0">
                          <a:solidFill>
                            <a:schemeClr val="tx1"/>
                          </a:solidFill>
                          <a:latin typeface="Arial"/>
                        </a:rPr>
                        <a:t>Budgeted cost of the work scheduled</a:t>
                      </a:r>
                    </a:p>
                  </a:txBody>
                  <a:tcPr marL="120916" marR="120916" marT="120916" marB="120916" anchor="ctr">
                    <a:lnL w="12700" cmpd="sng">
                      <a:noFill/>
                      <a:prstDash val="solid"/>
                    </a:lnL>
                    <a:lnR w="12700" cmpd="sng">
                      <a:noFill/>
                      <a:prstDash val="solid"/>
                    </a:lnR>
                    <a:lnT w="38100" cmpd="sng">
                      <a:noFill/>
                    </a:lnT>
                    <a:lnB w="12700" cmpd="sng">
                      <a:noFill/>
                      <a:prstDash val="solid"/>
                    </a:lnB>
                    <a:noFill/>
                  </a:tcPr>
                </a:tc>
                <a:tc>
                  <a:txBody>
                    <a:bodyPr/>
                    <a:lstStyle/>
                    <a:p>
                      <a:pPr>
                        <a:buNone/>
                      </a:pPr>
                      <a:r>
                        <a:rPr lang="en-US" sz="1400" b="1" cap="none" spc="0">
                          <a:solidFill>
                            <a:schemeClr val="tx1"/>
                          </a:solidFill>
                          <a:latin typeface="Arial"/>
                        </a:rPr>
                        <a:t>$533,172.76</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08994810"/>
                  </a:ext>
                </a:extLst>
              </a:tr>
              <a:tr h="555204">
                <a:tc>
                  <a:txBody>
                    <a:bodyPr/>
                    <a:lstStyle/>
                    <a:p>
                      <a:pPr>
                        <a:buNone/>
                      </a:pPr>
                      <a:r>
                        <a:rPr lang="en-US" sz="1400" b="1" cap="none" spc="0">
                          <a:solidFill>
                            <a:schemeClr val="tx1"/>
                          </a:solidFill>
                          <a:latin typeface="Arial"/>
                        </a:rPr>
                        <a:t>Earned Value (EV)</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buNone/>
                      </a:pPr>
                      <a:r>
                        <a:rPr lang="en-US" sz="1400" cap="none" spc="0">
                          <a:solidFill>
                            <a:schemeClr val="tx1"/>
                          </a:solidFill>
                          <a:latin typeface="Arial"/>
                        </a:rPr>
                        <a:t>Budgeted cost of the work performed</a:t>
                      </a: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buNone/>
                      </a:pPr>
                      <a:r>
                        <a:rPr lang="en-US" sz="1400" b="1" cap="none" spc="0">
                          <a:solidFill>
                            <a:schemeClr val="tx1"/>
                          </a:solidFill>
                          <a:latin typeface="Arial"/>
                        </a:rPr>
                        <a:t>$451,315.52</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01421301"/>
                  </a:ext>
                </a:extLst>
              </a:tr>
              <a:tr h="555204">
                <a:tc>
                  <a:txBody>
                    <a:bodyPr/>
                    <a:lstStyle/>
                    <a:p>
                      <a:pPr>
                        <a:buNone/>
                      </a:pPr>
                      <a:r>
                        <a:rPr lang="en-US" sz="1400" b="1" cap="none" spc="0">
                          <a:solidFill>
                            <a:schemeClr val="tx1"/>
                          </a:solidFill>
                          <a:latin typeface="Arial"/>
                        </a:rPr>
                        <a:t>Actual Cost (AC)</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400" cap="none" spc="0">
                          <a:solidFill>
                            <a:schemeClr val="tx1"/>
                          </a:solidFill>
                          <a:latin typeface="Arial"/>
                        </a:rPr>
                        <a:t>Actual cost of the work performed</a:t>
                      </a: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400" b="1" cap="none" spc="0">
                          <a:solidFill>
                            <a:schemeClr val="tx1"/>
                          </a:solidFill>
                          <a:latin typeface="Arial"/>
                        </a:rPr>
                        <a:t>$486,048.12</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35373108"/>
                  </a:ext>
                </a:extLst>
              </a:tr>
              <a:tr h="555204">
                <a:tc>
                  <a:txBody>
                    <a:bodyPr/>
                    <a:lstStyle/>
                    <a:p>
                      <a:pPr>
                        <a:buNone/>
                      </a:pPr>
                      <a:r>
                        <a:rPr lang="en-US" sz="1400" b="1" cap="none" spc="0">
                          <a:solidFill>
                            <a:schemeClr val="tx1"/>
                          </a:solidFill>
                          <a:latin typeface="Arial"/>
                        </a:rPr>
                        <a:t>Cost Variance (CV)</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buNone/>
                      </a:pPr>
                      <a:r>
                        <a:rPr lang="en-US" sz="1400" cap="none" spc="0">
                          <a:solidFill>
                            <a:schemeClr val="tx1"/>
                          </a:solidFill>
                          <a:latin typeface="Arial"/>
                        </a:rPr>
                        <a:t>EV − AC </a:t>
                      </a: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lvl="0">
                        <a:buNone/>
                      </a:pPr>
                      <a:r>
                        <a:rPr lang="en-US" sz="1400" b="1" i="0" u="none" strike="noStrike" cap="none" spc="0" noProof="0">
                          <a:solidFill>
                            <a:schemeClr val="tx1"/>
                          </a:solidFill>
                          <a:latin typeface="Arial"/>
                        </a:rPr>
                        <a:t>–$34,732.60</a:t>
                      </a:r>
                      <a:endParaRPr lang="en-US" b="1"/>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55016851"/>
                  </a:ext>
                </a:extLst>
              </a:tr>
              <a:tr h="555204">
                <a:tc>
                  <a:txBody>
                    <a:bodyPr/>
                    <a:lstStyle/>
                    <a:p>
                      <a:pPr>
                        <a:buNone/>
                      </a:pPr>
                      <a:r>
                        <a:rPr lang="en-US" sz="1400" b="1" cap="none" spc="0">
                          <a:solidFill>
                            <a:schemeClr val="tx1"/>
                          </a:solidFill>
                          <a:latin typeface="Arial"/>
                        </a:rPr>
                        <a:t>Schedule Variance (SV)</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400" cap="none" spc="0">
                          <a:solidFill>
                            <a:schemeClr val="tx1"/>
                          </a:solidFill>
                          <a:latin typeface="Arial"/>
                        </a:rPr>
                        <a:t>EV − PV </a:t>
                      </a: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400" b="1" i="0" u="none" strike="noStrike" cap="none" spc="0" noProof="0">
                          <a:solidFill>
                            <a:schemeClr val="tx1"/>
                          </a:solidFill>
                          <a:latin typeface="Arial"/>
                        </a:rPr>
                        <a:t>–$81,857.24</a:t>
                      </a:r>
                      <a:endParaRPr lang="en-US" b="1"/>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93598066"/>
                  </a:ext>
                </a:extLst>
              </a:tr>
              <a:tr h="555204">
                <a:tc>
                  <a:txBody>
                    <a:bodyPr/>
                    <a:lstStyle/>
                    <a:p>
                      <a:pPr>
                        <a:buNone/>
                      </a:pPr>
                      <a:r>
                        <a:rPr lang="en-US" sz="1400" b="1" cap="none" spc="0">
                          <a:solidFill>
                            <a:schemeClr val="tx1"/>
                          </a:solidFill>
                          <a:latin typeface="Arial"/>
                        </a:rPr>
                        <a:t>Cost Performance Index (CPI)</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buNone/>
                      </a:pPr>
                      <a:r>
                        <a:rPr lang="en-US" sz="1400" cap="none" spc="0">
                          <a:solidFill>
                            <a:schemeClr val="tx1"/>
                          </a:solidFill>
                          <a:latin typeface="Arial"/>
                        </a:rPr>
                        <a:t>EV ÷ AC </a:t>
                      </a: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lvl="0">
                        <a:buNone/>
                      </a:pPr>
                      <a:r>
                        <a:rPr lang="en-US" sz="1400" b="1" i="0" u="none" strike="noStrike" cap="none" spc="0" noProof="0">
                          <a:solidFill>
                            <a:schemeClr val="tx1"/>
                          </a:solidFill>
                          <a:latin typeface="Arial"/>
                        </a:rPr>
                        <a:t>0.93</a:t>
                      </a:r>
                      <a:endParaRPr lang="en-US" b="1"/>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559824004"/>
                  </a:ext>
                </a:extLst>
              </a:tr>
              <a:tr h="555204">
                <a:tc>
                  <a:txBody>
                    <a:bodyPr/>
                    <a:lstStyle/>
                    <a:p>
                      <a:pPr>
                        <a:buNone/>
                      </a:pPr>
                      <a:r>
                        <a:rPr lang="en-US" sz="1400" b="1" cap="none" spc="0">
                          <a:solidFill>
                            <a:schemeClr val="tx1"/>
                          </a:solidFill>
                          <a:latin typeface="Arial"/>
                        </a:rPr>
                        <a:t>Schedule Performance Index (SPI)</a:t>
                      </a:r>
                      <a:endParaRPr lang="en-US" sz="1400" cap="none" spc="0">
                        <a:solidFill>
                          <a:schemeClr val="tx1"/>
                        </a:solidFill>
                        <a:latin typeface="Arial"/>
                      </a:endParaRP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400" cap="none" spc="0">
                          <a:solidFill>
                            <a:schemeClr val="tx1"/>
                          </a:solidFill>
                          <a:latin typeface="Arial"/>
                        </a:rPr>
                        <a:t>EV ÷ PV </a:t>
                      </a:r>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400" b="1" i="0" u="none" strike="noStrike" cap="none" spc="0" noProof="0">
                          <a:solidFill>
                            <a:schemeClr val="tx1"/>
                          </a:solidFill>
                          <a:latin typeface="Arial"/>
                        </a:rPr>
                        <a:t>0.85</a:t>
                      </a:r>
                      <a:endParaRPr lang="en-US" b="1"/>
                    </a:p>
                  </a:txBody>
                  <a:tcPr marL="120916" marR="120916" marT="120916" marB="12091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52270907"/>
                  </a:ext>
                </a:extLst>
              </a:tr>
            </a:tbl>
          </a:graphicData>
        </a:graphic>
      </p:graphicFrame>
    </p:spTree>
    <p:extLst>
      <p:ext uri="{BB962C8B-B14F-4D97-AF65-F5344CB8AC3E}">
        <p14:creationId xmlns:p14="http://schemas.microsoft.com/office/powerpoint/2010/main" val="51719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a:xfrm>
            <a:off x="2597336" y="722376"/>
            <a:ext cx="8870656" cy="764982"/>
          </a:xfrm>
        </p:spPr>
        <p:txBody>
          <a:bodyPr anchor="ctr">
            <a:normAutofit/>
          </a:bodyPr>
          <a:lstStyle/>
          <a:p>
            <a:r>
              <a:rPr lang="en-US"/>
              <a:t>Interpretation of EVM Results</a:t>
            </a:r>
          </a:p>
        </p:txBody>
      </p:sp>
      <p:sp>
        <p:nvSpPr>
          <p:cNvPr id="33" name="Content Placeholder 11">
            <a:extLst>
              <a:ext uri="{FF2B5EF4-FFF2-40B4-BE49-F238E27FC236}">
                <a16:creationId xmlns:a16="http://schemas.microsoft.com/office/drawing/2014/main" id="{84FA0F1E-A920-0194-981E-4B573643BB48}"/>
              </a:ext>
            </a:extLst>
          </p:cNvPr>
          <p:cNvSpPr>
            <a:spLocks noGrp="1"/>
          </p:cNvSpPr>
          <p:nvPr>
            <p:ph idx="1"/>
          </p:nvPr>
        </p:nvSpPr>
        <p:spPr>
          <a:xfrm>
            <a:off x="731520" y="2221992"/>
            <a:ext cx="8284464" cy="3986784"/>
          </a:xfrm>
        </p:spPr>
        <p:txBody>
          <a:bodyPr vert="horz" lIns="91440" tIns="45720" rIns="91440" bIns="45720" rtlCol="0" anchor="t">
            <a:normAutofit/>
          </a:bodyPr>
          <a:lstStyle/>
          <a:p>
            <a:pPr marL="285750" indent="-285750">
              <a:lnSpc>
                <a:spcPct val="90000"/>
              </a:lnSpc>
              <a:spcAft>
                <a:spcPts val="600"/>
              </a:spcAft>
              <a:buFont typeface="Arial"/>
              <a:buChar char="•"/>
            </a:pPr>
            <a:r>
              <a:rPr lang="en-US" sz="1800">
                <a:latin typeface="Arial"/>
                <a:cs typeface="Arial"/>
              </a:rPr>
              <a:t>The Red Zuma Project is experiencing both cost and schedule setbacks. The project has a cost variance of –$34,732.60, meaning it is over budget, and a schedule variance of –$81,857.24, indicating it’s behind schedule.</a:t>
            </a:r>
          </a:p>
          <a:p>
            <a:pPr marL="285750" indent="-285750">
              <a:lnSpc>
                <a:spcPct val="90000"/>
              </a:lnSpc>
              <a:spcAft>
                <a:spcPts val="600"/>
              </a:spcAft>
              <a:buFont typeface="Arial"/>
              <a:buChar char="•"/>
            </a:pPr>
            <a:endParaRPr lang="en-US" sz="1800">
              <a:latin typeface="Arial"/>
              <a:cs typeface="Arial"/>
            </a:endParaRPr>
          </a:p>
          <a:p>
            <a:pPr marL="285750" indent="-285750">
              <a:lnSpc>
                <a:spcPct val="90000"/>
              </a:lnSpc>
              <a:spcAft>
                <a:spcPts val="600"/>
              </a:spcAft>
              <a:buFont typeface="Arial"/>
              <a:buChar char="•"/>
            </a:pPr>
            <a:r>
              <a:rPr lang="en-US" sz="1800">
                <a:latin typeface="Arial"/>
                <a:cs typeface="Arial"/>
              </a:rPr>
              <a:t>The CPI is 0.93, reflecting only 93 cents of value per dollar spent, and the SPI is 0.85, showing that just 85% of the scheduled work has been completed.</a:t>
            </a:r>
          </a:p>
          <a:p>
            <a:pPr marL="285750" indent="-285750">
              <a:lnSpc>
                <a:spcPct val="90000"/>
              </a:lnSpc>
              <a:spcAft>
                <a:spcPts val="600"/>
              </a:spcAft>
              <a:buFont typeface="Arial"/>
              <a:buChar char="•"/>
            </a:pPr>
            <a:endParaRPr lang="en-US" sz="1800">
              <a:latin typeface="Arial"/>
              <a:cs typeface="Arial"/>
            </a:endParaRPr>
          </a:p>
          <a:p>
            <a:pPr marL="285750" indent="-285750">
              <a:lnSpc>
                <a:spcPct val="90000"/>
              </a:lnSpc>
              <a:spcAft>
                <a:spcPts val="600"/>
              </a:spcAft>
              <a:buFont typeface="Arial"/>
              <a:buChar char="•"/>
            </a:pPr>
            <a:r>
              <a:rPr lang="en-US" sz="1800">
                <a:latin typeface="Arial"/>
                <a:cs typeface="Arial"/>
              </a:rPr>
              <a:t>Corrective measures are needed to regain control over both time and cost to meet the final January 17, 2016 deadline.</a:t>
            </a:r>
          </a:p>
          <a:p>
            <a:pPr marL="0" indent="0">
              <a:lnSpc>
                <a:spcPct val="90000"/>
              </a:lnSpc>
              <a:spcAft>
                <a:spcPts val="600"/>
              </a:spcAft>
              <a:buNone/>
            </a:pPr>
            <a:endParaRPr lang="en-US" sz="1800">
              <a:latin typeface="Arial"/>
              <a:cs typeface="Arial"/>
            </a:endParaRPr>
          </a:p>
        </p:txBody>
      </p:sp>
      <p:sp>
        <p:nvSpPr>
          <p:cNvPr id="34" name="Text Placeholder 3">
            <a:extLst>
              <a:ext uri="{FF2B5EF4-FFF2-40B4-BE49-F238E27FC236}">
                <a16:creationId xmlns:a16="http://schemas.microsoft.com/office/drawing/2014/main" id="{16A774FF-F0E8-1F4C-6A4D-8A30CADEB787}"/>
              </a:ext>
            </a:extLst>
          </p:cNvPr>
          <p:cNvSpPr>
            <a:spLocks noGrp="1"/>
          </p:cNvSpPr>
          <p:nvPr>
            <p:ph type="body" sz="quarter" idx="13"/>
          </p:nvPr>
        </p:nvSpPr>
        <p:spPr>
          <a:xfrm>
            <a:off x="1815806" y="793971"/>
            <a:ext cx="621792" cy="621792"/>
          </a:xfrm>
        </p:spPr>
        <p:txBody>
          <a:bodyPr/>
          <a:lstStyle/>
          <a:p>
            <a:endParaRPr lang="en-US"/>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18</a:t>
            </a:fld>
            <a:endParaRPr lang="en-US"/>
          </a:p>
        </p:txBody>
      </p:sp>
    </p:spTree>
    <p:extLst>
      <p:ext uri="{BB962C8B-B14F-4D97-AF65-F5344CB8AC3E}">
        <p14:creationId xmlns:p14="http://schemas.microsoft.com/office/powerpoint/2010/main" val="89310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61E3D-D22D-223C-B62C-E90D635EE45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ADB7C8-B88A-E64F-E169-6A12607A2B9C}"/>
              </a:ext>
            </a:extLst>
          </p:cNvPr>
          <p:cNvSpPr>
            <a:spLocks noGrp="1"/>
          </p:cNvSpPr>
          <p:nvPr>
            <p:ph type="title"/>
          </p:nvPr>
        </p:nvSpPr>
        <p:spPr>
          <a:xfrm>
            <a:off x="2597336" y="722376"/>
            <a:ext cx="8870656" cy="764982"/>
          </a:xfrm>
        </p:spPr>
        <p:txBody>
          <a:bodyPr vert="horz" lIns="91440" tIns="45720" rIns="91440" bIns="45720" rtlCol="0" anchor="ctr">
            <a:normAutofit/>
          </a:bodyPr>
          <a:lstStyle/>
          <a:p>
            <a:r>
              <a:rPr lang="en-US" sz="3100" kern="1200">
                <a:latin typeface="+mj-lt"/>
                <a:ea typeface="+mj-ea"/>
                <a:cs typeface="+mj-cs"/>
              </a:rPr>
              <a:t>EVM Status Brief to Steering Committee</a:t>
            </a:r>
          </a:p>
        </p:txBody>
      </p:sp>
      <p:sp>
        <p:nvSpPr>
          <p:cNvPr id="3" name="TextBox 2">
            <a:extLst>
              <a:ext uri="{FF2B5EF4-FFF2-40B4-BE49-F238E27FC236}">
                <a16:creationId xmlns:a16="http://schemas.microsoft.com/office/drawing/2014/main" id="{0FFC78CE-60D7-CD28-E601-5B051BA99BCC}"/>
              </a:ext>
            </a:extLst>
          </p:cNvPr>
          <p:cNvSpPr txBox="1"/>
          <p:nvPr/>
        </p:nvSpPr>
        <p:spPr>
          <a:xfrm>
            <a:off x="731520" y="2221992"/>
            <a:ext cx="8284464" cy="39867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buFont typeface="Arial" panose="020B0604020202020204" pitchFamily="34" charset="0"/>
            </a:pPr>
            <a:r>
              <a:rPr lang="en-US" b="1">
                <a:latin typeface="Arial"/>
                <a:cs typeface="Arial"/>
              </a:rPr>
              <a:t>The Red Zuma Project is currently underperforming. While significant milestones like Product Design and Prototype Building have begun, the project is over budget by $34,732 and behind schedule by $81,857.</a:t>
            </a:r>
          </a:p>
          <a:p>
            <a:pPr>
              <a:lnSpc>
                <a:spcPct val="90000"/>
              </a:lnSpc>
              <a:spcAft>
                <a:spcPts val="600"/>
              </a:spcAft>
            </a:pPr>
            <a:endParaRPr lang="en-US" sz="1500"/>
          </a:p>
          <a:p>
            <a:pPr>
              <a:lnSpc>
                <a:spcPct val="90000"/>
              </a:lnSpc>
              <a:spcAft>
                <a:spcPts val="600"/>
              </a:spcAft>
            </a:pPr>
            <a:r>
              <a:rPr lang="en-US" b="1" u="sng">
                <a:latin typeface="Arial"/>
                <a:cs typeface="Arial"/>
              </a:rPr>
              <a:t>This is reflected in:</a:t>
            </a:r>
          </a:p>
          <a:p>
            <a:pPr marL="283210" indent="-283210">
              <a:lnSpc>
                <a:spcPct val="90000"/>
              </a:lnSpc>
              <a:spcAft>
                <a:spcPts val="600"/>
              </a:spcAft>
              <a:buFont typeface="Arial" panose="020B0604020202020204" pitchFamily="34" charset="0"/>
              <a:buChar char="•"/>
            </a:pPr>
            <a:r>
              <a:rPr lang="en-US" b="1">
                <a:latin typeface="Arial"/>
                <a:cs typeface="Arial"/>
              </a:rPr>
              <a:t>CPI: 0.93 → Cost efficiency is below expectations.</a:t>
            </a:r>
          </a:p>
          <a:p>
            <a:pPr marL="283210" indent="-283210">
              <a:lnSpc>
                <a:spcPct val="90000"/>
              </a:lnSpc>
              <a:spcAft>
                <a:spcPts val="600"/>
              </a:spcAft>
              <a:buFont typeface="Arial" panose="020B0604020202020204" pitchFamily="34" charset="0"/>
              <a:buChar char="•"/>
            </a:pPr>
            <a:r>
              <a:rPr lang="en-US" b="1">
                <a:latin typeface="Arial"/>
                <a:cs typeface="Arial"/>
              </a:rPr>
              <a:t>SPI: 0.85 → Progress is behind plan.</a:t>
            </a:r>
          </a:p>
          <a:p>
            <a:pPr marL="283210" indent="-283210">
              <a:lnSpc>
                <a:spcPct val="90000"/>
              </a:lnSpc>
              <a:spcAft>
                <a:spcPts val="600"/>
              </a:spcAft>
              <a:buFont typeface="Arial" panose="020B0604020202020204" pitchFamily="34" charset="0"/>
              <a:buChar char="•"/>
            </a:pPr>
            <a:endParaRPr lang="en-US" b="1">
              <a:latin typeface="Arial"/>
              <a:cs typeface="Arial"/>
            </a:endParaRPr>
          </a:p>
          <a:p>
            <a:pPr>
              <a:lnSpc>
                <a:spcPct val="90000"/>
              </a:lnSpc>
              <a:spcAft>
                <a:spcPts val="600"/>
              </a:spcAft>
            </a:pPr>
            <a:r>
              <a:rPr lang="en-US" b="1" u="sng">
                <a:latin typeface="Arial"/>
                <a:cs typeface="Arial"/>
              </a:rPr>
              <a:t>Recommended Actions:</a:t>
            </a:r>
          </a:p>
          <a:p>
            <a:pPr marL="283210" indent="-283210">
              <a:lnSpc>
                <a:spcPct val="90000"/>
              </a:lnSpc>
              <a:spcAft>
                <a:spcPts val="600"/>
              </a:spcAft>
              <a:buFont typeface="Arial" panose="020B0604020202020204" pitchFamily="34" charset="0"/>
              <a:buChar char="•"/>
            </a:pPr>
            <a:r>
              <a:rPr lang="en-US" b="1">
                <a:latin typeface="Arial"/>
                <a:cs typeface="Arial"/>
              </a:rPr>
              <a:t>Reassess task durations and resource allocation.</a:t>
            </a:r>
          </a:p>
          <a:p>
            <a:pPr marL="283210" indent="-283210">
              <a:lnSpc>
                <a:spcPct val="90000"/>
              </a:lnSpc>
              <a:spcAft>
                <a:spcPts val="600"/>
              </a:spcAft>
              <a:buFont typeface="Arial" panose="020B0604020202020204" pitchFamily="34" charset="0"/>
              <a:buChar char="•"/>
            </a:pPr>
            <a:r>
              <a:rPr lang="en-US" b="1">
                <a:latin typeface="Arial"/>
                <a:cs typeface="Arial"/>
              </a:rPr>
              <a:t>Evaluate current cost drivers and adjust scope or staff accordingly.</a:t>
            </a:r>
          </a:p>
          <a:p>
            <a:pPr marL="283210" indent="-283210">
              <a:lnSpc>
                <a:spcPct val="90000"/>
              </a:lnSpc>
              <a:spcAft>
                <a:spcPts val="600"/>
              </a:spcAft>
              <a:buFont typeface="Arial" panose="020B0604020202020204" pitchFamily="34" charset="0"/>
              <a:buChar char="•"/>
            </a:pPr>
            <a:r>
              <a:rPr lang="en-US" b="1">
                <a:latin typeface="Arial"/>
                <a:cs typeface="Arial"/>
              </a:rPr>
              <a:t>Fast-track or crash delayed activities where feasible.</a:t>
            </a:r>
          </a:p>
          <a:p>
            <a:pPr marL="283210" indent="-283210">
              <a:lnSpc>
                <a:spcPct val="90000"/>
              </a:lnSpc>
              <a:spcAft>
                <a:spcPts val="600"/>
              </a:spcAft>
              <a:buFont typeface="Arial" panose="020B0604020202020204" pitchFamily="34" charset="0"/>
              <a:buChar char="•"/>
            </a:pPr>
            <a:endParaRPr lang="en-US" b="1" u="sng">
              <a:latin typeface="Arial"/>
              <a:cs typeface="Arial"/>
            </a:endParaRPr>
          </a:p>
        </p:txBody>
      </p:sp>
      <p:sp>
        <p:nvSpPr>
          <p:cNvPr id="58" name="Text Placeholder 3">
            <a:extLst>
              <a:ext uri="{FF2B5EF4-FFF2-40B4-BE49-F238E27FC236}">
                <a16:creationId xmlns:a16="http://schemas.microsoft.com/office/drawing/2014/main" id="{C3B36807-1898-61C5-4280-1415BC21D16B}"/>
              </a:ext>
            </a:extLst>
          </p:cNvPr>
          <p:cNvSpPr>
            <a:spLocks noGrp="1"/>
          </p:cNvSpPr>
          <p:nvPr>
            <p:ph type="body" sz="quarter" idx="13"/>
          </p:nvPr>
        </p:nvSpPr>
        <p:spPr>
          <a:xfrm>
            <a:off x="1815806" y="793971"/>
            <a:ext cx="621792" cy="621792"/>
          </a:xfrm>
        </p:spPr>
        <p:txBody>
          <a:bodyPr/>
          <a:lstStyle/>
          <a:p>
            <a:endParaRPr lang="en-US"/>
          </a:p>
        </p:txBody>
      </p:sp>
      <p:sp>
        <p:nvSpPr>
          <p:cNvPr id="17" name="Slide Number Placeholder 16">
            <a:extLst>
              <a:ext uri="{FF2B5EF4-FFF2-40B4-BE49-F238E27FC236}">
                <a16:creationId xmlns:a16="http://schemas.microsoft.com/office/drawing/2014/main" id="{07C76724-58F6-E64F-E162-7A278AB454F9}"/>
              </a:ext>
            </a:extLst>
          </p:cNvPr>
          <p:cNvSpPr>
            <a:spLocks noGrp="1"/>
          </p:cNvSpPr>
          <p:nvPr>
            <p:ph type="sldNum" sz="quarter" idx="15"/>
          </p:nvPr>
        </p:nvSpPr>
        <p:spPr>
          <a:xfrm>
            <a:off x="1651903" y="809244"/>
            <a:ext cx="941832" cy="621792"/>
          </a:xfrm>
        </p:spPr>
        <p:txBody>
          <a:bodyPr vert="horz" lIns="91440" tIns="45720" rIns="91440" bIns="45720" rtlCol="0" anchor="ctr">
            <a:normAutofit/>
          </a:bodyPr>
          <a:lstStyle/>
          <a:p>
            <a:pPr>
              <a:spcAft>
                <a:spcPts val="600"/>
              </a:spcAft>
            </a:pPr>
            <a:fld id="{CC43B8D3-9A08-F84C-9DD4-44948BA52D4B}" type="slidenum">
              <a:rPr lang="en-US" smtClean="0"/>
              <a:pPr>
                <a:spcAft>
                  <a:spcPts val="600"/>
                </a:spcAft>
              </a:pPr>
              <a:t>19</a:t>
            </a:fld>
            <a:endParaRPr lang="en-US"/>
          </a:p>
        </p:txBody>
      </p:sp>
      <p:sp>
        <p:nvSpPr>
          <p:cNvPr id="12" name="Content Placeholder 11">
            <a:extLst>
              <a:ext uri="{FF2B5EF4-FFF2-40B4-BE49-F238E27FC236}">
                <a16:creationId xmlns:a16="http://schemas.microsoft.com/office/drawing/2014/main" id="{5A1DAEEF-FA8B-0BC5-81CD-0129F87A6F85}"/>
              </a:ext>
            </a:extLst>
          </p:cNvPr>
          <p:cNvSpPr>
            <a:spLocks noGrp="1"/>
          </p:cNvSpPr>
          <p:nvPr>
            <p:ph idx="1"/>
          </p:nvPr>
        </p:nvSpPr>
        <p:spPr>
          <a:xfrm>
            <a:off x="9343034" y="2404872"/>
            <a:ext cx="2105253" cy="3630168"/>
          </a:xfrm>
        </p:spPr>
        <p:txBody>
          <a:bodyPr vert="horz" lIns="91440" tIns="45720" rIns="91440" bIns="45720" rtlCol="0" anchor="t">
            <a:normAutofit/>
          </a:bodyPr>
          <a:lstStyle/>
          <a:p>
            <a:pPr marL="0" indent="-283210" fontAlgn="base">
              <a:spcAft>
                <a:spcPts val="600"/>
              </a:spcAft>
            </a:pPr>
            <a:endParaRPr lang="en-US" b="1" kern="1200"/>
          </a:p>
          <a:p>
            <a:pPr marL="0" indent="-283210" fontAlgn="base">
              <a:spcAft>
                <a:spcPts val="600"/>
              </a:spcAft>
            </a:pPr>
            <a:endParaRPr lang="en-US" b="0" i="0" kern="1200">
              <a:effectLst/>
            </a:endParaRPr>
          </a:p>
          <a:p>
            <a:pPr marL="0" indent="-283210">
              <a:spcAft>
                <a:spcPts val="600"/>
              </a:spcAft>
            </a:pPr>
            <a:endParaRPr lang="en-US" b="1" kern="1200"/>
          </a:p>
        </p:txBody>
      </p:sp>
    </p:spTree>
    <p:extLst>
      <p:ext uri="{BB962C8B-B14F-4D97-AF65-F5344CB8AC3E}">
        <p14:creationId xmlns:p14="http://schemas.microsoft.com/office/powerpoint/2010/main" val="131633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a:xfrm>
            <a:off x="129534" y="120746"/>
            <a:ext cx="6988962" cy="610827"/>
          </a:xfrm>
        </p:spPr>
        <p:txBody>
          <a:bodyPr/>
          <a:lstStyle/>
          <a:p>
            <a:r>
              <a:rPr lang="en-US" sz="480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a:xfrm>
            <a:off x="0" y="864304"/>
            <a:ext cx="7801426" cy="558539"/>
          </a:xfrm>
        </p:spPr>
        <p:txBody>
          <a:bodyPr/>
          <a:lstStyle/>
          <a:p>
            <a:r>
              <a:rPr lang="en-US" sz="2800"/>
              <a:t>Scope Document</a:t>
            </a:r>
            <a:endParaRPr lang="en-US"/>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a:xfrm>
            <a:off x="1056" y="1426608"/>
            <a:ext cx="7818775" cy="584611"/>
          </a:xfrm>
        </p:spPr>
        <p:txBody>
          <a:bodyPr/>
          <a:lstStyle/>
          <a:p>
            <a:r>
              <a:rPr lang="en-US" sz="2800"/>
              <a:t>Project Cost</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a:xfrm>
            <a:off x="-42" y="4995443"/>
            <a:ext cx="7788282" cy="590436"/>
          </a:xfrm>
        </p:spPr>
        <p:txBody>
          <a:bodyPr/>
          <a:lstStyle/>
          <a:p>
            <a:r>
              <a:rPr lang="en-US" sz="2400"/>
              <a:t>Risk Assessment/ Risk Response Matrix</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a:xfrm>
            <a:off x="1875" y="2589892"/>
            <a:ext cx="7810620" cy="604665"/>
          </a:xfrm>
        </p:spPr>
        <p:txBody>
          <a:bodyPr/>
          <a:lstStyle/>
          <a:p>
            <a:r>
              <a:rPr lang="en-US" sz="2800"/>
              <a:t>Activity on Node - AON</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a:xfrm>
            <a:off x="0" y="3192114"/>
            <a:ext cx="7801427" cy="620244"/>
          </a:xfrm>
        </p:spPr>
        <p:txBody>
          <a:bodyPr/>
          <a:lstStyle/>
          <a:p>
            <a:br>
              <a:rPr lang="en-US" sz="2800"/>
            </a:br>
            <a:r>
              <a:rPr lang="en-US" sz="2800"/>
              <a:t>Project Schedule</a:t>
            </a:r>
            <a:br>
              <a:rPr lang="en-US" sz="2800"/>
            </a:br>
            <a:endParaRPr lang="en-US" sz="2800"/>
          </a:p>
        </p:txBody>
      </p:sp>
      <p:sp>
        <p:nvSpPr>
          <p:cNvPr id="21" name="Text Placeholder 2">
            <a:extLst>
              <a:ext uri="{FF2B5EF4-FFF2-40B4-BE49-F238E27FC236}">
                <a16:creationId xmlns:a16="http://schemas.microsoft.com/office/drawing/2014/main" id="{FAD7CECD-A5FB-F874-C48D-C940D8CA073E}"/>
              </a:ext>
            </a:extLst>
          </p:cNvPr>
          <p:cNvSpPr txBox="1">
            <a:spLocks/>
          </p:cNvSpPr>
          <p:nvPr/>
        </p:nvSpPr>
        <p:spPr>
          <a:xfrm>
            <a:off x="-3054" y="3810704"/>
            <a:ext cx="7798949" cy="606920"/>
          </a:xfrm>
          <a:prstGeom prst="rect">
            <a:avLst/>
          </a:prstGeom>
          <a:solidFill>
            <a:schemeClr val="accent1">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Earned Value Management - EVM</a:t>
            </a:r>
          </a:p>
        </p:txBody>
      </p:sp>
      <p:sp>
        <p:nvSpPr>
          <p:cNvPr id="23" name="Text Placeholder 3">
            <a:extLst>
              <a:ext uri="{FF2B5EF4-FFF2-40B4-BE49-F238E27FC236}">
                <a16:creationId xmlns:a16="http://schemas.microsoft.com/office/drawing/2014/main" id="{3A4F432E-10C5-DFDB-F03A-49F6DDE95E6A}"/>
              </a:ext>
            </a:extLst>
          </p:cNvPr>
          <p:cNvSpPr txBox="1">
            <a:spLocks/>
          </p:cNvSpPr>
          <p:nvPr/>
        </p:nvSpPr>
        <p:spPr>
          <a:xfrm>
            <a:off x="-4838" y="4416692"/>
            <a:ext cx="7801425" cy="581910"/>
          </a:xfrm>
          <a:prstGeom prst="rect">
            <a:avLst/>
          </a:prstGeom>
          <a:solidFill>
            <a:schemeClr val="accent2">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Communication Plan</a:t>
            </a:r>
          </a:p>
        </p:txBody>
      </p:sp>
      <p:sp>
        <p:nvSpPr>
          <p:cNvPr id="25" name="Text Placeholder 4">
            <a:extLst>
              <a:ext uri="{FF2B5EF4-FFF2-40B4-BE49-F238E27FC236}">
                <a16:creationId xmlns:a16="http://schemas.microsoft.com/office/drawing/2014/main" id="{148DECE3-8197-F700-B8D4-0F9BA70A4EE8}"/>
              </a:ext>
            </a:extLst>
          </p:cNvPr>
          <p:cNvSpPr txBox="1">
            <a:spLocks/>
          </p:cNvSpPr>
          <p:nvPr/>
        </p:nvSpPr>
        <p:spPr>
          <a:xfrm>
            <a:off x="-4838" y="2009327"/>
            <a:ext cx="7826409" cy="581909"/>
          </a:xfrm>
          <a:prstGeom prst="rect">
            <a:avLst/>
          </a:prstGeom>
          <a:solidFill>
            <a:schemeClr val="accent4">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Project NPV</a:t>
            </a:r>
          </a:p>
        </p:txBody>
      </p:sp>
      <p:sp>
        <p:nvSpPr>
          <p:cNvPr id="27" name="Text Placeholder 5">
            <a:extLst>
              <a:ext uri="{FF2B5EF4-FFF2-40B4-BE49-F238E27FC236}">
                <a16:creationId xmlns:a16="http://schemas.microsoft.com/office/drawing/2014/main" id="{4B65496F-240E-DAA5-6BB5-75BB8BB9A98D}"/>
              </a:ext>
            </a:extLst>
          </p:cNvPr>
          <p:cNvSpPr txBox="1">
            <a:spLocks/>
          </p:cNvSpPr>
          <p:nvPr/>
        </p:nvSpPr>
        <p:spPr>
          <a:xfrm>
            <a:off x="-4019" y="5585826"/>
            <a:ext cx="7800606" cy="604665"/>
          </a:xfrm>
          <a:prstGeom prst="rect">
            <a:avLst/>
          </a:prstGeom>
          <a:solidFill>
            <a:schemeClr val="tx1">
              <a:lumMod val="90000"/>
              <a:lumOff val="10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Suggestions</a:t>
            </a:r>
          </a:p>
        </p:txBody>
      </p:sp>
      <p:sp>
        <p:nvSpPr>
          <p:cNvPr id="29" name="Text Placeholder 6">
            <a:extLst>
              <a:ext uri="{FF2B5EF4-FFF2-40B4-BE49-F238E27FC236}">
                <a16:creationId xmlns:a16="http://schemas.microsoft.com/office/drawing/2014/main" id="{9E157D52-CF29-DCB7-CF0D-8E38CE301741}"/>
              </a:ext>
            </a:extLst>
          </p:cNvPr>
          <p:cNvSpPr txBox="1">
            <a:spLocks/>
          </p:cNvSpPr>
          <p:nvPr/>
        </p:nvSpPr>
        <p:spPr>
          <a:xfrm>
            <a:off x="3192" y="6193141"/>
            <a:ext cx="7786456" cy="571864"/>
          </a:xfrm>
          <a:prstGeom prst="rect">
            <a:avLst/>
          </a:prstGeom>
          <a:solidFill>
            <a:schemeClr val="accent3">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US" sz="2800"/>
            </a:br>
            <a:r>
              <a:rPr lang="en-US" sz="2800"/>
              <a:t>Summary</a:t>
            </a:r>
            <a:br>
              <a:rPr lang="en-US" sz="2800"/>
            </a:br>
            <a:endParaRPr lang="en-US" sz="2800"/>
          </a:p>
        </p:txBody>
      </p:sp>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76FB5-3642-7076-989F-1CEE70336A32}"/>
            </a:ext>
          </a:extLst>
        </p:cNvPr>
        <p:cNvGrpSpPr/>
        <p:nvPr/>
      </p:nvGrpSpPr>
      <p:grpSpPr>
        <a:xfrm>
          <a:off x="0" y="0"/>
          <a:ext cx="0" cy="0"/>
          <a:chOff x="0" y="0"/>
          <a:chExt cx="0" cy="0"/>
        </a:xfrm>
      </p:grpSpPr>
      <p:sp>
        <p:nvSpPr>
          <p:cNvPr id="37" name="Text Placeholder 1">
            <a:extLst>
              <a:ext uri="{FF2B5EF4-FFF2-40B4-BE49-F238E27FC236}">
                <a16:creationId xmlns:a16="http://schemas.microsoft.com/office/drawing/2014/main" id="{B95E1B15-27FF-B3D6-5B40-368E34CADED0}"/>
              </a:ext>
            </a:extLst>
          </p:cNvPr>
          <p:cNvSpPr>
            <a:spLocks noGrp="1"/>
          </p:cNvSpPr>
          <p:nvPr>
            <p:ph type="body" sz="quarter" idx="13"/>
          </p:nvPr>
        </p:nvSpPr>
        <p:spPr>
          <a:xfrm>
            <a:off x="1815806" y="793971"/>
            <a:ext cx="621792" cy="621792"/>
          </a:xfrm>
        </p:spPr>
        <p:txBody>
          <a:bodyPr/>
          <a:lstStyle/>
          <a:p>
            <a:endParaRPr lang="en-US"/>
          </a:p>
        </p:txBody>
      </p:sp>
      <p:sp>
        <p:nvSpPr>
          <p:cNvPr id="12" name="Content Placeholder 11">
            <a:extLst>
              <a:ext uri="{FF2B5EF4-FFF2-40B4-BE49-F238E27FC236}">
                <a16:creationId xmlns:a16="http://schemas.microsoft.com/office/drawing/2014/main" id="{5C6465AA-27D6-CFEB-A69F-A86879AF3EB1}"/>
              </a:ext>
            </a:extLst>
          </p:cNvPr>
          <p:cNvSpPr>
            <a:spLocks noGrp="1"/>
          </p:cNvSpPr>
          <p:nvPr>
            <p:ph type="body" sz="half" idx="2"/>
          </p:nvPr>
        </p:nvSpPr>
        <p:spPr>
          <a:xfrm>
            <a:off x="839788" y="2057400"/>
            <a:ext cx="3932237" cy="4069080"/>
          </a:xfrm>
        </p:spPr>
        <p:txBody>
          <a:bodyPr vert="horz" lIns="91440" tIns="45720" rIns="91440" bIns="45720" rtlCol="0">
            <a:normAutofit/>
          </a:bodyPr>
          <a:lstStyle/>
          <a:p>
            <a:pPr marL="0" indent="0" fontAlgn="base">
              <a:spcAft>
                <a:spcPts val="600"/>
              </a:spcAft>
              <a:buNone/>
            </a:pPr>
            <a:endParaRPr lang="en-US" b="1"/>
          </a:p>
          <a:p>
            <a:pPr marL="283210" indent="-283210" rtl="0">
              <a:spcAft>
                <a:spcPts val="600"/>
              </a:spcAft>
            </a:pPr>
            <a:endParaRPr lang="en-US" b="1" i="0">
              <a:effectLst/>
            </a:endParaRPr>
          </a:p>
        </p:txBody>
      </p:sp>
      <p:sp>
        <p:nvSpPr>
          <p:cNvPr id="13" name="Title 12">
            <a:extLst>
              <a:ext uri="{FF2B5EF4-FFF2-40B4-BE49-F238E27FC236}">
                <a16:creationId xmlns:a16="http://schemas.microsoft.com/office/drawing/2014/main" id="{EF523FB6-A701-55CB-B4A8-B3D0B1323AD6}"/>
              </a:ext>
            </a:extLst>
          </p:cNvPr>
          <p:cNvSpPr>
            <a:spLocks noGrp="1"/>
          </p:cNvSpPr>
          <p:nvPr>
            <p:ph type="title"/>
          </p:nvPr>
        </p:nvSpPr>
        <p:spPr>
          <a:xfrm>
            <a:off x="2697480" y="731520"/>
            <a:ext cx="8762246" cy="777240"/>
          </a:xfrm>
        </p:spPr>
        <p:txBody>
          <a:bodyPr anchor="ctr">
            <a:normAutofit/>
          </a:bodyPr>
          <a:lstStyle/>
          <a:p>
            <a:r>
              <a:rPr lang="en-US"/>
              <a:t>Communication Plan</a:t>
            </a:r>
          </a:p>
        </p:txBody>
      </p:sp>
      <p:sp>
        <p:nvSpPr>
          <p:cNvPr id="17" name="Slide Number Placeholder 16">
            <a:extLst>
              <a:ext uri="{FF2B5EF4-FFF2-40B4-BE49-F238E27FC236}">
                <a16:creationId xmlns:a16="http://schemas.microsoft.com/office/drawing/2014/main" id="{9C03A90D-379F-86C6-8820-162DB984E228}"/>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20</a:t>
            </a:fld>
            <a:endParaRPr lang="en-US"/>
          </a:p>
        </p:txBody>
      </p:sp>
      <p:graphicFrame>
        <p:nvGraphicFramePr>
          <p:cNvPr id="3" name="Table 2">
            <a:extLst>
              <a:ext uri="{FF2B5EF4-FFF2-40B4-BE49-F238E27FC236}">
                <a16:creationId xmlns:a16="http://schemas.microsoft.com/office/drawing/2014/main" id="{C6636916-3C5F-B470-57B0-623432C15449}"/>
              </a:ext>
            </a:extLst>
          </p:cNvPr>
          <p:cNvGraphicFramePr>
            <a:graphicFrameLocks noGrp="1"/>
          </p:cNvGraphicFramePr>
          <p:nvPr>
            <p:extLst>
              <p:ext uri="{D42A27DB-BD31-4B8C-83A1-F6EECF244321}">
                <p14:modId xmlns:p14="http://schemas.microsoft.com/office/powerpoint/2010/main" val="2979174691"/>
              </p:ext>
            </p:extLst>
          </p:nvPr>
        </p:nvGraphicFramePr>
        <p:xfrm>
          <a:off x="1485254" y="1601491"/>
          <a:ext cx="9392539" cy="5003271"/>
        </p:xfrm>
        <a:graphic>
          <a:graphicData uri="http://schemas.openxmlformats.org/drawingml/2006/table">
            <a:tbl>
              <a:tblPr bandRow="1">
                <a:tableStyleId>{FABFCF23-3B69-468F-B69F-88F6DE6A72F2}</a:tableStyleId>
              </a:tblPr>
              <a:tblGrid>
                <a:gridCol w="1681424">
                  <a:extLst>
                    <a:ext uri="{9D8B030D-6E8A-4147-A177-3AD203B41FA5}">
                      <a16:colId xmlns:a16="http://schemas.microsoft.com/office/drawing/2014/main" val="1912419870"/>
                    </a:ext>
                  </a:extLst>
                </a:gridCol>
                <a:gridCol w="2154970">
                  <a:extLst>
                    <a:ext uri="{9D8B030D-6E8A-4147-A177-3AD203B41FA5}">
                      <a16:colId xmlns:a16="http://schemas.microsoft.com/office/drawing/2014/main" val="1537672670"/>
                    </a:ext>
                  </a:extLst>
                </a:gridCol>
                <a:gridCol w="1551864">
                  <a:extLst>
                    <a:ext uri="{9D8B030D-6E8A-4147-A177-3AD203B41FA5}">
                      <a16:colId xmlns:a16="http://schemas.microsoft.com/office/drawing/2014/main" val="1794469993"/>
                    </a:ext>
                  </a:extLst>
                </a:gridCol>
                <a:gridCol w="2270392">
                  <a:extLst>
                    <a:ext uri="{9D8B030D-6E8A-4147-A177-3AD203B41FA5}">
                      <a16:colId xmlns:a16="http://schemas.microsoft.com/office/drawing/2014/main" val="130164255"/>
                    </a:ext>
                  </a:extLst>
                </a:gridCol>
                <a:gridCol w="1733889">
                  <a:extLst>
                    <a:ext uri="{9D8B030D-6E8A-4147-A177-3AD203B41FA5}">
                      <a16:colId xmlns:a16="http://schemas.microsoft.com/office/drawing/2014/main" val="4110887979"/>
                    </a:ext>
                  </a:extLst>
                </a:gridCol>
              </a:tblGrid>
              <a:tr h="553996">
                <a:tc>
                  <a:txBody>
                    <a:bodyPr/>
                    <a:lstStyle/>
                    <a:p>
                      <a:pPr algn="ctr" rtl="0" fontAlgn="base">
                        <a:lnSpc>
                          <a:spcPts val="1275"/>
                        </a:lnSpc>
                        <a:buNone/>
                      </a:pPr>
                      <a:r>
                        <a:rPr lang="en-US" sz="1000" cap="none" spc="0">
                          <a:solidFill>
                            <a:srgbClr val="231F20"/>
                          </a:solidFill>
                          <a:effectLst/>
                        </a:rPr>
                        <a:t>What Information </a:t>
                      </a:r>
                    </a:p>
                  </a:txBody>
                  <a:tcPr marL="35474" marR="35474" marT="35474" marB="70947"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rtl="0" fontAlgn="base">
                        <a:lnSpc>
                          <a:spcPts val="1275"/>
                        </a:lnSpc>
                        <a:buNone/>
                      </a:pPr>
                      <a:r>
                        <a:rPr lang="en-US" sz="1000" cap="none" spc="0">
                          <a:solidFill>
                            <a:srgbClr val="231F20"/>
                          </a:solidFill>
                          <a:effectLst/>
                        </a:rPr>
                        <a:t>Target Audience </a:t>
                      </a:r>
                    </a:p>
                  </a:txBody>
                  <a:tcPr marL="35474" marR="35474" marT="35474" marB="70947"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rtl="0" fontAlgn="base">
                        <a:lnSpc>
                          <a:spcPts val="1275"/>
                        </a:lnSpc>
                        <a:buNone/>
                      </a:pPr>
                      <a:r>
                        <a:rPr lang="en-US" sz="1000" cap="none" spc="0">
                          <a:solidFill>
                            <a:srgbClr val="231F20"/>
                          </a:solidFill>
                          <a:effectLst/>
                        </a:rPr>
                        <a:t>When? </a:t>
                      </a:r>
                    </a:p>
                  </a:txBody>
                  <a:tcPr marL="35474" marR="35474" marT="35474" marB="70947"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rtl="0" fontAlgn="base">
                        <a:lnSpc>
                          <a:spcPts val="1275"/>
                        </a:lnSpc>
                        <a:buNone/>
                      </a:pPr>
                      <a:r>
                        <a:rPr lang="en-US" sz="1000" cap="none" spc="0">
                          <a:solidFill>
                            <a:srgbClr val="231F20"/>
                          </a:solidFill>
                          <a:effectLst/>
                        </a:rPr>
                        <a:t>Method of Communication </a:t>
                      </a:r>
                    </a:p>
                  </a:txBody>
                  <a:tcPr marL="35474" marR="35474" marT="35474" marB="70947"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rtl="0" fontAlgn="base">
                        <a:lnSpc>
                          <a:spcPts val="1275"/>
                        </a:lnSpc>
                        <a:buNone/>
                      </a:pPr>
                      <a:r>
                        <a:rPr lang="en-US" sz="1000" cap="none" spc="0">
                          <a:solidFill>
                            <a:srgbClr val="231F20"/>
                          </a:solidFill>
                          <a:effectLst/>
                        </a:rPr>
                        <a:t>Provider </a:t>
                      </a:r>
                    </a:p>
                  </a:txBody>
                  <a:tcPr marL="35474" marR="35474" marT="35474" marB="70947"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4240291523"/>
                  </a:ext>
                </a:extLst>
              </a:tr>
              <a:tr h="675182">
                <a:tc>
                  <a:txBody>
                    <a:bodyPr/>
                    <a:lstStyle/>
                    <a:p>
                      <a:pPr algn="ctr" rtl="0" fontAlgn="base">
                        <a:lnSpc>
                          <a:spcPts val="1275"/>
                        </a:lnSpc>
                        <a:buNone/>
                      </a:pPr>
                      <a:r>
                        <a:rPr lang="en-US" sz="1000" cap="none" spc="0">
                          <a:solidFill>
                            <a:srgbClr val="231F20"/>
                          </a:solidFill>
                          <a:effectLst/>
                        </a:rPr>
                        <a:t>Project Status Report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Project Team, PM, Project Steering Committee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Weekly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E-mail and MS Teams update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Project Manager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96525891"/>
                  </a:ext>
                </a:extLst>
              </a:tr>
              <a:tr h="588620">
                <a:tc>
                  <a:txBody>
                    <a:bodyPr/>
                    <a:lstStyle/>
                    <a:p>
                      <a:pPr algn="ctr" rtl="0" fontAlgn="base">
                        <a:lnSpc>
                          <a:spcPts val="1275"/>
                        </a:lnSpc>
                        <a:buNone/>
                      </a:pPr>
                      <a:r>
                        <a:rPr lang="en-US" sz="1000" cap="none" spc="0">
                          <a:solidFill>
                            <a:srgbClr val="231F20"/>
                          </a:solidFill>
                          <a:effectLst/>
                        </a:rPr>
                        <a:t>Budget Status Update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CFO, CEO, Project Steering Committee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Monthly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E-mail and hardcopy summary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Finance Lead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866288650"/>
                  </a:ext>
                </a:extLst>
              </a:tr>
              <a:tr h="588620">
                <a:tc>
                  <a:txBody>
                    <a:bodyPr/>
                    <a:lstStyle/>
                    <a:p>
                      <a:pPr algn="ctr" rtl="0" fontAlgn="base">
                        <a:lnSpc>
                          <a:spcPts val="1275"/>
                        </a:lnSpc>
                        <a:buNone/>
                      </a:pPr>
                      <a:r>
                        <a:rPr lang="en-US" sz="1000" cap="none" spc="0">
                          <a:solidFill>
                            <a:srgbClr val="231F20"/>
                          </a:solidFill>
                          <a:effectLst/>
                        </a:rPr>
                        <a:t>Change Requests Log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PM, VP-Production Design, Project Team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As needed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Shared drive update &amp; change form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Project Controls Coordinator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74155816"/>
                  </a:ext>
                </a:extLst>
              </a:tr>
              <a:tr h="588620">
                <a:tc>
                  <a:txBody>
                    <a:bodyPr/>
                    <a:lstStyle/>
                    <a:p>
                      <a:pPr algn="ctr" rtl="0" fontAlgn="base">
                        <a:lnSpc>
                          <a:spcPts val="1275"/>
                        </a:lnSpc>
                        <a:buNone/>
                      </a:pPr>
                      <a:r>
                        <a:rPr lang="en-US" sz="1000" cap="none" spc="0">
                          <a:solidFill>
                            <a:srgbClr val="231F20"/>
                          </a:solidFill>
                          <a:effectLst/>
                        </a:rPr>
                        <a:t>Risk Assessment Report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Project Manager, CEO, VP-Manufacturing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Bi-weekly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E-mail and issue log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Risk Manager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040702532"/>
                  </a:ext>
                </a:extLst>
              </a:tr>
              <a:tr h="588620">
                <a:tc>
                  <a:txBody>
                    <a:bodyPr/>
                    <a:lstStyle/>
                    <a:p>
                      <a:pPr algn="ctr" rtl="0" fontAlgn="base">
                        <a:lnSpc>
                          <a:spcPts val="1275"/>
                        </a:lnSpc>
                        <a:buNone/>
                      </a:pPr>
                      <a:r>
                        <a:rPr lang="en-US" sz="1000" cap="none" spc="0">
                          <a:solidFill>
                            <a:srgbClr val="231F20"/>
                          </a:solidFill>
                          <a:effectLst/>
                        </a:rPr>
                        <a:t>Market Research Report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CMO, Market Research Group, PM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Once every phase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Presentation &amp; digital brief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Market Research Lead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02877784"/>
                  </a:ext>
                </a:extLst>
              </a:tr>
              <a:tr h="830993">
                <a:tc>
                  <a:txBody>
                    <a:bodyPr/>
                    <a:lstStyle/>
                    <a:p>
                      <a:pPr algn="ctr" rtl="0" fontAlgn="base">
                        <a:lnSpc>
                          <a:spcPts val="1275"/>
                        </a:lnSpc>
                        <a:buNone/>
                      </a:pPr>
                      <a:r>
                        <a:rPr lang="en-US" sz="1000" cap="none" spc="0">
                          <a:solidFill>
                            <a:srgbClr val="231F20"/>
                          </a:solidFill>
                          <a:effectLst/>
                        </a:rPr>
                        <a:t>Pilot Results Report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CEO, Project Steering Committee, VP-Design, Project Team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End of prototype stage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E-mail and formal meeting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Testing Lead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33227285"/>
                  </a:ext>
                </a:extLst>
              </a:tr>
              <a:tr h="588620">
                <a:tc>
                  <a:txBody>
                    <a:bodyPr/>
                    <a:lstStyle/>
                    <a:p>
                      <a:pPr algn="ctr" rtl="0" fontAlgn="base">
                        <a:lnSpc>
                          <a:spcPts val="1275"/>
                        </a:lnSpc>
                        <a:buNone/>
                      </a:pPr>
                      <a:r>
                        <a:rPr lang="en-US" sz="1000" cap="none" spc="0">
                          <a:solidFill>
                            <a:srgbClr val="231F20"/>
                          </a:solidFill>
                          <a:effectLst/>
                        </a:rPr>
                        <a:t>Critical Oversight Decisions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CEO, Project Steering Committee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As required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Meeting minutes and summary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rtl="0" fontAlgn="base">
                        <a:lnSpc>
                          <a:spcPts val="1275"/>
                        </a:lnSpc>
                        <a:buNone/>
                      </a:pPr>
                      <a:r>
                        <a:rPr lang="en-US" sz="1000" cap="none" spc="0">
                          <a:solidFill>
                            <a:srgbClr val="231F20"/>
                          </a:solidFill>
                          <a:effectLst/>
                        </a:rPr>
                        <a:t>Project Office </a:t>
                      </a:r>
                    </a:p>
                  </a:txBody>
                  <a:tcPr marL="35474" marR="35474" marT="35474" marB="70947">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09550559"/>
                  </a:ext>
                </a:extLst>
              </a:tr>
            </a:tbl>
          </a:graphicData>
        </a:graphic>
      </p:graphicFrame>
    </p:spTree>
    <p:extLst>
      <p:ext uri="{BB962C8B-B14F-4D97-AF65-F5344CB8AC3E}">
        <p14:creationId xmlns:p14="http://schemas.microsoft.com/office/powerpoint/2010/main" val="185074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52C1C-B98F-7E68-EAA1-D2D7536FDC09}"/>
            </a:ext>
          </a:extLst>
        </p:cNvPr>
        <p:cNvGrpSpPr/>
        <p:nvPr/>
      </p:nvGrpSpPr>
      <p:grpSpPr>
        <a:xfrm>
          <a:off x="0" y="0"/>
          <a:ext cx="0" cy="0"/>
          <a:chOff x="0" y="0"/>
          <a:chExt cx="0" cy="0"/>
        </a:xfrm>
      </p:grpSpPr>
      <p:sp>
        <p:nvSpPr>
          <p:cNvPr id="53" name="Text Placeholder 1">
            <a:extLst>
              <a:ext uri="{FF2B5EF4-FFF2-40B4-BE49-F238E27FC236}">
                <a16:creationId xmlns:a16="http://schemas.microsoft.com/office/drawing/2014/main" id="{18A978D8-9217-C484-B6BC-ED7099CBA063}"/>
              </a:ext>
            </a:extLst>
          </p:cNvPr>
          <p:cNvSpPr>
            <a:spLocks noGrp="1"/>
          </p:cNvSpPr>
          <p:nvPr>
            <p:ph type="body" sz="quarter" idx="13"/>
          </p:nvPr>
        </p:nvSpPr>
        <p:spPr>
          <a:xfrm>
            <a:off x="1815806" y="793971"/>
            <a:ext cx="621792" cy="621792"/>
          </a:xfrm>
        </p:spPr>
        <p:txBody>
          <a:bodyPr/>
          <a:lstStyle/>
          <a:p>
            <a:endParaRPr lang="en-US"/>
          </a:p>
        </p:txBody>
      </p:sp>
      <p:sp>
        <p:nvSpPr>
          <p:cNvPr id="12" name="Content Placeholder 11">
            <a:extLst>
              <a:ext uri="{FF2B5EF4-FFF2-40B4-BE49-F238E27FC236}">
                <a16:creationId xmlns:a16="http://schemas.microsoft.com/office/drawing/2014/main" id="{2271DF40-C118-2481-60EA-D6152CA17665}"/>
              </a:ext>
            </a:extLst>
          </p:cNvPr>
          <p:cNvSpPr>
            <a:spLocks noGrp="1"/>
          </p:cNvSpPr>
          <p:nvPr>
            <p:ph type="body" sz="half" idx="2"/>
          </p:nvPr>
        </p:nvSpPr>
        <p:spPr>
          <a:xfrm>
            <a:off x="839788" y="2057400"/>
            <a:ext cx="3932237" cy="4069080"/>
          </a:xfrm>
        </p:spPr>
        <p:txBody>
          <a:bodyPr vert="horz" lIns="91440" tIns="45720" rIns="91440" bIns="45720" rtlCol="0">
            <a:normAutofit/>
          </a:bodyPr>
          <a:lstStyle/>
          <a:p>
            <a:pPr marL="283210" indent="-283210" fontAlgn="base">
              <a:spcAft>
                <a:spcPts val="600"/>
              </a:spcAft>
            </a:pPr>
            <a:endParaRPr lang="en-US" b="1"/>
          </a:p>
          <a:p>
            <a:pPr marL="0" indent="0" rtl="0" fontAlgn="base">
              <a:spcAft>
                <a:spcPts val="600"/>
              </a:spcAft>
              <a:buNone/>
            </a:pPr>
            <a:endParaRPr lang="en-US" b="0" i="0">
              <a:effectLst/>
            </a:endParaRPr>
          </a:p>
          <a:p>
            <a:pPr marL="283210" indent="-283210">
              <a:spcAft>
                <a:spcPts val="600"/>
              </a:spcAft>
            </a:pPr>
            <a:endParaRPr lang="en-US" b="1"/>
          </a:p>
        </p:txBody>
      </p:sp>
      <p:sp>
        <p:nvSpPr>
          <p:cNvPr id="13" name="Title 12">
            <a:extLst>
              <a:ext uri="{FF2B5EF4-FFF2-40B4-BE49-F238E27FC236}">
                <a16:creationId xmlns:a16="http://schemas.microsoft.com/office/drawing/2014/main" id="{F962DFA5-1132-550B-D8AD-939373C3DC99}"/>
              </a:ext>
            </a:extLst>
          </p:cNvPr>
          <p:cNvSpPr>
            <a:spLocks noGrp="1"/>
          </p:cNvSpPr>
          <p:nvPr>
            <p:ph type="title"/>
          </p:nvPr>
        </p:nvSpPr>
        <p:spPr>
          <a:xfrm>
            <a:off x="2697480" y="731520"/>
            <a:ext cx="8762246" cy="777240"/>
          </a:xfrm>
        </p:spPr>
        <p:txBody>
          <a:bodyPr anchor="ctr">
            <a:normAutofit/>
          </a:bodyPr>
          <a:lstStyle/>
          <a:p>
            <a:pPr algn="ctr"/>
            <a:r>
              <a:rPr lang="en-US"/>
              <a:t>Risk Assessment Form</a:t>
            </a:r>
          </a:p>
        </p:txBody>
      </p:sp>
      <p:sp>
        <p:nvSpPr>
          <p:cNvPr id="17" name="Slide Number Placeholder 16">
            <a:extLst>
              <a:ext uri="{FF2B5EF4-FFF2-40B4-BE49-F238E27FC236}">
                <a16:creationId xmlns:a16="http://schemas.microsoft.com/office/drawing/2014/main" id="{85BB5EC6-741E-3C82-E2DD-3906B33DD44F}"/>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55386978-DC8D-4F9A-8156-FF2CD031F61C}" type="slidenum">
              <a:rPr lang="en-US" dirty="0"/>
              <a:t>21</a:t>
            </a:fld>
            <a:endParaRPr lang="en-US"/>
          </a:p>
        </p:txBody>
      </p:sp>
      <p:graphicFrame>
        <p:nvGraphicFramePr>
          <p:cNvPr id="4" name="Table 3">
            <a:extLst>
              <a:ext uri="{FF2B5EF4-FFF2-40B4-BE49-F238E27FC236}">
                <a16:creationId xmlns:a16="http://schemas.microsoft.com/office/drawing/2014/main" id="{58B88B05-4B22-09B8-453B-5C722C2545A9}"/>
              </a:ext>
            </a:extLst>
          </p:cNvPr>
          <p:cNvGraphicFramePr>
            <a:graphicFrameLocks noGrp="1"/>
          </p:cNvGraphicFramePr>
          <p:nvPr>
            <p:extLst>
              <p:ext uri="{D42A27DB-BD31-4B8C-83A1-F6EECF244321}">
                <p14:modId xmlns:p14="http://schemas.microsoft.com/office/powerpoint/2010/main" val="1071257077"/>
              </p:ext>
            </p:extLst>
          </p:nvPr>
        </p:nvGraphicFramePr>
        <p:xfrm>
          <a:off x="8515048" y="3741697"/>
          <a:ext cx="3494717" cy="2678753"/>
        </p:xfrm>
        <a:graphic>
          <a:graphicData uri="http://schemas.openxmlformats.org/drawingml/2006/table">
            <a:tbl>
              <a:tblPr bandRow="1">
                <a:tableStyleId>{8A107856-5554-42FB-B03E-39F5DBC370BA}</a:tableStyleId>
              </a:tblPr>
              <a:tblGrid>
                <a:gridCol w="468114">
                  <a:extLst>
                    <a:ext uri="{9D8B030D-6E8A-4147-A177-3AD203B41FA5}">
                      <a16:colId xmlns:a16="http://schemas.microsoft.com/office/drawing/2014/main" val="3770897907"/>
                    </a:ext>
                  </a:extLst>
                </a:gridCol>
                <a:gridCol w="3026603">
                  <a:extLst>
                    <a:ext uri="{9D8B030D-6E8A-4147-A177-3AD203B41FA5}">
                      <a16:colId xmlns:a16="http://schemas.microsoft.com/office/drawing/2014/main" val="3437773762"/>
                    </a:ext>
                  </a:extLst>
                </a:gridCol>
              </a:tblGrid>
              <a:tr h="456270">
                <a:tc>
                  <a:txBody>
                    <a:bodyPr/>
                    <a:lstStyle/>
                    <a:p>
                      <a:pPr algn="ctr" rtl="0" fontAlgn="base">
                        <a:lnSpc>
                          <a:spcPts val="1564"/>
                        </a:lnSpc>
                        <a:buNone/>
                      </a:pPr>
                      <a:r>
                        <a:rPr lang="en-US" sz="1100">
                          <a:effectLst/>
                        </a:rPr>
                        <a:t>1 </a:t>
                      </a:r>
                      <a:endParaRPr lang="en-US">
                        <a:effectLst/>
                      </a:endParaRPr>
                    </a:p>
                  </a:txBody>
                  <a:tcPr marL="66675" marR="66675" anchor="ctr"/>
                </a:tc>
                <a:tc>
                  <a:txBody>
                    <a:bodyPr/>
                    <a:lstStyle/>
                    <a:p>
                      <a:pPr algn="ctr" rtl="0" fontAlgn="base">
                        <a:lnSpc>
                          <a:spcPts val="1564"/>
                        </a:lnSpc>
                        <a:buNone/>
                      </a:pPr>
                      <a:r>
                        <a:rPr lang="en-US" sz="1100">
                          <a:effectLst/>
                        </a:rPr>
                        <a:t>Negligible (minimal delay/cost) </a:t>
                      </a:r>
                      <a:endParaRPr lang="en-US">
                        <a:effectLst/>
                      </a:endParaRPr>
                    </a:p>
                  </a:txBody>
                  <a:tcPr marL="66675" marR="66675" anchor="ctr"/>
                </a:tc>
                <a:extLst>
                  <a:ext uri="{0D108BD9-81ED-4DB2-BD59-A6C34878D82A}">
                    <a16:rowId xmlns:a16="http://schemas.microsoft.com/office/drawing/2014/main" val="245458354"/>
                  </a:ext>
                </a:extLst>
              </a:tr>
              <a:tr h="456270">
                <a:tc>
                  <a:txBody>
                    <a:bodyPr/>
                    <a:lstStyle/>
                    <a:p>
                      <a:pPr algn="ctr" rtl="0" fontAlgn="base">
                        <a:lnSpc>
                          <a:spcPts val="1564"/>
                        </a:lnSpc>
                        <a:buNone/>
                      </a:pPr>
                      <a:r>
                        <a:rPr lang="en-US" sz="1100">
                          <a:effectLst/>
                        </a:rPr>
                        <a:t>2 </a:t>
                      </a:r>
                      <a:endParaRPr lang="en-US">
                        <a:effectLst/>
                      </a:endParaRPr>
                    </a:p>
                  </a:txBody>
                  <a:tcPr marL="66675" marR="66675" anchor="ctr"/>
                </a:tc>
                <a:tc>
                  <a:txBody>
                    <a:bodyPr/>
                    <a:lstStyle/>
                    <a:p>
                      <a:pPr algn="ctr" rtl="0" fontAlgn="base">
                        <a:lnSpc>
                          <a:spcPts val="1564"/>
                        </a:lnSpc>
                        <a:buNone/>
                      </a:pPr>
                      <a:r>
                        <a:rPr lang="en-US" sz="1100">
                          <a:effectLst/>
                        </a:rPr>
                        <a:t>Minor (small cost or time impact) </a:t>
                      </a:r>
                      <a:endParaRPr lang="en-US">
                        <a:effectLst/>
                      </a:endParaRPr>
                    </a:p>
                  </a:txBody>
                  <a:tcPr marL="66675" marR="66675" anchor="ctr"/>
                </a:tc>
                <a:extLst>
                  <a:ext uri="{0D108BD9-81ED-4DB2-BD59-A6C34878D82A}">
                    <a16:rowId xmlns:a16="http://schemas.microsoft.com/office/drawing/2014/main" val="2831325044"/>
                  </a:ext>
                </a:extLst>
              </a:tr>
              <a:tr h="456270">
                <a:tc>
                  <a:txBody>
                    <a:bodyPr/>
                    <a:lstStyle/>
                    <a:p>
                      <a:pPr algn="ctr" rtl="0" fontAlgn="base">
                        <a:lnSpc>
                          <a:spcPts val="1564"/>
                        </a:lnSpc>
                        <a:buNone/>
                      </a:pPr>
                      <a:r>
                        <a:rPr lang="en-US" sz="1100">
                          <a:effectLst/>
                        </a:rPr>
                        <a:t>3 </a:t>
                      </a:r>
                      <a:endParaRPr lang="en-US">
                        <a:effectLst/>
                      </a:endParaRPr>
                    </a:p>
                  </a:txBody>
                  <a:tcPr marL="66675" marR="66675" anchor="ctr"/>
                </a:tc>
                <a:tc>
                  <a:txBody>
                    <a:bodyPr/>
                    <a:lstStyle/>
                    <a:p>
                      <a:pPr algn="ctr" rtl="0" fontAlgn="base">
                        <a:lnSpc>
                          <a:spcPts val="1564"/>
                        </a:lnSpc>
                        <a:buNone/>
                      </a:pPr>
                      <a:r>
                        <a:rPr lang="en-US" sz="1100">
                          <a:effectLst/>
                        </a:rPr>
                        <a:t>Moderate (causes some rework or 1-week delay) </a:t>
                      </a:r>
                      <a:endParaRPr lang="en-US">
                        <a:effectLst/>
                      </a:endParaRPr>
                    </a:p>
                  </a:txBody>
                  <a:tcPr marL="66675" marR="66675" anchor="ctr"/>
                </a:tc>
                <a:extLst>
                  <a:ext uri="{0D108BD9-81ED-4DB2-BD59-A6C34878D82A}">
                    <a16:rowId xmlns:a16="http://schemas.microsoft.com/office/drawing/2014/main" val="198111171"/>
                  </a:ext>
                </a:extLst>
              </a:tr>
              <a:tr h="456270">
                <a:tc>
                  <a:txBody>
                    <a:bodyPr/>
                    <a:lstStyle/>
                    <a:p>
                      <a:pPr algn="ctr" rtl="0" fontAlgn="base">
                        <a:lnSpc>
                          <a:spcPts val="1564"/>
                        </a:lnSpc>
                        <a:buNone/>
                      </a:pPr>
                      <a:r>
                        <a:rPr lang="en-US" sz="1100">
                          <a:effectLst/>
                        </a:rPr>
                        <a:t>4 </a:t>
                      </a:r>
                      <a:endParaRPr lang="en-US">
                        <a:effectLst/>
                      </a:endParaRPr>
                    </a:p>
                  </a:txBody>
                  <a:tcPr marL="66675" marR="66675" anchor="ctr"/>
                </a:tc>
                <a:tc>
                  <a:txBody>
                    <a:bodyPr/>
                    <a:lstStyle/>
                    <a:p>
                      <a:pPr algn="ctr" rtl="0" fontAlgn="base">
                        <a:lnSpc>
                          <a:spcPts val="1564"/>
                        </a:lnSpc>
                        <a:buNone/>
                      </a:pPr>
                      <a:r>
                        <a:rPr lang="en-US" sz="1100">
                          <a:effectLst/>
                        </a:rPr>
                        <a:t>Major (delays a critical task or adds cost) </a:t>
                      </a:r>
                      <a:endParaRPr lang="en-US">
                        <a:effectLst/>
                      </a:endParaRPr>
                    </a:p>
                  </a:txBody>
                  <a:tcPr marL="66675" marR="66675" anchor="ctr"/>
                </a:tc>
                <a:extLst>
                  <a:ext uri="{0D108BD9-81ED-4DB2-BD59-A6C34878D82A}">
                    <a16:rowId xmlns:a16="http://schemas.microsoft.com/office/drawing/2014/main" val="2962757246"/>
                  </a:ext>
                </a:extLst>
              </a:tr>
              <a:tr h="798473">
                <a:tc>
                  <a:txBody>
                    <a:bodyPr/>
                    <a:lstStyle/>
                    <a:p>
                      <a:pPr algn="ctr" rtl="0" fontAlgn="base">
                        <a:lnSpc>
                          <a:spcPts val="1564"/>
                        </a:lnSpc>
                        <a:buNone/>
                      </a:pPr>
                      <a:r>
                        <a:rPr lang="en-US" sz="1100">
                          <a:effectLst/>
                        </a:rPr>
                        <a:t>5 </a:t>
                      </a:r>
                      <a:endParaRPr lang="en-US">
                        <a:effectLst/>
                      </a:endParaRPr>
                    </a:p>
                  </a:txBody>
                  <a:tcPr marL="66675" marR="66675" anchor="ctr"/>
                </a:tc>
                <a:tc>
                  <a:txBody>
                    <a:bodyPr/>
                    <a:lstStyle/>
                    <a:p>
                      <a:pPr algn="ctr" rtl="0" fontAlgn="base">
                        <a:lnSpc>
                          <a:spcPts val="1564"/>
                        </a:lnSpc>
                        <a:buNone/>
                      </a:pPr>
                      <a:r>
                        <a:rPr lang="en-US" sz="1100">
                          <a:effectLst/>
                        </a:rPr>
                        <a:t>Severe (threatens deadline, budget, or key deliverables) </a:t>
                      </a:r>
                      <a:endParaRPr lang="en-US">
                        <a:effectLst/>
                      </a:endParaRPr>
                    </a:p>
                  </a:txBody>
                  <a:tcPr marL="66675" marR="66675" anchor="ctr"/>
                </a:tc>
                <a:extLst>
                  <a:ext uri="{0D108BD9-81ED-4DB2-BD59-A6C34878D82A}">
                    <a16:rowId xmlns:a16="http://schemas.microsoft.com/office/drawing/2014/main" val="2840873636"/>
                  </a:ext>
                </a:extLst>
              </a:tr>
            </a:tbl>
          </a:graphicData>
        </a:graphic>
      </p:graphicFrame>
      <p:sp>
        <p:nvSpPr>
          <p:cNvPr id="5" name="TextBox 4">
            <a:extLst>
              <a:ext uri="{FF2B5EF4-FFF2-40B4-BE49-F238E27FC236}">
                <a16:creationId xmlns:a16="http://schemas.microsoft.com/office/drawing/2014/main" id="{78BB731B-CBDC-A022-2C2A-992BC0144EB8}"/>
              </a:ext>
            </a:extLst>
          </p:cNvPr>
          <p:cNvSpPr txBox="1"/>
          <p:nvPr/>
        </p:nvSpPr>
        <p:spPr>
          <a:xfrm>
            <a:off x="9113232" y="322648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rPr>
              <a:t>SCALE: 1 TO 5</a:t>
            </a:r>
            <a:r>
              <a:rPr lang="en-US" sz="1100" b="1">
                <a:latin typeface="Arial"/>
                <a:cs typeface="Arial"/>
              </a:rPr>
              <a:t> </a:t>
            </a:r>
            <a:endParaRPr lang="en-US"/>
          </a:p>
        </p:txBody>
      </p:sp>
      <p:graphicFrame>
        <p:nvGraphicFramePr>
          <p:cNvPr id="6" name="Table 5">
            <a:extLst>
              <a:ext uri="{FF2B5EF4-FFF2-40B4-BE49-F238E27FC236}">
                <a16:creationId xmlns:a16="http://schemas.microsoft.com/office/drawing/2014/main" id="{0D4F7FC8-45B4-E364-FAED-AE965D40A13A}"/>
              </a:ext>
            </a:extLst>
          </p:cNvPr>
          <p:cNvGraphicFramePr>
            <a:graphicFrameLocks noGrp="1"/>
          </p:cNvGraphicFramePr>
          <p:nvPr>
            <p:extLst>
              <p:ext uri="{D42A27DB-BD31-4B8C-83A1-F6EECF244321}">
                <p14:modId xmlns:p14="http://schemas.microsoft.com/office/powerpoint/2010/main" val="3725964560"/>
              </p:ext>
            </p:extLst>
          </p:nvPr>
        </p:nvGraphicFramePr>
        <p:xfrm>
          <a:off x="302558" y="1714500"/>
          <a:ext cx="8045211" cy="3394580"/>
        </p:xfrm>
        <a:graphic>
          <a:graphicData uri="http://schemas.openxmlformats.org/drawingml/2006/table">
            <a:tbl>
              <a:tblPr bandRow="1">
                <a:tableStyleId>{8A107856-5554-42FB-B03E-39F5DBC370BA}</a:tableStyleId>
              </a:tblPr>
              <a:tblGrid>
                <a:gridCol w="2567848">
                  <a:extLst>
                    <a:ext uri="{9D8B030D-6E8A-4147-A177-3AD203B41FA5}">
                      <a16:colId xmlns:a16="http://schemas.microsoft.com/office/drawing/2014/main" val="2850482885"/>
                    </a:ext>
                  </a:extLst>
                </a:gridCol>
                <a:gridCol w="1209523">
                  <a:extLst>
                    <a:ext uri="{9D8B030D-6E8A-4147-A177-3AD203B41FA5}">
                      <a16:colId xmlns:a16="http://schemas.microsoft.com/office/drawing/2014/main" val="1979641284"/>
                    </a:ext>
                  </a:extLst>
                </a:gridCol>
                <a:gridCol w="831547">
                  <a:extLst>
                    <a:ext uri="{9D8B030D-6E8A-4147-A177-3AD203B41FA5}">
                      <a16:colId xmlns:a16="http://schemas.microsoft.com/office/drawing/2014/main" val="3246042598"/>
                    </a:ext>
                  </a:extLst>
                </a:gridCol>
                <a:gridCol w="1572380">
                  <a:extLst>
                    <a:ext uri="{9D8B030D-6E8A-4147-A177-3AD203B41FA5}">
                      <a16:colId xmlns:a16="http://schemas.microsoft.com/office/drawing/2014/main" val="3369140675"/>
                    </a:ext>
                  </a:extLst>
                </a:gridCol>
                <a:gridCol w="1863913">
                  <a:extLst>
                    <a:ext uri="{9D8B030D-6E8A-4147-A177-3AD203B41FA5}">
                      <a16:colId xmlns:a16="http://schemas.microsoft.com/office/drawing/2014/main" val="521876703"/>
                    </a:ext>
                  </a:extLst>
                </a:gridCol>
              </a:tblGrid>
              <a:tr h="456933">
                <a:tc>
                  <a:txBody>
                    <a:bodyPr/>
                    <a:lstStyle/>
                    <a:p>
                      <a:pPr algn="ctr" rtl="0" fontAlgn="base">
                        <a:lnSpc>
                          <a:spcPts val="1564"/>
                        </a:lnSpc>
                        <a:buNone/>
                      </a:pPr>
                      <a:r>
                        <a:rPr lang="en-US" sz="1400">
                          <a:effectLst/>
                        </a:rPr>
                        <a:t>Risk Event </a:t>
                      </a:r>
                    </a:p>
                  </a:txBody>
                  <a:tcPr marL="66675" marR="66675" anchor="ctr"/>
                </a:tc>
                <a:tc>
                  <a:txBody>
                    <a:bodyPr/>
                    <a:lstStyle/>
                    <a:p>
                      <a:pPr algn="ctr" rtl="0" fontAlgn="base">
                        <a:lnSpc>
                          <a:spcPts val="1564"/>
                        </a:lnSpc>
                        <a:buNone/>
                      </a:pPr>
                      <a:r>
                        <a:rPr lang="en-US" sz="1400">
                          <a:effectLst/>
                        </a:rPr>
                        <a:t>Likelihood </a:t>
                      </a:r>
                    </a:p>
                  </a:txBody>
                  <a:tcPr marL="66675" marR="66675" anchor="ctr"/>
                </a:tc>
                <a:tc>
                  <a:txBody>
                    <a:bodyPr/>
                    <a:lstStyle/>
                    <a:p>
                      <a:pPr algn="ctr" rtl="0" fontAlgn="base">
                        <a:lnSpc>
                          <a:spcPts val="1564"/>
                        </a:lnSpc>
                        <a:buNone/>
                      </a:pPr>
                      <a:r>
                        <a:rPr lang="en-US" sz="1400">
                          <a:effectLst/>
                        </a:rPr>
                        <a:t>Impact</a:t>
                      </a:r>
                    </a:p>
                  </a:txBody>
                  <a:tcPr marL="66675" marR="66675" anchor="ctr"/>
                </a:tc>
                <a:tc>
                  <a:txBody>
                    <a:bodyPr/>
                    <a:lstStyle/>
                    <a:p>
                      <a:pPr algn="ctr" rtl="0" fontAlgn="base">
                        <a:lnSpc>
                          <a:spcPts val="1564"/>
                        </a:lnSpc>
                        <a:buNone/>
                      </a:pPr>
                      <a:r>
                        <a:rPr lang="en-US" sz="1400">
                          <a:effectLst/>
                        </a:rPr>
                        <a:t>Detection Difficulty </a:t>
                      </a:r>
                    </a:p>
                  </a:txBody>
                  <a:tcPr marL="66675" marR="66675" anchor="ctr"/>
                </a:tc>
                <a:tc>
                  <a:txBody>
                    <a:bodyPr/>
                    <a:lstStyle/>
                    <a:p>
                      <a:pPr algn="ctr" rtl="0" fontAlgn="base">
                        <a:lnSpc>
                          <a:spcPts val="1564"/>
                        </a:lnSpc>
                        <a:buNone/>
                      </a:pPr>
                      <a:r>
                        <a:rPr lang="en-US" sz="1400">
                          <a:effectLst/>
                        </a:rPr>
                        <a:t>When </a:t>
                      </a:r>
                    </a:p>
                  </a:txBody>
                  <a:tcPr marL="66675" marR="66675" anchor="ctr"/>
                </a:tc>
                <a:extLst>
                  <a:ext uri="{0D108BD9-81ED-4DB2-BD59-A6C34878D82A}">
                    <a16:rowId xmlns:a16="http://schemas.microsoft.com/office/drawing/2014/main" val="3307900216"/>
                  </a:ext>
                </a:extLst>
              </a:tr>
              <a:tr h="485492">
                <a:tc>
                  <a:txBody>
                    <a:bodyPr/>
                    <a:lstStyle/>
                    <a:p>
                      <a:pPr algn="ctr" rtl="0" fontAlgn="base">
                        <a:lnSpc>
                          <a:spcPts val="1564"/>
                        </a:lnSpc>
                        <a:buNone/>
                      </a:pPr>
                      <a:r>
                        <a:rPr lang="en-US" sz="1400">
                          <a:effectLst/>
                        </a:rPr>
                        <a:t>Prototype build delay </a:t>
                      </a:r>
                    </a:p>
                  </a:txBody>
                  <a:tcPr marL="66675" marR="66675" anchor="ctr"/>
                </a:tc>
                <a:tc>
                  <a:txBody>
                    <a:bodyPr/>
                    <a:lstStyle/>
                    <a:p>
                      <a:pPr algn="ctr" rtl="0" fontAlgn="base">
                        <a:lnSpc>
                          <a:spcPts val="1564"/>
                        </a:lnSpc>
                        <a:buNone/>
                      </a:pPr>
                      <a:r>
                        <a:rPr lang="en-US" sz="1400">
                          <a:effectLst/>
                        </a:rPr>
                        <a:t>3 </a:t>
                      </a:r>
                    </a:p>
                  </a:txBody>
                  <a:tcPr marL="66675" marR="66675" anchor="ctr"/>
                </a:tc>
                <a:tc>
                  <a:txBody>
                    <a:bodyPr/>
                    <a:lstStyle/>
                    <a:p>
                      <a:pPr algn="ctr" rtl="0" fontAlgn="base">
                        <a:lnSpc>
                          <a:spcPts val="1564"/>
                        </a:lnSpc>
                        <a:buNone/>
                      </a:pPr>
                      <a:r>
                        <a:rPr lang="en-US" sz="1400">
                          <a:effectLst/>
                        </a:rPr>
                        <a:t>5 </a:t>
                      </a:r>
                    </a:p>
                  </a:txBody>
                  <a:tcPr marL="66675" marR="66675" anchor="ctr"/>
                </a:tc>
                <a:tc>
                  <a:txBody>
                    <a:bodyPr/>
                    <a:lstStyle/>
                    <a:p>
                      <a:pPr algn="ctr" rtl="0" fontAlgn="base">
                        <a:lnSpc>
                          <a:spcPts val="1564"/>
                        </a:lnSpc>
                        <a:buNone/>
                      </a:pPr>
                      <a:r>
                        <a:rPr lang="en-US" sz="1400">
                          <a:effectLst/>
                        </a:rPr>
                        <a:t>3 </a:t>
                      </a:r>
                    </a:p>
                  </a:txBody>
                  <a:tcPr marL="66675" marR="66675" anchor="ctr"/>
                </a:tc>
                <a:tc>
                  <a:txBody>
                    <a:bodyPr/>
                    <a:lstStyle/>
                    <a:p>
                      <a:pPr algn="ctr" rtl="0" fontAlgn="base">
                        <a:lnSpc>
                          <a:spcPts val="1564"/>
                        </a:lnSpc>
                        <a:buNone/>
                      </a:pPr>
                      <a:r>
                        <a:rPr lang="en-US" sz="1400">
                          <a:effectLst/>
                        </a:rPr>
                        <a:t>During design phase </a:t>
                      </a:r>
                    </a:p>
                  </a:txBody>
                  <a:tcPr marL="66675" marR="66675" anchor="ctr"/>
                </a:tc>
                <a:extLst>
                  <a:ext uri="{0D108BD9-81ED-4DB2-BD59-A6C34878D82A}">
                    <a16:rowId xmlns:a16="http://schemas.microsoft.com/office/drawing/2014/main" val="830743754"/>
                  </a:ext>
                </a:extLst>
              </a:tr>
              <a:tr h="599725">
                <a:tc>
                  <a:txBody>
                    <a:bodyPr/>
                    <a:lstStyle/>
                    <a:p>
                      <a:pPr algn="ctr" rtl="0" fontAlgn="base">
                        <a:lnSpc>
                          <a:spcPts val="1564"/>
                        </a:lnSpc>
                        <a:buNone/>
                      </a:pPr>
                      <a:r>
                        <a:rPr lang="en-US" sz="1400">
                          <a:effectLst/>
                        </a:rPr>
                        <a:t>Equipment delivery delay </a:t>
                      </a:r>
                    </a:p>
                  </a:txBody>
                  <a:tcPr marL="66675" marR="66675" anchor="ctr"/>
                </a:tc>
                <a:tc>
                  <a:txBody>
                    <a:bodyPr/>
                    <a:lstStyle/>
                    <a:p>
                      <a:pPr algn="ctr" rtl="0" fontAlgn="base">
                        <a:lnSpc>
                          <a:spcPts val="1564"/>
                        </a:lnSpc>
                        <a:buNone/>
                      </a:pPr>
                      <a:r>
                        <a:rPr lang="en-US" sz="1400">
                          <a:effectLst/>
                        </a:rPr>
                        <a:t>2 </a:t>
                      </a:r>
                    </a:p>
                  </a:txBody>
                  <a:tcPr marL="66675" marR="66675" anchor="ctr"/>
                </a:tc>
                <a:tc>
                  <a:txBody>
                    <a:bodyPr/>
                    <a:lstStyle/>
                    <a:p>
                      <a:pPr algn="ctr" rtl="0" fontAlgn="base">
                        <a:lnSpc>
                          <a:spcPts val="1564"/>
                        </a:lnSpc>
                        <a:buNone/>
                      </a:pPr>
                      <a:r>
                        <a:rPr lang="en-US" sz="1400">
                          <a:effectLst/>
                        </a:rPr>
                        <a:t>5 </a:t>
                      </a:r>
                    </a:p>
                  </a:txBody>
                  <a:tcPr marL="66675" marR="66675" anchor="ctr"/>
                </a:tc>
                <a:tc>
                  <a:txBody>
                    <a:bodyPr/>
                    <a:lstStyle/>
                    <a:p>
                      <a:pPr algn="ctr" rtl="0" fontAlgn="base">
                        <a:lnSpc>
                          <a:spcPts val="1564"/>
                        </a:lnSpc>
                        <a:buNone/>
                      </a:pPr>
                      <a:r>
                        <a:rPr lang="en-US" sz="1400">
                          <a:effectLst/>
                        </a:rPr>
                        <a:t>4 </a:t>
                      </a:r>
                    </a:p>
                  </a:txBody>
                  <a:tcPr marL="66675" marR="66675" anchor="ctr"/>
                </a:tc>
                <a:tc>
                  <a:txBody>
                    <a:bodyPr/>
                    <a:lstStyle/>
                    <a:p>
                      <a:pPr algn="ctr" rtl="0" fontAlgn="base">
                        <a:lnSpc>
                          <a:spcPts val="1564"/>
                        </a:lnSpc>
                        <a:buNone/>
                      </a:pPr>
                      <a:r>
                        <a:rPr lang="en-US" sz="1400">
                          <a:effectLst/>
                        </a:rPr>
                        <a:t>Pre-installation </a:t>
                      </a:r>
                    </a:p>
                  </a:txBody>
                  <a:tcPr marL="66675" marR="66675" anchor="ctr"/>
                </a:tc>
                <a:extLst>
                  <a:ext uri="{0D108BD9-81ED-4DB2-BD59-A6C34878D82A}">
                    <a16:rowId xmlns:a16="http://schemas.microsoft.com/office/drawing/2014/main" val="4080780811"/>
                  </a:ext>
                </a:extLst>
              </a:tr>
              <a:tr h="599725">
                <a:tc>
                  <a:txBody>
                    <a:bodyPr/>
                    <a:lstStyle/>
                    <a:p>
                      <a:pPr algn="ctr" rtl="0" fontAlgn="base">
                        <a:lnSpc>
                          <a:spcPts val="1564"/>
                        </a:lnSpc>
                        <a:buNone/>
                      </a:pPr>
                      <a:r>
                        <a:rPr lang="en-US" sz="1400">
                          <a:effectLst/>
                        </a:rPr>
                        <a:t>Design rework </a:t>
                      </a:r>
                    </a:p>
                  </a:txBody>
                  <a:tcPr marL="66675" marR="66675" anchor="ctr"/>
                </a:tc>
                <a:tc>
                  <a:txBody>
                    <a:bodyPr/>
                    <a:lstStyle/>
                    <a:p>
                      <a:pPr algn="ctr" rtl="0" fontAlgn="base">
                        <a:lnSpc>
                          <a:spcPts val="1564"/>
                        </a:lnSpc>
                        <a:buNone/>
                      </a:pPr>
                      <a:r>
                        <a:rPr lang="en-US" sz="1400">
                          <a:effectLst/>
                        </a:rPr>
                        <a:t>4 </a:t>
                      </a:r>
                    </a:p>
                  </a:txBody>
                  <a:tcPr marL="66675" marR="66675" anchor="ctr"/>
                </a:tc>
                <a:tc>
                  <a:txBody>
                    <a:bodyPr/>
                    <a:lstStyle/>
                    <a:p>
                      <a:pPr algn="ctr" rtl="0" fontAlgn="base">
                        <a:lnSpc>
                          <a:spcPts val="1564"/>
                        </a:lnSpc>
                        <a:buNone/>
                      </a:pPr>
                      <a:r>
                        <a:rPr lang="en-US" sz="1400">
                          <a:effectLst/>
                        </a:rPr>
                        <a:t>4 </a:t>
                      </a:r>
                    </a:p>
                  </a:txBody>
                  <a:tcPr marL="66675" marR="66675" anchor="ctr"/>
                </a:tc>
                <a:tc>
                  <a:txBody>
                    <a:bodyPr/>
                    <a:lstStyle/>
                    <a:p>
                      <a:pPr algn="ctr" rtl="0" fontAlgn="base">
                        <a:lnSpc>
                          <a:spcPts val="1564"/>
                        </a:lnSpc>
                        <a:buNone/>
                      </a:pPr>
                      <a:r>
                        <a:rPr lang="en-US" sz="1400">
                          <a:effectLst/>
                        </a:rPr>
                        <a:t>3 </a:t>
                      </a:r>
                    </a:p>
                  </a:txBody>
                  <a:tcPr marL="66675" marR="66675" anchor="ctr"/>
                </a:tc>
                <a:tc>
                  <a:txBody>
                    <a:bodyPr/>
                    <a:lstStyle/>
                    <a:p>
                      <a:pPr algn="ctr" rtl="0" fontAlgn="base">
                        <a:lnSpc>
                          <a:spcPts val="1564"/>
                        </a:lnSpc>
                        <a:buNone/>
                      </a:pPr>
                      <a:r>
                        <a:rPr lang="en-US" sz="1400">
                          <a:effectLst/>
                        </a:rPr>
                        <a:t>Post-prototype testing </a:t>
                      </a:r>
                    </a:p>
                  </a:txBody>
                  <a:tcPr marL="66675" marR="66675" anchor="ctr"/>
                </a:tc>
                <a:extLst>
                  <a:ext uri="{0D108BD9-81ED-4DB2-BD59-A6C34878D82A}">
                    <a16:rowId xmlns:a16="http://schemas.microsoft.com/office/drawing/2014/main" val="397422411"/>
                  </a:ext>
                </a:extLst>
              </a:tr>
              <a:tr h="599725">
                <a:tc>
                  <a:txBody>
                    <a:bodyPr/>
                    <a:lstStyle/>
                    <a:p>
                      <a:pPr algn="ctr" rtl="0" fontAlgn="base">
                        <a:lnSpc>
                          <a:spcPts val="1564"/>
                        </a:lnSpc>
                        <a:buNone/>
                      </a:pPr>
                      <a:r>
                        <a:rPr lang="en-US" sz="1400">
                          <a:effectLst/>
                        </a:rPr>
                        <a:t>Critical vendor contract breach </a:t>
                      </a:r>
                    </a:p>
                  </a:txBody>
                  <a:tcPr marL="66675" marR="66675" anchor="ctr"/>
                </a:tc>
                <a:tc>
                  <a:txBody>
                    <a:bodyPr/>
                    <a:lstStyle/>
                    <a:p>
                      <a:pPr algn="ctr" rtl="0" fontAlgn="base">
                        <a:lnSpc>
                          <a:spcPts val="1564"/>
                        </a:lnSpc>
                        <a:buNone/>
                      </a:pPr>
                      <a:r>
                        <a:rPr lang="en-US" sz="1400">
                          <a:effectLst/>
                        </a:rPr>
                        <a:t>2 </a:t>
                      </a:r>
                    </a:p>
                  </a:txBody>
                  <a:tcPr marL="66675" marR="66675" anchor="ctr"/>
                </a:tc>
                <a:tc>
                  <a:txBody>
                    <a:bodyPr/>
                    <a:lstStyle/>
                    <a:p>
                      <a:pPr algn="ctr" rtl="0" fontAlgn="base">
                        <a:lnSpc>
                          <a:spcPts val="1564"/>
                        </a:lnSpc>
                        <a:buNone/>
                      </a:pPr>
                      <a:r>
                        <a:rPr lang="en-US" sz="1400">
                          <a:effectLst/>
                        </a:rPr>
                        <a:t>5 </a:t>
                      </a:r>
                    </a:p>
                  </a:txBody>
                  <a:tcPr marL="66675" marR="66675" anchor="ctr"/>
                </a:tc>
                <a:tc>
                  <a:txBody>
                    <a:bodyPr/>
                    <a:lstStyle/>
                    <a:p>
                      <a:pPr algn="ctr" rtl="0" fontAlgn="base">
                        <a:lnSpc>
                          <a:spcPts val="1564"/>
                        </a:lnSpc>
                        <a:buNone/>
                      </a:pPr>
                      <a:r>
                        <a:rPr lang="en-US" sz="1400">
                          <a:effectLst/>
                        </a:rPr>
                        <a:t>3 </a:t>
                      </a:r>
                    </a:p>
                  </a:txBody>
                  <a:tcPr marL="66675" marR="66675" anchor="ctr"/>
                </a:tc>
                <a:tc>
                  <a:txBody>
                    <a:bodyPr/>
                    <a:lstStyle/>
                    <a:p>
                      <a:pPr algn="ctr" rtl="0" fontAlgn="base">
                        <a:lnSpc>
                          <a:spcPts val="1564"/>
                        </a:lnSpc>
                        <a:buNone/>
                      </a:pPr>
                      <a:r>
                        <a:rPr lang="en-US" sz="1400">
                          <a:effectLst/>
                        </a:rPr>
                        <a:t>During procurement </a:t>
                      </a:r>
                    </a:p>
                  </a:txBody>
                  <a:tcPr marL="66675" marR="66675" anchor="ctr"/>
                </a:tc>
                <a:extLst>
                  <a:ext uri="{0D108BD9-81ED-4DB2-BD59-A6C34878D82A}">
                    <a16:rowId xmlns:a16="http://schemas.microsoft.com/office/drawing/2014/main" val="2924145059"/>
                  </a:ext>
                </a:extLst>
              </a:tr>
              <a:tr h="599725">
                <a:tc>
                  <a:txBody>
                    <a:bodyPr/>
                    <a:lstStyle/>
                    <a:p>
                      <a:pPr algn="ctr" rtl="0" fontAlgn="base">
                        <a:lnSpc>
                          <a:spcPts val="1564"/>
                        </a:lnSpc>
                        <a:buNone/>
                      </a:pPr>
                      <a:r>
                        <a:rPr lang="en-US" sz="1400">
                          <a:effectLst/>
                        </a:rPr>
                        <a:t>Scope creep from stakeholders </a:t>
                      </a:r>
                    </a:p>
                  </a:txBody>
                  <a:tcPr marL="66675" marR="66675" anchor="ctr"/>
                </a:tc>
                <a:tc>
                  <a:txBody>
                    <a:bodyPr/>
                    <a:lstStyle/>
                    <a:p>
                      <a:pPr algn="ctr" rtl="0" fontAlgn="base">
                        <a:lnSpc>
                          <a:spcPts val="1564"/>
                        </a:lnSpc>
                        <a:buNone/>
                      </a:pPr>
                      <a:r>
                        <a:rPr lang="en-US" sz="1400">
                          <a:effectLst/>
                        </a:rPr>
                        <a:t>4 </a:t>
                      </a:r>
                    </a:p>
                  </a:txBody>
                  <a:tcPr marL="66675" marR="66675" anchor="ctr"/>
                </a:tc>
                <a:tc>
                  <a:txBody>
                    <a:bodyPr/>
                    <a:lstStyle/>
                    <a:p>
                      <a:pPr algn="ctr" rtl="0" fontAlgn="base">
                        <a:lnSpc>
                          <a:spcPts val="1564"/>
                        </a:lnSpc>
                        <a:buNone/>
                      </a:pPr>
                      <a:r>
                        <a:rPr lang="en-US" sz="1400">
                          <a:effectLst/>
                        </a:rPr>
                        <a:t>4 </a:t>
                      </a:r>
                    </a:p>
                  </a:txBody>
                  <a:tcPr marL="66675" marR="66675" anchor="ctr"/>
                </a:tc>
                <a:tc>
                  <a:txBody>
                    <a:bodyPr/>
                    <a:lstStyle/>
                    <a:p>
                      <a:pPr algn="ctr" rtl="0" fontAlgn="base">
                        <a:lnSpc>
                          <a:spcPts val="1564"/>
                        </a:lnSpc>
                        <a:buNone/>
                      </a:pPr>
                      <a:r>
                        <a:rPr lang="en-US" sz="1400">
                          <a:effectLst/>
                        </a:rPr>
                        <a:t>2 </a:t>
                      </a:r>
                    </a:p>
                  </a:txBody>
                  <a:tcPr marL="66675" marR="66675" anchor="ctr"/>
                </a:tc>
                <a:tc>
                  <a:txBody>
                    <a:bodyPr/>
                    <a:lstStyle/>
                    <a:p>
                      <a:pPr algn="ctr" rtl="0" fontAlgn="base">
                        <a:lnSpc>
                          <a:spcPts val="1564"/>
                        </a:lnSpc>
                        <a:buNone/>
                      </a:pPr>
                      <a:r>
                        <a:rPr lang="en-US" sz="1400">
                          <a:effectLst/>
                        </a:rPr>
                        <a:t>During development </a:t>
                      </a:r>
                    </a:p>
                  </a:txBody>
                  <a:tcPr marL="66675" marR="66675" anchor="ctr"/>
                </a:tc>
                <a:extLst>
                  <a:ext uri="{0D108BD9-81ED-4DB2-BD59-A6C34878D82A}">
                    <a16:rowId xmlns:a16="http://schemas.microsoft.com/office/drawing/2014/main" val="3121807910"/>
                  </a:ext>
                </a:extLst>
              </a:tr>
            </a:tbl>
          </a:graphicData>
        </a:graphic>
      </p:graphicFrame>
    </p:spTree>
    <p:extLst>
      <p:ext uri="{BB962C8B-B14F-4D97-AF65-F5344CB8AC3E}">
        <p14:creationId xmlns:p14="http://schemas.microsoft.com/office/powerpoint/2010/main" val="424508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9700D-ED2B-1C28-A7F1-58138EAA98CF}"/>
            </a:ext>
          </a:extLst>
        </p:cNvPr>
        <p:cNvGrpSpPr/>
        <p:nvPr/>
      </p:nvGrpSpPr>
      <p:grpSpPr>
        <a:xfrm>
          <a:off x="0" y="0"/>
          <a:ext cx="0" cy="0"/>
          <a:chOff x="0" y="0"/>
          <a:chExt cx="0" cy="0"/>
        </a:xfrm>
      </p:grpSpPr>
      <p:sp>
        <p:nvSpPr>
          <p:cNvPr id="53" name="Text Placeholder 1">
            <a:extLst>
              <a:ext uri="{FF2B5EF4-FFF2-40B4-BE49-F238E27FC236}">
                <a16:creationId xmlns:a16="http://schemas.microsoft.com/office/drawing/2014/main" id="{6B453CC5-65DC-BAD7-D727-C516493B4217}"/>
              </a:ext>
            </a:extLst>
          </p:cNvPr>
          <p:cNvSpPr>
            <a:spLocks noGrp="1"/>
          </p:cNvSpPr>
          <p:nvPr>
            <p:ph type="body" sz="quarter" idx="13"/>
          </p:nvPr>
        </p:nvSpPr>
        <p:spPr>
          <a:xfrm>
            <a:off x="1815806" y="793971"/>
            <a:ext cx="621792" cy="621792"/>
          </a:xfrm>
        </p:spPr>
        <p:txBody>
          <a:bodyPr/>
          <a:lstStyle/>
          <a:p>
            <a:endParaRPr lang="en-US"/>
          </a:p>
        </p:txBody>
      </p:sp>
      <p:sp>
        <p:nvSpPr>
          <p:cNvPr id="12" name="Content Placeholder 11">
            <a:extLst>
              <a:ext uri="{FF2B5EF4-FFF2-40B4-BE49-F238E27FC236}">
                <a16:creationId xmlns:a16="http://schemas.microsoft.com/office/drawing/2014/main" id="{B03B3697-89A9-0C0C-98B6-EAE2D27F3BD7}"/>
              </a:ext>
            </a:extLst>
          </p:cNvPr>
          <p:cNvSpPr>
            <a:spLocks noGrp="1"/>
          </p:cNvSpPr>
          <p:nvPr>
            <p:ph type="body" sz="half" idx="2"/>
          </p:nvPr>
        </p:nvSpPr>
        <p:spPr>
          <a:xfrm>
            <a:off x="839788" y="2057400"/>
            <a:ext cx="3932237" cy="4069080"/>
          </a:xfrm>
        </p:spPr>
        <p:txBody>
          <a:bodyPr vert="horz" lIns="91440" tIns="45720" rIns="91440" bIns="45720" rtlCol="0">
            <a:normAutofit/>
          </a:bodyPr>
          <a:lstStyle/>
          <a:p>
            <a:pPr marL="283210" indent="-283210" fontAlgn="base">
              <a:spcAft>
                <a:spcPts val="600"/>
              </a:spcAft>
            </a:pPr>
            <a:endParaRPr lang="en-US" b="1"/>
          </a:p>
          <a:p>
            <a:pPr marL="0" indent="0" rtl="0" fontAlgn="base">
              <a:spcAft>
                <a:spcPts val="600"/>
              </a:spcAft>
              <a:buNone/>
            </a:pPr>
            <a:endParaRPr lang="en-US" b="0" i="0">
              <a:effectLst/>
            </a:endParaRPr>
          </a:p>
          <a:p>
            <a:pPr marL="283210" indent="-283210">
              <a:spcAft>
                <a:spcPts val="600"/>
              </a:spcAft>
            </a:pPr>
            <a:endParaRPr lang="en-US" b="1"/>
          </a:p>
        </p:txBody>
      </p:sp>
      <p:sp>
        <p:nvSpPr>
          <p:cNvPr id="13" name="Title 12">
            <a:extLst>
              <a:ext uri="{FF2B5EF4-FFF2-40B4-BE49-F238E27FC236}">
                <a16:creationId xmlns:a16="http://schemas.microsoft.com/office/drawing/2014/main" id="{BD1B338E-7F0D-816F-75A9-64A08FA9EBB8}"/>
              </a:ext>
            </a:extLst>
          </p:cNvPr>
          <p:cNvSpPr>
            <a:spLocks noGrp="1"/>
          </p:cNvSpPr>
          <p:nvPr>
            <p:ph type="title"/>
          </p:nvPr>
        </p:nvSpPr>
        <p:spPr>
          <a:xfrm>
            <a:off x="2697480" y="731520"/>
            <a:ext cx="8762246" cy="777240"/>
          </a:xfrm>
        </p:spPr>
        <p:txBody>
          <a:bodyPr anchor="ctr">
            <a:normAutofit/>
          </a:bodyPr>
          <a:lstStyle/>
          <a:p>
            <a:pPr algn="ctr"/>
            <a:r>
              <a:rPr lang="en-US"/>
              <a:t>Risk Response Matrix</a:t>
            </a:r>
          </a:p>
        </p:txBody>
      </p:sp>
      <p:sp>
        <p:nvSpPr>
          <p:cNvPr id="17" name="Slide Number Placeholder 16">
            <a:extLst>
              <a:ext uri="{FF2B5EF4-FFF2-40B4-BE49-F238E27FC236}">
                <a16:creationId xmlns:a16="http://schemas.microsoft.com/office/drawing/2014/main" id="{90D5C6C0-8DCC-FD23-A122-D00284C8AA8F}"/>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55386978-DC8D-4F9A-8156-FF2CD031F61C}" type="slidenum">
              <a:rPr lang="en-US" dirty="0"/>
              <a:t>22</a:t>
            </a:fld>
            <a:endParaRPr lang="en-US"/>
          </a:p>
        </p:txBody>
      </p:sp>
      <p:graphicFrame>
        <p:nvGraphicFramePr>
          <p:cNvPr id="3" name="Table 2">
            <a:extLst>
              <a:ext uri="{FF2B5EF4-FFF2-40B4-BE49-F238E27FC236}">
                <a16:creationId xmlns:a16="http://schemas.microsoft.com/office/drawing/2014/main" id="{0872FFEB-6E75-B79D-8CA5-974A8E0374DB}"/>
              </a:ext>
            </a:extLst>
          </p:cNvPr>
          <p:cNvGraphicFramePr>
            <a:graphicFrameLocks noGrp="1"/>
          </p:cNvGraphicFramePr>
          <p:nvPr>
            <p:extLst>
              <p:ext uri="{D42A27DB-BD31-4B8C-83A1-F6EECF244321}">
                <p14:modId xmlns:p14="http://schemas.microsoft.com/office/powerpoint/2010/main" val="2856964949"/>
              </p:ext>
            </p:extLst>
          </p:nvPr>
        </p:nvGraphicFramePr>
        <p:xfrm>
          <a:off x="1053352" y="1510912"/>
          <a:ext cx="10296720" cy="5180521"/>
        </p:xfrm>
        <a:graphic>
          <a:graphicData uri="http://schemas.openxmlformats.org/drawingml/2006/table">
            <a:tbl>
              <a:tblPr firstRow="1" bandRow="1">
                <a:tableStyleId>{C083E6E3-FA7D-4D7B-A595-EF9225AFEA82}</a:tableStyleId>
              </a:tblPr>
              <a:tblGrid>
                <a:gridCol w="2159580">
                  <a:extLst>
                    <a:ext uri="{9D8B030D-6E8A-4147-A177-3AD203B41FA5}">
                      <a16:colId xmlns:a16="http://schemas.microsoft.com/office/drawing/2014/main" val="343572142"/>
                    </a:ext>
                  </a:extLst>
                </a:gridCol>
                <a:gridCol w="2259814">
                  <a:extLst>
                    <a:ext uri="{9D8B030D-6E8A-4147-A177-3AD203B41FA5}">
                      <a16:colId xmlns:a16="http://schemas.microsoft.com/office/drawing/2014/main" val="3731019873"/>
                    </a:ext>
                  </a:extLst>
                </a:gridCol>
                <a:gridCol w="2013081">
                  <a:extLst>
                    <a:ext uri="{9D8B030D-6E8A-4147-A177-3AD203B41FA5}">
                      <a16:colId xmlns:a16="http://schemas.microsoft.com/office/drawing/2014/main" val="3303130276"/>
                    </a:ext>
                  </a:extLst>
                </a:gridCol>
                <a:gridCol w="1982241">
                  <a:extLst>
                    <a:ext uri="{9D8B030D-6E8A-4147-A177-3AD203B41FA5}">
                      <a16:colId xmlns:a16="http://schemas.microsoft.com/office/drawing/2014/main" val="778576011"/>
                    </a:ext>
                  </a:extLst>
                </a:gridCol>
                <a:gridCol w="1882004">
                  <a:extLst>
                    <a:ext uri="{9D8B030D-6E8A-4147-A177-3AD203B41FA5}">
                      <a16:colId xmlns:a16="http://schemas.microsoft.com/office/drawing/2014/main" val="484783490"/>
                    </a:ext>
                  </a:extLst>
                </a:gridCol>
              </a:tblGrid>
              <a:tr h="510810">
                <a:tc>
                  <a:txBody>
                    <a:bodyPr/>
                    <a:lstStyle/>
                    <a:p>
                      <a:pPr algn="ctr" rtl="0" fontAlgn="base">
                        <a:lnSpc>
                          <a:spcPts val="1564"/>
                        </a:lnSpc>
                        <a:buNone/>
                      </a:pPr>
                      <a:r>
                        <a:rPr lang="en-US" sz="1200" cap="none" spc="0">
                          <a:solidFill>
                            <a:srgbClr val="231F20"/>
                          </a:solidFill>
                          <a:effectLst/>
                        </a:rPr>
                        <a:t>Risk Event </a:t>
                      </a:r>
                    </a:p>
                  </a:txBody>
                  <a:tcPr marL="49348" marR="49348" marT="33838" marB="67678" anchor="ctr"/>
                </a:tc>
                <a:tc>
                  <a:txBody>
                    <a:bodyPr/>
                    <a:lstStyle/>
                    <a:p>
                      <a:pPr algn="ctr" rtl="0" fontAlgn="base">
                        <a:lnSpc>
                          <a:spcPts val="1564"/>
                        </a:lnSpc>
                        <a:buNone/>
                      </a:pPr>
                      <a:r>
                        <a:rPr lang="en-US" sz="1200" cap="none" spc="0">
                          <a:solidFill>
                            <a:srgbClr val="231F20"/>
                          </a:solidFill>
                          <a:effectLst/>
                        </a:rPr>
                        <a:t>Response </a:t>
                      </a:r>
                    </a:p>
                  </a:txBody>
                  <a:tcPr marL="49348" marR="49348" marT="33838" marB="67678" anchor="ctr"/>
                </a:tc>
                <a:tc>
                  <a:txBody>
                    <a:bodyPr/>
                    <a:lstStyle/>
                    <a:p>
                      <a:pPr algn="ctr" rtl="0" fontAlgn="base">
                        <a:lnSpc>
                          <a:spcPts val="1564"/>
                        </a:lnSpc>
                        <a:buNone/>
                      </a:pPr>
                      <a:r>
                        <a:rPr lang="en-US" sz="1200" cap="none" spc="0">
                          <a:solidFill>
                            <a:srgbClr val="231F20"/>
                          </a:solidFill>
                          <a:effectLst/>
                        </a:rPr>
                        <a:t>Contingency Plan </a:t>
                      </a:r>
                    </a:p>
                  </a:txBody>
                  <a:tcPr marL="49348" marR="49348" marT="33838" marB="67678" anchor="ctr"/>
                </a:tc>
                <a:tc>
                  <a:txBody>
                    <a:bodyPr/>
                    <a:lstStyle/>
                    <a:p>
                      <a:pPr algn="ctr" rtl="0" fontAlgn="base">
                        <a:lnSpc>
                          <a:spcPts val="1564"/>
                        </a:lnSpc>
                        <a:buNone/>
                      </a:pPr>
                      <a:r>
                        <a:rPr lang="en-US" sz="1200" cap="none" spc="0">
                          <a:solidFill>
                            <a:srgbClr val="231F20"/>
                          </a:solidFill>
                          <a:effectLst/>
                        </a:rPr>
                        <a:t>Trigger </a:t>
                      </a:r>
                    </a:p>
                  </a:txBody>
                  <a:tcPr marL="49348" marR="49348" marT="33838" marB="67678" anchor="ctr"/>
                </a:tc>
                <a:tc>
                  <a:txBody>
                    <a:bodyPr/>
                    <a:lstStyle/>
                    <a:p>
                      <a:pPr lvl="0" algn="ctr" rtl="0">
                        <a:lnSpc>
                          <a:spcPts val="1564"/>
                        </a:lnSpc>
                        <a:buNone/>
                      </a:pPr>
                      <a:r>
                        <a:rPr lang="en-US" sz="1200" cap="none" spc="0">
                          <a:solidFill>
                            <a:srgbClr val="231F20"/>
                          </a:solidFill>
                          <a:effectLst/>
                        </a:rPr>
                        <a:t>Who Is Responsible </a:t>
                      </a:r>
                    </a:p>
                  </a:txBody>
                  <a:tcPr marL="49348" marR="49348" marT="33838" marB="67678" anchor="ctr"/>
                </a:tc>
                <a:extLst>
                  <a:ext uri="{0D108BD9-81ED-4DB2-BD59-A6C34878D82A}">
                    <a16:rowId xmlns:a16="http://schemas.microsoft.com/office/drawing/2014/main" val="1169740969"/>
                  </a:ext>
                </a:extLst>
              </a:tr>
              <a:tr h="886405">
                <a:tc>
                  <a:txBody>
                    <a:bodyPr/>
                    <a:lstStyle/>
                    <a:p>
                      <a:pPr algn="ctr" rtl="0" fontAlgn="base">
                        <a:lnSpc>
                          <a:spcPts val="1564"/>
                        </a:lnSpc>
                        <a:buNone/>
                      </a:pPr>
                      <a:r>
                        <a:rPr lang="en-US" sz="1200" cap="none" spc="0">
                          <a:solidFill>
                            <a:srgbClr val="231F20"/>
                          </a:solidFill>
                          <a:effectLst/>
                        </a:rPr>
                        <a:t>Prototype build delay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Mitigate: Add buffer time, monitor progress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Use weekend work if delayed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If build more than 5 days behind </a:t>
                      </a:r>
                      <a:endParaRPr lang="en-US"/>
                    </a:p>
                  </a:txBody>
                  <a:tcPr marL="49348" marR="49348" marT="33838" marB="67678" anchor="ctr"/>
                </a:tc>
                <a:tc>
                  <a:txBody>
                    <a:bodyPr/>
                    <a:lstStyle/>
                    <a:p>
                      <a:pPr lvl="0" algn="ctr" rtl="0">
                        <a:lnSpc>
                          <a:spcPts val="1564"/>
                        </a:lnSpc>
                        <a:buNone/>
                      </a:pPr>
                      <a:r>
                        <a:rPr lang="en-US" sz="1200" cap="none" spc="0">
                          <a:solidFill>
                            <a:srgbClr val="231F20"/>
                          </a:solidFill>
                          <a:effectLst/>
                        </a:rPr>
                        <a:t>Design Lead </a:t>
                      </a:r>
                      <a:endParaRPr lang="en-US"/>
                    </a:p>
                  </a:txBody>
                  <a:tcPr marL="49348" marR="49348" marT="33838" marB="67678" anchor="ctr"/>
                </a:tc>
                <a:extLst>
                  <a:ext uri="{0D108BD9-81ED-4DB2-BD59-A6C34878D82A}">
                    <a16:rowId xmlns:a16="http://schemas.microsoft.com/office/drawing/2014/main" val="1714104565"/>
                  </a:ext>
                </a:extLst>
              </a:tr>
              <a:tr h="886405">
                <a:tc>
                  <a:txBody>
                    <a:bodyPr/>
                    <a:lstStyle/>
                    <a:p>
                      <a:pPr algn="ctr" rtl="0" fontAlgn="base">
                        <a:lnSpc>
                          <a:spcPts val="1564"/>
                        </a:lnSpc>
                        <a:buNone/>
                      </a:pPr>
                      <a:r>
                        <a:rPr lang="en-US" sz="1200" cap="none" spc="0">
                          <a:solidFill>
                            <a:srgbClr val="231F20"/>
                          </a:solidFill>
                          <a:effectLst/>
                        </a:rPr>
                        <a:t>Equipment delivery delay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Transfer: Early vendor confirmation; use backup suppliers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Expedite shipping if delayed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Vendor delays beyond agreed date </a:t>
                      </a:r>
                      <a:endParaRPr lang="en-US"/>
                    </a:p>
                  </a:txBody>
                  <a:tcPr marL="49348" marR="49348" marT="33838" marB="67678" anchor="ctr"/>
                </a:tc>
                <a:tc>
                  <a:txBody>
                    <a:bodyPr/>
                    <a:lstStyle/>
                    <a:p>
                      <a:pPr lvl="0" algn="ctr" rtl="0">
                        <a:lnSpc>
                          <a:spcPts val="1564"/>
                        </a:lnSpc>
                        <a:buNone/>
                      </a:pPr>
                      <a:r>
                        <a:rPr lang="en-US" sz="1200" cap="none" spc="0">
                          <a:solidFill>
                            <a:srgbClr val="231F20"/>
                          </a:solidFill>
                          <a:effectLst/>
                        </a:rPr>
                        <a:t>Purchasing Agent </a:t>
                      </a:r>
                      <a:endParaRPr lang="en-US"/>
                    </a:p>
                  </a:txBody>
                  <a:tcPr marL="49348" marR="49348" marT="33838" marB="67678" anchor="ctr"/>
                </a:tc>
                <a:extLst>
                  <a:ext uri="{0D108BD9-81ED-4DB2-BD59-A6C34878D82A}">
                    <a16:rowId xmlns:a16="http://schemas.microsoft.com/office/drawing/2014/main" val="596919431"/>
                  </a:ext>
                </a:extLst>
              </a:tr>
              <a:tr h="886405">
                <a:tc>
                  <a:txBody>
                    <a:bodyPr/>
                    <a:lstStyle/>
                    <a:p>
                      <a:pPr algn="ctr" rtl="0" fontAlgn="base">
                        <a:lnSpc>
                          <a:spcPts val="1564"/>
                        </a:lnSpc>
                        <a:buNone/>
                      </a:pPr>
                      <a:r>
                        <a:rPr lang="en-US" sz="1200" cap="none" spc="0">
                          <a:solidFill>
                            <a:srgbClr val="231F20"/>
                          </a:solidFill>
                          <a:effectLst/>
                        </a:rPr>
                        <a:t>Design rework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Mitigate: Early reviews and feedback loops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Extend testing team availability </a:t>
                      </a:r>
                      <a:endParaRPr lang="en-US"/>
                    </a:p>
                  </a:txBody>
                  <a:tcPr marL="49348" marR="49348" marT="33838" marB="67678" anchor="ctr"/>
                </a:tc>
                <a:tc>
                  <a:txBody>
                    <a:bodyPr/>
                    <a:lstStyle/>
                    <a:p>
                      <a:pPr algn="ctr" rtl="0" fontAlgn="base">
                        <a:lnSpc>
                          <a:spcPts val="1564"/>
                        </a:lnSpc>
                        <a:buNone/>
                      </a:pPr>
                      <a:r>
                        <a:rPr lang="en-US" sz="1200" cap="none" spc="0">
                          <a:solidFill>
                            <a:srgbClr val="231F20"/>
                          </a:solidFill>
                          <a:effectLst/>
                        </a:rPr>
                        <a:t>Major flaws found in test results </a:t>
                      </a:r>
                      <a:endParaRPr lang="en-US"/>
                    </a:p>
                  </a:txBody>
                  <a:tcPr marL="49348" marR="49348" marT="33838" marB="67678" anchor="ctr"/>
                </a:tc>
                <a:tc>
                  <a:txBody>
                    <a:bodyPr/>
                    <a:lstStyle/>
                    <a:p>
                      <a:pPr lvl="0" algn="ctr" rtl="0">
                        <a:lnSpc>
                          <a:spcPts val="1564"/>
                        </a:lnSpc>
                        <a:buNone/>
                      </a:pPr>
                      <a:r>
                        <a:rPr lang="en-US" sz="1200" cap="none" spc="0">
                          <a:solidFill>
                            <a:srgbClr val="231F20"/>
                          </a:solidFill>
                          <a:effectLst/>
                        </a:rPr>
                        <a:t>Product Manager </a:t>
                      </a:r>
                      <a:endParaRPr lang="en-US"/>
                    </a:p>
                  </a:txBody>
                  <a:tcPr marL="49348" marR="49348" marT="33838" marB="67678" anchor="ctr"/>
                </a:tc>
                <a:extLst>
                  <a:ext uri="{0D108BD9-81ED-4DB2-BD59-A6C34878D82A}">
                    <a16:rowId xmlns:a16="http://schemas.microsoft.com/office/drawing/2014/main" val="2720907748"/>
                  </a:ext>
                </a:extLst>
              </a:tr>
              <a:tr h="886405">
                <a:tc>
                  <a:txBody>
                    <a:bodyPr/>
                    <a:lstStyle/>
                    <a:p>
                      <a:pPr lvl="0" algn="ctr">
                        <a:lnSpc>
                          <a:spcPts val="1564"/>
                        </a:lnSpc>
                        <a:buNone/>
                      </a:pPr>
                      <a:r>
                        <a:rPr lang="en-US" sz="1200" b="0" i="0" u="none" strike="noStrike" cap="none" spc="0" noProof="0">
                          <a:solidFill>
                            <a:srgbClr val="231F20"/>
                          </a:solidFill>
                          <a:effectLst/>
                          <a:latin typeface="Arial Black"/>
                        </a:rPr>
                        <a:t>Critical Vendor contract breach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Escalate: To the legal team and executive leadership for resolution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Switch to backup vendor, initiate contract penalties, escalate sourcing via emergency procurement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Vendor misses critical delivery milestone by more than 10 days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Purchasing Agent / Legal Team </a:t>
                      </a:r>
                      <a:endParaRPr lang="en-US"/>
                    </a:p>
                  </a:txBody>
                  <a:tcPr marL="49348" marR="49348" marT="33838" marB="67678" anchor="ctr"/>
                </a:tc>
                <a:extLst>
                  <a:ext uri="{0D108BD9-81ED-4DB2-BD59-A6C34878D82A}">
                    <a16:rowId xmlns:a16="http://schemas.microsoft.com/office/drawing/2014/main" val="851813893"/>
                  </a:ext>
                </a:extLst>
              </a:tr>
              <a:tr h="691096">
                <a:tc>
                  <a:txBody>
                    <a:bodyPr/>
                    <a:lstStyle/>
                    <a:p>
                      <a:pPr lvl="0" algn="ctr">
                        <a:lnSpc>
                          <a:spcPts val="1564"/>
                        </a:lnSpc>
                        <a:buNone/>
                      </a:pPr>
                      <a:r>
                        <a:rPr lang="en-US" sz="1200" b="0" i="0" u="none" strike="noStrike" cap="none" spc="0" noProof="0">
                          <a:solidFill>
                            <a:srgbClr val="231F20"/>
                          </a:solidFill>
                          <a:effectLst/>
                          <a:latin typeface="Arial Black"/>
                        </a:rPr>
                        <a:t>Scope creep from stakeholders</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Avoid: Enforce change control policy; conduct impact assessment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Defer changes to post- launch cycle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Any features requests post prototype approval  </a:t>
                      </a:r>
                      <a:endParaRPr lang="en-US"/>
                    </a:p>
                  </a:txBody>
                  <a:tcPr marL="49348" marR="49348" marT="33838" marB="67678" anchor="ctr"/>
                </a:tc>
                <a:tc>
                  <a:txBody>
                    <a:bodyPr/>
                    <a:lstStyle/>
                    <a:p>
                      <a:pPr lvl="0" algn="ctr">
                        <a:lnSpc>
                          <a:spcPts val="1564"/>
                        </a:lnSpc>
                        <a:buNone/>
                      </a:pPr>
                      <a:r>
                        <a:rPr lang="en-US" sz="1200" b="0" i="0" u="none" strike="noStrike" cap="none" spc="0" noProof="0">
                          <a:solidFill>
                            <a:srgbClr val="231F20"/>
                          </a:solidFill>
                          <a:effectLst/>
                          <a:latin typeface="Arial Black"/>
                        </a:rPr>
                        <a:t>Project Manager </a:t>
                      </a:r>
                      <a:endParaRPr lang="en-US"/>
                    </a:p>
                  </a:txBody>
                  <a:tcPr marL="49348" marR="49348" marT="33838" marB="67678" anchor="ctr"/>
                </a:tc>
                <a:extLst>
                  <a:ext uri="{0D108BD9-81ED-4DB2-BD59-A6C34878D82A}">
                    <a16:rowId xmlns:a16="http://schemas.microsoft.com/office/drawing/2014/main" val="2976371371"/>
                  </a:ext>
                </a:extLst>
              </a:tr>
            </a:tbl>
          </a:graphicData>
        </a:graphic>
      </p:graphicFrame>
    </p:spTree>
    <p:extLst>
      <p:ext uri="{BB962C8B-B14F-4D97-AF65-F5344CB8AC3E}">
        <p14:creationId xmlns:p14="http://schemas.microsoft.com/office/powerpoint/2010/main" val="4196862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
            <a:extLst>
              <a:ext uri="{FF2B5EF4-FFF2-40B4-BE49-F238E27FC236}">
                <a16:creationId xmlns:a16="http://schemas.microsoft.com/office/drawing/2014/main" id="{A72E9752-8E70-347E-48E0-312B0512D4AC}"/>
              </a:ext>
            </a:extLst>
          </p:cNvPr>
          <p:cNvSpPr>
            <a:spLocks noGrp="1"/>
          </p:cNvSpPr>
          <p:nvPr>
            <p:ph sz="quarter" idx="4"/>
          </p:nvPr>
        </p:nvSpPr>
        <p:spPr>
          <a:xfrm>
            <a:off x="1654065" y="1712814"/>
            <a:ext cx="9052894" cy="4232795"/>
          </a:xfrm>
        </p:spPr>
        <p:txBody>
          <a:bodyPr vert="horz" lIns="91440" tIns="45720" rIns="91440" bIns="45720" rtlCol="0" anchor="t">
            <a:normAutofit/>
          </a:bodyPr>
          <a:lstStyle/>
          <a:p>
            <a:pPr marL="283210" indent="-283210"/>
            <a:r>
              <a:rPr lang="en-US" sz="2000" dirty="0"/>
              <a:t>The goal of the Red Zuma project is to develop fast racing scooters in 260 days, with a start date of January 2, 2015 and an estimated finish date of January 14, 2016. </a:t>
            </a:r>
          </a:p>
          <a:p>
            <a:pPr marL="283210" indent="-283210"/>
            <a:r>
              <a:rPr lang="en-US" sz="2000" dirty="0"/>
              <a:t>These scooters are intended to be launched in time for the X-Games held in Las Vegas. </a:t>
            </a:r>
          </a:p>
          <a:p>
            <a:pPr marL="283210" indent="-283210"/>
            <a:r>
              <a:rPr lang="en-US" sz="2000" dirty="0"/>
              <a:t>The estimated total cost of the project is $1,379,400 USD.</a:t>
            </a:r>
          </a:p>
          <a:p>
            <a:pPr marL="283210" indent="-283210"/>
            <a:r>
              <a:rPr lang="en-US" sz="2000" dirty="0"/>
              <a:t>According to our NPV &amp; EVM calculations, this is a profitable project and should be funded and continued.</a:t>
            </a:r>
          </a:p>
        </p:txBody>
      </p:sp>
      <p:sp>
        <p:nvSpPr>
          <p:cNvPr id="17" name="Title 5">
            <a:extLst>
              <a:ext uri="{FF2B5EF4-FFF2-40B4-BE49-F238E27FC236}">
                <a16:creationId xmlns:a16="http://schemas.microsoft.com/office/drawing/2014/main" id="{8B0EAB00-381A-218F-AF40-83E4C93FF19F}"/>
              </a:ext>
            </a:extLst>
          </p:cNvPr>
          <p:cNvSpPr>
            <a:spLocks noGrp="1"/>
          </p:cNvSpPr>
          <p:nvPr>
            <p:ph type="title"/>
          </p:nvPr>
        </p:nvSpPr>
        <p:spPr>
          <a:xfrm>
            <a:off x="2697480" y="731520"/>
            <a:ext cx="8762246" cy="777240"/>
          </a:xfrm>
        </p:spPr>
        <p:txBody>
          <a:bodyPr/>
          <a:lstStyle/>
          <a:p>
            <a:r>
              <a:rPr lang="en-US"/>
              <a:t>Summary</a:t>
            </a:r>
          </a:p>
        </p:txBody>
      </p:sp>
      <p:sp>
        <p:nvSpPr>
          <p:cNvPr id="19" name="Text Placeholder 6">
            <a:extLst>
              <a:ext uri="{FF2B5EF4-FFF2-40B4-BE49-F238E27FC236}">
                <a16:creationId xmlns:a16="http://schemas.microsoft.com/office/drawing/2014/main" id="{8CA67BBB-2897-75D5-CE2F-BB552A0F931A}"/>
              </a:ext>
            </a:extLst>
          </p:cNvPr>
          <p:cNvSpPr>
            <a:spLocks noGrp="1"/>
          </p:cNvSpPr>
          <p:nvPr>
            <p:ph type="body" sz="quarter" idx="13"/>
          </p:nvPr>
        </p:nvSpPr>
        <p:spPr>
          <a:xfrm>
            <a:off x="1815806" y="793971"/>
            <a:ext cx="621792" cy="621792"/>
          </a:xfrm>
        </p:spPr>
        <p:txBody>
          <a:bodyPr/>
          <a:lstStyle/>
          <a:p>
            <a:endParaRPr lang="en-US"/>
          </a:p>
        </p:txBody>
      </p:sp>
      <p:sp>
        <p:nvSpPr>
          <p:cNvPr id="4" name="Slide Number Placeholder 3">
            <a:extLst>
              <a:ext uri="{FF2B5EF4-FFF2-40B4-BE49-F238E27FC236}">
                <a16:creationId xmlns:a16="http://schemas.microsoft.com/office/drawing/2014/main" id="{8C1EE47B-1D6B-7113-BD30-71F1C1B7DBFD}"/>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23</a:t>
            </a:fld>
            <a:endParaRPr lang="en-US"/>
          </a:p>
        </p:txBody>
      </p:sp>
    </p:spTree>
    <p:extLst>
      <p:ext uri="{BB962C8B-B14F-4D97-AF65-F5344CB8AC3E}">
        <p14:creationId xmlns:p14="http://schemas.microsoft.com/office/powerpoint/2010/main" val="1758449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6094439" y="1718919"/>
            <a:ext cx="4931003" cy="2725007"/>
          </a:xfrm>
        </p:spPr>
        <p:txBody>
          <a:bodyPr/>
          <a:lstStyle/>
          <a:p>
            <a:r>
              <a:rPr lang="en-US"/>
              <a:t>Thank you</a:t>
            </a:r>
          </a:p>
        </p:txBody>
      </p:sp>
    </p:spTree>
    <p:extLst>
      <p:ext uri="{BB962C8B-B14F-4D97-AF65-F5344CB8AC3E}">
        <p14:creationId xmlns:p14="http://schemas.microsoft.com/office/powerpoint/2010/main" val="31612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91497-60EB-6CC6-BE1A-11323E8A9677}"/>
              </a:ext>
            </a:extLst>
          </p:cNvPr>
          <p:cNvSpPr>
            <a:spLocks noGrp="1"/>
          </p:cNvSpPr>
          <p:nvPr>
            <p:ph sz="half" idx="2"/>
          </p:nvPr>
        </p:nvSpPr>
        <p:spPr>
          <a:xfrm>
            <a:off x="1472951" y="1724627"/>
            <a:ext cx="8604610" cy="4324205"/>
          </a:xfrm>
        </p:spPr>
        <p:txBody>
          <a:bodyPr vert="horz" lIns="91440" tIns="45720" rIns="91440" bIns="45720" rtlCol="0" anchor="t">
            <a:noAutofit/>
          </a:bodyPr>
          <a:lstStyle/>
          <a:p>
            <a:pPr marL="0" indent="0">
              <a:spcAft>
                <a:spcPts val="600"/>
              </a:spcAft>
              <a:buNone/>
            </a:pPr>
            <a:r>
              <a:rPr lang="en-US" sz="1800">
                <a:ea typeface="+mn-lt"/>
                <a:cs typeface="+mn-lt"/>
              </a:rPr>
              <a:t>The </a:t>
            </a:r>
            <a:r>
              <a:rPr lang="en-US" sz="1800">
                <a:solidFill>
                  <a:schemeClr val="accent3">
                    <a:lumMod val="76000"/>
                  </a:schemeClr>
                </a:solidFill>
                <a:ea typeface="+mn-lt"/>
                <a:cs typeface="+mn-lt"/>
              </a:rPr>
              <a:t>objective </a:t>
            </a:r>
            <a:r>
              <a:rPr lang="en-US" sz="1800">
                <a:ea typeface="+mn-lt"/>
                <a:cs typeface="+mn-lt"/>
              </a:rPr>
              <a:t>of the project is that to </a:t>
            </a:r>
            <a:r>
              <a:rPr lang="en-US" sz="1800">
                <a:solidFill>
                  <a:schemeClr val="accent3">
                    <a:lumMod val="76000"/>
                  </a:schemeClr>
                </a:solidFill>
                <a:ea typeface="+mn-lt"/>
                <a:cs typeface="+mn-lt"/>
              </a:rPr>
              <a:t>plan, develop, and test a new model</a:t>
            </a:r>
            <a:r>
              <a:rPr lang="en-US" sz="1800">
                <a:ea typeface="+mn-lt"/>
                <a:cs typeface="+mn-lt"/>
              </a:rPr>
              <a:t> of razor scooters called the Red Zuma. The project is intended to </a:t>
            </a:r>
            <a:r>
              <a:rPr lang="en-US" sz="1800">
                <a:solidFill>
                  <a:schemeClr val="accent3">
                    <a:lumMod val="76000"/>
                  </a:schemeClr>
                </a:solidFill>
                <a:ea typeface="+mn-lt"/>
                <a:cs typeface="+mn-lt"/>
              </a:rPr>
              <a:t>start on January 2, 2015</a:t>
            </a:r>
            <a:r>
              <a:rPr lang="en-US" sz="1800">
                <a:ea typeface="+mn-lt"/>
                <a:cs typeface="+mn-lt"/>
              </a:rPr>
              <a:t>, with the goal of </a:t>
            </a:r>
            <a:r>
              <a:rPr lang="en-US" sz="1800">
                <a:solidFill>
                  <a:schemeClr val="accent3">
                    <a:lumMod val="76000"/>
                  </a:schemeClr>
                </a:solidFill>
                <a:ea typeface="+mn-lt"/>
                <a:cs typeface="+mn-lt"/>
              </a:rPr>
              <a:t>completing it January 17, 2016.</a:t>
            </a:r>
            <a:r>
              <a:rPr lang="en-US" sz="1800">
                <a:ea typeface="+mn-lt"/>
                <a:cs typeface="+mn-lt"/>
              </a:rPr>
              <a:t> The goal is to have the scooters be ready for the major trade show in Las Vegas on January 22, 2016. The scooters are made with at least </a:t>
            </a:r>
            <a:r>
              <a:rPr lang="en-US" sz="1800">
                <a:solidFill>
                  <a:schemeClr val="accent3">
                    <a:lumMod val="76000"/>
                  </a:schemeClr>
                </a:solidFill>
                <a:ea typeface="+mn-lt"/>
                <a:cs typeface="+mn-lt"/>
              </a:rPr>
              <a:t>25% recyclable materials</a:t>
            </a:r>
            <a:r>
              <a:rPr lang="en-US" sz="1800">
                <a:ea typeface="+mn-lt"/>
                <a:cs typeface="+mn-lt"/>
              </a:rPr>
              <a:t> weighing less than 95 pounds. The scooters have a battery life of </a:t>
            </a:r>
            <a:r>
              <a:rPr lang="en-US" sz="1800">
                <a:solidFill>
                  <a:schemeClr val="accent3">
                    <a:lumMod val="76000"/>
                  </a:schemeClr>
                </a:solidFill>
                <a:ea typeface="+mn-lt"/>
                <a:cs typeface="+mn-lt"/>
              </a:rPr>
              <a:t>more than 30 hours</a:t>
            </a:r>
            <a:r>
              <a:rPr lang="en-US" sz="1800">
                <a:ea typeface="+mn-lt"/>
                <a:cs typeface="+mn-lt"/>
              </a:rPr>
              <a:t> and comes in 4 different colors. With the surge of racing scooters, the Red Zuma is believed to strive in the market. The predicted </a:t>
            </a:r>
            <a:r>
              <a:rPr lang="en-US" sz="1800">
                <a:solidFill>
                  <a:schemeClr val="accent3">
                    <a:lumMod val="76000"/>
                  </a:schemeClr>
                </a:solidFill>
                <a:ea typeface="+mn-lt"/>
                <a:cs typeface="+mn-lt"/>
              </a:rPr>
              <a:t>cost of the project is $1,379,400 USD</a:t>
            </a:r>
            <a:r>
              <a:rPr lang="en-US" sz="1800">
                <a:ea typeface="+mn-lt"/>
                <a:cs typeface="+mn-lt"/>
              </a:rPr>
              <a:t>.   </a:t>
            </a:r>
            <a:endParaRPr lang="en-US" sz="1800"/>
          </a:p>
        </p:txBody>
      </p:sp>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a:xfrm>
            <a:off x="2697480" y="731520"/>
            <a:ext cx="8762246" cy="777240"/>
          </a:xfrm>
        </p:spPr>
        <p:txBody>
          <a:bodyPr anchor="ctr">
            <a:normAutofit fontScale="90000"/>
          </a:bodyPr>
          <a:lstStyle/>
          <a:p>
            <a:r>
              <a:rPr lang="en-US"/>
              <a:t>Project Objective &amp; Description</a:t>
            </a:r>
          </a:p>
        </p:txBody>
      </p:sp>
      <p:sp>
        <p:nvSpPr>
          <p:cNvPr id="36" name="Text Placeholder 6">
            <a:extLst>
              <a:ext uri="{FF2B5EF4-FFF2-40B4-BE49-F238E27FC236}">
                <a16:creationId xmlns:a16="http://schemas.microsoft.com/office/drawing/2014/main" id="{679A13FB-B0D0-E0DD-DA94-5F2C8BD6BFAA}"/>
              </a:ext>
            </a:extLst>
          </p:cNvPr>
          <p:cNvSpPr>
            <a:spLocks noGrp="1"/>
          </p:cNvSpPr>
          <p:nvPr>
            <p:ph type="body" sz="quarter" idx="13"/>
          </p:nvPr>
        </p:nvSpPr>
        <p:spPr>
          <a:xfrm>
            <a:off x="1815806" y="793971"/>
            <a:ext cx="621792" cy="621792"/>
          </a:xfrm>
        </p:spPr>
        <p:txBody>
          <a:bodyPr/>
          <a:lstStyle/>
          <a:p>
            <a:endParaRPr lang="en-US"/>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3</a:t>
            </a:fld>
            <a:endParaRPr lang="en-US"/>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F95-D5A1-B1AB-ED53-4D1BE4E21DD0}"/>
              </a:ext>
            </a:extLst>
          </p:cNvPr>
          <p:cNvSpPr>
            <a:spLocks noGrp="1"/>
          </p:cNvSpPr>
          <p:nvPr>
            <p:ph type="title"/>
          </p:nvPr>
        </p:nvSpPr>
        <p:spPr>
          <a:xfrm>
            <a:off x="-967" y="127581"/>
            <a:ext cx="9593023" cy="832685"/>
          </a:xfrm>
        </p:spPr>
        <p:txBody>
          <a:bodyPr anchor="t">
            <a:normAutofit/>
          </a:bodyPr>
          <a:lstStyle/>
          <a:p>
            <a:r>
              <a:rPr lang="en-US" sz="4000"/>
              <a:t> Justification</a:t>
            </a:r>
            <a:endParaRPr lang="en-US"/>
          </a:p>
        </p:txBody>
      </p:sp>
      <p:sp>
        <p:nvSpPr>
          <p:cNvPr id="10" name="Text Placeholder 2">
            <a:extLst>
              <a:ext uri="{FF2B5EF4-FFF2-40B4-BE49-F238E27FC236}">
                <a16:creationId xmlns:a16="http://schemas.microsoft.com/office/drawing/2014/main" id="{AFEFDA3F-4BA9-270B-ECF1-5A6AE3E86A0C}"/>
              </a:ext>
            </a:extLst>
          </p:cNvPr>
          <p:cNvSpPr>
            <a:spLocks noGrp="1"/>
          </p:cNvSpPr>
          <p:nvPr>
            <p:ph type="body" idx="1"/>
          </p:nvPr>
        </p:nvSpPr>
        <p:spPr>
          <a:xfrm>
            <a:off x="349794" y="819526"/>
            <a:ext cx="7175765" cy="2095379"/>
          </a:xfrm>
          <a:ln>
            <a:solidFill>
              <a:schemeClr val="tx1"/>
            </a:solidFill>
            <a:prstDash val="dash"/>
          </a:ln>
        </p:spPr>
        <p:txBody>
          <a:bodyPr vert="horz" lIns="91440" tIns="45720" rIns="91440" bIns="45720" rtlCol="0" anchor="t">
            <a:noAutofit/>
          </a:bodyPr>
          <a:lstStyle/>
          <a:p>
            <a:r>
              <a:rPr lang="en-US" sz="1600">
                <a:solidFill>
                  <a:srgbClr val="000000"/>
                </a:solidFill>
                <a:latin typeface="Arial"/>
                <a:cs typeface="Arial"/>
              </a:rPr>
              <a:t>According to the ARC’s Sales Team, there is a </a:t>
            </a:r>
            <a:r>
              <a:rPr lang="en-US" sz="1600" b="1">
                <a:solidFill>
                  <a:srgbClr val="000000"/>
                </a:solidFill>
                <a:latin typeface="Arial"/>
                <a:cs typeface="Arial"/>
              </a:rPr>
              <a:t>surge in the market demand</a:t>
            </a:r>
            <a:r>
              <a:rPr lang="en-US" sz="1600">
                <a:solidFill>
                  <a:srgbClr val="000000"/>
                </a:solidFill>
                <a:latin typeface="Arial"/>
                <a:cs typeface="Arial"/>
              </a:rPr>
              <a:t> for high-performing racing scooters like the Red Zuma. The new product initiative along with the current consumer trends also positions ARC in the Extreme Sports Market aspiring to eventually feature on such competitive platforms, such as X-Games.</a:t>
            </a:r>
            <a:br>
              <a:rPr lang="en-US" sz="1600">
                <a:latin typeface="Arial"/>
                <a:cs typeface="Arial"/>
              </a:rPr>
            </a:br>
            <a:r>
              <a:rPr lang="en-US" sz="1600">
                <a:solidFill>
                  <a:srgbClr val="000000"/>
                </a:solidFill>
                <a:latin typeface="Arial"/>
                <a:cs typeface="Arial"/>
              </a:rPr>
              <a:t>Despite being a </a:t>
            </a:r>
            <a:r>
              <a:rPr lang="en-US" sz="1600" b="1">
                <a:solidFill>
                  <a:srgbClr val="000000"/>
                </a:solidFill>
                <a:latin typeface="Arial"/>
                <a:cs typeface="Arial"/>
              </a:rPr>
              <a:t>small sized company</a:t>
            </a:r>
            <a:r>
              <a:rPr lang="en-US" sz="1600">
                <a:solidFill>
                  <a:srgbClr val="000000"/>
                </a:solidFill>
                <a:latin typeface="Arial"/>
                <a:cs typeface="Arial"/>
              </a:rPr>
              <a:t>, ARC operates on </a:t>
            </a:r>
            <a:r>
              <a:rPr lang="en-US" sz="1600" b="1">
                <a:solidFill>
                  <a:srgbClr val="000000"/>
                </a:solidFill>
                <a:latin typeface="Arial"/>
                <a:cs typeface="Arial"/>
              </a:rPr>
              <a:t>limited resources</a:t>
            </a:r>
            <a:r>
              <a:rPr lang="en-US" sz="1600">
                <a:solidFill>
                  <a:srgbClr val="000000"/>
                </a:solidFill>
                <a:latin typeface="Arial"/>
                <a:cs typeface="Arial"/>
              </a:rPr>
              <a:t> and must mindfully prioritize projects that </a:t>
            </a:r>
            <a:r>
              <a:rPr lang="en-US" sz="1600" b="1">
                <a:solidFill>
                  <a:srgbClr val="000000"/>
                </a:solidFill>
                <a:latin typeface="Arial"/>
                <a:cs typeface="Arial"/>
              </a:rPr>
              <a:t>focus on high market impact</a:t>
            </a:r>
            <a:r>
              <a:rPr lang="en-US" sz="1600">
                <a:solidFill>
                  <a:srgbClr val="000000"/>
                </a:solidFill>
                <a:latin typeface="Arial"/>
                <a:cs typeface="Arial"/>
              </a:rPr>
              <a:t> and brand growth. </a:t>
            </a:r>
            <a:endParaRPr lang="en-US" sz="1050">
              <a:solidFill>
                <a:srgbClr val="000000"/>
              </a:solidFill>
              <a:latin typeface="Arial"/>
              <a:cs typeface="Arial"/>
            </a:endParaRPr>
          </a:p>
        </p:txBody>
      </p:sp>
      <p:sp>
        <p:nvSpPr>
          <p:cNvPr id="5" name="Slide Number Placeholder 4" hidden="1">
            <a:extLst>
              <a:ext uri="{FF2B5EF4-FFF2-40B4-BE49-F238E27FC236}">
                <a16:creationId xmlns:a16="http://schemas.microsoft.com/office/drawing/2014/main" id="{A7B43E38-3877-F6B6-A26D-E509E8FA6F8E}"/>
              </a:ext>
            </a:extLst>
          </p:cNvPr>
          <p:cNvSpPr>
            <a:spLocks noGrp="1"/>
          </p:cNvSpPr>
          <p:nvPr>
            <p:ph type="sldNum" sz="quarter" idx="4294967295"/>
          </p:nvPr>
        </p:nvSpPr>
        <p:spPr>
          <a:xfrm>
            <a:off x="0" y="809625"/>
            <a:ext cx="941388" cy="620713"/>
          </a:xfrm>
        </p:spPr>
        <p:txBody>
          <a:bodyPr/>
          <a:lstStyle/>
          <a:p>
            <a:pPr>
              <a:spcAft>
                <a:spcPts val="600"/>
              </a:spcAft>
            </a:pPr>
            <a:fld id="{CC43B8D3-9A08-F84C-9DD4-44948BA52D4B}" type="slidenum">
              <a:rPr lang="en-US" smtClean="0"/>
              <a:pPr>
                <a:spcAft>
                  <a:spcPts val="600"/>
                </a:spcAft>
              </a:pPr>
              <a:t>4</a:t>
            </a:fld>
            <a:endParaRPr lang="en-US"/>
          </a:p>
        </p:txBody>
      </p:sp>
      <p:sp>
        <p:nvSpPr>
          <p:cNvPr id="7" name="Text Placeholder 2">
            <a:extLst>
              <a:ext uri="{FF2B5EF4-FFF2-40B4-BE49-F238E27FC236}">
                <a16:creationId xmlns:a16="http://schemas.microsoft.com/office/drawing/2014/main" id="{B20B88F1-6565-CDD7-A753-EDFA8B505B95}"/>
              </a:ext>
            </a:extLst>
          </p:cNvPr>
          <p:cNvSpPr txBox="1">
            <a:spLocks/>
          </p:cNvSpPr>
          <p:nvPr/>
        </p:nvSpPr>
        <p:spPr>
          <a:xfrm>
            <a:off x="3050409" y="3081973"/>
            <a:ext cx="6948467" cy="2780015"/>
          </a:xfrm>
          <a:prstGeom prst="rect">
            <a:avLst/>
          </a:prstGeom>
          <a:ln>
            <a:solidFill>
              <a:schemeClr val="tx1"/>
            </a:solidFill>
            <a:prstDash val="dash"/>
          </a:ln>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a:solidFill>
                  <a:srgbClr val="000000"/>
                </a:solidFill>
                <a:latin typeface="Arial"/>
                <a:cs typeface="Arial"/>
              </a:rPr>
              <a:t>KEY BENEFITS OF PURCHASING RED ZUMA ARE:</a:t>
            </a:r>
          </a:p>
          <a:p>
            <a:pPr marL="285750" indent="-285750">
              <a:buFont typeface="Symbol"/>
              <a:buChar char="•"/>
            </a:pPr>
            <a:r>
              <a:rPr lang="en-US" sz="1600" b="1">
                <a:solidFill>
                  <a:srgbClr val="000000"/>
                </a:solidFill>
                <a:latin typeface="Arial"/>
                <a:cs typeface="Arial"/>
              </a:rPr>
              <a:t>Revenue Potential:</a:t>
            </a:r>
            <a:r>
              <a:rPr lang="en-US" sz="1600">
                <a:solidFill>
                  <a:srgbClr val="000000"/>
                </a:solidFill>
                <a:latin typeface="Arial"/>
                <a:cs typeface="Arial"/>
              </a:rPr>
              <a:t> </a:t>
            </a:r>
            <a:r>
              <a:rPr lang="en-US" sz="1600" u="sng">
                <a:solidFill>
                  <a:srgbClr val="000000"/>
                </a:solidFill>
                <a:latin typeface="Arial"/>
                <a:cs typeface="Arial"/>
              </a:rPr>
              <a:t>Early bird entry</a:t>
            </a:r>
            <a:r>
              <a:rPr lang="en-US" sz="1600">
                <a:solidFill>
                  <a:srgbClr val="000000"/>
                </a:solidFill>
                <a:latin typeface="Arial"/>
                <a:cs typeface="Arial"/>
              </a:rPr>
              <a:t> into the racing scooter segment can create an increase in sales and market share</a:t>
            </a:r>
            <a:endParaRPr lang="en-US"/>
          </a:p>
          <a:p>
            <a:pPr marL="285750" indent="-285750">
              <a:buFont typeface="Symbol"/>
              <a:buChar char="•"/>
            </a:pPr>
            <a:r>
              <a:rPr lang="en-US" sz="1600" b="1">
                <a:solidFill>
                  <a:srgbClr val="000000"/>
                </a:solidFill>
                <a:latin typeface="Arial"/>
                <a:cs typeface="Arial"/>
              </a:rPr>
              <a:t>Brand Visibility: </a:t>
            </a:r>
            <a:r>
              <a:rPr lang="en-US" sz="1600">
                <a:solidFill>
                  <a:srgbClr val="000000"/>
                </a:solidFill>
                <a:latin typeface="Arial"/>
                <a:cs typeface="Arial"/>
              </a:rPr>
              <a:t>A successful launch at the trade shows will enhance brand visibility and strengthen ARC’s position as an innovator</a:t>
            </a:r>
          </a:p>
          <a:p>
            <a:pPr marL="285750" indent="-285750">
              <a:buFont typeface="Symbol"/>
              <a:buChar char="•"/>
            </a:pPr>
            <a:r>
              <a:rPr lang="en-US" sz="1600" b="1">
                <a:solidFill>
                  <a:srgbClr val="000000"/>
                </a:solidFill>
                <a:latin typeface="Arial"/>
                <a:cs typeface="Arial"/>
              </a:rPr>
              <a:t>Market Diversification: </a:t>
            </a:r>
            <a:r>
              <a:rPr lang="en-US" sz="1600">
                <a:solidFill>
                  <a:srgbClr val="000000"/>
                </a:solidFill>
                <a:latin typeface="Arial"/>
                <a:cs typeface="Arial"/>
              </a:rPr>
              <a:t>The product Red Zuma </a:t>
            </a:r>
            <a:r>
              <a:rPr lang="en-US" sz="1600" u="sng">
                <a:solidFill>
                  <a:srgbClr val="000000"/>
                </a:solidFill>
                <a:latin typeface="Arial"/>
                <a:cs typeface="Arial"/>
              </a:rPr>
              <a:t>expands ARC’s portfolio</a:t>
            </a:r>
            <a:r>
              <a:rPr lang="en-US" sz="1600">
                <a:solidFill>
                  <a:srgbClr val="000000"/>
                </a:solidFill>
                <a:latin typeface="Arial"/>
                <a:cs typeface="Arial"/>
              </a:rPr>
              <a:t>, </a:t>
            </a:r>
            <a:r>
              <a:rPr lang="en-US" sz="1600" u="sng">
                <a:solidFill>
                  <a:srgbClr val="000000"/>
                </a:solidFill>
                <a:latin typeface="Arial"/>
                <a:cs typeface="Arial"/>
              </a:rPr>
              <a:t>reducing dependency</a:t>
            </a:r>
            <a:r>
              <a:rPr lang="en-US" sz="1600">
                <a:solidFill>
                  <a:srgbClr val="000000"/>
                </a:solidFill>
                <a:latin typeface="Arial"/>
                <a:cs typeface="Arial"/>
              </a:rPr>
              <a:t> on the existing product lines and </a:t>
            </a:r>
            <a:r>
              <a:rPr lang="en-US" sz="1600" u="sng">
                <a:solidFill>
                  <a:srgbClr val="000000"/>
                </a:solidFill>
                <a:latin typeface="Arial"/>
                <a:cs typeface="Arial"/>
              </a:rPr>
              <a:t>create demand</a:t>
            </a:r>
            <a:r>
              <a:rPr lang="en-US" sz="1600">
                <a:solidFill>
                  <a:srgbClr val="000000"/>
                </a:solidFill>
                <a:latin typeface="Arial"/>
                <a:cs typeface="Arial"/>
              </a:rPr>
              <a:t> among the younger performance-driven audience</a:t>
            </a:r>
          </a:p>
          <a:p>
            <a:pPr marL="285750" indent="-285750">
              <a:buFont typeface="Symbol"/>
              <a:buChar char="•"/>
            </a:pPr>
            <a:r>
              <a:rPr lang="en-US" sz="1600" b="1">
                <a:solidFill>
                  <a:srgbClr val="000000"/>
                </a:solidFill>
                <a:latin typeface="Arial"/>
                <a:cs typeface="Arial"/>
              </a:rPr>
              <a:t>Strategic Timing: </a:t>
            </a:r>
            <a:r>
              <a:rPr lang="en-US" sz="1600">
                <a:solidFill>
                  <a:srgbClr val="000000"/>
                </a:solidFill>
                <a:latin typeface="Arial"/>
                <a:cs typeface="Arial"/>
              </a:rPr>
              <a:t>The </a:t>
            </a:r>
            <a:r>
              <a:rPr lang="en-US" sz="1600" b="1" u="sng">
                <a:solidFill>
                  <a:srgbClr val="000000"/>
                </a:solidFill>
                <a:latin typeface="Arial"/>
                <a:cs typeface="Arial"/>
              </a:rPr>
              <a:t>deadline – January 17, 2016</a:t>
            </a:r>
            <a:r>
              <a:rPr lang="en-US" sz="1600">
                <a:solidFill>
                  <a:srgbClr val="000000"/>
                </a:solidFill>
                <a:latin typeface="Arial"/>
                <a:cs typeface="Arial"/>
              </a:rPr>
              <a:t>, aligns with the trade show, providing clear time constraint that reinforces urgency and purpose for the project</a:t>
            </a:r>
            <a:endParaRPr lang="en-US" sz="1600"/>
          </a:p>
          <a:p>
            <a:endParaRPr lang="en-US" sz="1200">
              <a:solidFill>
                <a:srgbClr val="000000"/>
              </a:solidFill>
              <a:latin typeface="Arial"/>
              <a:cs typeface="Arial"/>
            </a:endParaRPr>
          </a:p>
        </p:txBody>
      </p:sp>
    </p:spTree>
    <p:extLst>
      <p:ext uri="{BB962C8B-B14F-4D97-AF65-F5344CB8AC3E}">
        <p14:creationId xmlns:p14="http://schemas.microsoft.com/office/powerpoint/2010/main" val="238796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80B05-24F6-F96B-752C-496A5BD99A25}"/>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ED6D7270-0A71-416D-FD31-8251C4A008F3}"/>
              </a:ext>
            </a:extLst>
          </p:cNvPr>
          <p:cNvSpPr>
            <a:spLocks noGrp="1"/>
          </p:cNvSpPr>
          <p:nvPr>
            <p:ph type="title"/>
          </p:nvPr>
        </p:nvSpPr>
        <p:spPr>
          <a:xfrm>
            <a:off x="2697480" y="731520"/>
            <a:ext cx="8762246" cy="777240"/>
          </a:xfrm>
        </p:spPr>
        <p:txBody>
          <a:bodyPr anchor="ctr">
            <a:normAutofit/>
          </a:bodyPr>
          <a:lstStyle/>
          <a:p>
            <a:r>
              <a:rPr lang="en-US"/>
              <a:t>Deliverables</a:t>
            </a:r>
          </a:p>
        </p:txBody>
      </p:sp>
      <p:sp>
        <p:nvSpPr>
          <p:cNvPr id="54" name="Text Placeholder 3">
            <a:extLst>
              <a:ext uri="{FF2B5EF4-FFF2-40B4-BE49-F238E27FC236}">
                <a16:creationId xmlns:a16="http://schemas.microsoft.com/office/drawing/2014/main" id="{A3C457EA-4D30-2C11-538E-907E1E03DEED}"/>
              </a:ext>
            </a:extLst>
          </p:cNvPr>
          <p:cNvSpPr>
            <a:spLocks noGrp="1"/>
          </p:cNvSpPr>
          <p:nvPr>
            <p:ph type="body" sz="quarter" idx="13"/>
          </p:nvPr>
        </p:nvSpPr>
        <p:spPr>
          <a:xfrm>
            <a:off x="1815806" y="793971"/>
            <a:ext cx="621792" cy="621792"/>
          </a:xfrm>
        </p:spPr>
        <p:txBody>
          <a:bodyPr/>
          <a:lstStyle/>
          <a:p>
            <a:endParaRPr lang="en-US"/>
          </a:p>
        </p:txBody>
      </p:sp>
      <p:sp>
        <p:nvSpPr>
          <p:cNvPr id="27" name="Slide Number Placeholder 26">
            <a:extLst>
              <a:ext uri="{FF2B5EF4-FFF2-40B4-BE49-F238E27FC236}">
                <a16:creationId xmlns:a16="http://schemas.microsoft.com/office/drawing/2014/main" id="{59227068-585E-4C93-030F-F04A16527B05}"/>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5</a:t>
            </a:fld>
            <a:endParaRPr lang="en-US"/>
          </a:p>
        </p:txBody>
      </p:sp>
      <p:graphicFrame>
        <p:nvGraphicFramePr>
          <p:cNvPr id="29" name="Content Placeholder 1">
            <a:extLst>
              <a:ext uri="{FF2B5EF4-FFF2-40B4-BE49-F238E27FC236}">
                <a16:creationId xmlns:a16="http://schemas.microsoft.com/office/drawing/2014/main" id="{5350F625-CF3B-88EC-AE22-A47AF86A8E12}"/>
              </a:ext>
            </a:extLst>
          </p:cNvPr>
          <p:cNvGraphicFramePr/>
          <p:nvPr>
            <p:extLst>
              <p:ext uri="{D42A27DB-BD31-4B8C-83A1-F6EECF244321}">
                <p14:modId xmlns:p14="http://schemas.microsoft.com/office/powerpoint/2010/main" val="811517607"/>
              </p:ext>
            </p:extLst>
          </p:nvPr>
        </p:nvGraphicFramePr>
        <p:xfrm>
          <a:off x="1653637" y="1716768"/>
          <a:ext cx="9271773" cy="4823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846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1DB09-A3B7-80A0-D7F3-4839CE8BFEE7}"/>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968C792C-F06F-1D73-1539-139997E4BACC}"/>
              </a:ext>
            </a:extLst>
          </p:cNvPr>
          <p:cNvSpPr>
            <a:spLocks noGrp="1"/>
          </p:cNvSpPr>
          <p:nvPr>
            <p:ph type="title"/>
          </p:nvPr>
        </p:nvSpPr>
        <p:spPr>
          <a:xfrm>
            <a:off x="2597336" y="722376"/>
            <a:ext cx="8870656" cy="764982"/>
          </a:xfrm>
        </p:spPr>
        <p:txBody>
          <a:bodyPr anchor="ctr">
            <a:normAutofit/>
          </a:bodyPr>
          <a:lstStyle/>
          <a:p>
            <a:r>
              <a:rPr lang="en-US"/>
              <a:t>Milestones</a:t>
            </a:r>
          </a:p>
        </p:txBody>
      </p:sp>
      <p:sp>
        <p:nvSpPr>
          <p:cNvPr id="129" name="Text Placeholder 3">
            <a:extLst>
              <a:ext uri="{FF2B5EF4-FFF2-40B4-BE49-F238E27FC236}">
                <a16:creationId xmlns:a16="http://schemas.microsoft.com/office/drawing/2014/main" id="{B619D628-B5AB-0C91-3F1B-4346D18E19B4}"/>
              </a:ext>
            </a:extLst>
          </p:cNvPr>
          <p:cNvSpPr>
            <a:spLocks noGrp="1"/>
          </p:cNvSpPr>
          <p:nvPr>
            <p:ph type="body" sz="quarter" idx="13"/>
          </p:nvPr>
        </p:nvSpPr>
        <p:spPr>
          <a:xfrm>
            <a:off x="1815806" y="793971"/>
            <a:ext cx="621792" cy="621792"/>
          </a:xfrm>
        </p:spPr>
        <p:txBody>
          <a:bodyPr/>
          <a:lstStyle/>
          <a:p>
            <a:endParaRPr lang="en-US"/>
          </a:p>
        </p:txBody>
      </p:sp>
      <p:sp>
        <p:nvSpPr>
          <p:cNvPr id="27" name="Slide Number Placeholder 26">
            <a:extLst>
              <a:ext uri="{FF2B5EF4-FFF2-40B4-BE49-F238E27FC236}">
                <a16:creationId xmlns:a16="http://schemas.microsoft.com/office/drawing/2014/main" id="{9CE18493-8793-856C-5859-C493C3ABF9DD}"/>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6</a:t>
            </a:fld>
            <a:endParaRPr lang="en-US"/>
          </a:p>
        </p:txBody>
      </p:sp>
      <p:sp>
        <p:nvSpPr>
          <p:cNvPr id="25" name="Text Placeholder 24">
            <a:extLst>
              <a:ext uri="{FF2B5EF4-FFF2-40B4-BE49-F238E27FC236}">
                <a16:creationId xmlns:a16="http://schemas.microsoft.com/office/drawing/2014/main" id="{C6E2AF49-FDB8-18E1-6843-956F80CC5755}"/>
              </a:ext>
            </a:extLst>
          </p:cNvPr>
          <p:cNvSpPr>
            <a:spLocks noGrp="1"/>
          </p:cNvSpPr>
          <p:nvPr>
            <p:ph type="body" sz="quarter" idx="4294967295"/>
          </p:nvPr>
        </p:nvSpPr>
        <p:spPr>
          <a:xfrm>
            <a:off x="886968" y="3575304"/>
            <a:ext cx="2441448" cy="365760"/>
          </a:xfrm>
        </p:spPr>
        <p:txBody>
          <a:bodyPr anchor="b">
            <a:normAutofit/>
          </a:bodyPr>
          <a:lstStyle/>
          <a:p>
            <a:pPr>
              <a:lnSpc>
                <a:spcPct val="90000"/>
              </a:lnSpc>
              <a:spcAft>
                <a:spcPts val="600"/>
              </a:spcAft>
            </a:pPr>
            <a:r>
              <a:rPr lang="en-US" sz="200"/>
              <a:t>3</a:t>
            </a:r>
          </a:p>
        </p:txBody>
      </p:sp>
      <p:graphicFrame>
        <p:nvGraphicFramePr>
          <p:cNvPr id="130" name="Content Placeholder 1">
            <a:extLst>
              <a:ext uri="{FF2B5EF4-FFF2-40B4-BE49-F238E27FC236}">
                <a16:creationId xmlns:a16="http://schemas.microsoft.com/office/drawing/2014/main" id="{CF89FC1D-54CA-9103-18B3-F9A8497EB729}"/>
              </a:ext>
            </a:extLst>
          </p:cNvPr>
          <p:cNvGraphicFramePr/>
          <p:nvPr>
            <p:extLst>
              <p:ext uri="{D42A27DB-BD31-4B8C-83A1-F6EECF244321}">
                <p14:modId xmlns:p14="http://schemas.microsoft.com/office/powerpoint/2010/main" val="2936970926"/>
              </p:ext>
            </p:extLst>
          </p:nvPr>
        </p:nvGraphicFramePr>
        <p:xfrm>
          <a:off x="889577" y="1730311"/>
          <a:ext cx="10584540" cy="4658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21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C95BE-ADD9-F833-F67C-BEEAF9F0168A}"/>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F0E030F-67D4-FA8C-2247-0D3B5FE44D07}"/>
              </a:ext>
            </a:extLst>
          </p:cNvPr>
          <p:cNvSpPr>
            <a:spLocks noGrp="1"/>
          </p:cNvSpPr>
          <p:nvPr>
            <p:ph type="title"/>
          </p:nvPr>
        </p:nvSpPr>
        <p:spPr>
          <a:xfrm>
            <a:off x="2697480" y="731520"/>
            <a:ext cx="8762246" cy="777240"/>
          </a:xfrm>
        </p:spPr>
        <p:txBody>
          <a:bodyPr anchor="ctr">
            <a:normAutofit/>
          </a:bodyPr>
          <a:lstStyle/>
          <a:p>
            <a:r>
              <a:rPr lang="en-US"/>
              <a:t>Technical Requirements</a:t>
            </a:r>
          </a:p>
        </p:txBody>
      </p:sp>
      <p:sp>
        <p:nvSpPr>
          <p:cNvPr id="40" name="Text Placeholder 3">
            <a:extLst>
              <a:ext uri="{FF2B5EF4-FFF2-40B4-BE49-F238E27FC236}">
                <a16:creationId xmlns:a16="http://schemas.microsoft.com/office/drawing/2014/main" id="{C503BDB2-3E5D-7E37-3B78-EE5057656AC5}"/>
              </a:ext>
            </a:extLst>
          </p:cNvPr>
          <p:cNvSpPr>
            <a:spLocks noGrp="1"/>
          </p:cNvSpPr>
          <p:nvPr>
            <p:ph type="body" sz="quarter" idx="13"/>
          </p:nvPr>
        </p:nvSpPr>
        <p:spPr>
          <a:xfrm>
            <a:off x="1815806" y="793971"/>
            <a:ext cx="621792" cy="621792"/>
          </a:xfrm>
        </p:spPr>
        <p:txBody>
          <a:bodyPr/>
          <a:lstStyle/>
          <a:p>
            <a:endParaRPr lang="en-US"/>
          </a:p>
        </p:txBody>
      </p:sp>
      <p:sp>
        <p:nvSpPr>
          <p:cNvPr id="27" name="Slide Number Placeholder 26">
            <a:extLst>
              <a:ext uri="{FF2B5EF4-FFF2-40B4-BE49-F238E27FC236}">
                <a16:creationId xmlns:a16="http://schemas.microsoft.com/office/drawing/2014/main" id="{C2786B6B-4790-0A28-3EE6-6954197FACC3}"/>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7</a:t>
            </a:fld>
            <a:endParaRPr lang="en-US"/>
          </a:p>
        </p:txBody>
      </p:sp>
      <p:graphicFrame>
        <p:nvGraphicFramePr>
          <p:cNvPr id="29" name="Content Placeholder 1">
            <a:extLst>
              <a:ext uri="{FF2B5EF4-FFF2-40B4-BE49-F238E27FC236}">
                <a16:creationId xmlns:a16="http://schemas.microsoft.com/office/drawing/2014/main" id="{9FD5FDE2-FAB0-39A8-F329-8DF818C3EC4A}"/>
              </a:ext>
            </a:extLst>
          </p:cNvPr>
          <p:cNvGraphicFramePr/>
          <p:nvPr>
            <p:extLst>
              <p:ext uri="{D42A27DB-BD31-4B8C-83A1-F6EECF244321}">
                <p14:modId xmlns:p14="http://schemas.microsoft.com/office/powerpoint/2010/main" val="1241651591"/>
              </p:ext>
            </p:extLst>
          </p:nvPr>
        </p:nvGraphicFramePr>
        <p:xfrm>
          <a:off x="1665732" y="1825625"/>
          <a:ext cx="886053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83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52C3-D6FA-E94A-E3AF-030F737E114D}"/>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352752F4-477D-AE4B-D80D-58B3B6B3174C}"/>
              </a:ext>
            </a:extLst>
          </p:cNvPr>
          <p:cNvSpPr>
            <a:spLocks noGrp="1"/>
          </p:cNvSpPr>
          <p:nvPr>
            <p:ph type="title"/>
          </p:nvPr>
        </p:nvSpPr>
        <p:spPr>
          <a:xfrm>
            <a:off x="2697480" y="731520"/>
            <a:ext cx="8762246" cy="777240"/>
          </a:xfrm>
        </p:spPr>
        <p:txBody>
          <a:bodyPr anchor="ctr">
            <a:normAutofit/>
          </a:bodyPr>
          <a:lstStyle/>
          <a:p>
            <a:r>
              <a:rPr lang="en-US"/>
              <a:t>Limits and Exclusions</a:t>
            </a:r>
          </a:p>
        </p:txBody>
      </p:sp>
      <p:sp>
        <p:nvSpPr>
          <p:cNvPr id="35" name="Text Placeholder 3">
            <a:extLst>
              <a:ext uri="{FF2B5EF4-FFF2-40B4-BE49-F238E27FC236}">
                <a16:creationId xmlns:a16="http://schemas.microsoft.com/office/drawing/2014/main" id="{5BC4B80A-F386-8B42-DA11-FB63978E09B8}"/>
              </a:ext>
            </a:extLst>
          </p:cNvPr>
          <p:cNvSpPr>
            <a:spLocks noGrp="1"/>
          </p:cNvSpPr>
          <p:nvPr>
            <p:ph type="body" sz="quarter" idx="13"/>
          </p:nvPr>
        </p:nvSpPr>
        <p:spPr>
          <a:xfrm>
            <a:off x="1815806" y="793971"/>
            <a:ext cx="621792" cy="621792"/>
          </a:xfrm>
        </p:spPr>
        <p:txBody>
          <a:bodyPr/>
          <a:lstStyle/>
          <a:p>
            <a:endParaRPr lang="en-US"/>
          </a:p>
        </p:txBody>
      </p:sp>
      <p:sp>
        <p:nvSpPr>
          <p:cNvPr id="27" name="Slide Number Placeholder 26">
            <a:extLst>
              <a:ext uri="{FF2B5EF4-FFF2-40B4-BE49-F238E27FC236}">
                <a16:creationId xmlns:a16="http://schemas.microsoft.com/office/drawing/2014/main" id="{98735247-8CAB-51EC-742C-0E18AA00D8E0}"/>
              </a:ext>
            </a:extLst>
          </p:cNvPr>
          <p:cNvSpPr>
            <a:spLocks noGrp="1"/>
          </p:cNvSpPr>
          <p:nvPr>
            <p:ph type="sldNum" sz="quarter" idx="16"/>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8</a:t>
            </a:fld>
            <a:endParaRPr lang="en-US"/>
          </a:p>
        </p:txBody>
      </p:sp>
      <p:graphicFrame>
        <p:nvGraphicFramePr>
          <p:cNvPr id="29" name="Content Placeholder 1">
            <a:extLst>
              <a:ext uri="{FF2B5EF4-FFF2-40B4-BE49-F238E27FC236}">
                <a16:creationId xmlns:a16="http://schemas.microsoft.com/office/drawing/2014/main" id="{26424E8A-3104-E3B7-0B4D-A9680A8C3034}"/>
              </a:ext>
            </a:extLst>
          </p:cNvPr>
          <p:cNvGraphicFramePr>
            <a:graphicFrameLocks noGrp="1"/>
          </p:cNvGraphicFramePr>
          <p:nvPr>
            <p:ph idx="1"/>
            <p:extLst>
              <p:ext uri="{D42A27DB-BD31-4B8C-83A1-F6EECF244321}">
                <p14:modId xmlns:p14="http://schemas.microsoft.com/office/powerpoint/2010/main" val="3672580669"/>
              </p:ext>
            </p:extLst>
          </p:nvPr>
        </p:nvGraphicFramePr>
        <p:xfrm>
          <a:off x="1048657" y="1710170"/>
          <a:ext cx="10293918" cy="4666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061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3E3D959-030C-0441-B0CC-C0027CC119DF}"/>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B21319B0-A126-0F82-D35E-679220511211}"/>
              </a:ext>
            </a:extLst>
          </p:cNvPr>
          <p:cNvSpPr>
            <a:spLocks noGrp="1"/>
          </p:cNvSpPr>
          <p:nvPr>
            <p:ph type="title"/>
          </p:nvPr>
        </p:nvSpPr>
        <p:spPr/>
        <p:txBody>
          <a:bodyPr/>
          <a:lstStyle/>
          <a:p>
            <a:r>
              <a:rPr lang="en-US"/>
              <a:t>Acceptance Criteria</a:t>
            </a:r>
          </a:p>
        </p:txBody>
      </p:sp>
      <p:sp>
        <p:nvSpPr>
          <p:cNvPr id="2" name="Content Placeholder 1">
            <a:extLst>
              <a:ext uri="{FF2B5EF4-FFF2-40B4-BE49-F238E27FC236}">
                <a16:creationId xmlns:a16="http://schemas.microsoft.com/office/drawing/2014/main" id="{38FFB670-2462-36E3-99B9-53F84021C26F}"/>
              </a:ext>
            </a:extLst>
          </p:cNvPr>
          <p:cNvSpPr>
            <a:spLocks noGrp="1"/>
          </p:cNvSpPr>
          <p:nvPr>
            <p:ph idx="1"/>
          </p:nvPr>
        </p:nvSpPr>
        <p:spPr/>
        <p:txBody>
          <a:bodyPr vert="horz" lIns="91440" tIns="45720" rIns="91440" bIns="45720" rtlCol="0" anchor="t">
            <a:normAutofit/>
          </a:bodyPr>
          <a:lstStyle/>
          <a:p>
            <a:pPr marL="283210" indent="-283210">
              <a:buFont typeface="Arial"/>
              <a:buChar char="•"/>
            </a:pPr>
            <a:r>
              <a:rPr lang="en-US" sz="2400">
                <a:solidFill>
                  <a:srgbClr val="000000"/>
                </a:solidFill>
                <a:latin typeface="Arial"/>
                <a:cs typeface="Arial"/>
              </a:rPr>
              <a:t>Red Zuma razor scooter </a:t>
            </a:r>
            <a:r>
              <a:rPr lang="en-US" sz="2400">
                <a:solidFill>
                  <a:srgbClr val="00B050"/>
                </a:solidFill>
                <a:latin typeface="Arial"/>
                <a:cs typeface="Arial"/>
              </a:rPr>
              <a:t>passes the requirements</a:t>
            </a:r>
            <a:r>
              <a:rPr lang="en-US" sz="2400">
                <a:solidFill>
                  <a:srgbClr val="000000"/>
                </a:solidFill>
                <a:latin typeface="Arial"/>
                <a:cs typeface="Arial"/>
              </a:rPr>
              <a:t> to enter as racing scooters for the X-Game Events.</a:t>
            </a:r>
          </a:p>
          <a:p>
            <a:pPr marL="283210" indent="-283210">
              <a:buFont typeface="Arial"/>
              <a:buChar char="•"/>
            </a:pPr>
            <a:r>
              <a:rPr lang="en-US" sz="2400">
                <a:solidFill>
                  <a:srgbClr val="000000"/>
                </a:solidFill>
                <a:latin typeface="Arial"/>
                <a:cs typeface="Arial"/>
              </a:rPr>
              <a:t>Product </a:t>
            </a:r>
            <a:r>
              <a:rPr lang="en-US" sz="2400">
                <a:solidFill>
                  <a:srgbClr val="00B050"/>
                </a:solidFill>
                <a:latin typeface="Arial"/>
                <a:cs typeface="Arial"/>
              </a:rPr>
              <a:t>launched on schedule</a:t>
            </a:r>
            <a:r>
              <a:rPr lang="en-US" sz="2400">
                <a:solidFill>
                  <a:srgbClr val="000000"/>
                </a:solidFill>
                <a:latin typeface="Arial"/>
                <a:cs typeface="Arial"/>
              </a:rPr>
              <a:t> and in time for X-Game Events (By January 17, 2016).</a:t>
            </a:r>
          </a:p>
          <a:p>
            <a:pPr marL="283210" indent="-283210">
              <a:buFont typeface="Arial"/>
              <a:buChar char="•"/>
            </a:pPr>
            <a:r>
              <a:rPr lang="en-US" sz="2400">
                <a:solidFill>
                  <a:srgbClr val="000000"/>
                </a:solidFill>
                <a:latin typeface="Arial"/>
                <a:cs typeface="Arial"/>
              </a:rPr>
              <a:t>Project is </a:t>
            </a:r>
            <a:r>
              <a:rPr lang="en-US" sz="2400">
                <a:solidFill>
                  <a:srgbClr val="00B050"/>
                </a:solidFill>
                <a:latin typeface="Arial"/>
                <a:cs typeface="Arial"/>
              </a:rPr>
              <a:t>not over budget. </a:t>
            </a:r>
          </a:p>
          <a:p>
            <a:pPr marL="283210" indent="-283210">
              <a:buFont typeface="Arial"/>
              <a:buChar char="•"/>
            </a:pPr>
            <a:r>
              <a:rPr lang="en-US" sz="2400">
                <a:solidFill>
                  <a:srgbClr val="000000"/>
                </a:solidFill>
                <a:latin typeface="Arial"/>
                <a:cs typeface="Arial"/>
              </a:rPr>
              <a:t>Employees are </a:t>
            </a:r>
            <a:r>
              <a:rPr lang="en-US" sz="2400">
                <a:solidFill>
                  <a:srgbClr val="00B050"/>
                </a:solidFill>
                <a:latin typeface="Arial"/>
                <a:cs typeface="Arial"/>
              </a:rPr>
              <a:t>not over-worked</a:t>
            </a:r>
            <a:r>
              <a:rPr lang="en-US" sz="2400">
                <a:solidFill>
                  <a:srgbClr val="000000"/>
                </a:solidFill>
                <a:latin typeface="Arial"/>
                <a:cs typeface="Arial"/>
              </a:rPr>
              <a:t>, giving them the appropriate weekends and holidays off. </a:t>
            </a:r>
          </a:p>
          <a:p>
            <a:pPr marL="283210" indent="-283210">
              <a:buFont typeface="Arial"/>
              <a:buChar char="•"/>
            </a:pPr>
            <a:r>
              <a:rPr lang="en-US" sz="2400">
                <a:solidFill>
                  <a:srgbClr val="000000"/>
                </a:solidFill>
                <a:latin typeface="Arial"/>
                <a:cs typeface="Arial"/>
              </a:rPr>
              <a:t>After evaluation and feedback on Market Research consumer test trials, there should be a </a:t>
            </a:r>
            <a:r>
              <a:rPr lang="en-US" sz="2400">
                <a:solidFill>
                  <a:srgbClr val="00B050"/>
                </a:solidFill>
                <a:latin typeface="Arial"/>
                <a:cs typeface="Arial"/>
              </a:rPr>
              <a:t>satisfactory score of 3 out of 4.</a:t>
            </a:r>
            <a:endParaRPr lang="en-US" sz="2400">
              <a:solidFill>
                <a:srgbClr val="00B050"/>
              </a:solidFill>
            </a:endParaRPr>
          </a:p>
          <a:p>
            <a:pPr marL="0" indent="0">
              <a:buNone/>
            </a:pPr>
            <a:endParaRPr lang="en-US" sz="1600">
              <a:solidFill>
                <a:srgbClr val="000000"/>
              </a:solidFill>
              <a:latin typeface="Arial"/>
              <a:cs typeface="Arial"/>
            </a:endParaRPr>
          </a:p>
        </p:txBody>
      </p:sp>
      <p:sp>
        <p:nvSpPr>
          <p:cNvPr id="25" name="Text Placeholder 24">
            <a:extLst>
              <a:ext uri="{FF2B5EF4-FFF2-40B4-BE49-F238E27FC236}">
                <a16:creationId xmlns:a16="http://schemas.microsoft.com/office/drawing/2014/main" id="{59951C14-A7C8-E310-42EE-7E34CC5810BE}"/>
              </a:ext>
            </a:extLst>
          </p:cNvPr>
          <p:cNvSpPr>
            <a:spLocks noGrp="1"/>
          </p:cNvSpPr>
          <p:nvPr>
            <p:ph type="body" sz="quarter" idx="13"/>
          </p:nvPr>
        </p:nvSpPr>
        <p:spPr/>
        <p:txBody>
          <a:bodyPr/>
          <a:lstStyle/>
          <a:p>
            <a:r>
              <a:rPr lang="en-US"/>
              <a:t>3</a:t>
            </a:r>
          </a:p>
        </p:txBody>
      </p:sp>
      <p:sp>
        <p:nvSpPr>
          <p:cNvPr id="27" name="Slide Number Placeholder 26">
            <a:extLst>
              <a:ext uri="{FF2B5EF4-FFF2-40B4-BE49-F238E27FC236}">
                <a16:creationId xmlns:a16="http://schemas.microsoft.com/office/drawing/2014/main" id="{7E373616-99BD-3791-6033-705BCD8473DF}"/>
              </a:ext>
            </a:extLst>
          </p:cNvPr>
          <p:cNvSpPr>
            <a:spLocks noGrp="1"/>
          </p:cNvSpPr>
          <p:nvPr>
            <p:ph type="sldNum" sz="quarter" idx="15"/>
          </p:nvPr>
        </p:nvSpPr>
        <p:spPr/>
        <p:txBody>
          <a:bodyPr/>
          <a:lstStyle/>
          <a:p>
            <a:fld id="{CC43B8D3-9A08-F84C-9DD4-44948BA52D4B}" type="slidenum">
              <a:rPr lang="en-US" smtClean="0"/>
              <a:pPr/>
              <a:t>9</a:t>
            </a:fld>
            <a:endParaRPr lang="en-US"/>
          </a:p>
        </p:txBody>
      </p:sp>
    </p:spTree>
    <p:extLst>
      <p:ext uri="{BB962C8B-B14F-4D97-AF65-F5344CB8AC3E}">
        <p14:creationId xmlns:p14="http://schemas.microsoft.com/office/powerpoint/2010/main" val="1402990323"/>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2.xml><?xml version="1.0" encoding="utf-8"?>
<ds:datastoreItem xmlns:ds="http://schemas.openxmlformats.org/officeDocument/2006/customXml" ds:itemID="{C431C809-C6F0-48D7-BF3E-4570CDAF51A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8C75813-FBB5-478B-828B-AC67018E272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17</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Red Zuma Project June 01, 2025 </vt:lpstr>
      <vt:lpstr>Agenda</vt:lpstr>
      <vt:lpstr>Project Objective &amp; Description</vt:lpstr>
      <vt:lpstr> Justification</vt:lpstr>
      <vt:lpstr>Deliverables</vt:lpstr>
      <vt:lpstr>Milestones</vt:lpstr>
      <vt:lpstr>Technical Requirements</vt:lpstr>
      <vt:lpstr>Limits and Exclusions</vt:lpstr>
      <vt:lpstr>Acceptance Criteria</vt:lpstr>
      <vt:lpstr>Project Cost </vt:lpstr>
      <vt:lpstr>Net Present Value</vt:lpstr>
      <vt:lpstr>NPV Summary</vt:lpstr>
      <vt:lpstr>Final Recommendations: Based on the given NPV    </vt:lpstr>
      <vt:lpstr>Non Financial Factors</vt:lpstr>
      <vt:lpstr>Activity on Node (AON)</vt:lpstr>
      <vt:lpstr>Project Schedule</vt:lpstr>
      <vt:lpstr>KEY EVM CALCULATIONS</vt:lpstr>
      <vt:lpstr>Interpretation of EVM Results</vt:lpstr>
      <vt:lpstr>EVM Status Brief to Steering Committee</vt:lpstr>
      <vt:lpstr>Communication Plan</vt:lpstr>
      <vt:lpstr>Risk Assessment Form</vt:lpstr>
      <vt:lpstr>Risk Response Matrix</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64</cp:revision>
  <dcterms:created xsi:type="dcterms:W3CDTF">2025-05-29T09:58:58Z</dcterms:created>
  <dcterms:modified xsi:type="dcterms:W3CDTF">2025-05-31T07:27:20Z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