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61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70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F233F-451C-4FC3-95DF-EBA57F808EC7}" type="datetimeFigureOut">
              <a:rPr lang="tr-TR" smtClean="0"/>
              <a:t>21.03.2021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DE118-BA8B-47EA-B574-0ADF7982C7F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3036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F233F-451C-4FC3-95DF-EBA57F808EC7}" type="datetimeFigureOut">
              <a:rPr lang="tr-TR" smtClean="0"/>
              <a:t>21.03.2021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DE118-BA8B-47EA-B574-0ADF7982C7F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3586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F233F-451C-4FC3-95DF-EBA57F808EC7}" type="datetimeFigureOut">
              <a:rPr lang="tr-TR" smtClean="0"/>
              <a:t>21.03.2021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DE118-BA8B-47EA-B574-0ADF7982C7F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06915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F233F-451C-4FC3-95DF-EBA57F808EC7}" type="datetimeFigureOut">
              <a:rPr lang="tr-TR" smtClean="0"/>
              <a:t>21.03.2021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DE118-BA8B-47EA-B574-0ADF7982C7F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76827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F233F-451C-4FC3-95DF-EBA57F808EC7}" type="datetimeFigureOut">
              <a:rPr lang="tr-TR" smtClean="0"/>
              <a:t>21.03.2021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DE118-BA8B-47EA-B574-0ADF7982C7F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28165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F233F-451C-4FC3-95DF-EBA57F808EC7}" type="datetimeFigureOut">
              <a:rPr lang="tr-TR" smtClean="0"/>
              <a:t>21.03.2021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DE118-BA8B-47EA-B574-0ADF7982C7F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24920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F233F-451C-4FC3-95DF-EBA57F808EC7}" type="datetimeFigureOut">
              <a:rPr lang="tr-TR" smtClean="0"/>
              <a:t>21.03.2021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DE118-BA8B-47EA-B574-0ADF7982C7F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74098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F233F-451C-4FC3-95DF-EBA57F808EC7}" type="datetimeFigureOut">
              <a:rPr lang="tr-TR" smtClean="0"/>
              <a:t>21.03.2021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DE118-BA8B-47EA-B574-0ADF7982C7F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30201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F233F-451C-4FC3-95DF-EBA57F808EC7}" type="datetimeFigureOut">
              <a:rPr lang="tr-TR" smtClean="0"/>
              <a:t>21.03.2021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DE118-BA8B-47EA-B574-0ADF7982C7F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39551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F233F-451C-4FC3-95DF-EBA57F808EC7}" type="datetimeFigureOut">
              <a:rPr lang="tr-TR" smtClean="0"/>
              <a:t>21.03.2021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DE118-BA8B-47EA-B574-0ADF7982C7F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60713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F233F-451C-4FC3-95DF-EBA57F808EC7}" type="datetimeFigureOut">
              <a:rPr lang="tr-TR" smtClean="0"/>
              <a:t>21.03.2021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DE118-BA8B-47EA-B574-0ADF7982C7F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76317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1F233F-451C-4FC3-95DF-EBA57F808EC7}" type="datetimeFigureOut">
              <a:rPr lang="tr-TR" smtClean="0"/>
              <a:t>21.03.2021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BDE118-BA8B-47EA-B574-0ADF7982C7F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69915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662401"/>
          </a:xfrm>
        </p:spPr>
        <p:txBody>
          <a:bodyPr/>
          <a:lstStyle/>
          <a:p>
            <a:r>
              <a:rPr lang="tr-TR" dirty="0" smtClean="0"/>
              <a:t>Router </a:t>
            </a:r>
            <a:r>
              <a:rPr lang="tr-TR" dirty="0" err="1" smtClean="0"/>
              <a:t>Configuration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824044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58593"/>
            <a:ext cx="12215600" cy="1317116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6980" y="382623"/>
            <a:ext cx="2324424" cy="1562318"/>
          </a:xfrm>
          <a:prstGeom prst="rect">
            <a:avLst/>
          </a:prstGeom>
        </p:spPr>
      </p:pic>
      <p:cxnSp>
        <p:nvCxnSpPr>
          <p:cNvPr id="7" name="Düz Ok Bağlayıcısı 6"/>
          <p:cNvCxnSpPr/>
          <p:nvPr/>
        </p:nvCxnSpPr>
        <p:spPr>
          <a:xfrm flipH="1">
            <a:off x="976746" y="2732808"/>
            <a:ext cx="904009" cy="1454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Metin kutusu 7"/>
          <p:cNvSpPr txBox="1"/>
          <p:nvPr/>
        </p:nvSpPr>
        <p:spPr>
          <a:xfrm>
            <a:off x="477982" y="4267013"/>
            <a:ext cx="1151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Flash </a:t>
            </a:r>
            <a:r>
              <a:rPr lang="tr-TR" dirty="0" err="1" smtClean="0"/>
              <a:t>Card</a:t>
            </a:r>
            <a:endParaRPr lang="tr-TR" dirty="0"/>
          </a:p>
        </p:txBody>
      </p:sp>
      <p:cxnSp>
        <p:nvCxnSpPr>
          <p:cNvPr id="10" name="Düz Ok Bağlayıcısı 9"/>
          <p:cNvCxnSpPr/>
          <p:nvPr/>
        </p:nvCxnSpPr>
        <p:spPr>
          <a:xfrm>
            <a:off x="3813463" y="2732808"/>
            <a:ext cx="10391" cy="1454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Düz Ok Bağlayıcısı 11"/>
          <p:cNvCxnSpPr/>
          <p:nvPr/>
        </p:nvCxnSpPr>
        <p:spPr>
          <a:xfrm>
            <a:off x="5649192" y="2213264"/>
            <a:ext cx="1427017" cy="1776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Düz Ok Bağlayıcısı 13"/>
          <p:cNvCxnSpPr/>
          <p:nvPr/>
        </p:nvCxnSpPr>
        <p:spPr>
          <a:xfrm>
            <a:off x="5559136" y="2732808"/>
            <a:ext cx="779319" cy="1205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Dikdörtgen 14"/>
          <p:cNvSpPr/>
          <p:nvPr/>
        </p:nvSpPr>
        <p:spPr>
          <a:xfrm>
            <a:off x="4727864" y="1870364"/>
            <a:ext cx="602672" cy="1091045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7" name="Düz Ok Bağlayıcısı 16"/>
          <p:cNvCxnSpPr/>
          <p:nvPr/>
        </p:nvCxnSpPr>
        <p:spPr>
          <a:xfrm>
            <a:off x="5029200" y="2961409"/>
            <a:ext cx="0" cy="15606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Metin kutusu 17"/>
          <p:cNvSpPr txBox="1"/>
          <p:nvPr/>
        </p:nvSpPr>
        <p:spPr>
          <a:xfrm>
            <a:off x="3151521" y="4267013"/>
            <a:ext cx="1008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USB Port</a:t>
            </a:r>
            <a:endParaRPr lang="tr-TR" dirty="0"/>
          </a:p>
        </p:txBody>
      </p:sp>
      <p:sp>
        <p:nvSpPr>
          <p:cNvPr id="19" name="Metin kutusu 18"/>
          <p:cNvSpPr txBox="1"/>
          <p:nvPr/>
        </p:nvSpPr>
        <p:spPr>
          <a:xfrm>
            <a:off x="4197485" y="4636345"/>
            <a:ext cx="16634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err="1" smtClean="0"/>
              <a:t>Fast</a:t>
            </a:r>
            <a:r>
              <a:rPr lang="tr-TR" dirty="0" smtClean="0"/>
              <a:t> Ethernet </a:t>
            </a:r>
            <a:r>
              <a:rPr lang="tr-TR" dirty="0" err="1" smtClean="0"/>
              <a:t>Arayüzleri</a:t>
            </a:r>
            <a:endParaRPr lang="tr-TR" dirty="0"/>
          </a:p>
        </p:txBody>
      </p:sp>
      <p:sp>
        <p:nvSpPr>
          <p:cNvPr id="20" name="Metin kutusu 19"/>
          <p:cNvSpPr txBox="1"/>
          <p:nvPr/>
        </p:nvSpPr>
        <p:spPr>
          <a:xfrm>
            <a:off x="6107800" y="4187536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 smtClean="0"/>
              <a:t>Aux</a:t>
            </a:r>
            <a:endParaRPr lang="tr-TR" dirty="0"/>
          </a:p>
        </p:txBody>
      </p:sp>
      <p:sp>
        <p:nvSpPr>
          <p:cNvPr id="21" name="Metin kutusu 20"/>
          <p:cNvSpPr txBox="1"/>
          <p:nvPr/>
        </p:nvSpPr>
        <p:spPr>
          <a:xfrm>
            <a:off x="6678325" y="4082347"/>
            <a:ext cx="1499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Console Portu</a:t>
            </a:r>
            <a:endParaRPr lang="tr-TR" dirty="0"/>
          </a:p>
        </p:txBody>
      </p:sp>
      <p:cxnSp>
        <p:nvCxnSpPr>
          <p:cNvPr id="23" name="Düz Ok Bağlayıcısı 22"/>
          <p:cNvCxnSpPr/>
          <p:nvPr/>
        </p:nvCxnSpPr>
        <p:spPr>
          <a:xfrm flipV="1">
            <a:off x="1714500" y="955964"/>
            <a:ext cx="654627" cy="988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Metin kutusu 23"/>
          <p:cNvSpPr txBox="1"/>
          <p:nvPr/>
        </p:nvSpPr>
        <p:spPr>
          <a:xfrm>
            <a:off x="1714500" y="507155"/>
            <a:ext cx="1472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Seri </a:t>
            </a:r>
            <a:r>
              <a:rPr lang="tr-TR" dirty="0" err="1" smtClean="0"/>
              <a:t>Arayüzler</a:t>
            </a:r>
            <a:endParaRPr lang="tr-TR" dirty="0"/>
          </a:p>
        </p:txBody>
      </p:sp>
      <p:cxnSp>
        <p:nvCxnSpPr>
          <p:cNvPr id="26" name="Düz Ok Bağlayıcısı 25"/>
          <p:cNvCxnSpPr/>
          <p:nvPr/>
        </p:nvCxnSpPr>
        <p:spPr>
          <a:xfrm flipV="1">
            <a:off x="7803573" y="1049482"/>
            <a:ext cx="446809" cy="895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Metin kutusu 26"/>
          <p:cNvSpPr txBox="1"/>
          <p:nvPr/>
        </p:nvSpPr>
        <p:spPr>
          <a:xfrm>
            <a:off x="7565651" y="586632"/>
            <a:ext cx="1472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Seri </a:t>
            </a:r>
            <a:r>
              <a:rPr lang="tr-TR" dirty="0" err="1" smtClean="0"/>
              <a:t>Arayüzler</a:t>
            </a:r>
            <a:endParaRPr lang="tr-TR" dirty="0"/>
          </a:p>
        </p:txBody>
      </p:sp>
      <p:cxnSp>
        <p:nvCxnSpPr>
          <p:cNvPr id="29" name="Düz Ok Bağlayıcısı 28"/>
          <p:cNvCxnSpPr/>
          <p:nvPr/>
        </p:nvCxnSpPr>
        <p:spPr>
          <a:xfrm flipH="1">
            <a:off x="9975273" y="2836718"/>
            <a:ext cx="10391" cy="1007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Metin kutusu 29"/>
          <p:cNvSpPr txBox="1"/>
          <p:nvPr/>
        </p:nvSpPr>
        <p:spPr>
          <a:xfrm>
            <a:off x="9216411" y="3938155"/>
            <a:ext cx="1517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Açma Kapama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199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987137" y="727364"/>
            <a:ext cx="1870363" cy="66501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" name="Metin kutusu 4"/>
          <p:cNvSpPr txBox="1"/>
          <p:nvPr/>
        </p:nvSpPr>
        <p:spPr>
          <a:xfrm>
            <a:off x="1278081" y="875207"/>
            <a:ext cx="656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ROM</a:t>
            </a:r>
            <a:endParaRPr lang="tr-TR" dirty="0"/>
          </a:p>
        </p:txBody>
      </p:sp>
      <p:sp>
        <p:nvSpPr>
          <p:cNvPr id="6" name="Dikdörtgen 5"/>
          <p:cNvSpPr/>
          <p:nvPr/>
        </p:nvSpPr>
        <p:spPr>
          <a:xfrm>
            <a:off x="999810" y="1540225"/>
            <a:ext cx="1870363" cy="66501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Metin kutusu 6"/>
          <p:cNvSpPr txBox="1"/>
          <p:nvPr/>
        </p:nvSpPr>
        <p:spPr>
          <a:xfrm>
            <a:off x="1278081" y="1688068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FLASH</a:t>
            </a:r>
            <a:endParaRPr lang="tr-TR" dirty="0"/>
          </a:p>
        </p:txBody>
      </p:sp>
      <p:sp>
        <p:nvSpPr>
          <p:cNvPr id="8" name="Dikdörtgen 7"/>
          <p:cNvSpPr/>
          <p:nvPr/>
        </p:nvSpPr>
        <p:spPr>
          <a:xfrm>
            <a:off x="999810" y="2353086"/>
            <a:ext cx="1870363" cy="66501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Metin kutusu 8"/>
          <p:cNvSpPr txBox="1"/>
          <p:nvPr/>
        </p:nvSpPr>
        <p:spPr>
          <a:xfrm>
            <a:off x="1278081" y="2500929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RAM</a:t>
            </a:r>
            <a:endParaRPr lang="tr-TR" dirty="0"/>
          </a:p>
        </p:txBody>
      </p:sp>
      <p:sp>
        <p:nvSpPr>
          <p:cNvPr id="10" name="Dikdörtgen 9"/>
          <p:cNvSpPr/>
          <p:nvPr/>
        </p:nvSpPr>
        <p:spPr>
          <a:xfrm>
            <a:off x="999810" y="3165947"/>
            <a:ext cx="1870363" cy="66501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Metin kutusu 10"/>
          <p:cNvSpPr txBox="1"/>
          <p:nvPr/>
        </p:nvSpPr>
        <p:spPr>
          <a:xfrm>
            <a:off x="1278081" y="3313790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NVRAM</a:t>
            </a:r>
            <a:endParaRPr lang="tr-TR" dirty="0"/>
          </a:p>
        </p:txBody>
      </p:sp>
      <p:cxnSp>
        <p:nvCxnSpPr>
          <p:cNvPr id="13" name="Düz Ok Bağlayıcısı 12"/>
          <p:cNvCxnSpPr/>
          <p:nvPr/>
        </p:nvCxnSpPr>
        <p:spPr>
          <a:xfrm>
            <a:off x="2992582" y="1091045"/>
            <a:ext cx="14547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Metin kutusu 13"/>
          <p:cNvSpPr txBox="1"/>
          <p:nvPr/>
        </p:nvSpPr>
        <p:spPr>
          <a:xfrm>
            <a:off x="4675909" y="875207"/>
            <a:ext cx="3266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POST işlemi, </a:t>
            </a:r>
            <a:r>
              <a:rPr lang="tr-TR" dirty="0" err="1" smtClean="0"/>
              <a:t>Bootstrap</a:t>
            </a:r>
            <a:r>
              <a:rPr lang="tr-TR" dirty="0" smtClean="0"/>
              <a:t>, </a:t>
            </a:r>
            <a:r>
              <a:rPr lang="tr-TR" dirty="0" err="1" smtClean="0"/>
              <a:t>Rommon</a:t>
            </a:r>
            <a:endParaRPr lang="tr-TR" dirty="0"/>
          </a:p>
        </p:txBody>
      </p:sp>
      <p:cxnSp>
        <p:nvCxnSpPr>
          <p:cNvPr id="16" name="Düz Ok Bağlayıcısı 15"/>
          <p:cNvCxnSpPr/>
          <p:nvPr/>
        </p:nvCxnSpPr>
        <p:spPr>
          <a:xfrm>
            <a:off x="2992582" y="1872734"/>
            <a:ext cx="14547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Metin kutusu 16"/>
          <p:cNvSpPr txBox="1"/>
          <p:nvPr/>
        </p:nvSpPr>
        <p:spPr>
          <a:xfrm>
            <a:off x="4675909" y="1675307"/>
            <a:ext cx="3241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İşletim sistemi; </a:t>
            </a:r>
            <a:r>
              <a:rPr lang="tr-TR" dirty="0" smtClean="0">
                <a:solidFill>
                  <a:srgbClr val="FF0000"/>
                </a:solidFill>
              </a:rPr>
              <a:t>c1841-ipbase.bin</a:t>
            </a:r>
            <a:endParaRPr lang="tr-TR" dirty="0">
              <a:solidFill>
                <a:srgbClr val="FF0000"/>
              </a:solidFill>
            </a:endParaRPr>
          </a:p>
        </p:txBody>
      </p:sp>
      <p:cxnSp>
        <p:nvCxnSpPr>
          <p:cNvPr id="18" name="Düz Ok Bağlayıcısı 17"/>
          <p:cNvCxnSpPr/>
          <p:nvPr/>
        </p:nvCxnSpPr>
        <p:spPr>
          <a:xfrm>
            <a:off x="2992582" y="2685595"/>
            <a:ext cx="14547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Metin kutusu 18"/>
          <p:cNvSpPr txBox="1"/>
          <p:nvPr/>
        </p:nvSpPr>
        <p:spPr>
          <a:xfrm>
            <a:off x="4569718" y="2500929"/>
            <a:ext cx="3601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Çalışan yapılandırma, </a:t>
            </a:r>
            <a:r>
              <a:rPr lang="tr-TR" dirty="0" err="1" smtClean="0"/>
              <a:t>running-config</a:t>
            </a:r>
            <a:endParaRPr lang="tr-TR" dirty="0">
              <a:solidFill>
                <a:srgbClr val="FF0000"/>
              </a:solidFill>
            </a:endParaRPr>
          </a:p>
        </p:txBody>
      </p:sp>
      <p:cxnSp>
        <p:nvCxnSpPr>
          <p:cNvPr id="20" name="Düz Ok Bağlayıcısı 19"/>
          <p:cNvCxnSpPr/>
          <p:nvPr/>
        </p:nvCxnSpPr>
        <p:spPr>
          <a:xfrm>
            <a:off x="2992582" y="3498456"/>
            <a:ext cx="14547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Metin kutusu 20"/>
          <p:cNvSpPr txBox="1"/>
          <p:nvPr/>
        </p:nvSpPr>
        <p:spPr>
          <a:xfrm>
            <a:off x="4569718" y="3301029"/>
            <a:ext cx="3445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Kayıtlı yapılandırma, </a:t>
            </a:r>
            <a:r>
              <a:rPr lang="tr-TR" dirty="0" err="1" smtClean="0">
                <a:solidFill>
                  <a:srgbClr val="FF0000"/>
                </a:solidFill>
              </a:rPr>
              <a:t>startup-config</a:t>
            </a:r>
            <a:endParaRPr lang="tr-T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9749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987137" y="727364"/>
            <a:ext cx="3325090" cy="66501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" name="Metin kutusu 4"/>
          <p:cNvSpPr txBox="1"/>
          <p:nvPr/>
        </p:nvSpPr>
        <p:spPr>
          <a:xfrm>
            <a:off x="1278081" y="875207"/>
            <a:ext cx="656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ROM</a:t>
            </a:r>
            <a:endParaRPr lang="tr-TR" dirty="0"/>
          </a:p>
        </p:txBody>
      </p:sp>
      <p:sp>
        <p:nvSpPr>
          <p:cNvPr id="6" name="Dikdörtgen 5"/>
          <p:cNvSpPr/>
          <p:nvPr/>
        </p:nvSpPr>
        <p:spPr>
          <a:xfrm>
            <a:off x="999810" y="1540225"/>
            <a:ext cx="1870363" cy="66501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Metin kutusu 6"/>
          <p:cNvSpPr txBox="1"/>
          <p:nvPr/>
        </p:nvSpPr>
        <p:spPr>
          <a:xfrm>
            <a:off x="1278081" y="1688068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FLASH</a:t>
            </a:r>
            <a:endParaRPr lang="tr-TR" dirty="0"/>
          </a:p>
        </p:txBody>
      </p:sp>
      <p:sp>
        <p:nvSpPr>
          <p:cNvPr id="8" name="Dikdörtgen 7"/>
          <p:cNvSpPr/>
          <p:nvPr/>
        </p:nvSpPr>
        <p:spPr>
          <a:xfrm>
            <a:off x="1023029" y="2611674"/>
            <a:ext cx="1870363" cy="66501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Metin kutusu 8"/>
          <p:cNvSpPr txBox="1"/>
          <p:nvPr/>
        </p:nvSpPr>
        <p:spPr>
          <a:xfrm>
            <a:off x="1286576" y="2796615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RAM</a:t>
            </a:r>
            <a:endParaRPr lang="tr-TR" dirty="0"/>
          </a:p>
        </p:txBody>
      </p:sp>
      <p:sp>
        <p:nvSpPr>
          <p:cNvPr id="10" name="Dikdörtgen 9"/>
          <p:cNvSpPr/>
          <p:nvPr/>
        </p:nvSpPr>
        <p:spPr>
          <a:xfrm>
            <a:off x="982818" y="3978808"/>
            <a:ext cx="1870363" cy="66501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Metin kutusu 10"/>
          <p:cNvSpPr txBox="1"/>
          <p:nvPr/>
        </p:nvSpPr>
        <p:spPr>
          <a:xfrm>
            <a:off x="1203540" y="4126651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NVRAM</a:t>
            </a:r>
            <a:endParaRPr lang="tr-TR" dirty="0"/>
          </a:p>
        </p:txBody>
      </p:sp>
      <p:sp>
        <p:nvSpPr>
          <p:cNvPr id="14" name="Metin kutusu 13"/>
          <p:cNvSpPr txBox="1"/>
          <p:nvPr/>
        </p:nvSpPr>
        <p:spPr>
          <a:xfrm>
            <a:off x="1934991" y="875207"/>
            <a:ext cx="2301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POST işlemi, </a:t>
            </a:r>
            <a:r>
              <a:rPr lang="tr-TR" dirty="0" err="1" smtClean="0"/>
              <a:t>Bootstrap</a:t>
            </a:r>
            <a:endParaRPr lang="tr-TR" dirty="0"/>
          </a:p>
        </p:txBody>
      </p:sp>
      <p:sp>
        <p:nvSpPr>
          <p:cNvPr id="12" name="Yay 11"/>
          <p:cNvSpPr/>
          <p:nvPr/>
        </p:nvSpPr>
        <p:spPr>
          <a:xfrm rot="3046484">
            <a:off x="1287708" y="1392105"/>
            <a:ext cx="2140968" cy="1699368"/>
          </a:xfrm>
          <a:prstGeom prst="arc">
            <a:avLst>
              <a:gd name="adj1" fmla="val 16460259"/>
              <a:gd name="adj2" fmla="val 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2" name="Metin kutusu 21"/>
          <p:cNvSpPr txBox="1"/>
          <p:nvPr/>
        </p:nvSpPr>
        <p:spPr>
          <a:xfrm>
            <a:off x="3304309" y="2205243"/>
            <a:ext cx="5211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İşletim sistemi RAM’a yüklenir. #################...</a:t>
            </a:r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23" name="Yay 22"/>
          <p:cNvSpPr/>
          <p:nvPr/>
        </p:nvSpPr>
        <p:spPr>
          <a:xfrm rot="3046484">
            <a:off x="1323598" y="2837903"/>
            <a:ext cx="2140968" cy="1699368"/>
          </a:xfrm>
          <a:prstGeom prst="arc">
            <a:avLst>
              <a:gd name="adj1" fmla="val 16460259"/>
              <a:gd name="adj2" fmla="val 0"/>
            </a:avLst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4" name="Metin kutusu 23"/>
          <p:cNvSpPr txBox="1"/>
          <p:nvPr/>
        </p:nvSpPr>
        <p:spPr>
          <a:xfrm>
            <a:off x="3516778" y="3794142"/>
            <a:ext cx="3589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Kayıtlı ayarlar RAM’a yüklenir (varsa)</a:t>
            </a:r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15" name="Sağ Ayraç 14"/>
          <p:cNvSpPr/>
          <p:nvPr/>
        </p:nvSpPr>
        <p:spPr>
          <a:xfrm>
            <a:off x="8354291" y="1540225"/>
            <a:ext cx="1132609" cy="3103601"/>
          </a:xfrm>
          <a:prstGeom prst="rightBrace">
            <a:avLst>
              <a:gd name="adj1" fmla="val 4503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5" name="Metin kutusu 24"/>
          <p:cNvSpPr txBox="1"/>
          <p:nvPr/>
        </p:nvSpPr>
        <p:spPr>
          <a:xfrm>
            <a:off x="10122364" y="2870812"/>
            <a:ext cx="16089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Açılış sürecini </a:t>
            </a:r>
          </a:p>
          <a:p>
            <a:r>
              <a:rPr lang="tr-TR" dirty="0" err="1" smtClean="0">
                <a:solidFill>
                  <a:srgbClr val="FF0000"/>
                </a:solidFill>
              </a:rPr>
              <a:t>Config-Register</a:t>
            </a:r>
            <a:endParaRPr lang="tr-TR" dirty="0" smtClean="0">
              <a:solidFill>
                <a:srgbClr val="FF0000"/>
              </a:solidFill>
            </a:endParaRPr>
          </a:p>
          <a:p>
            <a:r>
              <a:rPr lang="tr-TR" dirty="0" smtClean="0"/>
              <a:t>belirler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62224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407" y="3274361"/>
            <a:ext cx="9240540" cy="1057423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407" y="923815"/>
            <a:ext cx="7859222" cy="1581371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407" y="4975453"/>
            <a:ext cx="8478433" cy="876422"/>
          </a:xfrm>
          <a:prstGeom prst="rect">
            <a:avLst/>
          </a:prstGeom>
        </p:spPr>
      </p:pic>
      <p:sp>
        <p:nvSpPr>
          <p:cNvPr id="7" name="Sağ Ayraç 6"/>
          <p:cNvSpPr/>
          <p:nvPr/>
        </p:nvSpPr>
        <p:spPr>
          <a:xfrm>
            <a:off x="8551718" y="800100"/>
            <a:ext cx="472122" cy="152746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" name="Sağ Ayraç 7"/>
          <p:cNvSpPr/>
          <p:nvPr/>
        </p:nvSpPr>
        <p:spPr>
          <a:xfrm>
            <a:off x="9785947" y="2919845"/>
            <a:ext cx="472122" cy="152746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Sağ Ayraç 8"/>
          <p:cNvSpPr/>
          <p:nvPr/>
        </p:nvSpPr>
        <p:spPr>
          <a:xfrm>
            <a:off x="9565449" y="4975453"/>
            <a:ext cx="472122" cy="152746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Metin kutusu 9"/>
          <p:cNvSpPr txBox="1"/>
          <p:nvPr/>
        </p:nvSpPr>
        <p:spPr>
          <a:xfrm>
            <a:off x="9418555" y="1345168"/>
            <a:ext cx="1238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 smtClean="0"/>
              <a:t>Boot</a:t>
            </a:r>
            <a:r>
              <a:rPr lang="tr-TR" dirty="0" smtClean="0"/>
              <a:t> süreci</a:t>
            </a:r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11" name="Metin kutusu 10"/>
          <p:cNvSpPr txBox="1"/>
          <p:nvPr/>
        </p:nvSpPr>
        <p:spPr>
          <a:xfrm>
            <a:off x="10426474" y="3371394"/>
            <a:ext cx="14191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 smtClean="0"/>
              <a:t>IoS</a:t>
            </a:r>
            <a:r>
              <a:rPr lang="tr-TR" dirty="0" smtClean="0"/>
              <a:t> Belleğe Yüklenir</a:t>
            </a:r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12" name="Metin kutusu 11"/>
          <p:cNvSpPr txBox="1"/>
          <p:nvPr/>
        </p:nvSpPr>
        <p:spPr>
          <a:xfrm>
            <a:off x="10258069" y="5413664"/>
            <a:ext cx="14191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NVRAM Yoksa </a:t>
            </a:r>
            <a:r>
              <a:rPr lang="tr-TR" dirty="0" err="1" smtClean="0"/>
              <a:t>Setup</a:t>
            </a:r>
            <a:r>
              <a:rPr lang="tr-TR" dirty="0" smtClean="0"/>
              <a:t> Moda geçilir</a:t>
            </a:r>
            <a:endParaRPr lang="tr-T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3891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687" y="833834"/>
            <a:ext cx="1381318" cy="514422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687" y="2288578"/>
            <a:ext cx="1057423" cy="285790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436" y="3447203"/>
            <a:ext cx="1971950" cy="266737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0436" y="4211822"/>
            <a:ext cx="2524477" cy="190527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0436" y="4900231"/>
            <a:ext cx="2629267" cy="295316"/>
          </a:xfrm>
          <a:prstGeom prst="rect">
            <a:avLst/>
          </a:prstGeom>
        </p:spPr>
      </p:pic>
      <p:pic>
        <p:nvPicPr>
          <p:cNvPr id="10" name="Resim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0436" y="5693429"/>
            <a:ext cx="2648320" cy="219106"/>
          </a:xfrm>
          <a:prstGeom prst="rect">
            <a:avLst/>
          </a:prstGeom>
        </p:spPr>
      </p:pic>
      <p:cxnSp>
        <p:nvCxnSpPr>
          <p:cNvPr id="12" name="Düz Ok Bağlayıcısı 11"/>
          <p:cNvCxnSpPr/>
          <p:nvPr/>
        </p:nvCxnSpPr>
        <p:spPr>
          <a:xfrm flipV="1">
            <a:off x="2157925" y="1163782"/>
            <a:ext cx="1386082" cy="41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Düz Ok Bağlayıcısı 12"/>
          <p:cNvCxnSpPr/>
          <p:nvPr/>
        </p:nvCxnSpPr>
        <p:spPr>
          <a:xfrm flipV="1">
            <a:off x="2174596" y="2335778"/>
            <a:ext cx="1386082" cy="41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Düz Ok Bağlayıcısı 13"/>
          <p:cNvCxnSpPr/>
          <p:nvPr/>
        </p:nvCxnSpPr>
        <p:spPr>
          <a:xfrm flipV="1">
            <a:off x="2960618" y="3497212"/>
            <a:ext cx="1386082" cy="41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ağ Ayraç 14"/>
          <p:cNvSpPr/>
          <p:nvPr/>
        </p:nvSpPr>
        <p:spPr>
          <a:xfrm>
            <a:off x="3820167" y="4211822"/>
            <a:ext cx="633846" cy="159116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6" name="Metin kutusu 15"/>
          <p:cNvSpPr txBox="1"/>
          <p:nvPr/>
        </p:nvSpPr>
        <p:spPr>
          <a:xfrm>
            <a:off x="3865418" y="978924"/>
            <a:ext cx="5675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>
                <a:solidFill>
                  <a:srgbClr val="FF0000"/>
                </a:solidFill>
              </a:rPr>
              <a:t>User </a:t>
            </a:r>
            <a:r>
              <a:rPr lang="tr-TR" dirty="0" err="1" smtClean="0">
                <a:solidFill>
                  <a:srgbClr val="FF0000"/>
                </a:solidFill>
              </a:rPr>
              <a:t>exec</a:t>
            </a:r>
            <a:r>
              <a:rPr lang="tr-TR" dirty="0" smtClean="0">
                <a:solidFill>
                  <a:srgbClr val="FF0000"/>
                </a:solidFill>
              </a:rPr>
              <a:t> </a:t>
            </a:r>
            <a:r>
              <a:rPr lang="tr-TR" dirty="0" err="1" smtClean="0">
                <a:solidFill>
                  <a:srgbClr val="FF0000"/>
                </a:solidFill>
              </a:rPr>
              <a:t>mode</a:t>
            </a:r>
            <a:r>
              <a:rPr lang="tr-TR" dirty="0" smtClean="0">
                <a:solidFill>
                  <a:srgbClr val="FF0000"/>
                </a:solidFill>
              </a:rPr>
              <a:t> </a:t>
            </a:r>
            <a:r>
              <a:rPr lang="tr-TR" dirty="0" smtClean="0"/>
              <a:t>: </a:t>
            </a:r>
            <a:r>
              <a:rPr lang="tr-TR" dirty="0" err="1" smtClean="0"/>
              <a:t>Config</a:t>
            </a:r>
            <a:r>
              <a:rPr lang="tr-TR" dirty="0" smtClean="0"/>
              <a:t> yapılamaz, basit bazı komutlar var.</a:t>
            </a:r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17" name="Metin kutusu 16"/>
          <p:cNvSpPr txBox="1"/>
          <p:nvPr/>
        </p:nvSpPr>
        <p:spPr>
          <a:xfrm>
            <a:off x="3865418" y="2056251"/>
            <a:ext cx="7637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 smtClean="0">
                <a:solidFill>
                  <a:srgbClr val="FF0000"/>
                </a:solidFill>
              </a:rPr>
              <a:t>Privileged</a:t>
            </a:r>
            <a:r>
              <a:rPr lang="tr-TR" dirty="0" smtClean="0">
                <a:solidFill>
                  <a:srgbClr val="FF0000"/>
                </a:solidFill>
              </a:rPr>
              <a:t> </a:t>
            </a:r>
            <a:r>
              <a:rPr lang="tr-TR" dirty="0" err="1" smtClean="0">
                <a:solidFill>
                  <a:srgbClr val="FF0000"/>
                </a:solidFill>
              </a:rPr>
              <a:t>exec</a:t>
            </a:r>
            <a:r>
              <a:rPr lang="tr-TR" dirty="0" smtClean="0">
                <a:solidFill>
                  <a:srgbClr val="FF0000"/>
                </a:solidFill>
              </a:rPr>
              <a:t> </a:t>
            </a:r>
            <a:r>
              <a:rPr lang="tr-TR" dirty="0" err="1" smtClean="0">
                <a:solidFill>
                  <a:srgbClr val="FF0000"/>
                </a:solidFill>
              </a:rPr>
              <a:t>mode</a:t>
            </a:r>
            <a:r>
              <a:rPr lang="tr-TR" dirty="0" smtClean="0">
                <a:solidFill>
                  <a:srgbClr val="FF0000"/>
                </a:solidFill>
              </a:rPr>
              <a:t> </a:t>
            </a:r>
            <a:r>
              <a:rPr lang="tr-TR" dirty="0" smtClean="0"/>
              <a:t>: Ayrıcalıklı </a:t>
            </a:r>
            <a:r>
              <a:rPr lang="tr-TR" dirty="0" err="1" smtClean="0"/>
              <a:t>mod</a:t>
            </a:r>
            <a:r>
              <a:rPr lang="tr-TR" dirty="0" smtClean="0"/>
              <a:t>, dosya işlemleri, </a:t>
            </a:r>
            <a:r>
              <a:rPr lang="tr-TR" dirty="0" err="1" smtClean="0"/>
              <a:t>ping</a:t>
            </a:r>
            <a:r>
              <a:rPr lang="tr-TR" dirty="0" smtClean="0"/>
              <a:t>, </a:t>
            </a:r>
            <a:r>
              <a:rPr lang="tr-TR" dirty="0" err="1" smtClean="0"/>
              <a:t>show</a:t>
            </a:r>
            <a:r>
              <a:rPr lang="tr-TR" dirty="0"/>
              <a:t> </a:t>
            </a:r>
            <a:r>
              <a:rPr lang="tr-TR" dirty="0" err="1" smtClean="0"/>
              <a:t>vb</a:t>
            </a:r>
            <a:r>
              <a:rPr lang="tr-TR" dirty="0" smtClean="0"/>
              <a:t> komutları</a:t>
            </a:r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18" name="Metin kutusu 17"/>
          <p:cNvSpPr txBox="1"/>
          <p:nvPr/>
        </p:nvSpPr>
        <p:spPr>
          <a:xfrm>
            <a:off x="4454013" y="3262537"/>
            <a:ext cx="2717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>
                <a:solidFill>
                  <a:srgbClr val="FF0000"/>
                </a:solidFill>
              </a:rPr>
              <a:t>Global </a:t>
            </a:r>
            <a:r>
              <a:rPr lang="tr-TR" dirty="0" err="1" smtClean="0">
                <a:solidFill>
                  <a:srgbClr val="FF0000"/>
                </a:solidFill>
              </a:rPr>
              <a:t>Configuration</a:t>
            </a:r>
            <a:r>
              <a:rPr lang="tr-TR" dirty="0" smtClean="0">
                <a:solidFill>
                  <a:srgbClr val="FF0000"/>
                </a:solidFill>
              </a:rPr>
              <a:t> </a:t>
            </a:r>
            <a:r>
              <a:rPr lang="tr-TR" dirty="0" err="1" smtClean="0">
                <a:solidFill>
                  <a:srgbClr val="FF0000"/>
                </a:solidFill>
              </a:rPr>
              <a:t>mode</a:t>
            </a:r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19" name="Metin kutusu 18"/>
          <p:cNvSpPr txBox="1"/>
          <p:nvPr/>
        </p:nvSpPr>
        <p:spPr>
          <a:xfrm>
            <a:off x="4849153" y="4822736"/>
            <a:ext cx="2354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Diğer alt </a:t>
            </a:r>
            <a:r>
              <a:rPr lang="tr-TR" dirty="0" err="1" smtClean="0"/>
              <a:t>mod</a:t>
            </a:r>
            <a:r>
              <a:rPr lang="tr-TR" dirty="0" smtClean="0"/>
              <a:t> örnekleri</a:t>
            </a:r>
            <a:endParaRPr lang="tr-TR" dirty="0">
              <a:solidFill>
                <a:srgbClr val="FF0000"/>
              </a:solidFill>
            </a:endParaRPr>
          </a:p>
        </p:txBody>
      </p:sp>
      <p:cxnSp>
        <p:nvCxnSpPr>
          <p:cNvPr id="21" name="Düz Ok Bağlayıcısı 20"/>
          <p:cNvCxnSpPr/>
          <p:nvPr/>
        </p:nvCxnSpPr>
        <p:spPr>
          <a:xfrm>
            <a:off x="997527" y="1475509"/>
            <a:ext cx="31173" cy="580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Metin kutusu 21"/>
          <p:cNvSpPr txBox="1"/>
          <p:nvPr/>
        </p:nvSpPr>
        <p:spPr>
          <a:xfrm>
            <a:off x="206039" y="1467242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 smtClean="0">
                <a:solidFill>
                  <a:srgbClr val="00B050"/>
                </a:solidFill>
              </a:rPr>
              <a:t>enable</a:t>
            </a:r>
            <a:endParaRPr lang="tr-TR" dirty="0">
              <a:solidFill>
                <a:srgbClr val="00B050"/>
              </a:solidFill>
            </a:endParaRPr>
          </a:p>
        </p:txBody>
      </p:sp>
      <p:cxnSp>
        <p:nvCxnSpPr>
          <p:cNvPr id="24" name="Düz Ok Bağlayıcısı 23"/>
          <p:cNvCxnSpPr/>
          <p:nvPr/>
        </p:nvCxnSpPr>
        <p:spPr>
          <a:xfrm flipV="1">
            <a:off x="1731819" y="1493495"/>
            <a:ext cx="0" cy="498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Metin kutusu 24"/>
          <p:cNvSpPr txBox="1"/>
          <p:nvPr/>
        </p:nvSpPr>
        <p:spPr>
          <a:xfrm>
            <a:off x="1820188" y="1518561"/>
            <a:ext cx="84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 smtClean="0">
                <a:solidFill>
                  <a:srgbClr val="00B050"/>
                </a:solidFill>
              </a:rPr>
              <a:t>disable</a:t>
            </a:r>
            <a:endParaRPr lang="tr-TR" dirty="0">
              <a:solidFill>
                <a:srgbClr val="00B050"/>
              </a:solidFill>
            </a:endParaRPr>
          </a:p>
        </p:txBody>
      </p:sp>
      <p:cxnSp>
        <p:nvCxnSpPr>
          <p:cNvPr id="27" name="Düz Ok Bağlayıcısı 26"/>
          <p:cNvCxnSpPr/>
          <p:nvPr/>
        </p:nvCxnSpPr>
        <p:spPr>
          <a:xfrm>
            <a:off x="997527" y="2722418"/>
            <a:ext cx="0" cy="724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Metin kutusu 27"/>
          <p:cNvSpPr txBox="1"/>
          <p:nvPr/>
        </p:nvSpPr>
        <p:spPr>
          <a:xfrm>
            <a:off x="232745" y="2741348"/>
            <a:ext cx="723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 smtClean="0">
                <a:solidFill>
                  <a:srgbClr val="00B050"/>
                </a:solidFill>
              </a:rPr>
              <a:t>conf</a:t>
            </a:r>
            <a:r>
              <a:rPr lang="tr-TR" dirty="0" smtClean="0">
                <a:solidFill>
                  <a:srgbClr val="00B050"/>
                </a:solidFill>
              </a:rPr>
              <a:t> t</a:t>
            </a:r>
            <a:endParaRPr lang="tr-TR" dirty="0">
              <a:solidFill>
                <a:srgbClr val="00B050"/>
              </a:solidFill>
            </a:endParaRPr>
          </a:p>
        </p:txBody>
      </p:sp>
      <p:cxnSp>
        <p:nvCxnSpPr>
          <p:cNvPr id="30" name="Düz Ok Bağlayıcısı 29"/>
          <p:cNvCxnSpPr/>
          <p:nvPr/>
        </p:nvCxnSpPr>
        <p:spPr>
          <a:xfrm flipV="1">
            <a:off x="1586346" y="2741348"/>
            <a:ext cx="0" cy="521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Metin kutusu 30"/>
          <p:cNvSpPr txBox="1"/>
          <p:nvPr/>
        </p:nvSpPr>
        <p:spPr>
          <a:xfrm>
            <a:off x="1701343" y="2806695"/>
            <a:ext cx="1816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 smtClean="0">
                <a:solidFill>
                  <a:srgbClr val="00B050"/>
                </a:solidFill>
              </a:rPr>
              <a:t>exit</a:t>
            </a:r>
            <a:r>
              <a:rPr lang="tr-TR" dirty="0">
                <a:solidFill>
                  <a:srgbClr val="00B050"/>
                </a:solidFill>
              </a:rPr>
              <a:t> </a:t>
            </a:r>
            <a:r>
              <a:rPr lang="tr-TR" dirty="0" smtClean="0">
                <a:solidFill>
                  <a:srgbClr val="00B050"/>
                </a:solidFill>
              </a:rPr>
              <a:t>/ </a:t>
            </a:r>
            <a:r>
              <a:rPr lang="tr-TR" dirty="0" err="1" smtClean="0">
                <a:solidFill>
                  <a:srgbClr val="00B050"/>
                </a:solidFill>
              </a:rPr>
              <a:t>end</a:t>
            </a:r>
            <a:r>
              <a:rPr lang="tr-TR" dirty="0" smtClean="0">
                <a:solidFill>
                  <a:srgbClr val="00B050"/>
                </a:solidFill>
              </a:rPr>
              <a:t> </a:t>
            </a:r>
            <a:r>
              <a:rPr lang="tr-TR" dirty="0" smtClean="0"/>
              <a:t>/ </a:t>
            </a:r>
            <a:r>
              <a:rPr lang="tr-TR" dirty="0" err="1" smtClean="0"/>
              <a:t>Ctrl+z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505961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616</TotalTime>
  <Words>118</Words>
  <Application>Microsoft Office PowerPoint</Application>
  <PresentationFormat>Geniş ekran</PresentationFormat>
  <Paragraphs>38</Paragraphs>
  <Slides>6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Teması</vt:lpstr>
      <vt:lpstr>Router Configuration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Router Configuration</dc:title>
  <dc:creator>Erdal OZDOGAN</dc:creator>
  <cp:lastModifiedBy>Erdal OZDOGAN</cp:lastModifiedBy>
  <cp:revision>6</cp:revision>
  <dcterms:created xsi:type="dcterms:W3CDTF">2021-03-20T10:30:48Z</dcterms:created>
  <dcterms:modified xsi:type="dcterms:W3CDTF">2021-03-21T17:00:43Z</dcterms:modified>
</cp:coreProperties>
</file>