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89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5" r:id="rId21"/>
    <p:sldId id="278" r:id="rId22"/>
    <p:sldId id="279" r:id="rId23"/>
    <p:sldId id="280" r:id="rId24"/>
    <p:sldId id="290" r:id="rId25"/>
    <p:sldId id="282" r:id="rId26"/>
    <p:sldId id="291" r:id="rId27"/>
    <p:sldId id="292" r:id="rId28"/>
    <p:sldId id="287" r:id="rId29"/>
    <p:sldId id="281" r:id="rId30"/>
    <p:sldId id="288" r:id="rId31"/>
    <p:sldId id="283" r:id="rId32"/>
    <p:sldId id="293" r:id="rId33"/>
    <p:sldId id="294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İRİŞ" id="{1892733F-5DDA-4253-B254-2CCAC2AAE95C}">
          <p14:sldIdLst>
            <p14:sldId id="259"/>
            <p14:sldId id="258"/>
            <p14:sldId id="260"/>
            <p14:sldId id="261"/>
            <p14:sldId id="289"/>
            <p14:sldId id="262"/>
            <p14:sldId id="263"/>
            <p14:sldId id="267"/>
            <p14:sldId id="264"/>
            <p14:sldId id="265"/>
            <p14:sldId id="266"/>
            <p14:sldId id="268"/>
            <p14:sldId id="269"/>
            <p14:sldId id="270"/>
          </p14:sldIdLst>
        </p14:section>
        <p14:section name="Katmanlar" id="{C7F8D063-29A4-4241-B7F2-8A3DEF4B8DE6}">
          <p14:sldIdLst>
            <p14:sldId id="271"/>
            <p14:sldId id="272"/>
            <p14:sldId id="274"/>
            <p14:sldId id="276"/>
            <p14:sldId id="277"/>
            <p14:sldId id="275"/>
            <p14:sldId id="278"/>
            <p14:sldId id="279"/>
            <p14:sldId id="280"/>
            <p14:sldId id="290"/>
            <p14:sldId id="282"/>
            <p14:sldId id="291"/>
            <p14:sldId id="292"/>
            <p14:sldId id="287"/>
            <p14:sldId id="281"/>
            <p14:sldId id="288"/>
            <p14:sldId id="283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81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86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50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89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4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4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15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3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5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2866-CAE3-4831-908A-1CCB75B8A76F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C0F8-4B20-441B-AC58-843D7E463B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5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061316"/>
            <a:ext cx="12192000" cy="236768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br>
              <a:rPr lang="tr-TR" sz="6000" dirty="0"/>
            </a:br>
            <a:r>
              <a:rPr lang="tr-TR" sz="6000" dirty="0"/>
              <a:t>TEMEL NETWORK</a:t>
            </a:r>
            <a:br>
              <a:rPr lang="tr-TR" sz="6000" dirty="0"/>
            </a:br>
            <a:r>
              <a:rPr lang="tr-TR" sz="6000" dirty="0"/>
              <a:t>(CCNA Giriş)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404946" y="5385942"/>
            <a:ext cx="20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Dr. Erdal ÖZDOĞAN</a:t>
            </a:r>
          </a:p>
        </p:txBody>
      </p:sp>
    </p:spTree>
    <p:extLst>
      <p:ext uri="{BB962C8B-B14F-4D97-AF65-F5344CB8AC3E}">
        <p14:creationId xmlns:p14="http://schemas.microsoft.com/office/powerpoint/2010/main" val="380443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ulut 50"/>
          <p:cNvSpPr/>
          <p:nvPr/>
        </p:nvSpPr>
        <p:spPr>
          <a:xfrm rot="299116">
            <a:off x="867233" y="4802419"/>
            <a:ext cx="1425746" cy="1058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09263"/>
            <a:ext cx="10515600" cy="518102"/>
          </a:xfrm>
        </p:spPr>
        <p:txBody>
          <a:bodyPr>
            <a:normAutofit fontScale="90000"/>
          </a:bodyPr>
          <a:lstStyle/>
          <a:p>
            <a:r>
              <a:rPr lang="tr-TR" dirty="0"/>
              <a:t>IP ADRESİ (v4)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3" y="1067275"/>
            <a:ext cx="1351081" cy="90732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905562" y="1019776"/>
            <a:ext cx="44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Ankara, Vatan Mah. Bayrak </a:t>
            </a:r>
            <a:r>
              <a:rPr lang="tr-TR" dirty="0" err="1"/>
              <a:t>Sk</a:t>
            </a:r>
            <a:r>
              <a:rPr lang="tr-TR" dirty="0"/>
              <a:t>. No:7/13</a:t>
            </a:r>
          </a:p>
        </p:txBody>
      </p:sp>
      <p:pic>
        <p:nvPicPr>
          <p:cNvPr id="5126" name="Picture 6" descr="Network Topologies | Expert Network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67" y="674830"/>
            <a:ext cx="1870710" cy="15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1018308" y="1204442"/>
            <a:ext cx="197428" cy="1846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/>
          <p:cNvCxnSpPr>
            <a:stCxn id="9" idx="3"/>
          </p:cNvCxnSpPr>
          <p:nvPr/>
        </p:nvCxnSpPr>
        <p:spPr>
          <a:xfrm flipV="1">
            <a:off x="1215736" y="1204442"/>
            <a:ext cx="689826" cy="92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8163792" y="1250608"/>
            <a:ext cx="721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9003345" y="106594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192.168.1.3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176383" y="2143328"/>
            <a:ext cx="454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Sizce bu kişinin komşusunun adresi ne olabilir?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176383" y="2636486"/>
            <a:ext cx="44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Ankara, Vatan Mah. Bayrak </a:t>
            </a:r>
            <a:r>
              <a:rPr lang="tr-TR" dirty="0" err="1"/>
              <a:t>Sk</a:t>
            </a:r>
            <a:r>
              <a:rPr lang="tr-TR" dirty="0"/>
              <a:t>. No:7/</a:t>
            </a:r>
            <a:r>
              <a:rPr lang="tr-TR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21" name="Düz Bağlayıcı 20"/>
          <p:cNvCxnSpPr/>
          <p:nvPr/>
        </p:nvCxnSpPr>
        <p:spPr>
          <a:xfrm>
            <a:off x="259773" y="3005818"/>
            <a:ext cx="32627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6683139" y="380635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Network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8163792" y="1641999"/>
            <a:ext cx="721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9003345" y="143527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192.168.1.4</a:t>
            </a:r>
          </a:p>
        </p:txBody>
      </p:sp>
      <p:sp>
        <p:nvSpPr>
          <p:cNvPr id="28" name="Metin kutusu 27"/>
          <p:cNvSpPr txBox="1"/>
          <p:nvPr/>
        </p:nvSpPr>
        <p:spPr>
          <a:xfrm>
            <a:off x="7410122" y="254940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</a:t>
            </a:r>
            <a:r>
              <a:rPr lang="tr-T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9" name="Düz Bağlayıcı 28"/>
          <p:cNvCxnSpPr/>
          <p:nvPr/>
        </p:nvCxnSpPr>
        <p:spPr>
          <a:xfrm>
            <a:off x="7488382" y="2887567"/>
            <a:ext cx="9386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/>
          <p:cNvSpPr txBox="1"/>
          <p:nvPr/>
        </p:nvSpPr>
        <p:spPr>
          <a:xfrm>
            <a:off x="9035405" y="3798254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Host</a:t>
            </a:r>
          </a:p>
        </p:txBody>
      </p:sp>
      <p:sp>
        <p:nvSpPr>
          <p:cNvPr id="33" name="Metin kutusu 32"/>
          <p:cNvSpPr txBox="1"/>
          <p:nvPr/>
        </p:nvSpPr>
        <p:spPr>
          <a:xfrm>
            <a:off x="6454231" y="3456816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Herkeste aynı</a:t>
            </a:r>
          </a:p>
        </p:txBody>
      </p:sp>
      <p:sp>
        <p:nvSpPr>
          <p:cNvPr id="34" name="Metin kutusu 33"/>
          <p:cNvSpPr txBox="1"/>
          <p:nvPr/>
        </p:nvSpPr>
        <p:spPr>
          <a:xfrm>
            <a:off x="8427027" y="3460095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Herkeste farklı</a:t>
            </a:r>
          </a:p>
        </p:txBody>
      </p:sp>
      <p:cxnSp>
        <p:nvCxnSpPr>
          <p:cNvPr id="31" name="Düz Ok Bağlayıcısı 30"/>
          <p:cNvCxnSpPr>
            <a:stCxn id="28" idx="2"/>
            <a:endCxn id="33" idx="0"/>
          </p:cNvCxnSpPr>
          <p:nvPr/>
        </p:nvCxnSpPr>
        <p:spPr>
          <a:xfrm flipH="1">
            <a:off x="7180167" y="2918740"/>
            <a:ext cx="876927" cy="538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endCxn id="34" idx="0"/>
          </p:cNvCxnSpPr>
          <p:nvPr/>
        </p:nvCxnSpPr>
        <p:spPr>
          <a:xfrm>
            <a:off x="8578018" y="2887567"/>
            <a:ext cx="615726" cy="572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/>
          <p:cNvSpPr txBox="1"/>
          <p:nvPr/>
        </p:nvSpPr>
        <p:spPr>
          <a:xfrm>
            <a:off x="758895" y="3428922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Herkeste aynı</a:t>
            </a:r>
          </a:p>
        </p:txBody>
      </p:sp>
      <p:sp>
        <p:nvSpPr>
          <p:cNvPr id="41" name="Metin kutusu 40"/>
          <p:cNvSpPr txBox="1"/>
          <p:nvPr/>
        </p:nvSpPr>
        <p:spPr>
          <a:xfrm>
            <a:off x="3625845" y="341674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Herkeste farklı</a:t>
            </a:r>
          </a:p>
        </p:txBody>
      </p:sp>
      <p:cxnSp>
        <p:nvCxnSpPr>
          <p:cNvPr id="39" name="Düz Ok Bağlayıcısı 38"/>
          <p:cNvCxnSpPr>
            <a:endCxn id="40" idx="0"/>
          </p:cNvCxnSpPr>
          <p:nvPr/>
        </p:nvCxnSpPr>
        <p:spPr>
          <a:xfrm flipH="1">
            <a:off x="1484831" y="3005818"/>
            <a:ext cx="420731" cy="423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endCxn id="41" idx="0"/>
          </p:cNvCxnSpPr>
          <p:nvPr/>
        </p:nvCxnSpPr>
        <p:spPr>
          <a:xfrm>
            <a:off x="3829226" y="2918740"/>
            <a:ext cx="563336" cy="49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747913" y="5224900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11000000.10101000.00000001 00000011</a:t>
            </a:r>
          </a:p>
        </p:txBody>
      </p:sp>
      <p:sp>
        <p:nvSpPr>
          <p:cNvPr id="47" name="Metin kutusu 46"/>
          <p:cNvSpPr txBox="1"/>
          <p:nvPr/>
        </p:nvSpPr>
        <p:spPr>
          <a:xfrm>
            <a:off x="4895472" y="450548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192.168.1.3</a:t>
            </a:r>
          </a:p>
        </p:txBody>
      </p:sp>
      <p:cxnSp>
        <p:nvCxnSpPr>
          <p:cNvPr id="49" name="Düz Ok Bağlayıcısı 48"/>
          <p:cNvCxnSpPr>
            <a:stCxn id="47" idx="2"/>
          </p:cNvCxnSpPr>
          <p:nvPr/>
        </p:nvCxnSpPr>
        <p:spPr>
          <a:xfrm>
            <a:off x="5542444" y="4874818"/>
            <a:ext cx="0" cy="35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" descr="Dosya:Computer-blue.svg - Vikiped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72" y="5814839"/>
            <a:ext cx="673925" cy="67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Metin kutusu 49"/>
          <p:cNvSpPr txBox="1"/>
          <p:nvPr/>
        </p:nvSpPr>
        <p:spPr>
          <a:xfrm rot="21433738">
            <a:off x="1291928" y="4865616"/>
            <a:ext cx="1093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Altı çizili??</a:t>
            </a:r>
          </a:p>
          <a:p>
            <a:r>
              <a:rPr lang="tr-TR" dirty="0"/>
              <a:t>?????</a:t>
            </a:r>
          </a:p>
        </p:txBody>
      </p:sp>
      <p:sp>
        <p:nvSpPr>
          <p:cNvPr id="53" name="Sağ Ok 52"/>
          <p:cNvSpPr/>
          <p:nvPr/>
        </p:nvSpPr>
        <p:spPr>
          <a:xfrm rot="20728417">
            <a:off x="2103450" y="5754888"/>
            <a:ext cx="1585127" cy="11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/>
          <p:cNvSpPr txBox="1"/>
          <p:nvPr/>
        </p:nvSpPr>
        <p:spPr>
          <a:xfrm>
            <a:off x="3747913" y="5550603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11111111.11111111.11111111 00000000</a:t>
            </a:r>
          </a:p>
        </p:txBody>
      </p:sp>
      <p:cxnSp>
        <p:nvCxnSpPr>
          <p:cNvPr id="55" name="Düz Bağlayıcı 54"/>
          <p:cNvCxnSpPr/>
          <p:nvPr/>
        </p:nvCxnSpPr>
        <p:spPr>
          <a:xfrm>
            <a:off x="3850008" y="5550603"/>
            <a:ext cx="2914474" cy="7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4" idx="3"/>
          </p:cNvCxnSpPr>
          <p:nvPr/>
        </p:nvCxnSpPr>
        <p:spPr>
          <a:xfrm flipV="1">
            <a:off x="7845510" y="5224900"/>
            <a:ext cx="73250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etin kutusu 59"/>
          <p:cNvSpPr txBox="1"/>
          <p:nvPr/>
        </p:nvSpPr>
        <p:spPr>
          <a:xfrm>
            <a:off x="8578018" y="4967155"/>
            <a:ext cx="23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IP ADRESİ (192.168.1.3)</a:t>
            </a:r>
          </a:p>
        </p:txBody>
      </p:sp>
      <p:cxnSp>
        <p:nvCxnSpPr>
          <p:cNvPr id="63" name="Düz Ok Bağlayıcısı 62"/>
          <p:cNvCxnSpPr/>
          <p:nvPr/>
        </p:nvCxnSpPr>
        <p:spPr>
          <a:xfrm>
            <a:off x="7730093" y="5756851"/>
            <a:ext cx="815621" cy="17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etin kutusu 64"/>
          <p:cNvSpPr txBox="1"/>
          <p:nvPr/>
        </p:nvSpPr>
        <p:spPr>
          <a:xfrm>
            <a:off x="8649684" y="5715394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SUBNET MASK (255.255.255.0)</a:t>
            </a:r>
          </a:p>
        </p:txBody>
      </p:sp>
      <p:sp>
        <p:nvSpPr>
          <p:cNvPr id="62" name="Metin kutusu 61"/>
          <p:cNvSpPr txBox="1"/>
          <p:nvPr/>
        </p:nvSpPr>
        <p:spPr>
          <a:xfrm>
            <a:off x="4047810" y="62392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255</a:t>
            </a:r>
          </a:p>
        </p:txBody>
      </p:sp>
      <p:sp>
        <p:nvSpPr>
          <p:cNvPr id="67" name="Metin kutusu 66"/>
          <p:cNvSpPr txBox="1"/>
          <p:nvPr/>
        </p:nvSpPr>
        <p:spPr>
          <a:xfrm>
            <a:off x="7089412" y="6245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</a:t>
            </a:r>
          </a:p>
        </p:txBody>
      </p:sp>
      <p:sp>
        <p:nvSpPr>
          <p:cNvPr id="68" name="Metin kutusu 67"/>
          <p:cNvSpPr txBox="1"/>
          <p:nvPr/>
        </p:nvSpPr>
        <p:spPr>
          <a:xfrm>
            <a:off x="5088674" y="6254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255</a:t>
            </a:r>
          </a:p>
        </p:txBody>
      </p:sp>
      <p:sp>
        <p:nvSpPr>
          <p:cNvPr id="69" name="Metin kutusu 68"/>
          <p:cNvSpPr txBox="1"/>
          <p:nvPr/>
        </p:nvSpPr>
        <p:spPr>
          <a:xfrm>
            <a:off x="5956848" y="62456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255</a:t>
            </a:r>
          </a:p>
        </p:txBody>
      </p:sp>
      <p:sp>
        <p:nvSpPr>
          <p:cNvPr id="64" name="Sol Ayraç 63"/>
          <p:cNvSpPr/>
          <p:nvPr/>
        </p:nvSpPr>
        <p:spPr>
          <a:xfrm rot="16200000">
            <a:off x="4175636" y="5577260"/>
            <a:ext cx="304261" cy="9896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Sol Ayraç 70"/>
          <p:cNvSpPr/>
          <p:nvPr/>
        </p:nvSpPr>
        <p:spPr>
          <a:xfrm rot="16200000">
            <a:off x="5151632" y="5697429"/>
            <a:ext cx="304261" cy="779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Sol Ayraç 71"/>
          <p:cNvSpPr/>
          <p:nvPr/>
        </p:nvSpPr>
        <p:spPr>
          <a:xfrm rot="16200000">
            <a:off x="6068397" y="5697429"/>
            <a:ext cx="304261" cy="779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Sol Ayraç 72"/>
          <p:cNvSpPr/>
          <p:nvPr/>
        </p:nvSpPr>
        <p:spPr>
          <a:xfrm rot="16200000">
            <a:off x="7088125" y="5697429"/>
            <a:ext cx="304261" cy="779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Metin kutusu 73"/>
          <p:cNvSpPr txBox="1"/>
          <p:nvPr/>
        </p:nvSpPr>
        <p:spPr>
          <a:xfrm>
            <a:off x="9934027" y="6039530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Veya /24</a:t>
            </a:r>
          </a:p>
        </p:txBody>
      </p:sp>
    </p:spTree>
    <p:extLst>
      <p:ext uri="{BB962C8B-B14F-4D97-AF65-F5344CB8AC3E}">
        <p14:creationId xmlns:p14="http://schemas.microsoft.com/office/powerpoint/2010/main" val="363339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tr-TR" dirty="0"/>
              <a:t>IP ADRESİ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40328" y="1704109"/>
            <a:ext cx="415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11000000.10101000.00000001.</a:t>
            </a:r>
            <a:r>
              <a:rPr lang="tr-TR" dirty="0">
                <a:solidFill>
                  <a:srgbClr val="FF0000"/>
                </a:solidFill>
              </a:rPr>
              <a:t>00000011</a:t>
            </a:r>
          </a:p>
          <a:p>
            <a:r>
              <a:rPr lang="tr-TR" dirty="0"/>
              <a:t>11111111.11111111.11111111.00000000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75410" y="1334777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192        .     168      .       1        .        </a:t>
            </a:r>
            <a:r>
              <a:rPr lang="tr-TR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7" name="Düz Ok Bağlayıcısı 6"/>
          <p:cNvCxnSpPr>
            <a:stCxn id="5" idx="3"/>
          </p:cNvCxnSpPr>
          <p:nvPr/>
        </p:nvCxnSpPr>
        <p:spPr>
          <a:xfrm>
            <a:off x="4296914" y="1519443"/>
            <a:ext cx="1698641" cy="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6103305" y="1342798"/>
            <a:ext cx="363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 IP ile aynı ağda olan kaç IP vardır?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4592782" y="1870364"/>
            <a:ext cx="1402773" cy="374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6142097" y="2057400"/>
            <a:ext cx="355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Cevap: Bu 8 bitin her kombinasyonu</a:t>
            </a:r>
          </a:p>
          <a:p>
            <a:endParaRPr lang="tr-TR" dirty="0"/>
          </a:p>
          <a:p>
            <a:r>
              <a:rPr lang="tr-TR" dirty="0"/>
              <a:t>Yani: 2</a:t>
            </a:r>
            <a:r>
              <a:rPr lang="tr-TR" baseline="30000" dirty="0"/>
              <a:t>8</a:t>
            </a:r>
            <a:r>
              <a:rPr lang="tr-TR" dirty="0"/>
              <a:t> = 256 (kendisi dahil)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540328" y="3252355"/>
            <a:ext cx="513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SORU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: 10.1.2.3 ile aynı ağda kaç IP vardır?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540327" y="3856017"/>
            <a:ext cx="90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CEVAP</a:t>
            </a:r>
            <a:r>
              <a:rPr lang="tr-TR" dirty="0"/>
              <a:t>: Soru eksik. Hangi maskeye göre olduğu belirtilmelidir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624704" y="4545199"/>
            <a:ext cx="407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10.1.2.3 ve 255.255.255.0 ise kaç IP ???</a:t>
            </a:r>
          </a:p>
        </p:txBody>
      </p:sp>
      <p:sp>
        <p:nvSpPr>
          <p:cNvPr id="15" name="Sağ Ok 14"/>
          <p:cNvSpPr/>
          <p:nvPr/>
        </p:nvSpPr>
        <p:spPr>
          <a:xfrm>
            <a:off x="4592781" y="4678993"/>
            <a:ext cx="1402773" cy="235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6317673" y="459231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/>
              <a:t>10.1.2</a:t>
            </a:r>
            <a:r>
              <a:rPr lang="tr-TR" dirty="0"/>
              <a:t>. </a:t>
            </a:r>
            <a:r>
              <a:rPr lang="tr-T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Sağ Ok 16"/>
          <p:cNvSpPr/>
          <p:nvPr/>
        </p:nvSpPr>
        <p:spPr>
          <a:xfrm>
            <a:off x="7457704" y="4678993"/>
            <a:ext cx="1151906" cy="235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8737745" y="457061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/>
              <a:t>10.1.2</a:t>
            </a:r>
            <a:r>
              <a:rPr lang="tr-TR" dirty="0"/>
              <a:t>. </a:t>
            </a:r>
            <a:r>
              <a:rPr lang="tr-TR" dirty="0">
                <a:solidFill>
                  <a:srgbClr val="FF0000"/>
                </a:solidFill>
              </a:rPr>
              <a:t>X ===&gt; 256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651658" y="5048602"/>
            <a:ext cx="365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10.1.2.3 ve 255.255.0.0 ise kaç IP ???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6317673" y="501932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/>
              <a:t>10.1. </a:t>
            </a:r>
            <a:r>
              <a:rPr lang="tr-TR" dirty="0">
                <a:solidFill>
                  <a:srgbClr val="FF0000"/>
                </a:solidFill>
              </a:rPr>
              <a:t>2</a:t>
            </a:r>
            <a:r>
              <a:rPr lang="tr-TR" dirty="0"/>
              <a:t>. </a:t>
            </a:r>
            <a:r>
              <a:rPr lang="tr-T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8679120" y="503683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/>
              <a:t>10.1. </a:t>
            </a:r>
            <a:r>
              <a:rPr lang="tr-TR" dirty="0">
                <a:solidFill>
                  <a:srgbClr val="FF0000"/>
                </a:solidFill>
              </a:rPr>
              <a:t>X</a:t>
            </a:r>
            <a:r>
              <a:rPr lang="tr-TR" dirty="0"/>
              <a:t>. </a:t>
            </a:r>
            <a:r>
              <a:rPr lang="tr-TR" dirty="0">
                <a:solidFill>
                  <a:srgbClr val="FF0000"/>
                </a:solidFill>
              </a:rPr>
              <a:t>X ===&gt; 65536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2699054" y="6015475"/>
            <a:ext cx="727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/>
              <a:t>* Maske uzunluğunu değiştirerek aynı ağdaki IP sayısını arttırıp azaltabiliriz</a:t>
            </a:r>
          </a:p>
        </p:txBody>
      </p:sp>
    </p:spTree>
    <p:extLst>
      <p:ext uri="{BB962C8B-B14F-4D97-AF65-F5344CB8AC3E}">
        <p14:creationId xmlns:p14="http://schemas.microsoft.com/office/powerpoint/2010/main" val="34717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8" grpId="1"/>
      <p:bldP spid="20" grpId="0"/>
      <p:bldP spid="20" grpId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/>
          <a:lstStyle/>
          <a:p>
            <a:r>
              <a:rPr lang="tr-TR" dirty="0"/>
              <a:t>IP ADRES SINIFLARI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838200" y="1381991"/>
            <a:ext cx="366158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00000……0000000000000000000000</a:t>
            </a:r>
          </a:p>
          <a:p>
            <a:r>
              <a:rPr lang="tr-TR" dirty="0"/>
              <a:t>00000……0000000000000000000001</a:t>
            </a:r>
          </a:p>
          <a:p>
            <a:r>
              <a:rPr lang="tr-TR" dirty="0"/>
              <a:t>00000……0000000000000000000010</a:t>
            </a:r>
          </a:p>
          <a:p>
            <a:r>
              <a:rPr lang="tr-TR" dirty="0"/>
              <a:t>…………………………………………...………….</a:t>
            </a:r>
          </a:p>
          <a:p>
            <a:r>
              <a:rPr lang="tr-TR" dirty="0"/>
              <a:t>011111……111111111111111111111</a:t>
            </a:r>
          </a:p>
          <a:p>
            <a:r>
              <a:rPr lang="tr-TR" dirty="0"/>
              <a:t>100000……000000000000000000000</a:t>
            </a:r>
          </a:p>
          <a:p>
            <a:r>
              <a:rPr lang="tr-TR" dirty="0"/>
              <a:t>……………………………………...……………….</a:t>
            </a:r>
          </a:p>
          <a:p>
            <a:r>
              <a:rPr lang="tr-TR" dirty="0"/>
              <a:t>11111…….  11111111111111111110</a:t>
            </a:r>
          </a:p>
          <a:p>
            <a:r>
              <a:rPr lang="tr-TR" dirty="0"/>
              <a:t>11111…….  11111111111111111111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V="1">
            <a:off x="4499780" y="1541827"/>
            <a:ext cx="106459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5564373" y="13819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0.0.0.0</a:t>
            </a:r>
          </a:p>
        </p:txBody>
      </p:sp>
      <p:cxnSp>
        <p:nvCxnSpPr>
          <p:cNvPr id="7" name="Düz Ok Bağlayıcısı 6"/>
          <p:cNvCxnSpPr/>
          <p:nvPr/>
        </p:nvCxnSpPr>
        <p:spPr>
          <a:xfrm flipV="1">
            <a:off x="4499779" y="1886521"/>
            <a:ext cx="106459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5564373" y="16815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0.0.0.1</a:t>
            </a:r>
          </a:p>
        </p:txBody>
      </p:sp>
      <p:cxnSp>
        <p:nvCxnSpPr>
          <p:cNvPr id="9" name="Düz Ok Bağlayıcısı 8"/>
          <p:cNvCxnSpPr/>
          <p:nvPr/>
        </p:nvCxnSpPr>
        <p:spPr>
          <a:xfrm flipV="1">
            <a:off x="4579844" y="3514798"/>
            <a:ext cx="106459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5724501" y="33301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255.255.255.254</a:t>
            </a:r>
          </a:p>
        </p:txBody>
      </p:sp>
      <p:cxnSp>
        <p:nvCxnSpPr>
          <p:cNvPr id="11" name="Düz Ok Bağlayıcısı 10"/>
          <p:cNvCxnSpPr/>
          <p:nvPr/>
        </p:nvCxnSpPr>
        <p:spPr>
          <a:xfrm flipV="1">
            <a:off x="4606657" y="3814392"/>
            <a:ext cx="106459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5671250" y="359798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255.255.255.255</a:t>
            </a:r>
          </a:p>
        </p:txBody>
      </p:sp>
      <p:cxnSp>
        <p:nvCxnSpPr>
          <p:cNvPr id="14" name="Düz Bağlayıcı 13"/>
          <p:cNvCxnSpPr/>
          <p:nvPr/>
        </p:nvCxnSpPr>
        <p:spPr>
          <a:xfrm>
            <a:off x="403761" y="2792207"/>
            <a:ext cx="7082761" cy="2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5644437" y="24683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127.255.255.255</a:t>
            </a:r>
          </a:p>
        </p:txBody>
      </p:sp>
      <p:cxnSp>
        <p:nvCxnSpPr>
          <p:cNvPr id="16" name="Düz Ok Bağlayıcısı 15"/>
          <p:cNvCxnSpPr/>
          <p:nvPr/>
        </p:nvCxnSpPr>
        <p:spPr>
          <a:xfrm flipV="1">
            <a:off x="4499779" y="2669720"/>
            <a:ext cx="106459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4499779" y="2969312"/>
            <a:ext cx="106459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5644436" y="275995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128.0.0.0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97" y="347072"/>
            <a:ext cx="486795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/>
          <a:lstStyle/>
          <a:p>
            <a:r>
              <a:rPr lang="tr-TR" dirty="0"/>
              <a:t>IP ADRES SINIFLARI</a:t>
            </a:r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102"/>
            <a:ext cx="10356628" cy="45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5" y="1069943"/>
            <a:ext cx="6414988" cy="306563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47877"/>
            <a:ext cx="10515600" cy="661185"/>
          </a:xfrm>
        </p:spPr>
        <p:txBody>
          <a:bodyPr>
            <a:normAutofit fontScale="90000"/>
          </a:bodyPr>
          <a:lstStyle/>
          <a:p>
            <a:r>
              <a:rPr lang="tr-TR" dirty="0"/>
              <a:t>IP ADRES DAĞITIMI</a:t>
            </a: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632188" y="3678382"/>
            <a:ext cx="1443521" cy="196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H="1">
            <a:off x="3075709" y="3813464"/>
            <a:ext cx="509155" cy="174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>
            <a:off x="3158837" y="2826327"/>
            <a:ext cx="2878281" cy="281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H="1">
            <a:off x="3170712" y="1416732"/>
            <a:ext cx="2410691" cy="414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1549061" y="1416732"/>
            <a:ext cx="1526648" cy="399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2871051" y="558685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RIR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7339708" y="782266"/>
            <a:ext cx="401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IP adreslerinin dağıtımından IANA sorumludur</a:t>
            </a:r>
          </a:p>
          <a:p>
            <a:r>
              <a:rPr lang="tr-TR" dirty="0"/>
              <a:t>IANA beş adet </a:t>
            </a:r>
            <a:r>
              <a:rPr lang="tr-TR" dirty="0" err="1"/>
              <a:t>Regional</a:t>
            </a:r>
            <a:r>
              <a:rPr lang="tr-TR" dirty="0"/>
              <a:t> Internet </a:t>
            </a:r>
            <a:r>
              <a:rPr lang="tr-TR" dirty="0" err="1"/>
              <a:t>Registry</a:t>
            </a:r>
            <a:r>
              <a:rPr lang="tr-TR" dirty="0"/>
              <a:t> - </a:t>
            </a:r>
            <a:r>
              <a:rPr lang="tr-TR" dirty="0" err="1"/>
              <a:t>RIR’e</a:t>
            </a:r>
            <a:r>
              <a:rPr lang="tr-TR" dirty="0"/>
              <a:t> bu görevi vermiştir.</a:t>
            </a: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66" y="2298819"/>
            <a:ext cx="4458594" cy="39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809" y="167699"/>
            <a:ext cx="10515600" cy="694747"/>
          </a:xfrm>
        </p:spPr>
        <p:txBody>
          <a:bodyPr>
            <a:normAutofit fontScale="90000"/>
          </a:bodyPr>
          <a:lstStyle/>
          <a:p>
            <a:r>
              <a:rPr lang="tr-TR" dirty="0"/>
              <a:t>OSI MODELİ –PHYSICAL LAYER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512328" y="1549914"/>
            <a:ext cx="15162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(Presentation)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512328" y="2002987"/>
            <a:ext cx="14983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</a:t>
            </a:r>
            <a:r>
              <a:rPr lang="tr-TR" dirty="0" err="1"/>
              <a:t>Session</a:t>
            </a:r>
            <a:r>
              <a:rPr lang="tr-TR" dirty="0"/>
              <a:t>)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496124" y="2435495"/>
            <a:ext cx="15324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(Transport)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496124" y="2868003"/>
            <a:ext cx="15145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(Network)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478299" y="3321076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(Data Link)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1215354" y="3793213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</a:t>
            </a:r>
            <a:r>
              <a:rPr lang="tr-TR" dirty="0" err="1"/>
              <a:t>Physical</a:t>
            </a:r>
            <a:r>
              <a:rPr lang="tr-TR" dirty="0"/>
              <a:t>)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512328" y="1121601"/>
            <a:ext cx="14983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(Application)</a:t>
            </a:r>
          </a:p>
        </p:txBody>
      </p:sp>
      <p:pic>
        <p:nvPicPr>
          <p:cNvPr id="6146" name="Picture 2" descr="Copper Cable vs. Fiber Optic Cable - Fiber Optic Soc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85" y="4988642"/>
            <a:ext cx="3436763" cy="13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etin kutusu 21"/>
          <p:cNvSpPr txBox="1"/>
          <p:nvPr/>
        </p:nvSpPr>
        <p:spPr>
          <a:xfrm>
            <a:off x="6317672" y="1180582"/>
            <a:ext cx="4790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Frame</a:t>
            </a:r>
            <a:r>
              <a:rPr lang="tr-TR" dirty="0"/>
              <a:t> ----&gt; Sinyallere dönüştürülür.</a:t>
            </a:r>
          </a:p>
          <a:p>
            <a:r>
              <a:rPr lang="tr-TR" dirty="0"/>
              <a:t>Medya türleri:</a:t>
            </a:r>
          </a:p>
          <a:p>
            <a:r>
              <a:rPr lang="tr-TR" dirty="0"/>
              <a:t>	- Bakır (Elektrik sinyalleri)</a:t>
            </a:r>
          </a:p>
          <a:p>
            <a:r>
              <a:rPr lang="tr-TR" dirty="0"/>
              <a:t>	- Fiber (Işık sinyalleri)</a:t>
            </a:r>
          </a:p>
          <a:p>
            <a:r>
              <a:rPr lang="tr-TR" dirty="0"/>
              <a:t>	- Kablosuz (Radyo dalgaları)</a:t>
            </a:r>
          </a:p>
        </p:txBody>
      </p:sp>
      <p:grpSp>
        <p:nvGrpSpPr>
          <p:cNvPr id="24" name="Grup 23"/>
          <p:cNvGrpSpPr/>
          <p:nvPr/>
        </p:nvGrpSpPr>
        <p:grpSpPr>
          <a:xfrm>
            <a:off x="3633398" y="3327452"/>
            <a:ext cx="3024879" cy="369332"/>
            <a:chOff x="2275421" y="4831430"/>
            <a:chExt cx="3024879" cy="369332"/>
          </a:xfrm>
        </p:grpSpPr>
        <p:sp>
          <p:nvSpPr>
            <p:cNvPr id="25" name="Metin kutusu 24"/>
            <p:cNvSpPr txBox="1"/>
            <p:nvPr/>
          </p:nvSpPr>
          <p:spPr>
            <a:xfrm>
              <a:off x="2275421" y="4831430"/>
              <a:ext cx="110628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r-TR" dirty="0"/>
                <a:t>D.IP  S.IP</a:t>
              </a:r>
            </a:p>
          </p:txBody>
        </p:sp>
        <p:grpSp>
          <p:nvGrpSpPr>
            <p:cNvPr id="26" name="Grup 25"/>
            <p:cNvGrpSpPr/>
            <p:nvPr/>
          </p:nvGrpSpPr>
          <p:grpSpPr>
            <a:xfrm>
              <a:off x="3381708" y="4831430"/>
              <a:ext cx="1918592" cy="369332"/>
              <a:chOff x="2722005" y="4320703"/>
              <a:chExt cx="1918592" cy="369332"/>
            </a:xfrm>
          </p:grpSpPr>
          <p:sp>
            <p:nvSpPr>
              <p:cNvPr id="27" name="Metin kutusu 26"/>
              <p:cNvSpPr txBox="1"/>
              <p:nvPr/>
            </p:nvSpPr>
            <p:spPr>
              <a:xfrm>
                <a:off x="3663854" y="4320703"/>
                <a:ext cx="976743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DATA </a:t>
                </a:r>
              </a:p>
            </p:txBody>
          </p:sp>
          <p:sp>
            <p:nvSpPr>
              <p:cNvPr id="28" name="Dikdörtgen 27"/>
              <p:cNvSpPr/>
              <p:nvPr/>
            </p:nvSpPr>
            <p:spPr>
              <a:xfrm>
                <a:off x="2722005" y="4320703"/>
                <a:ext cx="941849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DP  SP</a:t>
                </a:r>
              </a:p>
            </p:txBody>
          </p:sp>
        </p:grpSp>
      </p:grpSp>
      <p:sp>
        <p:nvSpPr>
          <p:cNvPr id="29" name="Metin kutusu 28"/>
          <p:cNvSpPr txBox="1"/>
          <p:nvPr/>
        </p:nvSpPr>
        <p:spPr>
          <a:xfrm>
            <a:off x="2100985" y="3321076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D.MAC S.MAC</a:t>
            </a:r>
          </a:p>
        </p:txBody>
      </p:sp>
      <p:sp>
        <p:nvSpPr>
          <p:cNvPr id="30" name="Metin kutusu 29"/>
          <p:cNvSpPr txBox="1"/>
          <p:nvPr/>
        </p:nvSpPr>
        <p:spPr>
          <a:xfrm>
            <a:off x="2825132" y="3779067"/>
            <a:ext cx="45572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10101010111……….</a:t>
            </a:r>
          </a:p>
        </p:txBody>
      </p:sp>
      <p:sp>
        <p:nvSpPr>
          <p:cNvPr id="31" name="Metin kutusu 30"/>
          <p:cNvSpPr txBox="1"/>
          <p:nvPr/>
        </p:nvSpPr>
        <p:spPr>
          <a:xfrm>
            <a:off x="6668049" y="3327452"/>
            <a:ext cx="71437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0800000">
            <a:off x="7688613" y="3318338"/>
            <a:ext cx="800100" cy="460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8630462" y="3327452"/>
            <a:ext cx="78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Frame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7622899" y="3883289"/>
            <a:ext cx="173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Fiziksel Sinyaller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916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30382" y="157308"/>
            <a:ext cx="10515600" cy="694747"/>
          </a:xfrm>
        </p:spPr>
        <p:txBody>
          <a:bodyPr>
            <a:normAutofit fontScale="90000"/>
          </a:bodyPr>
          <a:lstStyle/>
          <a:p>
            <a:r>
              <a:rPr lang="tr-TR" dirty="0"/>
              <a:t>PHYSICAL LAYER -</a:t>
            </a:r>
            <a:r>
              <a:rPr lang="tr-TR" dirty="0" err="1"/>
              <a:t>Encoding</a:t>
            </a:r>
            <a:endParaRPr lang="tr-TR" dirty="0"/>
          </a:p>
        </p:txBody>
      </p:sp>
      <p:pic>
        <p:nvPicPr>
          <p:cNvPr id="8198" name="Picture 6" descr="diferansiyel manchester kodlaması - uludağ sözlü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4" y="1152380"/>
            <a:ext cx="3876097" cy="202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D4B1E1AC-C55C-7B4C-80AC-FDBBEFFF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88" y="1026231"/>
            <a:ext cx="5910899" cy="4449778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417B433-B0D6-D348-A6BA-E2DE3E28C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8" y="3963635"/>
            <a:ext cx="4897670" cy="133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30382" y="157308"/>
            <a:ext cx="10515600" cy="694747"/>
          </a:xfrm>
        </p:spPr>
        <p:txBody>
          <a:bodyPr>
            <a:normAutofit fontScale="90000"/>
          </a:bodyPr>
          <a:lstStyle/>
          <a:p>
            <a:r>
              <a:rPr lang="tr-TR" dirty="0"/>
              <a:t>PHYSICAL LAYER (Bakır Kablolar)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" y="1001512"/>
            <a:ext cx="3736975" cy="1958206"/>
          </a:xfrm>
          <a:prstGeom prst="rect">
            <a:avLst/>
          </a:prstGeom>
        </p:spPr>
      </p:pic>
      <p:pic>
        <p:nvPicPr>
          <p:cNvPr id="14" name="Picture 4" descr="Black UTP 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46" y="1271532"/>
            <a:ext cx="3435495" cy="193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7358990" y="95235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UTP CABLE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97729" y="3017614"/>
            <a:ext cx="391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Bakır örgü, «</a:t>
            </a:r>
            <a:r>
              <a:rPr lang="tr-TR" dirty="0" err="1"/>
              <a:t>Faraday</a:t>
            </a:r>
            <a:r>
              <a:rPr lang="tr-TR" dirty="0"/>
              <a:t> Kafesi» etkisi yapar</a:t>
            </a:r>
          </a:p>
        </p:txBody>
      </p:sp>
      <p:sp>
        <p:nvSpPr>
          <p:cNvPr id="9" name="Dikdörtgen 8"/>
          <p:cNvSpPr/>
          <p:nvPr/>
        </p:nvSpPr>
        <p:spPr>
          <a:xfrm>
            <a:off x="6428071" y="3152121"/>
            <a:ext cx="3621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Örgü yok ancak balanslı iletişim var.</a:t>
            </a:r>
          </a:p>
        </p:txBody>
      </p:sp>
      <p:pic>
        <p:nvPicPr>
          <p:cNvPr id="10242" name="Picture 2" descr="http://www.coax-connectors.com/media/1507291/BNC-two-p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24" y="1271532"/>
            <a:ext cx="1678658" cy="167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ikdörtgen 20"/>
          <p:cNvSpPr/>
          <p:nvPr/>
        </p:nvSpPr>
        <p:spPr>
          <a:xfrm>
            <a:off x="4241901" y="1204108"/>
            <a:ext cx="1613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BNC Connector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10233158" y="1081297"/>
            <a:ext cx="171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RJ-45 Connector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050" y="1591441"/>
            <a:ext cx="1885950" cy="1190625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120" y="3837545"/>
            <a:ext cx="3762338" cy="27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30382" y="157308"/>
            <a:ext cx="10515600" cy="694747"/>
          </a:xfrm>
        </p:spPr>
        <p:txBody>
          <a:bodyPr>
            <a:normAutofit fontScale="90000"/>
          </a:bodyPr>
          <a:lstStyle/>
          <a:p>
            <a:r>
              <a:rPr lang="tr-TR" dirty="0"/>
              <a:t>PHYSICAL LAYER (Kablolar)</a:t>
            </a:r>
          </a:p>
        </p:txBody>
      </p:sp>
      <p:pic>
        <p:nvPicPr>
          <p:cNvPr id="3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2272392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82" y="2233535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Düz Bağlayıcı 5"/>
          <p:cNvCxnSpPr/>
          <p:nvPr/>
        </p:nvCxnSpPr>
        <p:spPr>
          <a:xfrm flipV="1">
            <a:off x="1184565" y="2736721"/>
            <a:ext cx="7346371" cy="6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65" y="2121430"/>
            <a:ext cx="828964" cy="58160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81" y="2373183"/>
            <a:ext cx="928930" cy="316050"/>
          </a:xfrm>
          <a:prstGeom prst="rect">
            <a:avLst/>
          </a:prstGeom>
        </p:spPr>
      </p:pic>
      <p:cxnSp>
        <p:nvCxnSpPr>
          <p:cNvPr id="22" name="Düz Ok Bağlayıcısı 21"/>
          <p:cNvCxnSpPr/>
          <p:nvPr/>
        </p:nvCxnSpPr>
        <p:spPr>
          <a:xfrm flipH="1">
            <a:off x="3439391" y="1698183"/>
            <a:ext cx="467591" cy="613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H="1">
            <a:off x="3686990" y="1687795"/>
            <a:ext cx="467591" cy="613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 flipH="1">
            <a:off x="3181248" y="1698186"/>
            <a:ext cx="467591" cy="613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/>
          <p:cNvSpPr txBox="1"/>
          <p:nvPr/>
        </p:nvSpPr>
        <p:spPr>
          <a:xfrm>
            <a:off x="3355388" y="1288901"/>
            <a:ext cx="1103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EMI &amp; RFI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614" y="2597023"/>
            <a:ext cx="957763" cy="45719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 rot="19158868">
            <a:off x="8582340" y="173820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?????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2570666" y="3299911"/>
            <a:ext cx="376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UTP Kablolarda </a:t>
            </a:r>
            <a:r>
              <a:rPr lang="tr-TR" dirty="0" err="1"/>
              <a:t>max</a:t>
            </a:r>
            <a:r>
              <a:rPr lang="tr-TR" dirty="0"/>
              <a:t>. mesafe 100m’dir.</a:t>
            </a:r>
          </a:p>
        </p:txBody>
      </p:sp>
      <p:pic>
        <p:nvPicPr>
          <p:cNvPr id="21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4075656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39" y="4011437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Düz Bağlayıcı 23"/>
          <p:cNvCxnSpPr/>
          <p:nvPr/>
        </p:nvCxnSpPr>
        <p:spPr>
          <a:xfrm flipV="1">
            <a:off x="1184565" y="4549454"/>
            <a:ext cx="3719944" cy="1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 flipV="1">
            <a:off x="4817921" y="4545989"/>
            <a:ext cx="3719944" cy="12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kdörtgen 14"/>
          <p:cNvSpPr/>
          <p:nvPr/>
        </p:nvSpPr>
        <p:spPr>
          <a:xfrm>
            <a:off x="4904509" y="4337250"/>
            <a:ext cx="1090480" cy="3948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etin kutusu 31"/>
          <p:cNvSpPr txBox="1"/>
          <p:nvPr/>
        </p:nvSpPr>
        <p:spPr>
          <a:xfrm>
            <a:off x="4880260" y="4350011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REPEATER</a:t>
            </a:r>
          </a:p>
        </p:txBody>
      </p:sp>
      <p:pic>
        <p:nvPicPr>
          <p:cNvPr id="37" name="Resim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95" y="3928121"/>
            <a:ext cx="828964" cy="581600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991" y="4149830"/>
            <a:ext cx="928930" cy="316050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06" y="3940142"/>
            <a:ext cx="828964" cy="581600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066" y="4121559"/>
            <a:ext cx="928930" cy="316050"/>
          </a:xfrm>
          <a:prstGeom prst="rect">
            <a:avLst/>
          </a:prstGeom>
        </p:spPr>
      </p:pic>
      <p:sp>
        <p:nvSpPr>
          <p:cNvPr id="41" name="Sol Ayraç 40"/>
          <p:cNvSpPr/>
          <p:nvPr/>
        </p:nvSpPr>
        <p:spPr>
          <a:xfrm rot="16200000">
            <a:off x="2880856" y="3199896"/>
            <a:ext cx="348452" cy="3525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Sol Ayraç 41"/>
          <p:cNvSpPr/>
          <p:nvPr/>
        </p:nvSpPr>
        <p:spPr>
          <a:xfrm rot="16200000">
            <a:off x="7146038" y="3690248"/>
            <a:ext cx="348452" cy="2650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381470" y="5215447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max</a:t>
            </a:r>
            <a:r>
              <a:rPr lang="tr-TR" dirty="0"/>
              <a:t> 100m</a:t>
            </a:r>
          </a:p>
        </p:txBody>
      </p:sp>
      <p:sp>
        <p:nvSpPr>
          <p:cNvPr id="44" name="Metin kutusu 43"/>
          <p:cNvSpPr txBox="1"/>
          <p:nvPr/>
        </p:nvSpPr>
        <p:spPr>
          <a:xfrm>
            <a:off x="6735304" y="5215447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max</a:t>
            </a:r>
            <a:r>
              <a:rPr lang="tr-TR" dirty="0"/>
              <a:t> 100m</a:t>
            </a:r>
          </a:p>
        </p:txBody>
      </p:sp>
      <p:sp>
        <p:nvSpPr>
          <p:cNvPr id="45" name="Metin kutusu 44"/>
          <p:cNvSpPr txBox="1"/>
          <p:nvPr/>
        </p:nvSpPr>
        <p:spPr>
          <a:xfrm>
            <a:off x="3655518" y="6027736"/>
            <a:ext cx="305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Sinyali temizler ve tekrar üretir</a:t>
            </a:r>
          </a:p>
        </p:txBody>
      </p:sp>
      <p:cxnSp>
        <p:nvCxnSpPr>
          <p:cNvPr id="47" name="Düz Ok Bağlayıcısı 46"/>
          <p:cNvCxnSpPr>
            <a:stCxn id="15" idx="2"/>
            <a:endCxn id="45" idx="0"/>
          </p:cNvCxnSpPr>
          <p:nvPr/>
        </p:nvCxnSpPr>
        <p:spPr>
          <a:xfrm flipH="1">
            <a:off x="5184174" y="4732105"/>
            <a:ext cx="265575" cy="1295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/>
          <p:cNvSpPr txBox="1"/>
          <p:nvPr/>
        </p:nvSpPr>
        <p:spPr>
          <a:xfrm>
            <a:off x="6888401" y="712377"/>
            <a:ext cx="562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Sinyaller bakır kabloda hareket ederken zayıflar (</a:t>
            </a:r>
            <a:r>
              <a:rPr lang="tr-TR" dirty="0" err="1"/>
              <a:t>attenuation</a:t>
            </a:r>
            <a:r>
              <a:rPr lang="tr-TR" dirty="0"/>
              <a:t>) ve bozulur.</a:t>
            </a:r>
          </a:p>
          <a:p>
            <a:r>
              <a:rPr lang="tr-TR" dirty="0"/>
              <a:t>Dışardan gelen EMI ve RFI da bu etkiyi arttırır.</a:t>
            </a:r>
          </a:p>
        </p:txBody>
      </p:sp>
    </p:spTree>
    <p:extLst>
      <p:ext uri="{BB962C8B-B14F-4D97-AF65-F5344CB8AC3E}">
        <p14:creationId xmlns:p14="http://schemas.microsoft.com/office/powerpoint/2010/main" val="71359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630382" y="157308"/>
            <a:ext cx="10515600" cy="694747"/>
          </a:xfrm>
        </p:spPr>
        <p:txBody>
          <a:bodyPr>
            <a:normAutofit fontScale="90000"/>
          </a:bodyPr>
          <a:lstStyle/>
          <a:p>
            <a:r>
              <a:rPr lang="tr-TR" dirty="0"/>
              <a:t>PHYSICAL LAYER (UTP Kablolar)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27" y="767495"/>
            <a:ext cx="4862350" cy="202766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4" y="3632489"/>
            <a:ext cx="1019720" cy="2342284"/>
          </a:xfrm>
          <a:prstGeom prst="rect">
            <a:avLst/>
          </a:prstGeom>
        </p:spPr>
      </p:pic>
      <p:cxnSp>
        <p:nvCxnSpPr>
          <p:cNvPr id="13" name="Düz Bağlayıcı 12"/>
          <p:cNvCxnSpPr/>
          <p:nvPr/>
        </p:nvCxnSpPr>
        <p:spPr>
          <a:xfrm>
            <a:off x="2504209" y="3632489"/>
            <a:ext cx="3383973" cy="26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 flipV="1">
            <a:off x="2504209" y="4321752"/>
            <a:ext cx="3383973" cy="8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V="1">
            <a:off x="1393794" y="3632489"/>
            <a:ext cx="777907" cy="18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1393794" y="4187536"/>
            <a:ext cx="777907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Resim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210" y="3127664"/>
            <a:ext cx="748146" cy="431222"/>
          </a:xfrm>
          <a:prstGeom prst="rect">
            <a:avLst/>
          </a:prstGeom>
        </p:spPr>
      </p:pic>
      <p:sp>
        <p:nvSpPr>
          <p:cNvPr id="46" name="Metin kutusu 45"/>
          <p:cNvSpPr txBox="1"/>
          <p:nvPr/>
        </p:nvSpPr>
        <p:spPr>
          <a:xfrm>
            <a:off x="2171701" y="31276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+5v</a:t>
            </a:r>
          </a:p>
        </p:txBody>
      </p:sp>
      <p:pic>
        <p:nvPicPr>
          <p:cNvPr id="48" name="Resim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504210" y="4396220"/>
            <a:ext cx="748146" cy="444666"/>
          </a:xfrm>
          <a:prstGeom prst="rect">
            <a:avLst/>
          </a:prstGeom>
        </p:spPr>
      </p:pic>
      <p:sp>
        <p:nvSpPr>
          <p:cNvPr id="49" name="Metin kutusu 48"/>
          <p:cNvSpPr txBox="1"/>
          <p:nvPr/>
        </p:nvSpPr>
        <p:spPr>
          <a:xfrm>
            <a:off x="2171700" y="43650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-5v</a:t>
            </a:r>
          </a:p>
        </p:txBody>
      </p:sp>
      <p:pic>
        <p:nvPicPr>
          <p:cNvPr id="50" name="Resim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513" y="3143705"/>
            <a:ext cx="748146" cy="431222"/>
          </a:xfrm>
          <a:prstGeom prst="rect">
            <a:avLst/>
          </a:prstGeom>
        </p:spPr>
      </p:pic>
      <p:pic>
        <p:nvPicPr>
          <p:cNvPr id="51" name="Resim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994513" y="4412261"/>
            <a:ext cx="748146" cy="444666"/>
          </a:xfrm>
          <a:prstGeom prst="rect">
            <a:avLst/>
          </a:prstGeom>
        </p:spPr>
      </p:pic>
      <p:sp>
        <p:nvSpPr>
          <p:cNvPr id="52" name="Metin kutusu 51"/>
          <p:cNvSpPr txBox="1"/>
          <p:nvPr/>
        </p:nvSpPr>
        <p:spPr>
          <a:xfrm>
            <a:off x="4595146" y="323392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+5v</a:t>
            </a:r>
          </a:p>
        </p:txBody>
      </p:sp>
      <p:sp>
        <p:nvSpPr>
          <p:cNvPr id="53" name="Metin kutusu 52"/>
          <p:cNvSpPr txBox="1"/>
          <p:nvPr/>
        </p:nvSpPr>
        <p:spPr>
          <a:xfrm>
            <a:off x="4640031" y="44676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-5v</a:t>
            </a:r>
          </a:p>
        </p:txBody>
      </p:sp>
      <p:sp>
        <p:nvSpPr>
          <p:cNvPr id="54" name="Sol Ayraç 53"/>
          <p:cNvSpPr/>
          <p:nvPr/>
        </p:nvSpPr>
        <p:spPr>
          <a:xfrm rot="10800000">
            <a:off x="3295943" y="3158836"/>
            <a:ext cx="384465" cy="1682049"/>
          </a:xfrm>
          <a:prstGeom prst="leftBrace">
            <a:avLst>
              <a:gd name="adj1" fmla="val 40883"/>
              <a:gd name="adj2" fmla="val 52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Sol Ayraç 54"/>
          <p:cNvSpPr/>
          <p:nvPr/>
        </p:nvSpPr>
        <p:spPr>
          <a:xfrm rot="10800000">
            <a:off x="5786246" y="3083503"/>
            <a:ext cx="384465" cy="1682049"/>
          </a:xfrm>
          <a:prstGeom prst="leftBrace">
            <a:avLst>
              <a:gd name="adj1" fmla="val 40883"/>
              <a:gd name="adj2" fmla="val 52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Metin kutusu 57"/>
          <p:cNvSpPr txBox="1"/>
          <p:nvPr/>
        </p:nvSpPr>
        <p:spPr>
          <a:xfrm>
            <a:off x="3756767" y="376299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10v</a:t>
            </a:r>
          </a:p>
        </p:txBody>
      </p:sp>
      <p:sp>
        <p:nvSpPr>
          <p:cNvPr id="59" name="Metin kutusu 58"/>
          <p:cNvSpPr txBox="1"/>
          <p:nvPr/>
        </p:nvSpPr>
        <p:spPr>
          <a:xfrm>
            <a:off x="6290656" y="372297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10v</a:t>
            </a:r>
          </a:p>
        </p:txBody>
      </p:sp>
      <p:cxnSp>
        <p:nvCxnSpPr>
          <p:cNvPr id="60" name="Düz Bağlayıcı 59"/>
          <p:cNvCxnSpPr/>
          <p:nvPr/>
        </p:nvCxnSpPr>
        <p:spPr>
          <a:xfrm flipV="1">
            <a:off x="7289442" y="3618594"/>
            <a:ext cx="2632352" cy="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Bağlayıcı 60"/>
          <p:cNvCxnSpPr/>
          <p:nvPr/>
        </p:nvCxnSpPr>
        <p:spPr>
          <a:xfrm flipV="1">
            <a:off x="7285967" y="4365047"/>
            <a:ext cx="3383973" cy="8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Resim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237" y="3143705"/>
            <a:ext cx="748146" cy="431222"/>
          </a:xfrm>
          <a:prstGeom prst="rect">
            <a:avLst/>
          </a:prstGeom>
        </p:spPr>
      </p:pic>
      <p:sp>
        <p:nvSpPr>
          <p:cNvPr id="64" name="Metin kutusu 63"/>
          <p:cNvSpPr txBox="1"/>
          <p:nvPr/>
        </p:nvSpPr>
        <p:spPr>
          <a:xfrm>
            <a:off x="6916728" y="314370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+5v</a:t>
            </a:r>
          </a:p>
        </p:txBody>
      </p:sp>
      <p:pic>
        <p:nvPicPr>
          <p:cNvPr id="65" name="Resim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249237" y="4412261"/>
            <a:ext cx="748146" cy="444666"/>
          </a:xfrm>
          <a:prstGeom prst="rect">
            <a:avLst/>
          </a:prstGeom>
        </p:spPr>
      </p:pic>
      <p:sp>
        <p:nvSpPr>
          <p:cNvPr id="66" name="Metin kutusu 65"/>
          <p:cNvSpPr txBox="1"/>
          <p:nvPr/>
        </p:nvSpPr>
        <p:spPr>
          <a:xfrm>
            <a:off x="6916727" y="43810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-5v</a:t>
            </a:r>
          </a:p>
        </p:txBody>
      </p:sp>
      <p:grpSp>
        <p:nvGrpSpPr>
          <p:cNvPr id="77" name="Grup 76"/>
          <p:cNvGrpSpPr/>
          <p:nvPr/>
        </p:nvGrpSpPr>
        <p:grpSpPr>
          <a:xfrm>
            <a:off x="8530936" y="2026227"/>
            <a:ext cx="447017" cy="1101437"/>
            <a:chOff x="8530936" y="2026227"/>
            <a:chExt cx="447017" cy="1101437"/>
          </a:xfrm>
        </p:grpSpPr>
        <p:cxnSp>
          <p:nvCxnSpPr>
            <p:cNvPr id="72" name="Düz Bağlayıcı 71"/>
            <p:cNvCxnSpPr/>
            <p:nvPr/>
          </p:nvCxnSpPr>
          <p:spPr>
            <a:xfrm flipH="1">
              <a:off x="8634845" y="2026227"/>
              <a:ext cx="343108" cy="48837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8634845" y="2514600"/>
              <a:ext cx="34310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Ok Bağlayıcısı 75"/>
            <p:cNvCxnSpPr/>
            <p:nvPr/>
          </p:nvCxnSpPr>
          <p:spPr>
            <a:xfrm flipH="1">
              <a:off x="8530936" y="2514600"/>
              <a:ext cx="447017" cy="61306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 77"/>
          <p:cNvGrpSpPr/>
          <p:nvPr/>
        </p:nvGrpSpPr>
        <p:grpSpPr>
          <a:xfrm>
            <a:off x="8796216" y="1917533"/>
            <a:ext cx="447017" cy="1101437"/>
            <a:chOff x="8530936" y="2026227"/>
            <a:chExt cx="447017" cy="1101437"/>
          </a:xfrm>
        </p:grpSpPr>
        <p:cxnSp>
          <p:nvCxnSpPr>
            <p:cNvPr id="79" name="Düz Bağlayıcı 78"/>
            <p:cNvCxnSpPr/>
            <p:nvPr/>
          </p:nvCxnSpPr>
          <p:spPr>
            <a:xfrm flipH="1">
              <a:off x="8634845" y="2026227"/>
              <a:ext cx="343108" cy="48837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Düz Bağlayıcı 79"/>
            <p:cNvCxnSpPr/>
            <p:nvPr/>
          </p:nvCxnSpPr>
          <p:spPr>
            <a:xfrm>
              <a:off x="8634845" y="2514600"/>
              <a:ext cx="34310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Düz Ok Bağlayıcısı 80"/>
            <p:cNvCxnSpPr/>
            <p:nvPr/>
          </p:nvCxnSpPr>
          <p:spPr>
            <a:xfrm flipH="1">
              <a:off x="8530936" y="2514600"/>
              <a:ext cx="447017" cy="61306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Metin kutusu 81"/>
          <p:cNvSpPr txBox="1"/>
          <p:nvPr/>
        </p:nvSpPr>
        <p:spPr>
          <a:xfrm>
            <a:off x="8691639" y="158571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EMI &amp; RFI</a:t>
            </a:r>
          </a:p>
        </p:txBody>
      </p:sp>
      <p:sp>
        <p:nvSpPr>
          <p:cNvPr id="83" name="Metin kutusu 82"/>
          <p:cNvSpPr txBox="1"/>
          <p:nvPr/>
        </p:nvSpPr>
        <p:spPr>
          <a:xfrm>
            <a:off x="8897409" y="128239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+20V</a:t>
            </a:r>
          </a:p>
        </p:txBody>
      </p:sp>
      <p:pic>
        <p:nvPicPr>
          <p:cNvPr id="84" name="Resim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794" y="2597727"/>
            <a:ext cx="748146" cy="999436"/>
          </a:xfrm>
          <a:prstGeom prst="rect">
            <a:avLst/>
          </a:prstGeom>
        </p:spPr>
      </p:pic>
      <p:pic>
        <p:nvPicPr>
          <p:cNvPr id="85" name="Resim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794" y="4132323"/>
            <a:ext cx="748146" cy="743015"/>
          </a:xfrm>
          <a:prstGeom prst="rect">
            <a:avLst/>
          </a:prstGeom>
        </p:spPr>
      </p:pic>
      <p:sp>
        <p:nvSpPr>
          <p:cNvPr id="86" name="Metin kutusu 85"/>
          <p:cNvSpPr txBox="1"/>
          <p:nvPr/>
        </p:nvSpPr>
        <p:spPr>
          <a:xfrm>
            <a:off x="9400497" y="305903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+25v</a:t>
            </a:r>
          </a:p>
        </p:txBody>
      </p:sp>
      <p:sp>
        <p:nvSpPr>
          <p:cNvPr id="87" name="Metin kutusu 86"/>
          <p:cNvSpPr txBox="1"/>
          <p:nvPr/>
        </p:nvSpPr>
        <p:spPr>
          <a:xfrm>
            <a:off x="9390650" y="439578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+15v</a:t>
            </a:r>
          </a:p>
        </p:txBody>
      </p:sp>
      <p:sp>
        <p:nvSpPr>
          <p:cNvPr id="88" name="Sol Ayraç 87"/>
          <p:cNvSpPr/>
          <p:nvPr/>
        </p:nvSpPr>
        <p:spPr>
          <a:xfrm rot="10800000">
            <a:off x="10852711" y="2972438"/>
            <a:ext cx="384465" cy="1682049"/>
          </a:xfrm>
          <a:prstGeom prst="leftBrace">
            <a:avLst>
              <a:gd name="adj1" fmla="val 40883"/>
              <a:gd name="adj2" fmla="val 52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Metin kutusu 88"/>
          <p:cNvSpPr txBox="1"/>
          <p:nvPr/>
        </p:nvSpPr>
        <p:spPr>
          <a:xfrm>
            <a:off x="11348501" y="361203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10v</a:t>
            </a:r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09" y="5360757"/>
            <a:ext cx="2143424" cy="1174492"/>
          </a:xfrm>
          <a:prstGeom prst="rect">
            <a:avLst/>
          </a:prstGeom>
        </p:spPr>
      </p:pic>
      <p:cxnSp>
        <p:nvCxnSpPr>
          <p:cNvPr id="91" name="Düz Bağlayıcı 90"/>
          <p:cNvCxnSpPr/>
          <p:nvPr/>
        </p:nvCxnSpPr>
        <p:spPr>
          <a:xfrm>
            <a:off x="2433927" y="5666653"/>
            <a:ext cx="3383973" cy="26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Bağlayıcı 94"/>
          <p:cNvCxnSpPr/>
          <p:nvPr/>
        </p:nvCxnSpPr>
        <p:spPr>
          <a:xfrm>
            <a:off x="2432349" y="6168822"/>
            <a:ext cx="3383973" cy="26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Düz Ok Bağlayıcısı 97"/>
          <p:cNvCxnSpPr/>
          <p:nvPr/>
        </p:nvCxnSpPr>
        <p:spPr>
          <a:xfrm>
            <a:off x="2432349" y="5416429"/>
            <a:ext cx="1055826" cy="1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tin kutusu 98"/>
          <p:cNvSpPr txBox="1"/>
          <p:nvPr/>
        </p:nvSpPr>
        <p:spPr>
          <a:xfrm>
            <a:off x="3526608" y="5223719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AKIMIN YÖNÜ</a:t>
            </a:r>
          </a:p>
        </p:txBody>
      </p:sp>
      <p:cxnSp>
        <p:nvCxnSpPr>
          <p:cNvPr id="101" name="Düz Ok Bağlayıcısı 100"/>
          <p:cNvCxnSpPr/>
          <p:nvPr/>
        </p:nvCxnSpPr>
        <p:spPr>
          <a:xfrm flipH="1">
            <a:off x="2409906" y="6049853"/>
            <a:ext cx="107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Metin kutusu 101"/>
          <p:cNvSpPr txBox="1"/>
          <p:nvPr/>
        </p:nvSpPr>
        <p:spPr>
          <a:xfrm>
            <a:off x="3526608" y="5866577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AKIMIN YÖNÜ</a:t>
            </a:r>
          </a:p>
        </p:txBody>
      </p:sp>
      <p:sp>
        <p:nvSpPr>
          <p:cNvPr id="103" name="Metin kutusu 102"/>
          <p:cNvSpPr txBox="1"/>
          <p:nvPr/>
        </p:nvSpPr>
        <p:spPr>
          <a:xfrm>
            <a:off x="6341045" y="5374608"/>
            <a:ext cx="218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/>
              <a:t>Manyetik ve Elektrik Alan Zıt Yönlü, Birbirini iptal eder (</a:t>
            </a:r>
            <a:r>
              <a:rPr lang="tr-TR" i="1" dirty="0" err="1"/>
              <a:t>Cancellation</a:t>
            </a:r>
            <a:r>
              <a:rPr lang="tr-TR" i="1" dirty="0"/>
              <a:t>)</a:t>
            </a:r>
          </a:p>
        </p:txBody>
      </p:sp>
      <p:sp>
        <p:nvSpPr>
          <p:cNvPr id="104" name="Sol Ayraç 103"/>
          <p:cNvSpPr/>
          <p:nvPr/>
        </p:nvSpPr>
        <p:spPr>
          <a:xfrm rot="10800000">
            <a:off x="5906191" y="5526200"/>
            <a:ext cx="384465" cy="843606"/>
          </a:xfrm>
          <a:prstGeom prst="leftBrace">
            <a:avLst>
              <a:gd name="adj1" fmla="val 40883"/>
              <a:gd name="adj2" fmla="val 52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1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19257" y="271606"/>
            <a:ext cx="10515600" cy="964911"/>
          </a:xfrm>
        </p:spPr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Interconnection</a:t>
            </a:r>
            <a:r>
              <a:rPr lang="tr-TR" dirty="0"/>
              <a:t> (OSI)</a:t>
            </a:r>
          </a:p>
        </p:txBody>
      </p:sp>
      <p:pic>
        <p:nvPicPr>
          <p:cNvPr id="1029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1" y="1620983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63" y="1620983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519257" y="16882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3094581" y="16882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1371600" y="1974273"/>
            <a:ext cx="1403245" cy="1850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4889891" y="1467490"/>
            <a:ext cx="26187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Uygulama (Application)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4889891" y="1905850"/>
            <a:ext cx="26187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Sunum (Presentation)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9891" y="2379193"/>
            <a:ext cx="26187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Oturum (</a:t>
            </a:r>
            <a:r>
              <a:rPr lang="tr-TR" dirty="0" err="1"/>
              <a:t>Session</a:t>
            </a:r>
            <a:r>
              <a:rPr lang="tr-TR" dirty="0"/>
              <a:t>)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4900281" y="2830889"/>
            <a:ext cx="25876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Taşıma (Transport)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4921064" y="3278175"/>
            <a:ext cx="25564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Ağ (Network)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4921064" y="3734468"/>
            <a:ext cx="25564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Veri Bağlantısı (Data Link)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4921064" y="4186164"/>
            <a:ext cx="25564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Fiziksel (</a:t>
            </a:r>
            <a:r>
              <a:rPr lang="tr-TR" dirty="0" err="1"/>
              <a:t>Physical</a:t>
            </a:r>
            <a:r>
              <a:rPr lang="tr-TR" dirty="0"/>
              <a:t>)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238990" y="4150568"/>
            <a:ext cx="293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Bir uygulama / hizmet açarlar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238991" y="4512843"/>
            <a:ext cx="433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Karşı uygulamanın anlayacağı formda sunma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238991" y="4946038"/>
            <a:ext cx="449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Uygulamalar sanal olarak bir  oturum kurarlar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238991" y="5333871"/>
            <a:ext cx="507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Hangi uygulama hangi uygulama ile iletişime geçiyor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238990" y="5677645"/>
            <a:ext cx="305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Hangi mantıksal adrese gidiyor</a:t>
            </a:r>
          </a:p>
        </p:txBody>
      </p:sp>
      <p:sp>
        <p:nvSpPr>
          <p:cNvPr id="24" name="Metin kutusu 23"/>
          <p:cNvSpPr txBox="1"/>
          <p:nvPr/>
        </p:nvSpPr>
        <p:spPr>
          <a:xfrm>
            <a:off x="238990" y="6039920"/>
            <a:ext cx="197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Hangi fiziksel adres</a:t>
            </a:r>
          </a:p>
        </p:txBody>
      </p:sp>
      <p:sp>
        <p:nvSpPr>
          <p:cNvPr id="25" name="Metin kutusu 24"/>
          <p:cNvSpPr txBox="1"/>
          <p:nvPr/>
        </p:nvSpPr>
        <p:spPr>
          <a:xfrm>
            <a:off x="288328" y="6415046"/>
            <a:ext cx="28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Veriler sinyallere dönüşecek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8517510" y="1407516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28" name="Metin kutusu 27"/>
          <p:cNvSpPr txBox="1"/>
          <p:nvPr/>
        </p:nvSpPr>
        <p:spPr>
          <a:xfrm>
            <a:off x="8517510" y="1862489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29" name="Metin kutusu 28"/>
          <p:cNvSpPr txBox="1"/>
          <p:nvPr/>
        </p:nvSpPr>
        <p:spPr>
          <a:xfrm>
            <a:off x="8517510" y="2316868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30" name="Metin kutusu 29"/>
          <p:cNvSpPr txBox="1"/>
          <p:nvPr/>
        </p:nvSpPr>
        <p:spPr>
          <a:xfrm>
            <a:off x="8517510" y="2799716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8198425" y="2799716"/>
            <a:ext cx="319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Metin kutusu 31"/>
          <p:cNvSpPr txBox="1"/>
          <p:nvPr/>
        </p:nvSpPr>
        <p:spPr>
          <a:xfrm>
            <a:off x="8517510" y="3297520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8198425" y="3297520"/>
            <a:ext cx="319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7879340" y="3297520"/>
            <a:ext cx="3190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Metin kutusu 34"/>
          <p:cNvSpPr txBox="1"/>
          <p:nvPr/>
        </p:nvSpPr>
        <p:spPr>
          <a:xfrm>
            <a:off x="8517510" y="3740549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36" name="Dikdörtgen 35"/>
          <p:cNvSpPr/>
          <p:nvPr/>
        </p:nvSpPr>
        <p:spPr>
          <a:xfrm>
            <a:off x="8198425" y="3740549"/>
            <a:ext cx="319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7879340" y="3740549"/>
            <a:ext cx="3190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7552224" y="3740549"/>
            <a:ext cx="31908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/>
          <p:cNvSpPr/>
          <p:nvPr/>
        </p:nvSpPr>
        <p:spPr>
          <a:xfrm>
            <a:off x="9183718" y="3740549"/>
            <a:ext cx="31908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7552224" y="4191916"/>
            <a:ext cx="19505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1010101001000…</a:t>
            </a:r>
          </a:p>
        </p:txBody>
      </p:sp>
      <p:sp>
        <p:nvSpPr>
          <p:cNvPr id="40" name="Sağ Ayraç 39"/>
          <p:cNvSpPr/>
          <p:nvPr/>
        </p:nvSpPr>
        <p:spPr>
          <a:xfrm>
            <a:off x="9343260" y="1407516"/>
            <a:ext cx="638718" cy="1278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Metin kutusu 41"/>
          <p:cNvSpPr txBox="1"/>
          <p:nvPr/>
        </p:nvSpPr>
        <p:spPr>
          <a:xfrm>
            <a:off x="10456672" y="1808113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43" name="Sağ Ayraç 42"/>
          <p:cNvSpPr/>
          <p:nvPr/>
        </p:nvSpPr>
        <p:spPr>
          <a:xfrm>
            <a:off x="9343260" y="2798502"/>
            <a:ext cx="638718" cy="401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Metin kutusu 43"/>
          <p:cNvSpPr txBox="1"/>
          <p:nvPr/>
        </p:nvSpPr>
        <p:spPr>
          <a:xfrm>
            <a:off x="10061820" y="2758736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Segment</a:t>
            </a:r>
            <a:r>
              <a:rPr lang="tr-TR" dirty="0"/>
              <a:t> / </a:t>
            </a:r>
            <a:r>
              <a:rPr lang="tr-TR" dirty="0" err="1"/>
              <a:t>Datagram</a:t>
            </a:r>
            <a:endParaRPr lang="tr-TR" dirty="0"/>
          </a:p>
        </p:txBody>
      </p:sp>
      <p:sp>
        <p:nvSpPr>
          <p:cNvPr id="45" name="Sağ Ayraç 44"/>
          <p:cNvSpPr/>
          <p:nvPr/>
        </p:nvSpPr>
        <p:spPr>
          <a:xfrm>
            <a:off x="9360356" y="3247002"/>
            <a:ext cx="638718" cy="401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Metin kutusu 45"/>
          <p:cNvSpPr txBox="1"/>
          <p:nvPr/>
        </p:nvSpPr>
        <p:spPr>
          <a:xfrm>
            <a:off x="10099945" y="3214211"/>
            <a:ext cx="79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Packet</a:t>
            </a:r>
            <a:endParaRPr lang="tr-TR" dirty="0"/>
          </a:p>
        </p:txBody>
      </p:sp>
      <p:sp>
        <p:nvSpPr>
          <p:cNvPr id="47" name="Sağ Ayraç 46"/>
          <p:cNvSpPr/>
          <p:nvPr/>
        </p:nvSpPr>
        <p:spPr>
          <a:xfrm>
            <a:off x="9655248" y="3753275"/>
            <a:ext cx="638718" cy="401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Metin kutusu 47"/>
          <p:cNvSpPr txBox="1"/>
          <p:nvPr/>
        </p:nvSpPr>
        <p:spPr>
          <a:xfrm>
            <a:off x="10305461" y="3709359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Frame</a:t>
            </a:r>
            <a:endParaRPr lang="tr-TR" dirty="0"/>
          </a:p>
        </p:txBody>
      </p:sp>
      <p:sp>
        <p:nvSpPr>
          <p:cNvPr id="49" name="Sağ Ayraç 48"/>
          <p:cNvSpPr/>
          <p:nvPr/>
        </p:nvSpPr>
        <p:spPr>
          <a:xfrm>
            <a:off x="9662619" y="4186987"/>
            <a:ext cx="638718" cy="401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Metin kutusu 49"/>
          <p:cNvSpPr txBox="1"/>
          <p:nvPr/>
        </p:nvSpPr>
        <p:spPr>
          <a:xfrm>
            <a:off x="10346641" y="414351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Bit</a:t>
            </a:r>
          </a:p>
        </p:txBody>
      </p:sp>
      <p:sp>
        <p:nvSpPr>
          <p:cNvPr id="41" name="Dikdörtgen 40"/>
          <p:cNvSpPr/>
          <p:nvPr/>
        </p:nvSpPr>
        <p:spPr>
          <a:xfrm>
            <a:off x="10099945" y="1007918"/>
            <a:ext cx="1974291" cy="358078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Metin kutusu 50"/>
          <p:cNvSpPr txBox="1"/>
          <p:nvPr/>
        </p:nvSpPr>
        <p:spPr>
          <a:xfrm>
            <a:off x="10099945" y="5690486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Protocol Data </a:t>
            </a:r>
            <a:r>
              <a:rPr lang="tr-TR" dirty="0" err="1"/>
              <a:t>Unit</a:t>
            </a:r>
            <a:endParaRPr lang="tr-TR" dirty="0"/>
          </a:p>
          <a:p>
            <a:pPr algn="ctr"/>
            <a:r>
              <a:rPr lang="tr-TR" dirty="0"/>
              <a:t>(PDU)</a:t>
            </a:r>
          </a:p>
        </p:txBody>
      </p:sp>
      <p:sp>
        <p:nvSpPr>
          <p:cNvPr id="52" name="Sağ Ayraç 51"/>
          <p:cNvSpPr/>
          <p:nvPr/>
        </p:nvSpPr>
        <p:spPr>
          <a:xfrm rot="5400000">
            <a:off x="10761208" y="4138461"/>
            <a:ext cx="571281" cy="21444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Aşağı Ok 52"/>
          <p:cNvSpPr/>
          <p:nvPr/>
        </p:nvSpPr>
        <p:spPr>
          <a:xfrm>
            <a:off x="4234073" y="1496874"/>
            <a:ext cx="561109" cy="3236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 err="1">
                <a:solidFill>
                  <a:schemeClr val="tx1"/>
                </a:solidFill>
              </a:rPr>
              <a:t>ENCAPSULATIoN</a:t>
            </a:r>
            <a:endParaRPr lang="tr-T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/>
      <p:bldP spid="12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27" grpId="0" animBg="1"/>
      <p:bldP spid="2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1" grpId="0" animBg="1"/>
      <p:bldP spid="31" grpId="1" animBg="1"/>
      <p:bldP spid="40" grpId="0" animBg="1"/>
      <p:bldP spid="40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6" grpId="0"/>
      <p:bldP spid="46" grpId="1"/>
      <p:bldP spid="47" grpId="0" animBg="1"/>
      <p:bldP spid="47" grpId="1" animBg="1"/>
      <p:bldP spid="48" grpId="0"/>
      <p:bldP spid="48" grpId="1"/>
      <p:bldP spid="49" grpId="0" animBg="1"/>
      <p:bldP spid="49" grpId="1" animBg="1"/>
      <p:bldP spid="50" grpId="0"/>
      <p:bldP spid="50" grpId="1"/>
      <p:bldP spid="41" grpId="0" animBg="1"/>
      <p:bldP spid="41" grpId="1" animBg="1"/>
      <p:bldP spid="51" grpId="0"/>
      <p:bldP spid="51" grpId="1"/>
      <p:bldP spid="52" grpId="0" animBg="1"/>
      <p:bldP spid="52" grpId="1" animBg="1"/>
      <p:bldP spid="53" grpId="0" animBg="1"/>
      <p:bldP spid="5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4" y="2115416"/>
            <a:ext cx="1019720" cy="234228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86" y="2115416"/>
            <a:ext cx="1007917" cy="2342284"/>
          </a:xfrm>
          <a:prstGeom prst="rect">
            <a:avLst/>
          </a:prstGeom>
        </p:spPr>
      </p:pic>
      <p:pic>
        <p:nvPicPr>
          <p:cNvPr id="6" name="Picture 5" descr="Dosya:Computer-blue.svg - Vikiped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6" y="1358156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osya:Computer-blue.svg - Vikiped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71" y="1442665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630382" y="157308"/>
            <a:ext cx="10515600" cy="694747"/>
          </a:xfrm>
        </p:spPr>
        <p:txBody>
          <a:bodyPr>
            <a:normAutofit fontScale="90000"/>
          </a:bodyPr>
          <a:lstStyle/>
          <a:p>
            <a:r>
              <a:rPr lang="tr-TR" dirty="0"/>
              <a:t>PHYSICAL LAYER (UTP Kablolar)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1736694" y="2379518"/>
            <a:ext cx="2107942" cy="5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1702443" y="2643620"/>
            <a:ext cx="2176444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>
            <a:off x="1736694" y="2379518"/>
            <a:ext cx="2142193" cy="5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>
            <a:off x="1770945" y="2643620"/>
            <a:ext cx="2056566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1894471" y="1770865"/>
            <a:ext cx="1842269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2052221" y="1092922"/>
            <a:ext cx="1394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Cross Cable</a:t>
            </a:r>
          </a:p>
          <a:p>
            <a:pPr algn="ctr"/>
            <a:r>
              <a:rPr lang="tr-TR" dirty="0"/>
              <a:t>Çapraz Kablo</a:t>
            </a:r>
          </a:p>
        </p:txBody>
      </p:sp>
      <p:pic>
        <p:nvPicPr>
          <p:cNvPr id="23" name="Picture 5" descr="Dosya:Computer-blue.svg - Vikiped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33" y="1331870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520" y="1504511"/>
            <a:ext cx="962159" cy="609685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29" y="2149186"/>
            <a:ext cx="1019720" cy="2342284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41" y="2149186"/>
            <a:ext cx="1007917" cy="2342284"/>
          </a:xfrm>
          <a:prstGeom prst="rect">
            <a:avLst/>
          </a:prstGeom>
        </p:spPr>
      </p:pic>
      <p:cxnSp>
        <p:nvCxnSpPr>
          <p:cNvPr id="27" name="Düz Ok Bağlayıcısı 26"/>
          <p:cNvCxnSpPr/>
          <p:nvPr/>
        </p:nvCxnSpPr>
        <p:spPr>
          <a:xfrm flipV="1">
            <a:off x="6855949" y="2379518"/>
            <a:ext cx="1934760" cy="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/>
          <p:nvPr/>
        </p:nvCxnSpPr>
        <p:spPr>
          <a:xfrm flipV="1">
            <a:off x="6855949" y="2639291"/>
            <a:ext cx="1934760" cy="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 flipV="1">
            <a:off x="6855949" y="2940785"/>
            <a:ext cx="1934760" cy="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/>
          <p:nvPr/>
        </p:nvCxnSpPr>
        <p:spPr>
          <a:xfrm flipV="1">
            <a:off x="6885373" y="3792840"/>
            <a:ext cx="1934760" cy="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/>
          <p:cNvSpPr txBox="1"/>
          <p:nvPr/>
        </p:nvSpPr>
        <p:spPr>
          <a:xfrm>
            <a:off x="6735539" y="1137303"/>
            <a:ext cx="232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Straight</a:t>
            </a:r>
            <a:r>
              <a:rPr lang="tr-TR" dirty="0"/>
              <a:t> Through Cable</a:t>
            </a:r>
          </a:p>
          <a:p>
            <a:pPr algn="ctr"/>
            <a:r>
              <a:rPr lang="tr-TR" dirty="0"/>
              <a:t>Düz Kablo</a:t>
            </a:r>
          </a:p>
        </p:txBody>
      </p:sp>
      <p:pic>
        <p:nvPicPr>
          <p:cNvPr id="13314" name="Picture 2" descr="https://i.stack.imgur.com/VJK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53" y="4427904"/>
            <a:ext cx="4281595" cy="24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Düz Ok Bağlayıcısı 34"/>
          <p:cNvCxnSpPr/>
          <p:nvPr/>
        </p:nvCxnSpPr>
        <p:spPr>
          <a:xfrm>
            <a:off x="6977864" y="1868837"/>
            <a:ext cx="1842269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29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8764" y="68183"/>
            <a:ext cx="10515600" cy="681031"/>
          </a:xfrm>
        </p:spPr>
        <p:txBody>
          <a:bodyPr>
            <a:normAutofit fontScale="90000"/>
          </a:bodyPr>
          <a:lstStyle/>
          <a:p>
            <a:r>
              <a:rPr lang="tr-TR" dirty="0"/>
              <a:t>SWITCH (Layer2)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073236" y="2140527"/>
            <a:ext cx="2119746" cy="87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4083626" y="2691245"/>
            <a:ext cx="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101935" y="2701636"/>
            <a:ext cx="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939436" y="2701635"/>
            <a:ext cx="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 flipV="1">
            <a:off x="4696691" y="2317173"/>
            <a:ext cx="1059873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H="1">
            <a:off x="4686300" y="2576945"/>
            <a:ext cx="1059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5" y="5064352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52" y="3863527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74" y="5064352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Düz Bağlayıcı 16"/>
          <p:cNvCxnSpPr>
            <a:stCxn id="6" idx="2"/>
            <a:endCxn id="13" idx="0"/>
          </p:cNvCxnSpPr>
          <p:nvPr/>
        </p:nvCxnSpPr>
        <p:spPr>
          <a:xfrm flipH="1">
            <a:off x="872956" y="3060577"/>
            <a:ext cx="3257430" cy="20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>
            <a:stCxn id="7" idx="2"/>
          </p:cNvCxnSpPr>
          <p:nvPr/>
        </p:nvCxnSpPr>
        <p:spPr>
          <a:xfrm flipH="1">
            <a:off x="5144971" y="3070968"/>
            <a:ext cx="3724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6167003" y="2949832"/>
            <a:ext cx="1691288" cy="211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164840" y="553166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192.168.1.5/24</a:t>
            </a:r>
          </a:p>
        </p:txBody>
      </p:sp>
      <p:sp>
        <p:nvSpPr>
          <p:cNvPr id="24" name="Metin kutusu 23"/>
          <p:cNvSpPr txBox="1"/>
          <p:nvPr/>
        </p:nvSpPr>
        <p:spPr>
          <a:xfrm>
            <a:off x="4478249" y="4369425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192.168.1.6/24</a:t>
            </a:r>
          </a:p>
        </p:txBody>
      </p:sp>
      <p:sp>
        <p:nvSpPr>
          <p:cNvPr id="25" name="Metin kutusu 24"/>
          <p:cNvSpPr txBox="1"/>
          <p:nvPr/>
        </p:nvSpPr>
        <p:spPr>
          <a:xfrm>
            <a:off x="7502861" y="553166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192.168.1.7/24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444502" y="58817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AA-AA</a:t>
            </a:r>
          </a:p>
        </p:txBody>
      </p:sp>
      <p:sp>
        <p:nvSpPr>
          <p:cNvPr id="27" name="Metin kutusu 26"/>
          <p:cNvSpPr txBox="1"/>
          <p:nvPr/>
        </p:nvSpPr>
        <p:spPr>
          <a:xfrm>
            <a:off x="4932764" y="469713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BB-BB</a:t>
            </a:r>
          </a:p>
        </p:txBody>
      </p:sp>
      <p:sp>
        <p:nvSpPr>
          <p:cNvPr id="28" name="Metin kutusu 27"/>
          <p:cNvSpPr txBox="1"/>
          <p:nvPr/>
        </p:nvSpPr>
        <p:spPr>
          <a:xfrm>
            <a:off x="7937276" y="580887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CC-CC</a:t>
            </a:r>
          </a:p>
        </p:txBody>
      </p:sp>
      <p:sp>
        <p:nvSpPr>
          <p:cNvPr id="29" name="Metin kutusu 28"/>
          <p:cNvSpPr txBox="1"/>
          <p:nvPr/>
        </p:nvSpPr>
        <p:spPr>
          <a:xfrm>
            <a:off x="9194093" y="567045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MAC TABLE</a:t>
            </a:r>
          </a:p>
        </p:txBody>
      </p:sp>
      <p:sp>
        <p:nvSpPr>
          <p:cNvPr id="30" name="Metin kutusu 29"/>
          <p:cNvSpPr txBox="1"/>
          <p:nvPr/>
        </p:nvSpPr>
        <p:spPr>
          <a:xfrm>
            <a:off x="8217255" y="936377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Port</a:t>
            </a:r>
          </a:p>
        </p:txBody>
      </p:sp>
      <p:sp>
        <p:nvSpPr>
          <p:cNvPr id="31" name="Metin kutusu 30"/>
          <p:cNvSpPr txBox="1"/>
          <p:nvPr/>
        </p:nvSpPr>
        <p:spPr>
          <a:xfrm>
            <a:off x="9694711" y="936377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MAC Adres</a:t>
            </a:r>
          </a:p>
        </p:txBody>
      </p:sp>
      <p:sp>
        <p:nvSpPr>
          <p:cNvPr id="32" name="Dikdörtgen 31"/>
          <p:cNvSpPr/>
          <p:nvPr/>
        </p:nvSpPr>
        <p:spPr>
          <a:xfrm>
            <a:off x="8217255" y="936377"/>
            <a:ext cx="3004927" cy="257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4" name="Düz Bağlayıcı 33"/>
          <p:cNvCxnSpPr/>
          <p:nvPr/>
        </p:nvCxnSpPr>
        <p:spPr>
          <a:xfrm>
            <a:off x="8217255" y="1305709"/>
            <a:ext cx="300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 flipV="1">
            <a:off x="1784084" y="5325733"/>
            <a:ext cx="5801280" cy="187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 rot="19692639">
            <a:off x="865800" y="3147488"/>
            <a:ext cx="18335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S.MAC: AA-AA</a:t>
            </a:r>
          </a:p>
          <a:p>
            <a:r>
              <a:rPr lang="tr-TR" dirty="0"/>
              <a:t>D.MAC: CC-CC</a:t>
            </a:r>
          </a:p>
          <a:p>
            <a:r>
              <a:rPr lang="tr-TR" dirty="0"/>
              <a:t>S.IP : 192.168.1.5</a:t>
            </a:r>
          </a:p>
          <a:p>
            <a:r>
              <a:rPr lang="tr-TR" dirty="0"/>
              <a:t>D.IP : 192.168.1.7</a:t>
            </a:r>
          </a:p>
        </p:txBody>
      </p:sp>
      <p:sp>
        <p:nvSpPr>
          <p:cNvPr id="44" name="Sağ Ok 43"/>
          <p:cNvSpPr/>
          <p:nvPr/>
        </p:nvSpPr>
        <p:spPr>
          <a:xfrm rot="19713875">
            <a:off x="2595636" y="2764305"/>
            <a:ext cx="1036710" cy="511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Metin kutusu 44"/>
          <p:cNvSpPr txBox="1"/>
          <p:nvPr/>
        </p:nvSpPr>
        <p:spPr>
          <a:xfrm>
            <a:off x="8384513" y="1337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6" name="Metin kutusu 45"/>
          <p:cNvSpPr txBox="1"/>
          <p:nvPr/>
        </p:nvSpPr>
        <p:spPr>
          <a:xfrm>
            <a:off x="9820002" y="13668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AA-AA</a:t>
            </a:r>
          </a:p>
        </p:txBody>
      </p:sp>
      <p:sp>
        <p:nvSpPr>
          <p:cNvPr id="47" name="Sağ Ok 46"/>
          <p:cNvSpPr/>
          <p:nvPr/>
        </p:nvSpPr>
        <p:spPr>
          <a:xfrm rot="5400000">
            <a:off x="4410911" y="3269346"/>
            <a:ext cx="763684" cy="3669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Sağ Ok 47"/>
          <p:cNvSpPr/>
          <p:nvPr/>
        </p:nvSpPr>
        <p:spPr>
          <a:xfrm rot="3207662">
            <a:off x="6311599" y="3177651"/>
            <a:ext cx="763684" cy="3669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Çarpma 48"/>
          <p:cNvSpPr/>
          <p:nvPr/>
        </p:nvSpPr>
        <p:spPr>
          <a:xfrm>
            <a:off x="5437826" y="3899320"/>
            <a:ext cx="463138" cy="42167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Sağ Ok 49"/>
          <p:cNvSpPr/>
          <p:nvPr/>
        </p:nvSpPr>
        <p:spPr>
          <a:xfrm rot="14124103">
            <a:off x="6943241" y="3258539"/>
            <a:ext cx="1243456" cy="5137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Metin kutusu 50"/>
          <p:cNvSpPr txBox="1"/>
          <p:nvPr/>
        </p:nvSpPr>
        <p:spPr>
          <a:xfrm>
            <a:off x="7986423" y="3777136"/>
            <a:ext cx="183357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S.MAC: CC-CC</a:t>
            </a:r>
          </a:p>
          <a:p>
            <a:r>
              <a:rPr lang="tr-TR" dirty="0"/>
              <a:t>D.MAC: AA-AA</a:t>
            </a:r>
          </a:p>
          <a:p>
            <a:r>
              <a:rPr lang="tr-TR" dirty="0"/>
              <a:t>S.IP: 192.168.1.7</a:t>
            </a:r>
          </a:p>
          <a:p>
            <a:r>
              <a:rPr lang="tr-TR" dirty="0"/>
              <a:t>D.IP : 192.168.1.5</a:t>
            </a:r>
          </a:p>
        </p:txBody>
      </p:sp>
      <p:sp>
        <p:nvSpPr>
          <p:cNvPr id="52" name="Metin kutusu 51"/>
          <p:cNvSpPr txBox="1"/>
          <p:nvPr/>
        </p:nvSpPr>
        <p:spPr>
          <a:xfrm>
            <a:off x="8382899" y="1775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3" name="Metin kutusu 52"/>
          <p:cNvSpPr txBox="1"/>
          <p:nvPr/>
        </p:nvSpPr>
        <p:spPr>
          <a:xfrm>
            <a:off x="9820002" y="174342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CC-CC</a:t>
            </a:r>
          </a:p>
        </p:txBody>
      </p:sp>
      <p:sp>
        <p:nvSpPr>
          <p:cNvPr id="54" name="Sağ Ok 53"/>
          <p:cNvSpPr/>
          <p:nvPr/>
        </p:nvSpPr>
        <p:spPr>
          <a:xfrm rot="8809929">
            <a:off x="2797556" y="3585808"/>
            <a:ext cx="1243456" cy="5137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6" name="Resim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27" y="435920"/>
            <a:ext cx="2502012" cy="16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1322" y="258248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tr-TR" dirty="0"/>
              <a:t>ROUTER (Layer3)</a:t>
            </a:r>
          </a:p>
        </p:txBody>
      </p:sp>
      <p:sp>
        <p:nvSpPr>
          <p:cNvPr id="4" name="Oval 3"/>
          <p:cNvSpPr/>
          <p:nvPr/>
        </p:nvSpPr>
        <p:spPr>
          <a:xfrm>
            <a:off x="4576743" y="2202872"/>
            <a:ext cx="841663" cy="831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Çarpma 4"/>
          <p:cNvSpPr/>
          <p:nvPr/>
        </p:nvSpPr>
        <p:spPr>
          <a:xfrm>
            <a:off x="4659869" y="2275608"/>
            <a:ext cx="644236" cy="68580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0" name="Grup 9"/>
          <p:cNvGrpSpPr/>
          <p:nvPr/>
        </p:nvGrpSpPr>
        <p:grpSpPr>
          <a:xfrm>
            <a:off x="1911927" y="3034145"/>
            <a:ext cx="1205346" cy="498764"/>
            <a:chOff x="1911927" y="3034145"/>
            <a:chExt cx="1205346" cy="498764"/>
          </a:xfrm>
        </p:grpSpPr>
        <p:sp>
          <p:nvSpPr>
            <p:cNvPr id="6" name="Dikdörtgen 5"/>
            <p:cNvSpPr/>
            <p:nvPr/>
          </p:nvSpPr>
          <p:spPr>
            <a:xfrm>
              <a:off x="1911927" y="3034145"/>
              <a:ext cx="1205346" cy="4987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" name="Düz Bağlayıcı 7"/>
            <p:cNvCxnSpPr/>
            <p:nvPr/>
          </p:nvCxnSpPr>
          <p:spPr>
            <a:xfrm>
              <a:off x="2202873" y="3190009"/>
              <a:ext cx="7481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>
              <a:off x="2223655" y="3366655"/>
              <a:ext cx="7481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 10"/>
          <p:cNvGrpSpPr/>
          <p:nvPr/>
        </p:nvGrpSpPr>
        <p:grpSpPr>
          <a:xfrm>
            <a:off x="6961909" y="3034145"/>
            <a:ext cx="1205346" cy="498764"/>
            <a:chOff x="1911927" y="3034145"/>
            <a:chExt cx="1205346" cy="498764"/>
          </a:xfrm>
        </p:grpSpPr>
        <p:sp>
          <p:nvSpPr>
            <p:cNvPr id="12" name="Dikdörtgen 11"/>
            <p:cNvSpPr/>
            <p:nvPr/>
          </p:nvSpPr>
          <p:spPr>
            <a:xfrm>
              <a:off x="1911927" y="3034145"/>
              <a:ext cx="1205346" cy="4987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3" name="Düz Bağlayıcı 12"/>
            <p:cNvCxnSpPr/>
            <p:nvPr/>
          </p:nvCxnSpPr>
          <p:spPr>
            <a:xfrm>
              <a:off x="2202873" y="3190009"/>
              <a:ext cx="7481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>
              <a:off x="2223655" y="3366655"/>
              <a:ext cx="7481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5" y="5064352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48" y="5087796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30" y="5119569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01" y="5111794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37" y="4881048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67" y="4848536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76" y="4824022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21651"/>
            <a:ext cx="522762" cy="5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Düz Bağlayıcı 23"/>
          <p:cNvCxnSpPr>
            <a:stCxn id="15" idx="0"/>
          </p:cNvCxnSpPr>
          <p:nvPr/>
        </p:nvCxnSpPr>
        <p:spPr>
          <a:xfrm flipV="1">
            <a:off x="872956" y="3543301"/>
            <a:ext cx="1192126" cy="152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>
            <a:stCxn id="16" idx="0"/>
          </p:cNvCxnSpPr>
          <p:nvPr/>
        </p:nvCxnSpPr>
        <p:spPr>
          <a:xfrm flipV="1">
            <a:off x="1455429" y="3565651"/>
            <a:ext cx="835977" cy="152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>
            <a:stCxn id="18" idx="0"/>
            <a:endCxn id="6" idx="2"/>
          </p:cNvCxnSpPr>
          <p:nvPr/>
        </p:nvCxnSpPr>
        <p:spPr>
          <a:xfrm flipV="1">
            <a:off x="2065082" y="3532909"/>
            <a:ext cx="449518" cy="15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>
            <a:stCxn id="17" idx="0"/>
          </p:cNvCxnSpPr>
          <p:nvPr/>
        </p:nvCxnSpPr>
        <p:spPr>
          <a:xfrm flipV="1">
            <a:off x="2735111" y="3570539"/>
            <a:ext cx="84006" cy="154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>
            <a:stCxn id="19" idx="0"/>
          </p:cNvCxnSpPr>
          <p:nvPr/>
        </p:nvCxnSpPr>
        <p:spPr>
          <a:xfrm flipV="1">
            <a:off x="6528318" y="3560887"/>
            <a:ext cx="617530" cy="132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>
            <a:stCxn id="20" idx="0"/>
          </p:cNvCxnSpPr>
          <p:nvPr/>
        </p:nvCxnSpPr>
        <p:spPr>
          <a:xfrm flipV="1">
            <a:off x="7145848" y="3543301"/>
            <a:ext cx="196428" cy="130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>
            <a:stCxn id="21" idx="0"/>
            <a:endCxn id="12" idx="2"/>
          </p:cNvCxnSpPr>
          <p:nvPr/>
        </p:nvCxnSpPr>
        <p:spPr>
          <a:xfrm flipH="1" flipV="1">
            <a:off x="7564582" y="3532909"/>
            <a:ext cx="154375" cy="129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>
            <a:stCxn id="22" idx="0"/>
          </p:cNvCxnSpPr>
          <p:nvPr/>
        </p:nvCxnSpPr>
        <p:spPr>
          <a:xfrm flipH="1" flipV="1">
            <a:off x="7804572" y="3560887"/>
            <a:ext cx="457809" cy="126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/>
          <p:cNvSpPr txBox="1"/>
          <p:nvPr/>
        </p:nvSpPr>
        <p:spPr>
          <a:xfrm>
            <a:off x="533346" y="55871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.2</a:t>
            </a:r>
          </a:p>
        </p:txBody>
      </p:sp>
      <p:sp>
        <p:nvSpPr>
          <p:cNvPr id="40" name="Metin kutusu 39"/>
          <p:cNvSpPr txBox="1"/>
          <p:nvPr/>
        </p:nvSpPr>
        <p:spPr>
          <a:xfrm>
            <a:off x="1206077" y="55871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.3</a:t>
            </a:r>
          </a:p>
        </p:txBody>
      </p:sp>
      <p:sp>
        <p:nvSpPr>
          <p:cNvPr id="41" name="Metin kutusu 40"/>
          <p:cNvSpPr txBox="1"/>
          <p:nvPr/>
        </p:nvSpPr>
        <p:spPr>
          <a:xfrm>
            <a:off x="1849973" y="55871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.4</a:t>
            </a:r>
          </a:p>
        </p:txBody>
      </p:sp>
      <p:sp>
        <p:nvSpPr>
          <p:cNvPr id="42" name="Metin kutusu 41"/>
          <p:cNvSpPr txBox="1"/>
          <p:nvPr/>
        </p:nvSpPr>
        <p:spPr>
          <a:xfrm>
            <a:off x="2493514" y="559996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.5</a:t>
            </a:r>
          </a:p>
        </p:txBody>
      </p:sp>
      <p:sp>
        <p:nvSpPr>
          <p:cNvPr id="43" name="Metin kutusu 42"/>
          <p:cNvSpPr txBox="1"/>
          <p:nvPr/>
        </p:nvSpPr>
        <p:spPr>
          <a:xfrm>
            <a:off x="203583" y="309725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192.168.1.x/24</a:t>
            </a:r>
          </a:p>
        </p:txBody>
      </p:sp>
      <p:sp>
        <p:nvSpPr>
          <p:cNvPr id="44" name="Metin kutusu 43"/>
          <p:cNvSpPr txBox="1"/>
          <p:nvPr/>
        </p:nvSpPr>
        <p:spPr>
          <a:xfrm>
            <a:off x="8533275" y="300534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192.168.2.x/24</a:t>
            </a:r>
          </a:p>
        </p:txBody>
      </p:sp>
      <p:sp>
        <p:nvSpPr>
          <p:cNvPr id="45" name="Metin kutusu 44"/>
          <p:cNvSpPr txBox="1"/>
          <p:nvPr/>
        </p:nvSpPr>
        <p:spPr>
          <a:xfrm>
            <a:off x="6213713" y="53315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.2</a:t>
            </a:r>
          </a:p>
        </p:txBody>
      </p:sp>
      <p:sp>
        <p:nvSpPr>
          <p:cNvPr id="46" name="Metin kutusu 45"/>
          <p:cNvSpPr txBox="1"/>
          <p:nvPr/>
        </p:nvSpPr>
        <p:spPr>
          <a:xfrm>
            <a:off x="6886444" y="53315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.3</a:t>
            </a:r>
          </a:p>
        </p:txBody>
      </p:sp>
      <p:sp>
        <p:nvSpPr>
          <p:cNvPr id="47" name="Metin kutusu 46"/>
          <p:cNvSpPr txBox="1"/>
          <p:nvPr/>
        </p:nvSpPr>
        <p:spPr>
          <a:xfrm>
            <a:off x="7530340" y="53315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.4</a:t>
            </a:r>
          </a:p>
        </p:txBody>
      </p:sp>
      <p:sp>
        <p:nvSpPr>
          <p:cNvPr id="48" name="Metin kutusu 47"/>
          <p:cNvSpPr txBox="1"/>
          <p:nvPr/>
        </p:nvSpPr>
        <p:spPr>
          <a:xfrm>
            <a:off x="8173881" y="534441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.5</a:t>
            </a:r>
          </a:p>
        </p:txBody>
      </p:sp>
      <p:cxnSp>
        <p:nvCxnSpPr>
          <p:cNvPr id="50" name="Düz Bağlayıcı 49"/>
          <p:cNvCxnSpPr>
            <a:stCxn id="4" idx="2"/>
            <a:endCxn id="6" idx="0"/>
          </p:cNvCxnSpPr>
          <p:nvPr/>
        </p:nvCxnSpPr>
        <p:spPr>
          <a:xfrm flipH="1">
            <a:off x="2514600" y="2618509"/>
            <a:ext cx="2062143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etin kutusu 50"/>
          <p:cNvSpPr txBox="1"/>
          <p:nvPr/>
        </p:nvSpPr>
        <p:spPr>
          <a:xfrm>
            <a:off x="4217349" y="227560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.1</a:t>
            </a:r>
          </a:p>
        </p:txBody>
      </p:sp>
      <p:cxnSp>
        <p:nvCxnSpPr>
          <p:cNvPr id="53" name="Düz Bağlayıcı 52"/>
          <p:cNvCxnSpPr>
            <a:stCxn id="4" idx="6"/>
            <a:endCxn id="12" idx="0"/>
          </p:cNvCxnSpPr>
          <p:nvPr/>
        </p:nvCxnSpPr>
        <p:spPr>
          <a:xfrm>
            <a:off x="5418406" y="2618509"/>
            <a:ext cx="2146176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5429057" y="22989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.1</a:t>
            </a:r>
          </a:p>
        </p:txBody>
      </p:sp>
      <p:sp>
        <p:nvSpPr>
          <p:cNvPr id="57" name="Metin kutusu 56"/>
          <p:cNvSpPr txBox="1"/>
          <p:nvPr/>
        </p:nvSpPr>
        <p:spPr>
          <a:xfrm>
            <a:off x="7342276" y="534328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ROUTING TABLE</a:t>
            </a:r>
          </a:p>
        </p:txBody>
      </p:sp>
      <p:sp>
        <p:nvSpPr>
          <p:cNvPr id="58" name="Dikdörtgen 57"/>
          <p:cNvSpPr/>
          <p:nvPr/>
        </p:nvSpPr>
        <p:spPr>
          <a:xfrm>
            <a:off x="6837083" y="918287"/>
            <a:ext cx="3023890" cy="117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9" name="Metin kutusu 58"/>
          <p:cNvSpPr txBox="1"/>
          <p:nvPr/>
        </p:nvSpPr>
        <p:spPr>
          <a:xfrm>
            <a:off x="6819247" y="1290710"/>
            <a:ext cx="304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     192.168.1.0/24          Fa1</a:t>
            </a:r>
          </a:p>
          <a:p>
            <a:r>
              <a:rPr lang="tr-TR" dirty="0"/>
              <a:t>C     192.168.2.0/24          Fa2</a:t>
            </a:r>
          </a:p>
        </p:txBody>
      </p:sp>
      <p:sp>
        <p:nvSpPr>
          <p:cNvPr id="60" name="Metin kutusu 59"/>
          <p:cNvSpPr txBox="1"/>
          <p:nvPr/>
        </p:nvSpPr>
        <p:spPr>
          <a:xfrm>
            <a:off x="6789699" y="915461"/>
            <a:ext cx="305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Type</a:t>
            </a:r>
            <a:r>
              <a:rPr lang="tr-TR" dirty="0"/>
              <a:t>    NETWORK              PORT</a:t>
            </a:r>
          </a:p>
        </p:txBody>
      </p:sp>
      <p:cxnSp>
        <p:nvCxnSpPr>
          <p:cNvPr id="62" name="Düz Bağlayıcı 61"/>
          <p:cNvCxnSpPr/>
          <p:nvPr/>
        </p:nvCxnSpPr>
        <p:spPr>
          <a:xfrm>
            <a:off x="6819247" y="1284793"/>
            <a:ext cx="3030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tin kutusu 62"/>
          <p:cNvSpPr txBox="1"/>
          <p:nvPr/>
        </p:nvSpPr>
        <p:spPr>
          <a:xfrm>
            <a:off x="4170998" y="2618509"/>
            <a:ext cx="51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Fa1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5387231" y="2663070"/>
            <a:ext cx="51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Fa2</a:t>
            </a:r>
          </a:p>
        </p:txBody>
      </p:sp>
      <p:cxnSp>
        <p:nvCxnSpPr>
          <p:cNvPr id="66" name="Düz Ok Bağlayıcısı 65"/>
          <p:cNvCxnSpPr/>
          <p:nvPr/>
        </p:nvCxnSpPr>
        <p:spPr>
          <a:xfrm>
            <a:off x="8780318" y="1787236"/>
            <a:ext cx="1766455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etin kutusu 66"/>
          <p:cNvSpPr txBox="1"/>
          <p:nvPr/>
        </p:nvSpPr>
        <p:spPr>
          <a:xfrm>
            <a:off x="10451417" y="2627260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Network Adresler</a:t>
            </a:r>
          </a:p>
        </p:txBody>
      </p:sp>
      <p:sp>
        <p:nvSpPr>
          <p:cNvPr id="68" name="Metin kutusu 67"/>
          <p:cNvSpPr txBox="1"/>
          <p:nvPr/>
        </p:nvSpPr>
        <p:spPr>
          <a:xfrm>
            <a:off x="2029670" y="6099734"/>
            <a:ext cx="607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/>
              <a:t>Her düğüm noktasının hem IP adresi hem de MAC adresi vardır.</a:t>
            </a:r>
          </a:p>
        </p:txBody>
      </p:sp>
      <p:cxnSp>
        <p:nvCxnSpPr>
          <p:cNvPr id="70" name="Düz Ok Bağlayıcısı 69"/>
          <p:cNvCxnSpPr/>
          <p:nvPr/>
        </p:nvCxnSpPr>
        <p:spPr>
          <a:xfrm>
            <a:off x="8801100" y="1474301"/>
            <a:ext cx="1724891" cy="111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3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tr-TR" dirty="0"/>
              <a:t>MESAJ İLETİM TÜRLERİ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87582" y="18495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UNICAST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4069772" y="183156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BROADCAST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7270085" y="1849582"/>
            <a:ext cx="125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MULTICAST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196037" y="438474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192.168.1.5/24 ---&gt; 192.168.1.6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5051"/>
            <a:ext cx="1551709" cy="166254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91" y="2313362"/>
            <a:ext cx="1929217" cy="1371888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3456508" y="4384746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192.168.1.5/24 ---&gt; 192.168.1.255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070" y="2313362"/>
            <a:ext cx="1629002" cy="1267002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7068037" y="4384746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192.168.1.5/24 ---&gt; 224.0.0.9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79333" y="5746008"/>
            <a:ext cx="6518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IP adresinin HOST bitlerinin tamamı «0» ise Network Adresi   -------&gt;</a:t>
            </a:r>
          </a:p>
          <a:p>
            <a:r>
              <a:rPr lang="tr-TR" dirty="0"/>
              <a:t>IP adresinin HOST bitlerinin tamamı «1» ise Broadcast Adresi -------&gt;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6599644" y="5695073"/>
            <a:ext cx="543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11000000.10101000.00000001.</a:t>
            </a:r>
            <a:r>
              <a:rPr lang="tr-TR" dirty="0">
                <a:solidFill>
                  <a:srgbClr val="FF0000"/>
                </a:solidFill>
              </a:rPr>
              <a:t>00000000 = 192.168.1.0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7902194" y="492166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192.168.1.5/24</a:t>
            </a:r>
          </a:p>
        </p:txBody>
      </p:sp>
      <p:sp>
        <p:nvSpPr>
          <p:cNvPr id="18" name="Sağ Ayraç 17"/>
          <p:cNvSpPr/>
          <p:nvPr/>
        </p:nvSpPr>
        <p:spPr>
          <a:xfrm rot="5400000">
            <a:off x="8573435" y="4624977"/>
            <a:ext cx="270164" cy="1622854"/>
          </a:xfrm>
          <a:prstGeom prst="rightBrace">
            <a:avLst>
              <a:gd name="adj1" fmla="val 46154"/>
              <a:gd name="adj2" fmla="val 508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/>
          <p:cNvSpPr txBox="1"/>
          <p:nvPr/>
        </p:nvSpPr>
        <p:spPr>
          <a:xfrm>
            <a:off x="6543612" y="6023007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11000000.10101000.00000001.</a:t>
            </a:r>
            <a:r>
              <a:rPr lang="tr-TR" dirty="0">
                <a:solidFill>
                  <a:srgbClr val="FF0000"/>
                </a:solidFill>
              </a:rPr>
              <a:t>11111111 = 192.168.1.255</a:t>
            </a:r>
          </a:p>
        </p:txBody>
      </p:sp>
    </p:spTree>
    <p:extLst>
      <p:ext uri="{BB962C8B-B14F-4D97-AF65-F5344CB8AC3E}">
        <p14:creationId xmlns:p14="http://schemas.microsoft.com/office/powerpoint/2010/main" val="240955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tr-TR" dirty="0"/>
              <a:t>TCP ve UDP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4" y="1290554"/>
            <a:ext cx="6096909" cy="460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tr-TR" dirty="0"/>
              <a:t>TCP &amp; UDP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12328" y="2152590"/>
            <a:ext cx="1516209" cy="36933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(Presentation)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12328" y="2605663"/>
            <a:ext cx="1498384" cy="36933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509472" y="3033976"/>
            <a:ext cx="15324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(Transport)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496124" y="3470679"/>
            <a:ext cx="1514588" cy="36933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(Network)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09472" y="3923752"/>
            <a:ext cx="1532413" cy="36933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Link)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512328" y="4352065"/>
            <a:ext cx="1532413" cy="36933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512328" y="1724277"/>
            <a:ext cx="1498384" cy="36933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(Application)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3477813" y="1183134"/>
            <a:ext cx="737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Hangi uygulama/hizmetten (Source Port), hangi Uygulama ya da hizmete (Destination Port) gideceği bilgisi eklenir.</a:t>
            </a:r>
          </a:p>
          <a:p>
            <a:r>
              <a:rPr lang="tr-TR" dirty="0"/>
              <a:t>Portlar, 16-bitlik sayılardır.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2456544" y="3033976"/>
            <a:ext cx="11594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L4 </a:t>
            </a:r>
            <a:r>
              <a:rPr lang="tr-TR" dirty="0" err="1"/>
              <a:t>Header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3616037" y="3033976"/>
            <a:ext cx="14983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DATA</a:t>
            </a:r>
          </a:p>
        </p:txBody>
      </p:sp>
      <p:sp>
        <p:nvSpPr>
          <p:cNvPr id="14" name="Sağ Ayraç 13"/>
          <p:cNvSpPr/>
          <p:nvPr/>
        </p:nvSpPr>
        <p:spPr>
          <a:xfrm rot="5400000" flipH="1">
            <a:off x="2816958" y="2169681"/>
            <a:ext cx="427667" cy="1159493"/>
          </a:xfrm>
          <a:prstGeom prst="rightBrace">
            <a:avLst>
              <a:gd name="adj1" fmla="val 482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2298299" y="2179336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TCP veya UDP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6899734" y="2506581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TCP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9464668" y="250658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UDP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6410432" y="2870514"/>
            <a:ext cx="186570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Sıralı</a:t>
            </a:r>
          </a:p>
          <a:p>
            <a:r>
              <a:rPr lang="tr-TR" dirty="0"/>
              <a:t>Güvenli</a:t>
            </a:r>
          </a:p>
          <a:p>
            <a:r>
              <a:rPr lang="tr-TR" dirty="0"/>
              <a:t>Onaylı (Ack)</a:t>
            </a:r>
          </a:p>
          <a:p>
            <a:r>
              <a:rPr lang="tr-TR" dirty="0"/>
              <a:t>3-Way </a:t>
            </a:r>
            <a:r>
              <a:rPr lang="tr-TR" dirty="0" err="1"/>
              <a:t>Handshake</a:t>
            </a:r>
            <a:endParaRPr lang="tr-TR" dirty="0"/>
          </a:p>
          <a:p>
            <a:r>
              <a:rPr lang="tr-TR" dirty="0"/>
              <a:t>Yavaş</a:t>
            </a:r>
          </a:p>
          <a:p>
            <a:r>
              <a:rPr lang="tr-TR" dirty="0"/>
              <a:t>HTTP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8918550" y="2870514"/>
            <a:ext cx="193729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Sırasız</a:t>
            </a:r>
          </a:p>
          <a:p>
            <a:r>
              <a:rPr lang="tr-TR" dirty="0"/>
              <a:t>Güvensiz</a:t>
            </a:r>
          </a:p>
          <a:p>
            <a:r>
              <a:rPr lang="tr-TR" dirty="0"/>
              <a:t>Onaysız</a:t>
            </a:r>
          </a:p>
          <a:p>
            <a:endParaRPr lang="tr-TR" dirty="0"/>
          </a:p>
          <a:p>
            <a:r>
              <a:rPr lang="tr-TR" dirty="0"/>
              <a:t>Hızlı</a:t>
            </a:r>
          </a:p>
          <a:p>
            <a:r>
              <a:rPr lang="tr-TR" dirty="0"/>
              <a:t>Video/Ses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1064219" y="5129762"/>
            <a:ext cx="16975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Destination Port </a:t>
            </a:r>
          </a:p>
        </p:txBody>
      </p:sp>
      <p:sp>
        <p:nvSpPr>
          <p:cNvPr id="23" name="Metin kutusu 22"/>
          <p:cNvSpPr txBox="1"/>
          <p:nvPr/>
        </p:nvSpPr>
        <p:spPr>
          <a:xfrm>
            <a:off x="2761765" y="5116600"/>
            <a:ext cx="16975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Source Port </a:t>
            </a:r>
          </a:p>
        </p:txBody>
      </p:sp>
      <p:sp>
        <p:nvSpPr>
          <p:cNvPr id="25" name="Metin kutusu 24"/>
          <p:cNvSpPr txBox="1"/>
          <p:nvPr/>
        </p:nvSpPr>
        <p:spPr>
          <a:xfrm>
            <a:off x="4459311" y="5119129"/>
            <a:ext cx="16975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……</a:t>
            </a:r>
          </a:p>
        </p:txBody>
      </p:sp>
      <p:cxnSp>
        <p:nvCxnSpPr>
          <p:cNvPr id="27" name="Düz Bağlayıcı 26"/>
          <p:cNvCxnSpPr/>
          <p:nvPr/>
        </p:nvCxnSpPr>
        <p:spPr>
          <a:xfrm flipH="1">
            <a:off x="1064219" y="3421019"/>
            <a:ext cx="1386826" cy="17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>
            <a:off x="3610538" y="3421019"/>
            <a:ext cx="2546319" cy="17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ağ Ayraç 29"/>
          <p:cNvSpPr/>
          <p:nvPr/>
        </p:nvSpPr>
        <p:spPr>
          <a:xfrm rot="5400000">
            <a:off x="5168879" y="4891113"/>
            <a:ext cx="278410" cy="1697546"/>
          </a:xfrm>
          <a:prstGeom prst="rightBrace">
            <a:avLst>
              <a:gd name="adj1" fmla="val 482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Sağ Ayraç 30"/>
          <p:cNvSpPr/>
          <p:nvPr/>
        </p:nvSpPr>
        <p:spPr>
          <a:xfrm rot="5400000">
            <a:off x="2635051" y="4041670"/>
            <a:ext cx="278410" cy="3370109"/>
          </a:xfrm>
          <a:prstGeom prst="rightBrace">
            <a:avLst>
              <a:gd name="adj1" fmla="val 482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Metin kutusu 35"/>
          <p:cNvSpPr txBox="1"/>
          <p:nvPr/>
        </p:nvSpPr>
        <p:spPr>
          <a:xfrm>
            <a:off x="1331328" y="5907459"/>
            <a:ext cx="28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Hem TCP hem de </a:t>
            </a:r>
            <a:r>
              <a:rPr lang="tr-TR" dirty="0" err="1"/>
              <a:t>UDP’de</a:t>
            </a:r>
            <a:r>
              <a:rPr lang="tr-TR" dirty="0"/>
              <a:t> var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4217183" y="5921706"/>
            <a:ext cx="303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Protokole göre değişen alanlar</a:t>
            </a:r>
          </a:p>
        </p:txBody>
      </p:sp>
    </p:spTree>
    <p:extLst>
      <p:ext uri="{BB962C8B-B14F-4D97-AF65-F5344CB8AC3E}">
        <p14:creationId xmlns:p14="http://schemas.microsoft.com/office/powerpoint/2010/main" val="1643972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520"/>
          </a:xfrm>
        </p:spPr>
        <p:txBody>
          <a:bodyPr/>
          <a:lstStyle/>
          <a:p>
            <a:r>
              <a:rPr lang="tr-TR" dirty="0"/>
              <a:t>TCP 3Way </a:t>
            </a:r>
            <a:r>
              <a:rPr lang="tr-TR" dirty="0" err="1"/>
              <a:t>Handshake</a:t>
            </a:r>
            <a:r>
              <a:rPr lang="tr-TR" dirty="0"/>
              <a:t>, </a:t>
            </a:r>
            <a:r>
              <a:rPr lang="tr-TR" dirty="0" err="1"/>
              <a:t>Termination</a:t>
            </a:r>
            <a:endParaRPr lang="tr-T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6A9B416-7891-D340-B842-5C2C3A41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" y="1523576"/>
            <a:ext cx="3945410" cy="228619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88E7229-C633-8549-B035-25AF8DE1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341540"/>
            <a:ext cx="2721529" cy="2115953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4EE95D6D-2DD5-42B8-811A-F3F0865E3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5"/>
          <a:stretch/>
        </p:blipFill>
        <p:spPr>
          <a:xfrm>
            <a:off x="4882294" y="1431408"/>
            <a:ext cx="6957051" cy="50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4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 </a:t>
            </a:r>
            <a:r>
              <a:rPr lang="tr-TR" dirty="0" err="1"/>
              <a:t>Flow</a:t>
            </a:r>
            <a:r>
              <a:rPr lang="tr-TR" dirty="0"/>
              <a:t> Control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1EBB4FB-76D3-E94D-9CFB-0B374985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2" y="1690688"/>
            <a:ext cx="6917469" cy="44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5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/>
          <a:lstStyle/>
          <a:p>
            <a:r>
              <a:rPr lang="tr-TR" dirty="0"/>
              <a:t>TCP ve UDP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" y="556193"/>
            <a:ext cx="6459600" cy="516768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160061" y="572418"/>
            <a:ext cx="3099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– 1023 : </a:t>
            </a:r>
            <a:r>
              <a:rPr lang="tr-TR" dirty="0" err="1"/>
              <a:t>WellKnown</a:t>
            </a:r>
            <a:r>
              <a:rPr lang="tr-TR" dirty="0"/>
              <a:t> </a:t>
            </a:r>
            <a:r>
              <a:rPr lang="tr-TR" dirty="0" err="1"/>
              <a:t>Ports</a:t>
            </a:r>
            <a:endParaRPr lang="tr-TR" dirty="0"/>
          </a:p>
          <a:p>
            <a:endParaRPr lang="tr-TR" dirty="0"/>
          </a:p>
          <a:p>
            <a:r>
              <a:rPr lang="tr-TR" dirty="0"/>
              <a:t>1024 – 49151: </a:t>
            </a:r>
            <a:r>
              <a:rPr lang="tr-TR" dirty="0" err="1"/>
              <a:t>Registered</a:t>
            </a:r>
            <a:r>
              <a:rPr lang="tr-TR" dirty="0"/>
              <a:t> </a:t>
            </a:r>
            <a:r>
              <a:rPr lang="tr-TR" dirty="0" err="1"/>
              <a:t>Ports</a:t>
            </a:r>
            <a:endParaRPr lang="tr-TR" dirty="0"/>
          </a:p>
          <a:p>
            <a:endParaRPr lang="tr-TR" dirty="0"/>
          </a:p>
          <a:p>
            <a:r>
              <a:rPr lang="tr-TR" dirty="0"/>
              <a:t>49151 – 65535 : </a:t>
            </a: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Ports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7357730" y="2530549"/>
            <a:ext cx="18196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20,21 	: FTP</a:t>
            </a:r>
          </a:p>
          <a:p>
            <a:pPr marL="342900" indent="-342900">
              <a:buAutoNum type="arabicPlain" startAt="22"/>
            </a:pPr>
            <a:r>
              <a:rPr lang="tr-TR" dirty="0"/>
              <a:t>	: SSH</a:t>
            </a:r>
          </a:p>
          <a:p>
            <a:pPr marL="342900" indent="-342900">
              <a:buAutoNum type="arabicPlain" startAt="22"/>
            </a:pPr>
            <a:r>
              <a:rPr lang="tr-TR" dirty="0"/>
              <a:t>	: Telnet</a:t>
            </a:r>
          </a:p>
          <a:p>
            <a:pPr marL="342900" indent="-342900">
              <a:buAutoNum type="arabicPlain" startAt="25"/>
            </a:pPr>
            <a:r>
              <a:rPr lang="tr-TR" dirty="0"/>
              <a:t>	: SMTP</a:t>
            </a:r>
          </a:p>
          <a:p>
            <a:r>
              <a:rPr lang="tr-TR" dirty="0"/>
              <a:t>67,68 	: DHCP</a:t>
            </a:r>
          </a:p>
          <a:p>
            <a:r>
              <a:rPr lang="tr-TR" dirty="0"/>
              <a:t>69	: TFTP</a:t>
            </a:r>
          </a:p>
          <a:p>
            <a:r>
              <a:rPr lang="tr-TR" dirty="0"/>
              <a:t>80	: HTTP</a:t>
            </a:r>
          </a:p>
          <a:p>
            <a:r>
              <a:rPr lang="tr-TR" dirty="0"/>
              <a:t>161	: SNMP</a:t>
            </a:r>
          </a:p>
          <a:p>
            <a:r>
              <a:rPr lang="tr-TR" dirty="0"/>
              <a:t>110	: POP3</a:t>
            </a:r>
          </a:p>
          <a:p>
            <a:r>
              <a:rPr lang="tr-TR" dirty="0"/>
              <a:t>443	: </a:t>
            </a:r>
            <a:r>
              <a:rPr lang="tr-TR" dirty="0" err="1"/>
              <a:t>HTTPs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9310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5464" y="250826"/>
            <a:ext cx="10515600" cy="840220"/>
          </a:xfrm>
        </p:spPr>
        <p:txBody>
          <a:bodyPr/>
          <a:lstStyle/>
          <a:p>
            <a:r>
              <a:rPr lang="tr-TR" dirty="0"/>
              <a:t>OSI MODELİ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12328" y="2152590"/>
            <a:ext cx="15162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(Presentation)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12328" y="2605663"/>
            <a:ext cx="14983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</a:t>
            </a:r>
            <a:r>
              <a:rPr lang="tr-TR" dirty="0" err="1"/>
              <a:t>Session</a:t>
            </a:r>
            <a:r>
              <a:rPr lang="tr-TR" dirty="0"/>
              <a:t>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496124" y="3038171"/>
            <a:ext cx="15324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(Transport)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04226" y="4352065"/>
            <a:ext cx="15145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(Network)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478299" y="5516277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(Data Link)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496124" y="6133451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</a:t>
            </a:r>
            <a:r>
              <a:rPr lang="tr-TR" dirty="0" err="1"/>
              <a:t>Physical</a:t>
            </a:r>
            <a:r>
              <a:rPr lang="tr-TR" dirty="0"/>
              <a:t>)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512328" y="1724277"/>
            <a:ext cx="14983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(Application)</a:t>
            </a:r>
          </a:p>
        </p:txBody>
      </p:sp>
      <p:pic>
        <p:nvPicPr>
          <p:cNvPr id="11" name="Picture 4" descr="PowerEdge T330 Tower Sunucu | Dell Türkiy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626" y="1098109"/>
            <a:ext cx="1782532" cy="91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osya:Computer-blue.svg - Vikiped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63" y="1195646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/>
          <p:cNvSpPr txBox="1"/>
          <p:nvPr/>
        </p:nvSpPr>
        <p:spPr>
          <a:xfrm>
            <a:off x="4769705" y="2507726"/>
            <a:ext cx="7380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769705" y="3063134"/>
            <a:ext cx="7380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2117075" y="3062194"/>
            <a:ext cx="2649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D.Port:80; </a:t>
            </a:r>
            <a:r>
              <a:rPr lang="tr-TR" dirty="0" err="1"/>
              <a:t>S.Port</a:t>
            </a:r>
            <a:r>
              <a:rPr lang="tr-TR" dirty="0"/>
              <a:t>: 1024;…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6213763" y="4343073"/>
            <a:ext cx="142831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SEGMENT</a:t>
            </a:r>
          </a:p>
        </p:txBody>
      </p:sp>
      <p:cxnSp>
        <p:nvCxnSpPr>
          <p:cNvPr id="18" name="Düz Bağlayıcı 17"/>
          <p:cNvCxnSpPr/>
          <p:nvPr/>
        </p:nvCxnSpPr>
        <p:spPr>
          <a:xfrm>
            <a:off x="2117075" y="3431526"/>
            <a:ext cx="4096688" cy="9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5507751" y="3431526"/>
            <a:ext cx="2134327" cy="90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2179808" y="4343073"/>
            <a:ext cx="403395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D.IP: 192.168.1.100; S.IP: 192.168.1.5;…. 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6023264" y="521454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192.168.1.5/24</a:t>
            </a:r>
          </a:p>
          <a:p>
            <a:r>
              <a:rPr lang="tr-TR" dirty="0"/>
              <a:t>AA-AA</a:t>
            </a:r>
          </a:p>
        </p:txBody>
      </p:sp>
      <p:sp>
        <p:nvSpPr>
          <p:cNvPr id="27" name="Metin kutusu 26"/>
          <p:cNvSpPr txBox="1"/>
          <p:nvPr/>
        </p:nvSpPr>
        <p:spPr>
          <a:xfrm>
            <a:off x="9730920" y="438165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192.168.1.100/24</a:t>
            </a:r>
          </a:p>
          <a:p>
            <a:r>
              <a:rPr lang="tr-TR" dirty="0"/>
              <a:t>BB-BB</a:t>
            </a:r>
          </a:p>
        </p:txBody>
      </p:sp>
      <p:cxnSp>
        <p:nvCxnSpPr>
          <p:cNvPr id="29" name="Düz Bağlayıcı 28"/>
          <p:cNvCxnSpPr>
            <a:stCxn id="12" idx="3"/>
          </p:cNvCxnSpPr>
          <p:nvPr/>
        </p:nvCxnSpPr>
        <p:spPr>
          <a:xfrm>
            <a:off x="7066107" y="1621818"/>
            <a:ext cx="2857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>
            <a:off x="2179808" y="4721397"/>
            <a:ext cx="4002588" cy="7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 flipH="1">
            <a:off x="7317208" y="4721397"/>
            <a:ext cx="324871" cy="7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/>
          <p:cNvSpPr txBox="1"/>
          <p:nvPr/>
        </p:nvSpPr>
        <p:spPr>
          <a:xfrm>
            <a:off x="2148441" y="5501538"/>
            <a:ext cx="403395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D.MAC: BB-BB ; S.MAC: AA-AA;…. </a:t>
            </a:r>
          </a:p>
        </p:txBody>
      </p:sp>
      <p:sp>
        <p:nvSpPr>
          <p:cNvPr id="36" name="Metin kutusu 35"/>
          <p:cNvSpPr txBox="1"/>
          <p:nvPr/>
        </p:nvSpPr>
        <p:spPr>
          <a:xfrm>
            <a:off x="6182397" y="5501538"/>
            <a:ext cx="11348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PACKET</a:t>
            </a:r>
          </a:p>
        </p:txBody>
      </p:sp>
      <p:sp>
        <p:nvSpPr>
          <p:cNvPr id="39" name="Metin kutusu 38"/>
          <p:cNvSpPr txBox="1"/>
          <p:nvPr/>
        </p:nvSpPr>
        <p:spPr>
          <a:xfrm>
            <a:off x="2254828" y="6133451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…10101010010101…..</a:t>
            </a:r>
          </a:p>
        </p:txBody>
      </p:sp>
    </p:spTree>
    <p:extLst>
      <p:ext uri="{BB962C8B-B14F-4D97-AF65-F5344CB8AC3E}">
        <p14:creationId xmlns:p14="http://schemas.microsoft.com/office/powerpoint/2010/main" val="361257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5136" y="299394"/>
            <a:ext cx="10515600" cy="750268"/>
          </a:xfrm>
        </p:spPr>
        <p:txBody>
          <a:bodyPr/>
          <a:lstStyle/>
          <a:p>
            <a:r>
              <a:rPr lang="tr-TR" dirty="0"/>
              <a:t>OSI MODELİ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2323804" y="1738343"/>
            <a:ext cx="26187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Uygulama (Application)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2323804" y="2214428"/>
            <a:ext cx="26187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Sunum (Presentation)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2323804" y="2687771"/>
            <a:ext cx="26187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Oturum (</a:t>
            </a:r>
            <a:r>
              <a:rPr lang="tr-TR" dirty="0" err="1"/>
              <a:t>Session</a:t>
            </a:r>
            <a:r>
              <a:rPr lang="tr-TR" dirty="0"/>
              <a:t>)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2334194" y="3160936"/>
            <a:ext cx="25876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Taşıma (Transport)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2352019" y="3637330"/>
            <a:ext cx="25564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Ağ (Network)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2334194" y="4135193"/>
            <a:ext cx="25564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Veri Bağlantısı (Data Link)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2334194" y="4626054"/>
            <a:ext cx="25564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Fiziksel (</a:t>
            </a:r>
            <a:r>
              <a:rPr lang="tr-TR" dirty="0" err="1"/>
              <a:t>Physical</a:t>
            </a:r>
            <a:r>
              <a:rPr lang="tr-TR" dirty="0"/>
              <a:t>)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9184883" y="1754484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9184883" y="2209457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9184883" y="2663836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9184883" y="3146684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8865798" y="3146684"/>
            <a:ext cx="319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9184883" y="3644488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8865798" y="3644488"/>
            <a:ext cx="319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8546713" y="3644488"/>
            <a:ext cx="3190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/>
          <p:cNvSpPr txBox="1"/>
          <p:nvPr/>
        </p:nvSpPr>
        <p:spPr>
          <a:xfrm>
            <a:off x="9184883" y="4087517"/>
            <a:ext cx="666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865798" y="4087517"/>
            <a:ext cx="319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8546713" y="4087517"/>
            <a:ext cx="3190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8219597" y="4087517"/>
            <a:ext cx="31908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9851091" y="4087517"/>
            <a:ext cx="31908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Metin kutusu 23"/>
          <p:cNvSpPr txBox="1"/>
          <p:nvPr/>
        </p:nvSpPr>
        <p:spPr>
          <a:xfrm>
            <a:off x="8219597" y="4530546"/>
            <a:ext cx="19505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1010101001000…</a:t>
            </a:r>
          </a:p>
        </p:txBody>
      </p:sp>
      <p:sp>
        <p:nvSpPr>
          <p:cNvPr id="27" name="Metin kutusu 26"/>
          <p:cNvSpPr txBox="1"/>
          <p:nvPr/>
        </p:nvSpPr>
        <p:spPr>
          <a:xfrm>
            <a:off x="5682186" y="848075"/>
            <a:ext cx="22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HEADER (Başlık Bilgisi)</a:t>
            </a:r>
          </a:p>
        </p:txBody>
      </p:sp>
      <p:sp>
        <p:nvSpPr>
          <p:cNvPr id="40" name="Metin kutusu 39"/>
          <p:cNvSpPr txBox="1"/>
          <p:nvPr/>
        </p:nvSpPr>
        <p:spPr>
          <a:xfrm>
            <a:off x="1813378" y="1718680"/>
            <a:ext cx="37542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L7</a:t>
            </a:r>
          </a:p>
          <a:p>
            <a:endParaRPr lang="tr-TR" sz="1600" dirty="0"/>
          </a:p>
          <a:p>
            <a:r>
              <a:rPr lang="tr-TR" sz="1600" dirty="0"/>
              <a:t>L6</a:t>
            </a:r>
          </a:p>
          <a:p>
            <a:endParaRPr lang="tr-TR" sz="1600" dirty="0"/>
          </a:p>
          <a:p>
            <a:r>
              <a:rPr lang="tr-TR" sz="1600" dirty="0"/>
              <a:t>L5</a:t>
            </a:r>
          </a:p>
          <a:p>
            <a:endParaRPr lang="tr-TR" sz="1600" dirty="0"/>
          </a:p>
          <a:p>
            <a:r>
              <a:rPr lang="tr-TR" sz="1600" dirty="0"/>
              <a:t>L4</a:t>
            </a:r>
          </a:p>
          <a:p>
            <a:endParaRPr lang="tr-TR" sz="1600" dirty="0"/>
          </a:p>
          <a:p>
            <a:r>
              <a:rPr lang="tr-TR" sz="1600" dirty="0"/>
              <a:t>L3</a:t>
            </a:r>
          </a:p>
          <a:p>
            <a:endParaRPr lang="tr-TR" sz="1600" dirty="0"/>
          </a:p>
          <a:p>
            <a:r>
              <a:rPr lang="tr-TR" sz="1600" dirty="0"/>
              <a:t>L2</a:t>
            </a:r>
          </a:p>
          <a:p>
            <a:endParaRPr lang="tr-TR" sz="1600" dirty="0"/>
          </a:p>
          <a:p>
            <a:r>
              <a:rPr lang="tr-TR" sz="1600" dirty="0"/>
              <a:t>L1</a:t>
            </a:r>
          </a:p>
        </p:txBody>
      </p:sp>
      <p:sp>
        <p:nvSpPr>
          <p:cNvPr id="41" name="Sağ Ayraç 40"/>
          <p:cNvSpPr/>
          <p:nvPr/>
        </p:nvSpPr>
        <p:spPr>
          <a:xfrm rot="10800000">
            <a:off x="1167297" y="1646053"/>
            <a:ext cx="592282" cy="3480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Metin kutusu 41"/>
          <p:cNvSpPr txBox="1"/>
          <p:nvPr/>
        </p:nvSpPr>
        <p:spPr>
          <a:xfrm>
            <a:off x="69173" y="2990999"/>
            <a:ext cx="104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LAYER</a:t>
            </a:r>
          </a:p>
          <a:p>
            <a:pPr algn="ctr"/>
            <a:r>
              <a:rPr lang="tr-TR" dirty="0"/>
              <a:t>(Katman)</a:t>
            </a:r>
          </a:p>
        </p:txBody>
      </p:sp>
      <p:cxnSp>
        <p:nvCxnSpPr>
          <p:cNvPr id="44" name="Düz Ok Bağlayıcısı 43"/>
          <p:cNvCxnSpPr>
            <a:endCxn id="27" idx="2"/>
          </p:cNvCxnSpPr>
          <p:nvPr/>
        </p:nvCxnSpPr>
        <p:spPr>
          <a:xfrm flipH="1" flipV="1">
            <a:off x="6816824" y="1217407"/>
            <a:ext cx="2208516" cy="2113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/>
          <p:nvPr/>
        </p:nvCxnSpPr>
        <p:spPr>
          <a:xfrm>
            <a:off x="5153891" y="1923009"/>
            <a:ext cx="3711907" cy="1614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/>
          <p:nvPr/>
        </p:nvCxnSpPr>
        <p:spPr>
          <a:xfrm>
            <a:off x="5153891" y="2465568"/>
            <a:ext cx="3711907" cy="1614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>
            <a:off x="5153891" y="2864110"/>
            <a:ext cx="3711907" cy="1614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/>
          <p:cNvCxnSpPr/>
          <p:nvPr/>
        </p:nvCxnSpPr>
        <p:spPr>
          <a:xfrm>
            <a:off x="5114840" y="3331350"/>
            <a:ext cx="3711907" cy="16141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/>
          <p:cNvCxnSpPr/>
          <p:nvPr/>
        </p:nvCxnSpPr>
        <p:spPr>
          <a:xfrm>
            <a:off x="5071688" y="3856243"/>
            <a:ext cx="2590346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/>
          <p:cNvCxnSpPr/>
          <p:nvPr/>
        </p:nvCxnSpPr>
        <p:spPr>
          <a:xfrm>
            <a:off x="5036038" y="4284611"/>
            <a:ext cx="2754337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/>
          <p:cNvCxnSpPr/>
          <p:nvPr/>
        </p:nvCxnSpPr>
        <p:spPr>
          <a:xfrm>
            <a:off x="4994348" y="4755326"/>
            <a:ext cx="2796027" cy="3222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endCxn id="27" idx="2"/>
          </p:cNvCxnSpPr>
          <p:nvPr/>
        </p:nvCxnSpPr>
        <p:spPr>
          <a:xfrm flipH="1" flipV="1">
            <a:off x="6816824" y="1217407"/>
            <a:ext cx="1889431" cy="2604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/>
          <p:cNvCxnSpPr>
            <a:endCxn id="27" idx="2"/>
          </p:cNvCxnSpPr>
          <p:nvPr/>
        </p:nvCxnSpPr>
        <p:spPr>
          <a:xfrm flipH="1" flipV="1">
            <a:off x="6816824" y="1217407"/>
            <a:ext cx="1562315" cy="3032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tin kutusu 61"/>
          <p:cNvSpPr txBox="1"/>
          <p:nvPr/>
        </p:nvSpPr>
        <p:spPr>
          <a:xfrm>
            <a:off x="10791976" y="220945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TRAILER</a:t>
            </a:r>
          </a:p>
        </p:txBody>
      </p:sp>
      <p:cxnSp>
        <p:nvCxnSpPr>
          <p:cNvPr id="64" name="Düz Ok Bağlayıcısı 63"/>
          <p:cNvCxnSpPr>
            <a:endCxn id="62" idx="2"/>
          </p:cNvCxnSpPr>
          <p:nvPr/>
        </p:nvCxnSpPr>
        <p:spPr>
          <a:xfrm flipV="1">
            <a:off x="10010633" y="2578789"/>
            <a:ext cx="1255191" cy="169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311"/>
          </a:xfrm>
        </p:spPr>
        <p:txBody>
          <a:bodyPr/>
          <a:lstStyle/>
          <a:p>
            <a:r>
              <a:rPr lang="tr-TR"/>
              <a:t>IPv4 </a:t>
            </a:r>
            <a:r>
              <a:rPr lang="tr-TR" dirty="0"/>
              <a:t>HEADER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939490"/>
            <a:ext cx="11229494" cy="55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75854" y="344343"/>
            <a:ext cx="10515600" cy="684357"/>
          </a:xfrm>
        </p:spPr>
        <p:txBody>
          <a:bodyPr>
            <a:normAutofit fontScale="90000"/>
          </a:bodyPr>
          <a:lstStyle/>
          <a:p>
            <a:r>
              <a:rPr lang="tr-TR" dirty="0"/>
              <a:t>Ethernet </a:t>
            </a:r>
            <a:r>
              <a:rPr lang="tr-TR" dirty="0" err="1"/>
              <a:t>Frame</a:t>
            </a:r>
            <a:r>
              <a:rPr lang="tr-TR" dirty="0"/>
              <a:t> (IEEE 802.3)</a:t>
            </a:r>
          </a:p>
        </p:txBody>
      </p:sp>
      <p:sp>
        <p:nvSpPr>
          <p:cNvPr id="5" name="Sağ Ayraç 4"/>
          <p:cNvSpPr/>
          <p:nvPr/>
        </p:nvSpPr>
        <p:spPr>
          <a:xfrm rot="16200000">
            <a:off x="6326031" y="854026"/>
            <a:ext cx="281720" cy="2126220"/>
          </a:xfrm>
          <a:prstGeom prst="rightBrace">
            <a:avLst>
              <a:gd name="adj1" fmla="val 337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798112" y="1368107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IP PACKET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932081" y="2250997"/>
            <a:ext cx="120327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PREAMBLE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2164176" y="2256647"/>
            <a:ext cx="53893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SFD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2731923" y="2251907"/>
            <a:ext cx="111658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Dest.MAC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3878444" y="2252818"/>
            <a:ext cx="97469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dk1"/>
                </a:solidFill>
              </a:rPr>
              <a:t>Src.MAC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4883067" y="2250997"/>
            <a:ext cx="4723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T/L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5403781" y="2250997"/>
            <a:ext cx="21262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tr-TR" dirty="0"/>
              <a:t>DATA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7559932" y="2252818"/>
            <a:ext cx="5176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tr-TR" dirty="0"/>
              <a:t>FCS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1126824" y="27328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7B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2182107" y="27441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1B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3044319" y="27545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6B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4121349" y="27545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6B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4883067" y="27328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2B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7605393" y="27328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4B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5842451" y="273280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46 – 1500 B</a:t>
            </a:r>
          </a:p>
        </p:txBody>
      </p:sp>
      <p:sp>
        <p:nvSpPr>
          <p:cNvPr id="22" name="Sağ Ayraç 21"/>
          <p:cNvSpPr/>
          <p:nvPr/>
        </p:nvSpPr>
        <p:spPr>
          <a:xfrm rot="16200000" flipH="1">
            <a:off x="5244431" y="617624"/>
            <a:ext cx="427915" cy="5396950"/>
          </a:xfrm>
          <a:prstGeom prst="rightBrace">
            <a:avLst>
              <a:gd name="adj1" fmla="val 337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4" name="Düz Bağlayıcı 23"/>
          <p:cNvCxnSpPr/>
          <p:nvPr/>
        </p:nvCxnSpPr>
        <p:spPr>
          <a:xfrm>
            <a:off x="2692715" y="1517073"/>
            <a:ext cx="56807" cy="2556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/>
          <p:cNvSpPr txBox="1"/>
          <p:nvPr/>
        </p:nvSpPr>
        <p:spPr>
          <a:xfrm>
            <a:off x="3972437" y="3664474"/>
            <a:ext cx="381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64 Byte &lt;= </a:t>
            </a:r>
            <a:r>
              <a:rPr lang="tr-TR" dirty="0" err="1"/>
              <a:t>Frame</a:t>
            </a:r>
            <a:r>
              <a:rPr lang="tr-TR" dirty="0"/>
              <a:t> Boyutu &lt;= 1518 Byte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1126824" y="4574202"/>
            <a:ext cx="62671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Preamble</a:t>
            </a:r>
            <a:r>
              <a:rPr lang="tr-TR" dirty="0"/>
              <a:t> : 56 Byte 1010101… dizisi, senkronizasyonu sağlar</a:t>
            </a:r>
          </a:p>
          <a:p>
            <a:r>
              <a:rPr lang="tr-TR" b="1" dirty="0"/>
              <a:t>SFD</a:t>
            </a:r>
            <a:r>
              <a:rPr lang="tr-TR" dirty="0"/>
              <a:t>	 : 10101011 dizisi, </a:t>
            </a:r>
            <a:r>
              <a:rPr lang="tr-TR" dirty="0" err="1"/>
              <a:t>Frame</a:t>
            </a:r>
            <a:r>
              <a:rPr lang="tr-TR" dirty="0"/>
              <a:t> Başlangıcını belirtir.</a:t>
            </a:r>
          </a:p>
          <a:p>
            <a:r>
              <a:rPr lang="tr-TR" b="1" dirty="0"/>
              <a:t>T/L</a:t>
            </a:r>
            <a:r>
              <a:rPr lang="tr-TR" dirty="0"/>
              <a:t>	 : </a:t>
            </a:r>
            <a:r>
              <a:rPr lang="tr-TR" dirty="0" err="1"/>
              <a:t>Frame</a:t>
            </a:r>
            <a:r>
              <a:rPr lang="tr-TR" dirty="0"/>
              <a:t> uzunluğunu ya da taşınan yükün türünü belirtir</a:t>
            </a:r>
          </a:p>
          <a:p>
            <a:r>
              <a:rPr lang="tr-TR" b="1" dirty="0"/>
              <a:t>FCS</a:t>
            </a:r>
            <a:r>
              <a:rPr lang="tr-TR" dirty="0"/>
              <a:t>	 : </a:t>
            </a:r>
            <a:r>
              <a:rPr lang="tr-TR" dirty="0" err="1"/>
              <a:t>Frame</a:t>
            </a:r>
            <a:r>
              <a:rPr lang="tr-TR" dirty="0"/>
              <a:t> için </a:t>
            </a:r>
            <a:r>
              <a:rPr lang="tr-TR" dirty="0" err="1"/>
              <a:t>Integrity</a:t>
            </a:r>
            <a:r>
              <a:rPr lang="tr-TR" dirty="0"/>
              <a:t> sağlar (CRC </a:t>
            </a:r>
            <a:r>
              <a:rPr lang="tr-TR" dirty="0" err="1"/>
              <a:t>algortiması</a:t>
            </a:r>
            <a:r>
              <a:rPr lang="tr-TR" dirty="0"/>
              <a:t>)</a:t>
            </a:r>
          </a:p>
          <a:p>
            <a:r>
              <a:rPr lang="tr-TR" b="1" dirty="0"/>
              <a:t>DATA</a:t>
            </a:r>
            <a:r>
              <a:rPr lang="tr-TR" dirty="0"/>
              <a:t>	 : Taşınan yük, Örneğin IP </a:t>
            </a:r>
            <a:r>
              <a:rPr lang="tr-TR" dirty="0" err="1"/>
              <a:t>Packeti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86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/>
          <a:lstStyle/>
          <a:p>
            <a:r>
              <a:rPr lang="tr-TR" dirty="0"/>
              <a:t>Ethernet CSMA/CD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883727" y="2026227"/>
            <a:ext cx="2119746" cy="70658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Bağlayıcı 5"/>
          <p:cNvCxnSpPr/>
          <p:nvPr/>
        </p:nvCxnSpPr>
        <p:spPr>
          <a:xfrm>
            <a:off x="5247409" y="2379518"/>
            <a:ext cx="1330036" cy="0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7" y="5067546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Düz Bağlayıcı 8"/>
          <p:cNvCxnSpPr>
            <a:stCxn id="7" idx="0"/>
          </p:cNvCxnSpPr>
          <p:nvPr/>
        </p:nvCxnSpPr>
        <p:spPr>
          <a:xfrm flipV="1">
            <a:off x="1392239" y="2732809"/>
            <a:ext cx="3491488" cy="233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55" y="5067546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Düz Bağlayıcı 11"/>
          <p:cNvCxnSpPr>
            <a:stCxn id="10" idx="0"/>
          </p:cNvCxnSpPr>
          <p:nvPr/>
        </p:nvCxnSpPr>
        <p:spPr>
          <a:xfrm flipV="1">
            <a:off x="4883727" y="2732809"/>
            <a:ext cx="633701" cy="233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9" y="5067546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Düz Bağlayıcı 14"/>
          <p:cNvCxnSpPr>
            <a:stCxn id="4" idx="2"/>
            <a:endCxn id="13" idx="0"/>
          </p:cNvCxnSpPr>
          <p:nvPr/>
        </p:nvCxnSpPr>
        <p:spPr>
          <a:xfrm>
            <a:off x="5943600" y="2732809"/>
            <a:ext cx="1305791" cy="233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Dosya:Computer-blue.sv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54" y="5067546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Düz Bağlayıcı 17"/>
          <p:cNvCxnSpPr/>
          <p:nvPr/>
        </p:nvCxnSpPr>
        <p:spPr>
          <a:xfrm>
            <a:off x="7003473" y="2732809"/>
            <a:ext cx="2005443" cy="233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1136869" y="51634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4656140" y="51634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7003473" y="51634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9188883" y="51634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</a:t>
            </a:r>
          </a:p>
        </p:txBody>
      </p:sp>
      <p:sp>
        <p:nvSpPr>
          <p:cNvPr id="23" name="Sağ Ok 22"/>
          <p:cNvSpPr/>
          <p:nvPr/>
        </p:nvSpPr>
        <p:spPr>
          <a:xfrm>
            <a:off x="1922318" y="5257800"/>
            <a:ext cx="2150918" cy="3636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8302336" y="110143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Carrier Sense</a:t>
            </a:r>
          </a:p>
          <a:p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246205" y="440697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?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903580" y="3942517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Hat Müsait </a:t>
            </a:r>
          </a:p>
        </p:txBody>
      </p:sp>
      <p:sp>
        <p:nvSpPr>
          <p:cNvPr id="24" name="Sağ Ok 23"/>
          <p:cNvSpPr/>
          <p:nvPr/>
        </p:nvSpPr>
        <p:spPr>
          <a:xfrm>
            <a:off x="7642121" y="5169083"/>
            <a:ext cx="1217034" cy="3636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Metin kutusu 24"/>
          <p:cNvSpPr txBox="1"/>
          <p:nvPr/>
        </p:nvSpPr>
        <p:spPr>
          <a:xfrm>
            <a:off x="7311571" y="45260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?</a:t>
            </a:r>
          </a:p>
        </p:txBody>
      </p:sp>
      <p:sp>
        <p:nvSpPr>
          <p:cNvPr id="26" name="Metin kutusu 25"/>
          <p:cNvSpPr txBox="1"/>
          <p:nvPr/>
        </p:nvSpPr>
        <p:spPr>
          <a:xfrm>
            <a:off x="6736808" y="4214064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Hat Müsait </a:t>
            </a:r>
          </a:p>
        </p:txBody>
      </p:sp>
      <p:sp>
        <p:nvSpPr>
          <p:cNvPr id="27" name="Metin kutusu 26"/>
          <p:cNvSpPr txBox="1"/>
          <p:nvPr/>
        </p:nvSpPr>
        <p:spPr>
          <a:xfrm>
            <a:off x="8904423" y="147343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Multiple</a:t>
            </a:r>
            <a:r>
              <a:rPr lang="tr-TR" dirty="0"/>
              <a:t> Access</a:t>
            </a:r>
          </a:p>
        </p:txBody>
      </p:sp>
      <p:sp>
        <p:nvSpPr>
          <p:cNvPr id="17" name="Şimşek İşareti 16"/>
          <p:cNvSpPr/>
          <p:nvPr/>
        </p:nvSpPr>
        <p:spPr>
          <a:xfrm>
            <a:off x="5273313" y="1278228"/>
            <a:ext cx="914400" cy="9144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/>
          <p:cNvSpPr txBox="1"/>
          <p:nvPr/>
        </p:nvSpPr>
        <p:spPr>
          <a:xfrm>
            <a:off x="5732144" y="1339380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Collision</a:t>
            </a:r>
            <a:endParaRPr lang="tr-TR" dirty="0"/>
          </a:p>
          <a:p>
            <a:endParaRPr lang="tr-TR" dirty="0"/>
          </a:p>
        </p:txBody>
      </p:sp>
      <p:sp>
        <p:nvSpPr>
          <p:cNvPr id="31" name="Sağ Ok 30"/>
          <p:cNvSpPr/>
          <p:nvPr/>
        </p:nvSpPr>
        <p:spPr>
          <a:xfrm rot="2801737">
            <a:off x="7044803" y="3080808"/>
            <a:ext cx="1641763" cy="398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JAM </a:t>
            </a:r>
            <a:r>
              <a:rPr lang="tr-TR" dirty="0" err="1"/>
              <a:t>Signal</a:t>
            </a:r>
            <a:endParaRPr lang="tr-TR" dirty="0"/>
          </a:p>
        </p:txBody>
      </p:sp>
      <p:sp>
        <p:nvSpPr>
          <p:cNvPr id="32" name="Sağ Ok 31"/>
          <p:cNvSpPr/>
          <p:nvPr/>
        </p:nvSpPr>
        <p:spPr>
          <a:xfrm rot="3402543">
            <a:off x="5873398" y="3346747"/>
            <a:ext cx="1641763" cy="3988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JAM </a:t>
            </a:r>
            <a:r>
              <a:rPr lang="tr-TR" dirty="0" err="1"/>
              <a:t>Signal</a:t>
            </a:r>
            <a:endParaRPr lang="tr-TR" dirty="0"/>
          </a:p>
        </p:txBody>
      </p:sp>
      <p:sp>
        <p:nvSpPr>
          <p:cNvPr id="35" name="Sol Ok 34"/>
          <p:cNvSpPr/>
          <p:nvPr/>
        </p:nvSpPr>
        <p:spPr>
          <a:xfrm rot="19549489">
            <a:off x="3105190" y="2842423"/>
            <a:ext cx="1730864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JAM </a:t>
            </a:r>
            <a:r>
              <a:rPr lang="tr-TR" dirty="0" err="1"/>
              <a:t>Signal</a:t>
            </a:r>
            <a:endParaRPr lang="tr-TR" dirty="0"/>
          </a:p>
        </p:txBody>
      </p:sp>
      <p:sp>
        <p:nvSpPr>
          <p:cNvPr id="36" name="Sol Ok 35"/>
          <p:cNvSpPr/>
          <p:nvPr/>
        </p:nvSpPr>
        <p:spPr>
          <a:xfrm rot="17708436">
            <a:off x="4101242" y="3478614"/>
            <a:ext cx="1730864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JAM </a:t>
            </a:r>
            <a:r>
              <a:rPr lang="tr-TR" dirty="0" err="1"/>
              <a:t>Signal</a:t>
            </a:r>
            <a:endParaRPr lang="tr-TR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9362713" y="1827715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Collision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tr-TR" dirty="0"/>
          </a:p>
        </p:txBody>
      </p:sp>
      <p:sp>
        <p:nvSpPr>
          <p:cNvPr id="38" name="Sağ Ok 37"/>
          <p:cNvSpPr/>
          <p:nvPr/>
        </p:nvSpPr>
        <p:spPr>
          <a:xfrm rot="19559824">
            <a:off x="1566970" y="4390908"/>
            <a:ext cx="19234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Frame :A </a:t>
            </a:r>
            <a:r>
              <a:rPr lang="tr-TR" dirty="0">
                <a:sym typeface="Wingdings" panose="05000000000000000000" pitchFamily="2" charset="2"/>
              </a:rPr>
              <a:t>B</a:t>
            </a:r>
            <a:endParaRPr lang="tr-TR" dirty="0"/>
          </a:p>
        </p:txBody>
      </p:sp>
      <p:sp>
        <p:nvSpPr>
          <p:cNvPr id="39" name="Sol Ok 38"/>
          <p:cNvSpPr/>
          <p:nvPr/>
        </p:nvSpPr>
        <p:spPr>
          <a:xfrm rot="3733519">
            <a:off x="5349551" y="3851616"/>
            <a:ext cx="2119447" cy="4978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Frame : C</a:t>
            </a:r>
            <a:r>
              <a:rPr lang="tr-TR" dirty="0">
                <a:sym typeface="Wingdings" panose="05000000000000000000" pitchFamily="2" charset="2"/>
              </a:rPr>
              <a:t>D</a:t>
            </a:r>
            <a:endParaRPr lang="tr-TR" dirty="0"/>
          </a:p>
        </p:txBody>
      </p:sp>
      <p:pic>
        <p:nvPicPr>
          <p:cNvPr id="40" name="Resi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0" y="5714780"/>
            <a:ext cx="601993" cy="601993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94" y="5714780"/>
            <a:ext cx="601993" cy="601993"/>
          </a:xfrm>
          <a:prstGeom prst="rect">
            <a:avLst/>
          </a:prstGeom>
        </p:spPr>
      </p:pic>
      <p:sp>
        <p:nvSpPr>
          <p:cNvPr id="44" name="Metin kutusu 43"/>
          <p:cNvSpPr txBox="1"/>
          <p:nvPr/>
        </p:nvSpPr>
        <p:spPr>
          <a:xfrm>
            <a:off x="838200" y="6382458"/>
            <a:ext cx="87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Backoff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6800387" y="6295822"/>
            <a:ext cx="87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Backoff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37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" grpId="0"/>
      <p:bldP spid="3" grpId="1"/>
      <p:bldP spid="5" grpId="0"/>
      <p:bldP spid="5" grpId="1"/>
      <p:bldP spid="8" grpId="0"/>
      <p:bldP spid="8" grpId="1"/>
      <p:bldP spid="24" grpId="0" animBg="1"/>
      <p:bldP spid="24" grpId="1" animBg="1"/>
      <p:bldP spid="25" grpId="0"/>
      <p:bldP spid="25" grpId="1"/>
      <p:bldP spid="26" grpId="0"/>
      <p:bldP spid="26" grpId="1"/>
      <p:bldP spid="27" grpId="0"/>
      <p:bldP spid="27" grpId="1"/>
      <p:bldP spid="17" grpId="0" animBg="1"/>
      <p:bldP spid="17" grpId="3" animBg="1"/>
      <p:bldP spid="29" grpId="0"/>
      <p:bldP spid="29" grpId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 animBg="1"/>
      <p:bldP spid="38" grpId="1" animBg="1"/>
      <p:bldP spid="39" grpId="0" animBg="1"/>
      <p:bldP spid="39" grpId="1" animBg="1"/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-90311" y="3225447"/>
            <a:ext cx="12192000" cy="10191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dirty="0"/>
              <a:t>TEŞEKKÜRLER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C912386-CAD5-47BC-AD7D-0E3636819314}"/>
              </a:ext>
            </a:extLst>
          </p:cNvPr>
          <p:cNvSpPr txBox="1"/>
          <p:nvPr/>
        </p:nvSpPr>
        <p:spPr>
          <a:xfrm>
            <a:off x="5005351" y="3875290"/>
            <a:ext cx="20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Dr. Erdal ÖZDOĞAN</a:t>
            </a:r>
          </a:p>
        </p:txBody>
      </p:sp>
    </p:spTree>
    <p:extLst>
      <p:ext uri="{BB962C8B-B14F-4D97-AF65-F5344CB8AC3E}">
        <p14:creationId xmlns:p14="http://schemas.microsoft.com/office/powerpoint/2010/main" val="403998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owerEdge T330 Tower Sunucu | Dell Türkiy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540" y="833081"/>
            <a:ext cx="1782532" cy="91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76942" y="139495"/>
            <a:ext cx="10515600" cy="727404"/>
          </a:xfrm>
        </p:spPr>
        <p:txBody>
          <a:bodyPr/>
          <a:lstStyle/>
          <a:p>
            <a:r>
              <a:rPr lang="tr-TR" dirty="0"/>
              <a:t>OSI MODELİ</a:t>
            </a:r>
          </a:p>
        </p:txBody>
      </p:sp>
      <p:pic>
        <p:nvPicPr>
          <p:cNvPr id="4" name="Picture 5" descr="Dosya:Computer-blue.svg - Vikiped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" y="945574"/>
            <a:ext cx="852344" cy="8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685398" y="1639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9334918" y="18025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</a:t>
            </a: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1616321" y="1288473"/>
            <a:ext cx="7198846" cy="103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lut 9"/>
          <p:cNvSpPr/>
          <p:nvPr/>
        </p:nvSpPr>
        <p:spPr>
          <a:xfrm>
            <a:off x="3948545" y="671617"/>
            <a:ext cx="1901537" cy="11263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INTERNET / AĞ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460375" y="2454717"/>
            <a:ext cx="15428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(Application)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460374" y="2900733"/>
            <a:ext cx="15428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(Presentation)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460373" y="3353806"/>
            <a:ext cx="15428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</a:t>
            </a:r>
            <a:r>
              <a:rPr lang="tr-TR" dirty="0" err="1"/>
              <a:t>Session</a:t>
            </a:r>
            <a:r>
              <a:rPr lang="tr-TR" dirty="0"/>
              <a:t>)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70763" y="4150680"/>
            <a:ext cx="153241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(Transport)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470763" y="4781362"/>
            <a:ext cx="151458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(Network)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444170" y="5583202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(Data Link)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444170" y="6088566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(</a:t>
            </a:r>
            <a:r>
              <a:rPr lang="tr-TR" dirty="0" err="1"/>
              <a:t>Physical</a:t>
            </a:r>
            <a:r>
              <a:rPr lang="tr-TR" dirty="0"/>
              <a:t>)</a:t>
            </a:r>
          </a:p>
        </p:txBody>
      </p:sp>
      <p:sp>
        <p:nvSpPr>
          <p:cNvPr id="20" name="AutoShape 8" descr="data:image/jpeg;base64,/9j/4AAQSkZJRgABAQAAAQABAAD/2wCEAAkGBwgHBgkIBwgKCgkLDRYPDQwMDRsUFRAWIB0iIiAdHx8kKDQsJCYxJx8fLT0tMTU3Ojo6Iys/RD84QzQ5OjcBCgoKDQwNGg8PGjclHyU3Nzc3Nzc3Nzc3Nzc3Nzc3Nzc3Nzc3Nzc3Nzc3Nzc3Nzc3Nzc3Nzc3Nzc3Nzc3Nzc3N//AABEIAJcAlwMBEQACEQEDEQH/xAAbAAABBQEBAAAAAAAAAAAAAAAAAgMEBQYBB//EAD8QAAEDAgMEBgcHAwMFAAAAAAEAAgMEEQUGIRITMUEiUWFxgZEHFEKhscHRFiMyUnKS4TNU8FOishVDYnOC/8QAGwEAAQUBAQAAAAAAAAAAAAAAAAECBAUGAwf/xAA4EQACAQMCAgYIBwABBQAAAAAAAQIDBBESMQUhEyIyQVGxFFJhcYGh0eEGFTNCkcHw8SMkNENy/9oADAMBAAIRAxEAPwD3FAAgAQAIA5dAFbiuPYbhItW1LWvPCNo2nnwC5zqxh2mSrezr3H6ceXj3GSr/AEgSOcW4dRta0cJJ3XP7R9VGldP9qLelwOOM1ZfBfX7FLPmbGKkneV8jQfZjAYB5ari69R95Phw61htD+SI6sqZf6tRM/wDVISuTbe7O6pQjtFCRIRrexSCtDrK+qi/pVU7P0yOHzTlKS2Yx0act4p/Am0+asZpnC1YZWj2ZWh1/Hj710jXqLvOE+G2s12ce7Jd0Gfm3DMRpC0c5YTf/AGn6ld43S/civrcEeM0pfB/X7Gtw3FaHE4y+iqGSgcQNC3vB1CkxqRnsynr21Wg8VI4JgIKecTqABAAgAQAIAEACAI1fXU+H0z6msmZFCzi9x/zVJKSiss6UqU6s1CCyzzfMGfqqtLoMI2qaDhvT/Uf3fl+PcoVS5b5R5GmtODU6fWrdZ+Hcvr5GS2y5xe5xc5xuXE3JPaopc4Ww41yBg61yBMCw9INwKD0CYObaBcCS9KLgbc5AuBMc8kEzZoJHxys1a9hsR4oTaeUK4RnFxkspmzy7n57HMp8bG03gKlg1H6gPiPJS6dz3TKK84Kn17f8Aj6HoVPNHURNlhkbJG8Xa5huCO9TE01lGdlGUXpksMcSiAgAQAIAEAVmP41RYHh7qutfYcGRj8UjuQATZzUFlkm1tat1VVOmufl7TxnH8wVmP1m/q3bMbT91C09GMfM9qralSU3lm1tLGlaQ009+997IDXLmSRxrkDWhxrkDcDjXoEwKa9AmBW2gTBwvQGBJegXAhz0C4G3OQOSG3OQOLrLGaqnL82yA6aie68kF+Ha3qPuPvXalWcH7CDfcOp3kcvlLx+p7DhmIUuJ0UVXQyiWCUXa4fA9RVjGSksoxlajOjN06iw0S0pyBAAgCLiVdBhtHLV1bwyCJu04/LvSSkorLOlGlOtUVOC5s8NzJjtTmDEXVVRdsTdIIr6Rt+p5lVlSbqSyzd2VnC0pKnHfvfj9iqBsmEwW1yQRjgegbgW16BuBYegTAoPQGDu2gTBzbQGDhegXAkvQLgbLkC4EOcgckNlxugVGgyZmeXL1eBIXOoJiN+zjs8tsdo59Y8F2o1ejfsK7iXD43dPl2lt9D2yCVk8TZY3NfG8BzXNOhB5qyTzzRh5RcW090OIEOHRAHmXpIxI4nMcMp3kR07ruIOjpByPYOHeT1KBc1cy0rYS04orO9jJ9nZ/H6HnLXa2doepRz0qMlJZQpA4EAd2kgYFB6BMCw9AmDofqgTB3bHWgTBzbQLg4XoFwcL0BgQXFAuDhJKBTiABKB6T6LcwFwdgdU8ktBkpXE8ubPDiPHqUu2qfsZmeO2WP+5gvf8AX6npA4BTDNFbmLEv+lYRPV+2BsxjrcdB9fBc6s9EGzlWqdHByPIxdxJcSXE3JPElVLZRlRjNLupBUMHRkPSsOB/lLB55G/8AwzxHp6Po031obe2P2292CC119OacaxPIpAoIAEAaTAsm4pizGTOb6nTO13kwO04dbW8+82C7U6Ep89iru+L29u3FdaXgvqbCi9HWDwi9VJV1T+d5N23wDdfeVIVtBb8ylqceuZdhJfDL+ZY/YrL2zYUGv/tff4pXb02vuRvza8znX8kR5sjYKReKncw9TnuI+N1DrcPnL9Kq0/bhr6nSPGbr9zyVtTlLD6fWSiaW/mD3W+Kz92+I2n6j5eK2+xLp8Tqz2kR/s7hP9oP3u+qgfmV16x19OuPWD7O4T/aD97vqj8yuvXD0649YPs7hX9oP3u+qPzK69cPTrj1g+zuE/wBoP3u+qPzK69cT0649Y79m8LPCj/3O+qPzO69cX0249YXTYHRUVVDV00AjmheHscHuuCPFdYcTuE09Q2pc1qkHCT5M9FppmzwRys/C5oK3FCtGtSjUjs1kzc4uMnEw3pJrS6opKBh0Y0yvHWToPgfNcLuW0Srvp81EyDAoLK8VURNnhdFJezhbTiE1PBIsrudpXjXhuvmu9GWlifDK6OQWc02K77nrdCvTr0o1abyms/7yFNdtceKQkp5OoFPRck5QZGyLE8Wi2pXWdBA8aMHEOcCPxdnLv4TKNFY1SMvxXirk3QoPl3v+l7P977/Fcxw0r3QUgbLMD0nE9Bp+ZVpStXPnLkjJ1bpR5R5so5cVrKk3lqJLflabDyCmRowjsiJKrOW7G9+8ah7gewrppXgMy/EehxqupSCycvaPYl6Q+q5St4S3R0jXnHZmgwrG6bExuXgR1FtY3ah3ceagV7bTFp84k6jcKb8GN4hRbo7yHWM8R1LDcX4V6N/1aXY8vsXFvX19WW5EEbjroFQNkoUIh2pNTAUGgcAkyxRSQBt40K7QYpd5Zn2oJYHHWN929x/wrZcBraqMqb/a/k/vkrb2GJqXieeZrqDVZkrpL3a2Tdt7A0AfEHzUqu81GzMXMtVVkBijsjscSDSpxykuwVLBq3ov7uR8E+D7jZfhbiOmTs5vk+cff3r4/wBFLwXQ3BqMg4Q3FsYEtQ3apqS0jweDnX6I7eZ8O1dqFPVPL2RXcWvfR6GIPrS5fDv+huc3YyaKJtHTP2aiZt3uHFjOGnaVdWtHU9UtkYC6raFpW7MfE/hqrErsj7JEDhZl0SAIfIlEI7pnMcHxuLXNNw4GxBRhPcTLWxvcvYo3GMPO92d9H0Zmjn1O8fkVT3dtHnCSzF+Rb21ZzjnvQiaMxSOYeS8xvbZ2teVJ93l3F/SmpxUhCiDwQAIAQ9dICknL8m7xXZJ0kYW+WvyWg4HV03OPFMi3kc08+B55Uyb2tqJf9SZ7vNxKu5PLbMXN5k2Kj4rkzmxxNEOOaHNLXAEEWIKUfTqSpzU4PDXMy9ZTmlqXRH8N7tPWCuyeUes8NvoX1tGst+/2Nb/Vew9P9GtGKbLonLfvKqZ0h7h0R8L+Kn28cQyZ7jVXXdae6KS/v+zKYxXGtxirnN7GUtb+kaD3BaGlDTTSMfVm5TbGmSJ5zHmyoFyK3uiQUQ6RKJkYfIlELfJdcYMejhudipa5h7wC4fC3io13DNLPgSbSemrjxNxiDekx3eF57+JqOJ06q9q/jGPM0lnLKaIay5PBAgIAS9PgKNU0u5rY5Oon4FWdjPo60ZeGfJjKkdUGjBt0NjxutQzBskRrmxrHE0aCAIGL0vrFNtNbeSPpNtxI5hPhLDND+HeI+iXXRzfUnhe59z/p+w9DyYb5Vw/Z47n33KtqONCLLin/AJdT3nmBeRI8E6hxv5rRLZGTe7HWSdqXADrZUgHd6kFEulSiDT5EuAJmWnl2Y8ODeO/C5XH6Ujpb860T1Cv/AAM/UsH+Jf0If/X9M01l2n7iCsYWIIAEAIeukBSHNcusOKl003yQGSrotziNVFa2xM9vk4rYTWJMwVRYk0cjXNnNjyaNBIAJQNjk17RhG5b/ANmVwA6gekPeT5KztJaqePA0NO7d1FSn2lhP247/AOPmed5npHYbj9ZAdGPeZY/0ONx5ajwWkoT100yorw0VGiA2VdTkOCVIB3epQEulQA26VAGj9HlG6rx01XsUbC49W04Fo9215KLeS009PiSrOGqpnwPQa513NaOWq87/ABLWTqU6Wdln+TS2Ueq5EVZgnAgAQA2/gusBRFFFv8Rij43vfyKteH0+kuIx9/kznWlpptmcznTGlzNWC1mSlsre241991qrhYqMxl1HTVZVMKjsjD7TomMYdSACALTLuICgrgJDaGWzXnqPI+HzXe3qdHPnsSbWt0dTns+RZ52y87GaIS0rR69TAlgvbeN4lnzH8rQWtdU5YezLK5o9LHMdzyovLHFjwWuaSHNcLEEcQVblRz7xQlQB3eoA4ZUAKpoZ62qjpaSJ0s8psxjeabKSitT2FjFyemO57BlzB4sCwplNtB0h6c8lvxO+g4DuVHd3UcOrN4ivIu7ejoSgtxcjy+QuPEry+7uJXVeVaXeX9KChFREqOPBAAgBmU6LvBCkvLERkxN8hGkcZ17T/AIVouBU9Vw5eC8/8yHeyxTS8SB6S6AllJiDG/gJikPYdW/PzWiuo8lIzt7DkpmHYVBZXEhhTGNYtINBIAIA0eA482JjKSuNmt0jlPLqafqp1vc6epMsLa709SoPZkynQY8fWGn1arI0njFw/q2hz7+KuKNzKny3RLrW8KvPvMJX5Ix6ked1Ttq4xwfA8f8TYqfC7pSXN495AlZ1ovkskAZdx1ztkYVV3/QunpFL1kM9Greqy1w3IONVjh65u6GPre4Pd4NafiQuU7ylHbmdYWVSXa5G9wbBMMy3SPfDYOI++qZT0ndnYOwKur3Ep85PkT4U6dCOfmOx1xrmmSMFsBP3d9C4fmPV2BYbjvEXWn0EH1Vv7f+P9sWfD4649L3Pb6nVnSyBAAgBLinRQpGnfYKVBAaLK9PuqEzO/FM647hoPmtjwWh0dvre8vLuKu8nqnjwJuM0EeJ4ZUUUvCVtgeo8QfOyt5x1RaINSGuLieMyRSU8z4Z2lksbi17eohVUlhlG4uLw9xbHLm0NH2lNGnUggIAEATaDFaygGzBJeP/TeLt/jwXWnWnT2Z2pV6lLssuoM1MItUUjh2xuv7jZS43vrImR4gv3R/gfOZ6HZ0jnv1bI+qf6bDwZ09PpeD+RCqs2GxbS0lv8Aykd8h9UyV56qOcuIeqishfV45XMbVyuexurraNYOwDyVXfXjpU3Ob9w21p1L2soyfLdmoa0NaGtAAAsAOSxjbk8s2KSSwjqQUEAcJslAbkcu0IijEML6yqjp4+L3WJ6hzKn2tu69RU13+XeMqT0RcjdQxtiiZGwWa1oAHYFvYQjCKjHZcikb1NtijwTxDA+kPAyx4xembcGzakDlyDvkfBQ7mn+5FfeUf3oxTHKEyvHmuTWhB0FNGnUCAkAEACAAmwKUBo+aUd7zWYNRep0g2haWTpP7OoLKcRuunq9XsrY1/DbX0ej1u09ywUAsQQBwlLgBDnLpGIpGmkUiKA0WW8PMMJqpW2llHRB5N/la7g9n0VPpZbvy+5WXdXVLQtkXgV2QwQAiaJk8bo5WhzHgtc0i4ISNJ7iNZWDybNOAS4FV3ZtOopD90/8AKfynt+Krq1JwfsKivQdJ8tmVDXLgR8DjXJuBBwOSDRQISCHUACAESGwQKifgVH6xU714+7iN9ebuSr+JXHRUtEd35Fvwq06ar0kl1Y+f2NRtLMuJq8BtI0gG0lUAEOcnqIDEsq6xiBYYFhZrZRUTi0DToD7Z+ivuF8OdZqrPsr5/YiXNxoWmO5rQLLWFWdQAIAEAR66jgrqWSmqomyRSCzmlJKKksMbKKksM8tzLlqqwSUyM2pqFx6MvNnY7q7+Cr6tFw59xVV7eVN5WxSBy4EYca5JgQUHJuBMCttJgMBtowGBA2pZGsZq4mwCJNRWXsdKdOU5KMd2aqiY2lgZE32RqesrM3E3Wm5s2trQjb0lTXcSRKo+gkCt6k0AJMyVQAafN2roogWeD4NJWuE9S1zKccGnQyfwrrh3C3Weuqur5/Yh17lQ6sdzWxsbGxrWNDQ0WAA4LVxiorC2K1tt5YpKICABAAgAQAiSNsrHMkaHMcLFrhcEIxkRrJh8fyK15dPgrhG46mneej/8AJ5d3wUSpbJ84kKrZ55wMRV01TQzGGsgkhlHsvFr93X4KI4uO5Xyi4vDGw9NwNFB6TABt6IwBNwmO1532udGfMquv6n/rXxNBwe1wnXl7l9S4bL2qqcC/FiXtTdAHd92pNAD1JBU1smxTROeeZHAd5Xeha1K8tNNZ8hk6kYc5M02FZeigLZawiaXiG+yPqtDZ8Ip0+tV5v5fcr6t3KXKHJF8BZXRDOoAEACABAAgAQAIAEARq2ipq6Lc1dPFNH1PaDbuTZRUt0NlGMliSMtiPo/oZiX0FRLTOPsu6bB8/euEraL25ESdlB9l4M9V5FxqAuMXq9QwcCyTZPkbfEri7aaI8rOotimqMGxGneGVNMWAnU7bTp4FcKqlTi20FC0nUqqD5ZJEROjWt8FSSTk+e5sYxjCKjHZFpSYZiNSBuae4PPbaPmnxs60+zHyGyrQjuy4psqYlIQZ5IIW/qLj7vqpEOD15dppfM4SvKa2Rc0eVqOCzqhz6h/U7RvkPmrCjwihDnPreX8Eed5N9nkXcMUcMYZFG1jBwa0WAVnCEYLTFYRFbbeWOJ4gIAEACAB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1" name="AutoShape 10" descr="Chrome'un 'Diğer Sekmeleri Kapat' özelliği geri dönd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60" name="Picture 12" descr="Chrome'un 'Diğer Sekmeleri Kapat' özelliği geri dönd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22" y="2421660"/>
            <a:ext cx="912481" cy="50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Dikdörtgen 22"/>
          <p:cNvSpPr/>
          <p:nvPr/>
        </p:nvSpPr>
        <p:spPr>
          <a:xfrm>
            <a:off x="3337404" y="1793351"/>
            <a:ext cx="3213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----------&gt; GET index.html --------&gt;</a:t>
            </a:r>
          </a:p>
        </p:txBody>
      </p:sp>
      <p:grpSp>
        <p:nvGrpSpPr>
          <p:cNvPr id="48" name="Grup 47"/>
          <p:cNvGrpSpPr/>
          <p:nvPr/>
        </p:nvGrpSpPr>
        <p:grpSpPr>
          <a:xfrm>
            <a:off x="4721372" y="4150680"/>
            <a:ext cx="1918593" cy="369332"/>
            <a:chOff x="3086099" y="4324718"/>
            <a:chExt cx="1918593" cy="369332"/>
          </a:xfrm>
        </p:grpSpPr>
        <p:sp>
          <p:nvSpPr>
            <p:cNvPr id="27" name="Metin kutusu 26"/>
            <p:cNvSpPr txBox="1"/>
            <p:nvPr/>
          </p:nvSpPr>
          <p:spPr>
            <a:xfrm>
              <a:off x="4027949" y="4324718"/>
              <a:ext cx="97674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DATA </a:t>
              </a: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3086099" y="4324718"/>
              <a:ext cx="94184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DP  SP</a:t>
              </a:r>
            </a:p>
          </p:txBody>
        </p:sp>
      </p:grpSp>
      <p:cxnSp>
        <p:nvCxnSpPr>
          <p:cNvPr id="29" name="Düz Bağlayıcı 28"/>
          <p:cNvCxnSpPr>
            <a:stCxn id="24" idx="0"/>
            <a:endCxn id="24" idx="2"/>
          </p:cNvCxnSpPr>
          <p:nvPr/>
        </p:nvCxnSpPr>
        <p:spPr>
          <a:xfrm>
            <a:off x="5192297" y="415068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/>
          <p:cNvSpPr txBox="1"/>
          <p:nvPr/>
        </p:nvSpPr>
        <p:spPr>
          <a:xfrm>
            <a:off x="7094517" y="4047718"/>
            <a:ext cx="499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SP: Source Port-&gt; (Hangi Uygulamadan Geliyor)</a:t>
            </a:r>
          </a:p>
          <a:p>
            <a:r>
              <a:rPr lang="tr-TR" dirty="0"/>
              <a:t>DP: Destination Port -&gt; (Hangi uygulamaya gidecek)</a:t>
            </a:r>
          </a:p>
        </p:txBody>
      </p:sp>
      <p:cxnSp>
        <p:nvCxnSpPr>
          <p:cNvPr id="40" name="Düz Bağlayıcı 39"/>
          <p:cNvCxnSpPr>
            <a:stCxn id="39" idx="0"/>
            <a:endCxn id="39" idx="2"/>
          </p:cNvCxnSpPr>
          <p:nvPr/>
        </p:nvCxnSpPr>
        <p:spPr>
          <a:xfrm>
            <a:off x="4202902" y="482813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/>
          <p:cNvCxnSpPr>
            <a:stCxn id="43" idx="0"/>
            <a:endCxn id="43" idx="2"/>
          </p:cNvCxnSpPr>
          <p:nvPr/>
        </p:nvCxnSpPr>
        <p:spPr>
          <a:xfrm>
            <a:off x="4168229" y="479321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 55"/>
          <p:cNvGrpSpPr/>
          <p:nvPr/>
        </p:nvGrpSpPr>
        <p:grpSpPr>
          <a:xfrm>
            <a:off x="3615085" y="4793216"/>
            <a:ext cx="3024880" cy="369332"/>
            <a:chOff x="2639515" y="4835445"/>
            <a:chExt cx="3024880" cy="369332"/>
          </a:xfrm>
        </p:grpSpPr>
        <p:sp>
          <p:nvSpPr>
            <p:cNvPr id="43" name="Metin kutusu 42"/>
            <p:cNvSpPr txBox="1"/>
            <p:nvPr/>
          </p:nvSpPr>
          <p:spPr>
            <a:xfrm>
              <a:off x="2639515" y="4835445"/>
              <a:ext cx="110628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r-TR" dirty="0"/>
                <a:t>D.IP  S.IP</a:t>
              </a:r>
            </a:p>
          </p:txBody>
        </p:sp>
        <p:grpSp>
          <p:nvGrpSpPr>
            <p:cNvPr id="51" name="Grup 50"/>
            <p:cNvGrpSpPr/>
            <p:nvPr/>
          </p:nvGrpSpPr>
          <p:grpSpPr>
            <a:xfrm>
              <a:off x="3745802" y="4835445"/>
              <a:ext cx="1918593" cy="369332"/>
              <a:chOff x="3086099" y="4324718"/>
              <a:chExt cx="1918593" cy="369332"/>
            </a:xfrm>
          </p:grpSpPr>
          <p:sp>
            <p:nvSpPr>
              <p:cNvPr id="52" name="Metin kutusu 51"/>
              <p:cNvSpPr txBox="1"/>
              <p:nvPr/>
            </p:nvSpPr>
            <p:spPr>
              <a:xfrm>
                <a:off x="4027949" y="4324718"/>
                <a:ext cx="976743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DATA </a:t>
                </a:r>
              </a:p>
            </p:txBody>
          </p:sp>
          <p:sp>
            <p:nvSpPr>
              <p:cNvPr id="53" name="Dikdörtgen 52"/>
              <p:cNvSpPr/>
              <p:nvPr/>
            </p:nvSpPr>
            <p:spPr>
              <a:xfrm>
                <a:off x="3086099" y="4324718"/>
                <a:ext cx="941849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DP  SP</a:t>
                </a:r>
              </a:p>
            </p:txBody>
          </p:sp>
        </p:grpSp>
      </p:grpSp>
      <p:sp>
        <p:nvSpPr>
          <p:cNvPr id="55" name="Metin kutusu 54"/>
          <p:cNvSpPr txBox="1"/>
          <p:nvPr/>
        </p:nvSpPr>
        <p:spPr>
          <a:xfrm>
            <a:off x="6956862" y="4699366"/>
            <a:ext cx="537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 .IP: Source IP -&gt; (Hangi </a:t>
            </a:r>
            <a:r>
              <a:rPr lang="tr-TR" b="1" dirty="0"/>
              <a:t>Mantıksal Adres</a:t>
            </a:r>
            <a:r>
              <a:rPr lang="tr-TR" dirty="0"/>
              <a:t>ten Geliyor)</a:t>
            </a:r>
          </a:p>
          <a:p>
            <a:r>
              <a:rPr lang="tr-TR" dirty="0"/>
              <a:t>D.IP: Destination IP-&gt; (Hangi Mantıksal Adrese Gidecek)</a:t>
            </a:r>
          </a:p>
        </p:txBody>
      </p:sp>
      <p:grpSp>
        <p:nvGrpSpPr>
          <p:cNvPr id="59" name="Grup 58"/>
          <p:cNvGrpSpPr/>
          <p:nvPr/>
        </p:nvGrpSpPr>
        <p:grpSpPr>
          <a:xfrm>
            <a:off x="3679856" y="5583202"/>
            <a:ext cx="3024880" cy="369332"/>
            <a:chOff x="2639515" y="4835445"/>
            <a:chExt cx="3024880" cy="369332"/>
          </a:xfrm>
        </p:grpSpPr>
        <p:sp>
          <p:nvSpPr>
            <p:cNvPr id="60" name="Metin kutusu 59"/>
            <p:cNvSpPr txBox="1"/>
            <p:nvPr/>
          </p:nvSpPr>
          <p:spPr>
            <a:xfrm>
              <a:off x="2639515" y="4835445"/>
              <a:ext cx="110628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tr-TR" dirty="0"/>
                <a:t>D.IP  S.IP</a:t>
              </a:r>
            </a:p>
          </p:txBody>
        </p:sp>
        <p:grpSp>
          <p:nvGrpSpPr>
            <p:cNvPr id="61" name="Grup 60"/>
            <p:cNvGrpSpPr/>
            <p:nvPr/>
          </p:nvGrpSpPr>
          <p:grpSpPr>
            <a:xfrm>
              <a:off x="3745802" y="4835445"/>
              <a:ext cx="1918593" cy="369332"/>
              <a:chOff x="3086099" y="4324718"/>
              <a:chExt cx="1918593" cy="369332"/>
            </a:xfrm>
          </p:grpSpPr>
          <p:sp>
            <p:nvSpPr>
              <p:cNvPr id="62" name="Metin kutusu 61"/>
              <p:cNvSpPr txBox="1"/>
              <p:nvPr/>
            </p:nvSpPr>
            <p:spPr>
              <a:xfrm>
                <a:off x="4027949" y="4324718"/>
                <a:ext cx="976743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/>
                  <a:t>DATA </a:t>
                </a:r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3086099" y="4324718"/>
                <a:ext cx="941849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/>
                  <a:t>DP  SP</a:t>
                </a:r>
              </a:p>
            </p:txBody>
          </p:sp>
        </p:grpSp>
      </p:grpSp>
      <p:sp>
        <p:nvSpPr>
          <p:cNvPr id="64" name="Metin kutusu 63"/>
          <p:cNvSpPr txBox="1"/>
          <p:nvPr/>
        </p:nvSpPr>
        <p:spPr>
          <a:xfrm>
            <a:off x="2147442" y="5583202"/>
            <a:ext cx="153241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D.MAC S.MAC</a:t>
            </a:r>
          </a:p>
        </p:txBody>
      </p:sp>
      <p:cxnSp>
        <p:nvCxnSpPr>
          <p:cNvPr id="58" name="Düz Bağlayıcı 57"/>
          <p:cNvCxnSpPr>
            <a:stCxn id="64" idx="0"/>
            <a:endCxn id="64" idx="2"/>
          </p:cNvCxnSpPr>
          <p:nvPr/>
        </p:nvCxnSpPr>
        <p:spPr>
          <a:xfrm>
            <a:off x="2913649" y="5583202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Bağlayıcı 65"/>
          <p:cNvCxnSpPr>
            <a:stCxn id="43" idx="0"/>
            <a:endCxn id="43" idx="2"/>
          </p:cNvCxnSpPr>
          <p:nvPr/>
        </p:nvCxnSpPr>
        <p:spPr>
          <a:xfrm>
            <a:off x="4168229" y="4793216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Bağlayıcı 67"/>
          <p:cNvCxnSpPr>
            <a:stCxn id="60" idx="0"/>
            <a:endCxn id="60" idx="2"/>
          </p:cNvCxnSpPr>
          <p:nvPr/>
        </p:nvCxnSpPr>
        <p:spPr>
          <a:xfrm>
            <a:off x="4233000" y="5583202"/>
            <a:ext cx="0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/>
          <p:cNvSpPr txBox="1"/>
          <p:nvPr/>
        </p:nvSpPr>
        <p:spPr>
          <a:xfrm>
            <a:off x="6956862" y="5420946"/>
            <a:ext cx="5631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 .MAC: Source MAC -&gt; (Hangi </a:t>
            </a:r>
            <a:r>
              <a:rPr lang="tr-TR" b="1" dirty="0"/>
              <a:t>Fiziksel Adres</a:t>
            </a:r>
            <a:r>
              <a:rPr lang="tr-TR" dirty="0"/>
              <a:t>ten Geliyor)</a:t>
            </a:r>
          </a:p>
          <a:p>
            <a:r>
              <a:rPr lang="tr-TR" dirty="0"/>
              <a:t>D.MAC: Dest.MAC-&gt; (Hangi Fiziksel </a:t>
            </a:r>
            <a:r>
              <a:rPr lang="tr-TR" dirty="0" err="1"/>
              <a:t>Adr</a:t>
            </a:r>
            <a:r>
              <a:rPr lang="tr-TR" dirty="0"/>
              <a:t>. Gidecek)</a:t>
            </a:r>
          </a:p>
        </p:txBody>
      </p:sp>
      <p:sp>
        <p:nvSpPr>
          <p:cNvPr id="69" name="Metin kutusu 68"/>
          <p:cNvSpPr txBox="1"/>
          <p:nvPr/>
        </p:nvSpPr>
        <p:spPr>
          <a:xfrm>
            <a:off x="2728263" y="6513152"/>
            <a:ext cx="443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 dirty="0"/>
              <a:t>* Her katmandaki başlık bilgilerinin bir kısmı gösterilmiştir.</a:t>
            </a:r>
          </a:p>
        </p:txBody>
      </p:sp>
      <p:sp>
        <p:nvSpPr>
          <p:cNvPr id="70" name="Metin kutusu 69"/>
          <p:cNvSpPr txBox="1"/>
          <p:nvPr/>
        </p:nvSpPr>
        <p:spPr>
          <a:xfrm>
            <a:off x="2147441" y="6063479"/>
            <a:ext cx="48763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10101010111……….</a:t>
            </a:r>
          </a:p>
        </p:txBody>
      </p:sp>
      <p:sp>
        <p:nvSpPr>
          <p:cNvPr id="74" name="Dikdörtgen 73"/>
          <p:cNvSpPr/>
          <p:nvPr/>
        </p:nvSpPr>
        <p:spPr>
          <a:xfrm>
            <a:off x="6704736" y="5583202"/>
            <a:ext cx="31908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26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OSI ve TCP/IP Modelleri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7" y="1690688"/>
            <a:ext cx="6213326" cy="435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7051526" y="1237608"/>
            <a:ext cx="39212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OSI modeli, TCP / IP modelinin Network Access ve Application katmanlarını birden çok katmana böler.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TCP / IP protokol paketi, fiziksel bir ortam üzerinden iletim yaparken hangi protokollerin kullanılacağını belirlemez.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OSI modelinde 1. ve 2.Katman ortama erişmek için gerekli prosedürleri ve bir ağ üzerinden veri göndermek için fiziksel araçları ele alır.</a:t>
            </a:r>
          </a:p>
        </p:txBody>
      </p:sp>
    </p:spTree>
    <p:extLst>
      <p:ext uri="{BB962C8B-B14F-4D97-AF65-F5344CB8AC3E}">
        <p14:creationId xmlns:p14="http://schemas.microsoft.com/office/powerpoint/2010/main" val="171551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29"/>
          </a:xfrm>
        </p:spPr>
        <p:txBody>
          <a:bodyPr>
            <a:normAutofit fontScale="90000"/>
          </a:bodyPr>
          <a:lstStyle/>
          <a:p>
            <a:r>
              <a:rPr lang="tr-TR" dirty="0"/>
              <a:t>MANTIKSAL ve FİZİKSEL ADRESLEME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6" y="1268346"/>
            <a:ext cx="2890232" cy="164110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723901" y="1488736"/>
            <a:ext cx="238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Erdal ÖZDOĞAN</a:t>
            </a:r>
          </a:p>
          <a:p>
            <a:endParaRPr lang="tr-TR" dirty="0"/>
          </a:p>
          <a:p>
            <a:r>
              <a:rPr lang="tr-TR" dirty="0"/>
              <a:t>Vatan Mah. Bayrak </a:t>
            </a:r>
            <a:r>
              <a:rPr lang="tr-TR" dirty="0" err="1"/>
              <a:t>Sk</a:t>
            </a:r>
            <a:r>
              <a:rPr lang="tr-TR" dirty="0"/>
              <a:t>. No:7/13 - ANKARA</a:t>
            </a:r>
          </a:p>
        </p:txBody>
      </p:sp>
      <p:cxnSp>
        <p:nvCxnSpPr>
          <p:cNvPr id="9" name="Düz Ok Bağlayıcısı 8"/>
          <p:cNvCxnSpPr/>
          <p:nvPr/>
        </p:nvCxnSpPr>
        <p:spPr>
          <a:xfrm>
            <a:off x="2369127" y="1672936"/>
            <a:ext cx="2088573" cy="10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4582391" y="1498661"/>
            <a:ext cx="31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Fiziksel Adres (Değişmez, Sabit )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4852555" y="227560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Mantıksal Adres (Konuma göre değişir)</a:t>
            </a:r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2763982" y="2460274"/>
            <a:ext cx="2088573" cy="10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470276" y="3351055"/>
            <a:ext cx="4004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Günümüz Ethernet ağlarında ;</a:t>
            </a:r>
          </a:p>
          <a:p>
            <a:r>
              <a:rPr lang="tr-TR" dirty="0"/>
              <a:t>	FİZİKSEL ADRES = MAC ADRESİ</a:t>
            </a:r>
          </a:p>
          <a:p>
            <a:r>
              <a:rPr lang="tr-TR" dirty="0"/>
              <a:t>	MANTIKSAL ADRES = IP ADRESİ</a:t>
            </a:r>
          </a:p>
        </p:txBody>
      </p:sp>
    </p:spTree>
    <p:extLst>
      <p:ext uri="{BB962C8B-B14F-4D97-AF65-F5344CB8AC3E}">
        <p14:creationId xmlns:p14="http://schemas.microsoft.com/office/powerpoint/2010/main" val="368377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0609" y="277092"/>
            <a:ext cx="10515600" cy="684357"/>
          </a:xfrm>
        </p:spPr>
        <p:txBody>
          <a:bodyPr>
            <a:normAutofit fontScale="90000"/>
          </a:bodyPr>
          <a:lstStyle/>
          <a:p>
            <a:r>
              <a:rPr lang="tr-TR" dirty="0"/>
              <a:t>Media Access Control (MAC) Adresi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0609" y="1108652"/>
            <a:ext cx="8856518" cy="2206048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48-bitik bir fiziksel adrestir</a:t>
            </a:r>
          </a:p>
          <a:p>
            <a:r>
              <a:rPr lang="tr-TR" dirty="0"/>
              <a:t>Ethernet Kartlarında gömülüdür, değişmez</a:t>
            </a:r>
          </a:p>
          <a:p>
            <a:r>
              <a:rPr lang="tr-TR" dirty="0" err="1"/>
              <a:t>Hexadecimal</a:t>
            </a:r>
            <a:r>
              <a:rPr lang="tr-TR" dirty="0"/>
              <a:t> olarak gösterilir</a:t>
            </a:r>
          </a:p>
          <a:p>
            <a:r>
              <a:rPr lang="tr-TR" dirty="0"/>
              <a:t>FB:19:07:01:AA:21  veya 1C-39-47-A3-ED-EF gibi</a:t>
            </a:r>
          </a:p>
          <a:p>
            <a:r>
              <a:rPr lang="tr-TR" dirty="0"/>
              <a:t>İlk 24-bit üretici kodudur (</a:t>
            </a:r>
            <a:r>
              <a:rPr lang="tr-TR" dirty="0" err="1"/>
              <a:t>Vendor</a:t>
            </a:r>
            <a:r>
              <a:rPr lang="tr-TR" dirty="0"/>
              <a:t> ID) sonraki 24-bit üreticinin atadığı numaradır. (https://www.</a:t>
            </a:r>
            <a:r>
              <a:rPr lang="tr-TR" dirty="0">
                <a:solidFill>
                  <a:srgbClr val="0070C0"/>
                </a:solidFill>
              </a:rPr>
              <a:t>macvendorlookup</a:t>
            </a:r>
            <a:r>
              <a:rPr lang="tr-TR" dirty="0"/>
              <a:t>.com)</a:t>
            </a:r>
          </a:p>
          <a:p>
            <a:r>
              <a:rPr lang="tr-TR" dirty="0">
                <a:solidFill>
                  <a:srgbClr val="FF0000"/>
                </a:solidFill>
              </a:rPr>
              <a:t>1C-39-47</a:t>
            </a:r>
            <a:r>
              <a:rPr lang="tr-TR" dirty="0"/>
              <a:t>-</a:t>
            </a:r>
            <a:r>
              <a:rPr lang="tr-TR" dirty="0">
                <a:solidFill>
                  <a:srgbClr val="0070C0"/>
                </a:solidFill>
              </a:rPr>
              <a:t>A3-ED-EF</a:t>
            </a:r>
            <a:r>
              <a:rPr lang="tr-TR" dirty="0"/>
              <a:t> 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" y="3461903"/>
            <a:ext cx="6612082" cy="252888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48145" y="3314700"/>
            <a:ext cx="1569028" cy="5403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816927" y="5164282"/>
            <a:ext cx="1811482" cy="5818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95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033"/>
          </a:xfrm>
        </p:spPr>
        <p:txBody>
          <a:bodyPr/>
          <a:lstStyle/>
          <a:p>
            <a:r>
              <a:rPr lang="tr-TR" dirty="0" err="1"/>
              <a:t>Binary</a:t>
            </a:r>
            <a:r>
              <a:rPr lang="tr-TR" dirty="0"/>
              <a:t> - </a:t>
            </a:r>
            <a:r>
              <a:rPr lang="tr-TR" dirty="0" err="1"/>
              <a:t>Decimal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838200" y="1389413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11000000</a:t>
            </a:r>
          </a:p>
        </p:txBody>
      </p:sp>
      <p:grpSp>
        <p:nvGrpSpPr>
          <p:cNvPr id="59" name="Grup 58"/>
          <p:cNvGrpSpPr/>
          <p:nvPr/>
        </p:nvGrpSpPr>
        <p:grpSpPr>
          <a:xfrm>
            <a:off x="1004932" y="1974186"/>
            <a:ext cx="1904523" cy="2609689"/>
            <a:chOff x="1004932" y="1974186"/>
            <a:chExt cx="1904523" cy="2158427"/>
          </a:xfrm>
        </p:grpSpPr>
        <p:cxnSp>
          <p:nvCxnSpPr>
            <p:cNvPr id="23" name="Düz Bağlayıcı 22"/>
            <p:cNvCxnSpPr/>
            <p:nvPr/>
          </p:nvCxnSpPr>
          <p:spPr>
            <a:xfrm>
              <a:off x="2493818" y="1974188"/>
              <a:ext cx="0" cy="305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>
            <a:xfrm>
              <a:off x="2289958" y="1974188"/>
              <a:ext cx="0" cy="531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2066306" y="1974188"/>
              <a:ext cx="7917" cy="7452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1867394" y="1974187"/>
              <a:ext cx="6927" cy="9827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>
              <a:off x="1647474" y="1974186"/>
              <a:ext cx="0" cy="12440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Bağlayıcı 31"/>
            <p:cNvCxnSpPr/>
            <p:nvPr/>
          </p:nvCxnSpPr>
          <p:spPr>
            <a:xfrm>
              <a:off x="1444306" y="1974186"/>
              <a:ext cx="6998" cy="1517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/>
            <p:cNvCxnSpPr/>
            <p:nvPr/>
          </p:nvCxnSpPr>
          <p:spPr>
            <a:xfrm>
              <a:off x="1240447" y="1974186"/>
              <a:ext cx="30213" cy="18615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1004932" y="1974186"/>
              <a:ext cx="37663" cy="2158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/>
            <p:nvPr/>
          </p:nvCxnSpPr>
          <p:spPr>
            <a:xfrm>
              <a:off x="2493818" y="2268187"/>
              <a:ext cx="4156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Ok Bağlayıcısı 42"/>
            <p:cNvCxnSpPr/>
            <p:nvPr/>
          </p:nvCxnSpPr>
          <p:spPr>
            <a:xfrm>
              <a:off x="2289958" y="2487342"/>
              <a:ext cx="619497" cy="183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/>
            <p:cNvCxnSpPr/>
            <p:nvPr/>
          </p:nvCxnSpPr>
          <p:spPr>
            <a:xfrm>
              <a:off x="2066306" y="2723589"/>
              <a:ext cx="843149" cy="9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Ok Bağlayıcısı 46"/>
            <p:cNvCxnSpPr/>
            <p:nvPr/>
          </p:nvCxnSpPr>
          <p:spPr>
            <a:xfrm flipV="1">
              <a:off x="1874321" y="2958305"/>
              <a:ext cx="1035134" cy="1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üz Ok Bağlayıcısı 48"/>
            <p:cNvCxnSpPr/>
            <p:nvPr/>
          </p:nvCxnSpPr>
          <p:spPr>
            <a:xfrm>
              <a:off x="1666502" y="3207687"/>
              <a:ext cx="12429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Ok Bağlayıcısı 50"/>
            <p:cNvCxnSpPr/>
            <p:nvPr/>
          </p:nvCxnSpPr>
          <p:spPr>
            <a:xfrm>
              <a:off x="1458683" y="3491345"/>
              <a:ext cx="14507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Düz Ok Bağlayıcısı 52"/>
            <p:cNvCxnSpPr/>
            <p:nvPr/>
          </p:nvCxnSpPr>
          <p:spPr>
            <a:xfrm>
              <a:off x="1274615" y="3809999"/>
              <a:ext cx="16348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Düz Ok Bağlayıcısı 55"/>
            <p:cNvCxnSpPr/>
            <p:nvPr/>
          </p:nvCxnSpPr>
          <p:spPr>
            <a:xfrm>
              <a:off x="1049974" y="4132613"/>
              <a:ext cx="18594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Metin kutusu 59"/>
          <p:cNvSpPr txBox="1"/>
          <p:nvPr/>
        </p:nvSpPr>
        <p:spPr>
          <a:xfrm>
            <a:off x="3083806" y="207855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* 2</a:t>
            </a:r>
            <a:r>
              <a:rPr lang="tr-TR" baseline="30000" dirty="0"/>
              <a:t>0</a:t>
            </a:r>
            <a:r>
              <a:rPr lang="tr-TR" dirty="0"/>
              <a:t>=0</a:t>
            </a:r>
          </a:p>
        </p:txBody>
      </p:sp>
      <p:sp>
        <p:nvSpPr>
          <p:cNvPr id="61" name="Metin kutusu 60"/>
          <p:cNvSpPr txBox="1"/>
          <p:nvPr/>
        </p:nvSpPr>
        <p:spPr>
          <a:xfrm>
            <a:off x="3083806" y="237402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* 2</a:t>
            </a:r>
            <a:r>
              <a:rPr lang="tr-TR" baseline="30000" dirty="0"/>
              <a:t>1 </a:t>
            </a:r>
            <a:r>
              <a:rPr lang="tr-TR" dirty="0"/>
              <a:t>=0</a:t>
            </a:r>
          </a:p>
        </p:txBody>
      </p:sp>
      <p:sp>
        <p:nvSpPr>
          <p:cNvPr id="62" name="Metin kutusu 61"/>
          <p:cNvSpPr txBox="1"/>
          <p:nvPr/>
        </p:nvSpPr>
        <p:spPr>
          <a:xfrm>
            <a:off x="3101440" y="262646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* 2</a:t>
            </a:r>
            <a:r>
              <a:rPr lang="tr-TR" baseline="30000" dirty="0"/>
              <a:t>2</a:t>
            </a:r>
            <a:r>
              <a:rPr lang="tr-TR" dirty="0"/>
              <a:t>=0</a:t>
            </a:r>
          </a:p>
        </p:txBody>
      </p:sp>
      <p:sp>
        <p:nvSpPr>
          <p:cNvPr id="63" name="Metin kutusu 62"/>
          <p:cNvSpPr txBox="1"/>
          <p:nvPr/>
        </p:nvSpPr>
        <p:spPr>
          <a:xfrm>
            <a:off x="3073081" y="295168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* 2</a:t>
            </a:r>
            <a:r>
              <a:rPr lang="tr-TR" baseline="30000" dirty="0"/>
              <a:t>3</a:t>
            </a:r>
            <a:r>
              <a:rPr lang="tr-TR" dirty="0"/>
              <a:t>=0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3053499" y="32622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* 2</a:t>
            </a:r>
            <a:r>
              <a:rPr lang="tr-TR" baseline="30000" dirty="0"/>
              <a:t>4</a:t>
            </a:r>
            <a:r>
              <a:rPr lang="tr-TR" dirty="0"/>
              <a:t>=0</a:t>
            </a:r>
          </a:p>
        </p:txBody>
      </p:sp>
      <p:sp>
        <p:nvSpPr>
          <p:cNvPr id="65" name="Metin kutusu 64"/>
          <p:cNvSpPr txBox="1"/>
          <p:nvPr/>
        </p:nvSpPr>
        <p:spPr>
          <a:xfrm>
            <a:off x="3053499" y="366205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0 * 2</a:t>
            </a:r>
            <a:r>
              <a:rPr lang="tr-TR" baseline="30000" dirty="0"/>
              <a:t>5</a:t>
            </a:r>
            <a:r>
              <a:rPr lang="tr-TR" dirty="0"/>
              <a:t>=0</a:t>
            </a:r>
          </a:p>
        </p:txBody>
      </p:sp>
      <p:sp>
        <p:nvSpPr>
          <p:cNvPr id="66" name="Metin kutusu 65"/>
          <p:cNvSpPr txBox="1"/>
          <p:nvPr/>
        </p:nvSpPr>
        <p:spPr>
          <a:xfrm>
            <a:off x="3053499" y="404195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 * 2</a:t>
            </a:r>
            <a:r>
              <a:rPr lang="tr-TR" baseline="30000" dirty="0"/>
              <a:t>6</a:t>
            </a:r>
            <a:r>
              <a:rPr lang="tr-TR" dirty="0"/>
              <a:t>=64</a:t>
            </a:r>
          </a:p>
        </p:txBody>
      </p:sp>
      <p:sp>
        <p:nvSpPr>
          <p:cNvPr id="67" name="Metin kutusu 66"/>
          <p:cNvSpPr txBox="1"/>
          <p:nvPr/>
        </p:nvSpPr>
        <p:spPr>
          <a:xfrm>
            <a:off x="2898353" y="441018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1 * 2</a:t>
            </a:r>
            <a:r>
              <a:rPr lang="tr-TR" baseline="30000" dirty="0"/>
              <a:t>7</a:t>
            </a:r>
            <a:r>
              <a:rPr lang="tr-TR" dirty="0"/>
              <a:t>=128</a:t>
            </a:r>
          </a:p>
        </p:txBody>
      </p:sp>
      <p:cxnSp>
        <p:nvCxnSpPr>
          <p:cNvPr id="69" name="Düz Bağlayıcı 68"/>
          <p:cNvCxnSpPr/>
          <p:nvPr/>
        </p:nvCxnSpPr>
        <p:spPr>
          <a:xfrm>
            <a:off x="2909455" y="4791186"/>
            <a:ext cx="149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etin kutusu 69"/>
          <p:cNvSpPr txBox="1"/>
          <p:nvPr/>
        </p:nvSpPr>
        <p:spPr>
          <a:xfrm>
            <a:off x="3101440" y="4834637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192</a:t>
            </a:r>
          </a:p>
        </p:txBody>
      </p:sp>
      <p:sp>
        <p:nvSpPr>
          <p:cNvPr id="74" name="Metin kutusu 73"/>
          <p:cNvSpPr txBox="1"/>
          <p:nvPr/>
        </p:nvSpPr>
        <p:spPr>
          <a:xfrm>
            <a:off x="6249345" y="1276959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11111111</a:t>
            </a:r>
          </a:p>
        </p:txBody>
      </p:sp>
      <p:cxnSp>
        <p:nvCxnSpPr>
          <p:cNvPr id="78" name="Düz Ok Bağlayıcısı 77"/>
          <p:cNvCxnSpPr/>
          <p:nvPr/>
        </p:nvCxnSpPr>
        <p:spPr>
          <a:xfrm>
            <a:off x="7895067" y="1861734"/>
            <a:ext cx="11876" cy="46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/>
          <p:nvPr/>
        </p:nvCxnSpPr>
        <p:spPr>
          <a:xfrm>
            <a:off x="7679331" y="1841447"/>
            <a:ext cx="11876" cy="69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/>
          <p:nvPr/>
        </p:nvCxnSpPr>
        <p:spPr>
          <a:xfrm flipH="1">
            <a:off x="7475471" y="1841447"/>
            <a:ext cx="1752" cy="9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Düz Ok Bağlayıcısı 82"/>
          <p:cNvCxnSpPr/>
          <p:nvPr/>
        </p:nvCxnSpPr>
        <p:spPr>
          <a:xfrm flipH="1">
            <a:off x="7279527" y="1841447"/>
            <a:ext cx="1752" cy="132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Düz Ok Bağlayıcısı 84"/>
          <p:cNvCxnSpPr/>
          <p:nvPr/>
        </p:nvCxnSpPr>
        <p:spPr>
          <a:xfrm flipH="1">
            <a:off x="7056868" y="1841447"/>
            <a:ext cx="1752" cy="16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Ok Bağlayıcısı 86"/>
          <p:cNvCxnSpPr/>
          <p:nvPr/>
        </p:nvCxnSpPr>
        <p:spPr>
          <a:xfrm flipH="1">
            <a:off x="6837169" y="1834551"/>
            <a:ext cx="10667" cy="217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üz Ok Bağlayıcısı 88"/>
          <p:cNvCxnSpPr/>
          <p:nvPr/>
        </p:nvCxnSpPr>
        <p:spPr>
          <a:xfrm>
            <a:off x="6622643" y="1861173"/>
            <a:ext cx="12274" cy="278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Düz Ok Bağlayıcısı 90"/>
          <p:cNvCxnSpPr/>
          <p:nvPr/>
        </p:nvCxnSpPr>
        <p:spPr>
          <a:xfrm flipH="1">
            <a:off x="6388603" y="1861173"/>
            <a:ext cx="51005" cy="346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etin kutusu 92"/>
          <p:cNvSpPr txBox="1"/>
          <p:nvPr/>
        </p:nvSpPr>
        <p:spPr>
          <a:xfrm>
            <a:off x="7786147" y="2354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94" name="Metin kutusu 93"/>
          <p:cNvSpPr txBox="1"/>
          <p:nvPr/>
        </p:nvSpPr>
        <p:spPr>
          <a:xfrm>
            <a:off x="7583895" y="2551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95" name="Metin kutusu 94"/>
          <p:cNvSpPr txBox="1"/>
          <p:nvPr/>
        </p:nvSpPr>
        <p:spPr>
          <a:xfrm>
            <a:off x="7371219" y="2752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98" name="Metin kutusu 97"/>
          <p:cNvSpPr txBox="1"/>
          <p:nvPr/>
        </p:nvSpPr>
        <p:spPr>
          <a:xfrm>
            <a:off x="7199799" y="317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99" name="Metin kutusu 98"/>
          <p:cNvSpPr txBox="1"/>
          <p:nvPr/>
        </p:nvSpPr>
        <p:spPr>
          <a:xfrm>
            <a:off x="6654004" y="3969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32</a:t>
            </a:r>
          </a:p>
        </p:txBody>
      </p:sp>
      <p:sp>
        <p:nvSpPr>
          <p:cNvPr id="100" name="Metin kutusu 99"/>
          <p:cNvSpPr txBox="1"/>
          <p:nvPr/>
        </p:nvSpPr>
        <p:spPr>
          <a:xfrm>
            <a:off x="6501448" y="45984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64</a:t>
            </a:r>
          </a:p>
        </p:txBody>
      </p:sp>
      <p:sp>
        <p:nvSpPr>
          <p:cNvPr id="101" name="Metin kutusu 100"/>
          <p:cNvSpPr txBox="1"/>
          <p:nvPr/>
        </p:nvSpPr>
        <p:spPr>
          <a:xfrm>
            <a:off x="6120741" y="52753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128</a:t>
            </a:r>
          </a:p>
        </p:txBody>
      </p:sp>
      <p:sp>
        <p:nvSpPr>
          <p:cNvPr id="102" name="Metin kutusu 101"/>
          <p:cNvSpPr txBox="1"/>
          <p:nvPr/>
        </p:nvSpPr>
        <p:spPr>
          <a:xfrm>
            <a:off x="6907980" y="35169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16</a:t>
            </a:r>
          </a:p>
        </p:txBody>
      </p:sp>
      <p:sp>
        <p:nvSpPr>
          <p:cNvPr id="109" name="Metin kutusu 108"/>
          <p:cNvSpPr txBox="1"/>
          <p:nvPr/>
        </p:nvSpPr>
        <p:spPr>
          <a:xfrm>
            <a:off x="9668410" y="379424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255</a:t>
            </a:r>
          </a:p>
        </p:txBody>
      </p:sp>
      <p:sp>
        <p:nvSpPr>
          <p:cNvPr id="5" name="Sağ Ayraç 4"/>
          <p:cNvSpPr/>
          <p:nvPr/>
        </p:nvSpPr>
        <p:spPr>
          <a:xfrm>
            <a:off x="8540895" y="2568305"/>
            <a:ext cx="829095" cy="3035289"/>
          </a:xfrm>
          <a:prstGeom prst="rightBrace">
            <a:avLst>
              <a:gd name="adj1" fmla="val 405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47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2336" y="209263"/>
            <a:ext cx="10515600" cy="788266"/>
          </a:xfrm>
        </p:spPr>
        <p:txBody>
          <a:bodyPr/>
          <a:lstStyle/>
          <a:p>
            <a:r>
              <a:rPr lang="tr-TR" dirty="0"/>
              <a:t>IP ADRESİ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2336" y="1015136"/>
            <a:ext cx="10515600" cy="896791"/>
          </a:xfrm>
        </p:spPr>
        <p:txBody>
          <a:bodyPr/>
          <a:lstStyle/>
          <a:p>
            <a:r>
              <a:rPr lang="tr-TR" dirty="0"/>
              <a:t>32-bitlik bir mantıksal adrestir (v4).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858982" y="1631373"/>
            <a:ext cx="366158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00000……0000000000000000000000</a:t>
            </a:r>
          </a:p>
          <a:p>
            <a:r>
              <a:rPr lang="tr-TR" dirty="0"/>
              <a:t>00000……0000000000000000000001</a:t>
            </a:r>
          </a:p>
          <a:p>
            <a:r>
              <a:rPr lang="tr-TR" dirty="0"/>
              <a:t>00000……0000000000000000000010</a:t>
            </a:r>
          </a:p>
          <a:p>
            <a:r>
              <a:rPr lang="tr-TR" dirty="0"/>
              <a:t>…………………………………………...………….</a:t>
            </a:r>
          </a:p>
          <a:p>
            <a:r>
              <a:rPr lang="tr-TR" dirty="0"/>
              <a:t>……………………………………...……………….</a:t>
            </a:r>
          </a:p>
          <a:p>
            <a:r>
              <a:rPr lang="tr-TR" dirty="0"/>
              <a:t>11111…….  11111111111111111110</a:t>
            </a:r>
          </a:p>
          <a:p>
            <a:r>
              <a:rPr lang="tr-TR" dirty="0"/>
              <a:t>11111…….  11111111111111111111</a:t>
            </a:r>
          </a:p>
        </p:txBody>
      </p:sp>
      <p:sp>
        <p:nvSpPr>
          <p:cNvPr id="5" name="Sol Ayraç 4"/>
          <p:cNvSpPr/>
          <p:nvPr/>
        </p:nvSpPr>
        <p:spPr>
          <a:xfrm rot="16200000">
            <a:off x="2507933" y="2237155"/>
            <a:ext cx="363682" cy="3661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2441864" y="43745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32-bit</a:t>
            </a:r>
          </a:p>
        </p:txBody>
      </p:sp>
      <p:sp>
        <p:nvSpPr>
          <p:cNvPr id="7" name="Sol Ayraç 6"/>
          <p:cNvSpPr/>
          <p:nvPr/>
        </p:nvSpPr>
        <p:spPr>
          <a:xfrm rot="10800000">
            <a:off x="4697208" y="1631373"/>
            <a:ext cx="446809" cy="203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5144017" y="2462369"/>
            <a:ext cx="148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 </a:t>
            </a:r>
            <a:r>
              <a:rPr lang="tr-TR" baseline="30000" dirty="0"/>
              <a:t>32</a:t>
            </a:r>
            <a:r>
              <a:rPr lang="tr-TR" dirty="0"/>
              <a:t> &gt; 4 milyar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7391122" y="99752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ÖRNEK: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7391122" y="163137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11000000101010000000000100000011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7391122" y="2176439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11000000.10101000.00000001.00000011</a:t>
            </a:r>
          </a:p>
        </p:txBody>
      </p:sp>
      <p:sp>
        <p:nvSpPr>
          <p:cNvPr id="12" name="Sol Ayraç 11"/>
          <p:cNvSpPr/>
          <p:nvPr/>
        </p:nvSpPr>
        <p:spPr>
          <a:xfrm rot="16200000">
            <a:off x="7727232" y="2456574"/>
            <a:ext cx="363682" cy="776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ol Ayraç 12"/>
          <p:cNvSpPr/>
          <p:nvPr/>
        </p:nvSpPr>
        <p:spPr>
          <a:xfrm rot="16200000">
            <a:off x="8803170" y="2427949"/>
            <a:ext cx="363682" cy="776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ol Ayraç 13"/>
          <p:cNvSpPr/>
          <p:nvPr/>
        </p:nvSpPr>
        <p:spPr>
          <a:xfrm rot="16200000">
            <a:off x="9720617" y="2440810"/>
            <a:ext cx="363682" cy="776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Sol Ayraç 14"/>
          <p:cNvSpPr/>
          <p:nvPr/>
        </p:nvSpPr>
        <p:spPr>
          <a:xfrm rot="16200000">
            <a:off x="10638064" y="2410717"/>
            <a:ext cx="363682" cy="776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7693166" y="38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8769104" y="38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168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9686551" y="380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10801347" y="380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0" name="Sol Ayraç 19"/>
          <p:cNvSpPr/>
          <p:nvPr/>
        </p:nvSpPr>
        <p:spPr>
          <a:xfrm rot="16200000">
            <a:off x="9260483" y="2502621"/>
            <a:ext cx="363682" cy="3661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etin kutusu 20"/>
          <p:cNvSpPr txBox="1"/>
          <p:nvPr/>
        </p:nvSpPr>
        <p:spPr>
          <a:xfrm>
            <a:off x="8867419" y="476313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192.168.1.3</a:t>
            </a:r>
          </a:p>
        </p:txBody>
      </p:sp>
      <p:cxnSp>
        <p:nvCxnSpPr>
          <p:cNvPr id="23" name="Düz Ok Bağlayıcısı 22"/>
          <p:cNvCxnSpPr>
            <a:stCxn id="12" idx="1"/>
          </p:cNvCxnSpPr>
          <p:nvPr/>
        </p:nvCxnSpPr>
        <p:spPr>
          <a:xfrm flipH="1">
            <a:off x="6265718" y="3026482"/>
            <a:ext cx="1643356" cy="114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>
            <a:stCxn id="13" idx="1"/>
          </p:cNvCxnSpPr>
          <p:nvPr/>
        </p:nvCxnSpPr>
        <p:spPr>
          <a:xfrm flipH="1">
            <a:off x="6265718" y="2997857"/>
            <a:ext cx="2719294" cy="11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14" idx="1"/>
          </p:cNvCxnSpPr>
          <p:nvPr/>
        </p:nvCxnSpPr>
        <p:spPr>
          <a:xfrm flipH="1">
            <a:off x="6361268" y="3010718"/>
            <a:ext cx="3541191" cy="11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15" idx="1"/>
          </p:cNvCxnSpPr>
          <p:nvPr/>
        </p:nvCxnSpPr>
        <p:spPr>
          <a:xfrm flipH="1">
            <a:off x="6332512" y="2980625"/>
            <a:ext cx="4487394" cy="11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5671769" y="409382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oktet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771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1551</Words>
  <Application>Microsoft Office PowerPoint</Application>
  <PresentationFormat>Geniş ekran</PresentationFormat>
  <Paragraphs>453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Teması</vt:lpstr>
      <vt:lpstr> TEMEL NETWORK (CCNA Giriş)</vt:lpstr>
      <vt:lpstr>Open System Interconnection (OSI)</vt:lpstr>
      <vt:lpstr>OSI MODELİ</vt:lpstr>
      <vt:lpstr>OSI MODELİ</vt:lpstr>
      <vt:lpstr>OSI ve TCP/IP Modelleri</vt:lpstr>
      <vt:lpstr>MANTIKSAL ve FİZİKSEL ADRESLEME</vt:lpstr>
      <vt:lpstr>Media Access Control (MAC) Adresi</vt:lpstr>
      <vt:lpstr>Binary - Decimal</vt:lpstr>
      <vt:lpstr>IP ADRESİ</vt:lpstr>
      <vt:lpstr>IP ADRESİ (v4)</vt:lpstr>
      <vt:lpstr>IP ADRESİ</vt:lpstr>
      <vt:lpstr>IP ADRES SINIFLARI</vt:lpstr>
      <vt:lpstr>IP ADRES SINIFLARI</vt:lpstr>
      <vt:lpstr>IP ADRES DAĞITIMI</vt:lpstr>
      <vt:lpstr>OSI MODELİ –PHYSICAL LAYER</vt:lpstr>
      <vt:lpstr>PHYSICAL LAYER -Encoding</vt:lpstr>
      <vt:lpstr>PHYSICAL LAYER (Bakır Kablolar)</vt:lpstr>
      <vt:lpstr>PHYSICAL LAYER (Kablolar)</vt:lpstr>
      <vt:lpstr>PHYSICAL LAYER (UTP Kablolar)</vt:lpstr>
      <vt:lpstr>PHYSICAL LAYER (UTP Kablolar)</vt:lpstr>
      <vt:lpstr>SWITCH (Layer2)</vt:lpstr>
      <vt:lpstr>ROUTER (Layer3)</vt:lpstr>
      <vt:lpstr>MESAJ İLETİM TÜRLERİ</vt:lpstr>
      <vt:lpstr>TCP ve UDP</vt:lpstr>
      <vt:lpstr>TCP &amp; UDP</vt:lpstr>
      <vt:lpstr>TCP 3Way Handshake, Termination</vt:lpstr>
      <vt:lpstr>TCP Flow Control</vt:lpstr>
      <vt:lpstr>TCP ve UDP</vt:lpstr>
      <vt:lpstr>OSI MODELİ</vt:lpstr>
      <vt:lpstr>IPv4 HEADER</vt:lpstr>
      <vt:lpstr>Ethernet Frame (IEEE 802.3)</vt:lpstr>
      <vt:lpstr>Ethernet CSMA/CD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hesabı</dc:creator>
  <cp:lastModifiedBy>Erdal Özdoğan</cp:lastModifiedBy>
  <cp:revision>120</cp:revision>
  <dcterms:created xsi:type="dcterms:W3CDTF">2020-08-29T17:39:06Z</dcterms:created>
  <dcterms:modified xsi:type="dcterms:W3CDTF">2022-05-10T18:36:11Z</dcterms:modified>
</cp:coreProperties>
</file>