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4"/>
  </p:notesMasterIdLst>
  <p:handoutMasterIdLst>
    <p:handoutMasterId r:id="rId15"/>
  </p:handoutMasterIdLst>
  <p:sldIdLst>
    <p:sldId id="256" r:id="rId2"/>
    <p:sldId id="613" r:id="rId3"/>
    <p:sldId id="623" r:id="rId4"/>
    <p:sldId id="620" r:id="rId5"/>
    <p:sldId id="614" r:id="rId6"/>
    <p:sldId id="616" r:id="rId7"/>
    <p:sldId id="615" r:id="rId8"/>
    <p:sldId id="622" r:id="rId9"/>
    <p:sldId id="617" r:id="rId10"/>
    <p:sldId id="618" r:id="rId11"/>
    <p:sldId id="619" r:id="rId12"/>
    <p:sldId id="621" r:id="rId13"/>
  </p:sldIdLst>
  <p:sldSz cx="9144000" cy="6858000" type="screen4x3"/>
  <p:notesSz cx="6797675" cy="9928225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BDD86A-12C0-4698-8B87-159E6B1706A1}">
          <p14:sldIdLst>
            <p14:sldId id="256"/>
            <p14:sldId id="613"/>
            <p14:sldId id="623"/>
            <p14:sldId id="620"/>
            <p14:sldId id="614"/>
            <p14:sldId id="616"/>
            <p14:sldId id="615"/>
            <p14:sldId id="622"/>
            <p14:sldId id="617"/>
            <p14:sldId id="618"/>
            <p14:sldId id="619"/>
            <p14:sldId id="6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306"/>
    <a:srgbClr val="FFFF00"/>
    <a:srgbClr val="FFCC00"/>
    <a:srgbClr val="B3E2E5"/>
    <a:srgbClr val="525759"/>
    <a:srgbClr val="F0F0E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412" autoAdjust="0"/>
  </p:normalViewPr>
  <p:slideViewPr>
    <p:cSldViewPr>
      <p:cViewPr varScale="1">
        <p:scale>
          <a:sx n="96" d="100"/>
          <a:sy n="96" d="100"/>
        </p:scale>
        <p:origin x="9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8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31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2946145" cy="49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4" tIns="46497" rIns="92994" bIns="4649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910" y="1"/>
            <a:ext cx="2946144" cy="49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4" tIns="46497" rIns="92994" bIns="4649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9732"/>
            <a:ext cx="2946145" cy="49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4" tIns="46497" rIns="92994" bIns="4649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910" y="9429732"/>
            <a:ext cx="2946144" cy="49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4" tIns="46497" rIns="92994" bIns="4649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75FF481-7E8B-4D0D-8F5C-B40433D7D14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4645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2946145" cy="49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4" tIns="46497" rIns="92994" bIns="4649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30" y="1"/>
            <a:ext cx="2946145" cy="49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4" tIns="46497" rIns="92994" bIns="4649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006" y="4715667"/>
            <a:ext cx="4983666" cy="4467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4" tIns="46497" rIns="92994" bIns="464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1334"/>
            <a:ext cx="2946145" cy="49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4" tIns="46497" rIns="92994" bIns="4649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30" y="9431334"/>
            <a:ext cx="2946145" cy="49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4" tIns="46497" rIns="92994" bIns="4649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9F08EF6-20E4-4960-A309-5036DA57124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8999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F08EF6-20E4-4960-A309-5036DA571249}" type="slidenum">
              <a:rPr lang="da-DK" smtClean="0"/>
              <a:pPr>
                <a:defRPr/>
              </a:pPr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033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5257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stil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stor_bl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628775"/>
            <a:ext cx="8305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638175"/>
            <a:ext cx="8305800" cy="9191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68313" y="188913"/>
            <a:ext cx="8288337" cy="360362"/>
          </a:xfrm>
          <a:prstGeom prst="rect">
            <a:avLst/>
          </a:prstGeom>
          <a:noFill/>
          <a:ln w="1905">
            <a:solidFill>
              <a:srgbClr val="52575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pic>
        <p:nvPicPr>
          <p:cNvPr id="8" name="Picture 20" descr="equiw_logo_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308725"/>
            <a:ext cx="50323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198688" y="735013"/>
            <a:ext cx="5686425" cy="749300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195513" y="4365625"/>
            <a:ext cx="4752975" cy="1296988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10" name="Rectangle 15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5513" y="333375"/>
            <a:ext cx="6249987" cy="2317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April 28: Presentation of new elective courses</a:t>
            </a:r>
            <a:endParaRPr lang="da-DK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6CEA66D-32F6-4709-BF9B-50342E1ADDA1}" type="datetime2">
              <a:rPr lang="da-DK"/>
              <a:pPr>
                <a:defRPr/>
              </a:pPr>
              <a:t>25. marts 2021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552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28: Presentation of new elective courses</a:t>
            </a:r>
            <a:endParaRPr lang="da-DK" dirty="0">
              <a:solidFill>
                <a:schemeClr val="bg2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106A8-7C99-4667-844E-022356EC11C8}" type="datetime2">
              <a:rPr lang="da-DK"/>
              <a:pPr>
                <a:defRPr/>
              </a:pPr>
              <a:t>25. marts 2021</a:t>
            </a:fld>
            <a:endParaRPr lang="da-DK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Dias </a:t>
            </a:r>
            <a:fld id="{A8F340F7-187D-4147-9171-5E07E888D00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878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638175"/>
            <a:ext cx="1562100" cy="5454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638175"/>
            <a:ext cx="4533900" cy="5454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28: Presentation of new elective courses</a:t>
            </a:r>
            <a:endParaRPr lang="da-DK" dirty="0">
              <a:solidFill>
                <a:schemeClr val="bg2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99B66-481D-4D3B-9CF4-95F359CDAD7A}" type="datetime2">
              <a:rPr lang="da-DK"/>
              <a:pPr>
                <a:defRPr/>
              </a:pPr>
              <a:t>25. marts 2021</a:t>
            </a:fld>
            <a:endParaRPr lang="da-DK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Dias </a:t>
            </a:r>
            <a:fld id="{3BA96C54-25B7-4EF5-87D4-B01A23607BF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526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28: Presentation of new elective courses</a:t>
            </a:r>
            <a:endParaRPr lang="da-DK" dirty="0">
              <a:solidFill>
                <a:schemeClr val="bg2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7976A-1A75-4106-816A-72B0A8FA80EF}" type="datetime2">
              <a:rPr lang="da-DK"/>
              <a:pPr>
                <a:defRPr/>
              </a:pPr>
              <a:t>25. marts 2021</a:t>
            </a:fld>
            <a:endParaRPr lang="da-DK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Dias </a:t>
            </a:r>
            <a:fld id="{7639AB2A-A0DD-4432-B734-E8DBBE83767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671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28: Presentation of new elective courses</a:t>
            </a:r>
            <a:endParaRPr lang="da-DK" dirty="0">
              <a:solidFill>
                <a:schemeClr val="bg2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431F-9CEA-4446-A95E-3C1A87E8E4C6}" type="datetime2">
              <a:rPr lang="da-DK"/>
              <a:pPr>
                <a:defRPr/>
              </a:pPr>
              <a:t>25. marts 2021</a:t>
            </a:fld>
            <a:endParaRPr lang="da-DK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Dias </a:t>
            </a:r>
            <a:fld id="{F6940BA2-EBF9-48AA-8695-4D634DF9381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326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9800" y="1773238"/>
            <a:ext cx="3048000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773238"/>
            <a:ext cx="3048000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28: Presentation of new elective courses</a:t>
            </a:r>
            <a:endParaRPr lang="da-DK" dirty="0">
              <a:solidFill>
                <a:schemeClr val="bg2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F1E27-A4C7-48E3-9584-D19AC0A4B9D6}" type="datetime2">
              <a:rPr lang="da-DK"/>
              <a:pPr>
                <a:defRPr/>
              </a:pPr>
              <a:t>25. marts 2021</a:t>
            </a:fld>
            <a:endParaRPr lang="da-DK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Dias </a:t>
            </a:r>
            <a:fld id="{55DDD4F7-CF93-4EDE-AB4E-F8C032815CB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52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28: Presentation of new elective courses</a:t>
            </a:r>
            <a:endParaRPr lang="da-DK" dirty="0">
              <a:solidFill>
                <a:schemeClr val="bg2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3D8DD-8124-4DA8-A03D-4FF538A06880}" type="datetime2">
              <a:rPr lang="da-DK"/>
              <a:pPr>
                <a:defRPr/>
              </a:pPr>
              <a:t>25. marts 2021</a:t>
            </a:fld>
            <a:endParaRPr lang="da-DK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Dias </a:t>
            </a:r>
            <a:fld id="{C1DD6ED9-2D05-450B-B598-02E934A384C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649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28: Presentation of new elective courses</a:t>
            </a:r>
            <a:endParaRPr lang="da-DK" dirty="0">
              <a:solidFill>
                <a:schemeClr val="bg2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04389-290C-4809-900D-DC299E67DCC8}" type="datetime2">
              <a:rPr lang="da-DK"/>
              <a:pPr>
                <a:defRPr/>
              </a:pPr>
              <a:t>25. marts 2021</a:t>
            </a:fld>
            <a:endParaRPr lang="da-D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Dias </a:t>
            </a:r>
            <a:fld id="{EA91D26B-62E4-4B76-A1B3-59FFE5E3319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416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28: Presentation of new elective courses</a:t>
            </a:r>
            <a:endParaRPr lang="da-DK" dirty="0">
              <a:solidFill>
                <a:schemeClr val="bg2"/>
              </a:solidFill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6355E-16AE-4FFF-B327-7FAB9D740566}" type="datetime2">
              <a:rPr lang="da-DK"/>
              <a:pPr>
                <a:defRPr/>
              </a:pPr>
              <a:t>25. marts 2021</a:t>
            </a:fld>
            <a:endParaRPr lang="da-DK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Dias </a:t>
            </a:r>
            <a:fld id="{FF1C92A1-9D19-456E-BB71-CDBD5DB8F34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983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28: Presentation of new elective courses</a:t>
            </a:r>
            <a:endParaRPr lang="da-DK" dirty="0">
              <a:solidFill>
                <a:schemeClr val="bg2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8E2B5-73F9-4497-B463-25BA6B8C9F0A}" type="datetime2">
              <a:rPr lang="da-DK"/>
              <a:pPr>
                <a:defRPr/>
              </a:pPr>
              <a:t>25. marts 2021</a:t>
            </a:fld>
            <a:endParaRPr lang="da-DK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Dias </a:t>
            </a:r>
            <a:fld id="{274B80E4-FFE2-4841-B19F-A95D77055253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012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28: Presentation of new elective courses</a:t>
            </a:r>
            <a:endParaRPr lang="da-DK" dirty="0">
              <a:solidFill>
                <a:schemeClr val="bg2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66BC0-3073-4B10-8D20-4A6BDB5DE459}" type="datetime2">
              <a:rPr lang="da-DK"/>
              <a:pPr>
                <a:defRPr/>
              </a:pPr>
              <a:t>25. marts 2021</a:t>
            </a:fld>
            <a:endParaRPr lang="da-DK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Dias </a:t>
            </a:r>
            <a:fld id="{5269F02E-EB3B-440E-A08F-F3417B8D25E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483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E2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457200" y="1628775"/>
            <a:ext cx="8305800" cy="4537075"/>
          </a:xfrm>
          <a:prstGeom prst="rect">
            <a:avLst/>
          </a:prstGeom>
          <a:solidFill>
            <a:srgbClr val="B3E2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7200" y="638175"/>
            <a:ext cx="8305800" cy="919163"/>
          </a:xfrm>
          <a:prstGeom prst="rect">
            <a:avLst/>
          </a:prstGeom>
          <a:solidFill>
            <a:srgbClr val="5257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638175"/>
            <a:ext cx="624840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9800" y="1773238"/>
            <a:ext cx="624840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333375"/>
            <a:ext cx="46672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52575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April 28: Presentation of new elective courses</a:t>
            </a:r>
            <a:endParaRPr lang="da-DK" dirty="0">
              <a:solidFill>
                <a:schemeClr val="bg2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57200" y="188913"/>
            <a:ext cx="8299450" cy="360362"/>
          </a:xfrm>
          <a:prstGeom prst="rect">
            <a:avLst/>
          </a:prstGeom>
          <a:noFill/>
          <a:ln w="3175">
            <a:solidFill>
              <a:srgbClr val="52575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97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16688" y="333375"/>
            <a:ext cx="213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525759"/>
                </a:solidFill>
                <a:latin typeface="+mn-lt"/>
              </a:defRPr>
            </a:lvl1pPr>
          </a:lstStyle>
          <a:p>
            <a:pPr>
              <a:defRPr/>
            </a:pPr>
            <a:fld id="{5601A0F8-798A-4761-ADED-4BDD57E4A2B1}" type="datetime2">
              <a:rPr lang="da-DK"/>
              <a:pPr>
                <a:defRPr/>
              </a:pPr>
              <a:t>25. marts 2021</a:t>
            </a:fld>
            <a:endParaRPr lang="da-DK"/>
          </a:p>
        </p:txBody>
      </p:sp>
      <p:sp>
        <p:nvSpPr>
          <p:cNvPr id="2970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1188" y="333375"/>
            <a:ext cx="15128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52575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a-DK"/>
              <a:t>Dias </a:t>
            </a:r>
            <a:fld id="{7BC68611-C9E6-45B5-9BDE-F0DFEED2313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  <p:pic>
        <p:nvPicPr>
          <p:cNvPr id="1035" name="Picture 14" descr="equis_logo_black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308725"/>
            <a:ext cx="50323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</a:defRPr>
      </a:lvl9pPr>
    </p:titleStyle>
    <p:bodyStyle>
      <a:lvl1pPr marL="365125" indent="-3651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333500" algn="l"/>
        </a:tabLst>
        <a:defRPr>
          <a:solidFill>
            <a:srgbClr val="525759"/>
          </a:solidFill>
          <a:latin typeface="+mn-lt"/>
          <a:ea typeface="+mn-ea"/>
          <a:cs typeface="+mn-cs"/>
        </a:defRPr>
      </a:lvl1pPr>
      <a:lvl2pPr marL="1016000" indent="-39528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tabLst>
          <a:tab pos="1333500" algn="l"/>
        </a:tabLst>
        <a:defRPr>
          <a:solidFill>
            <a:srgbClr val="525759"/>
          </a:solidFill>
          <a:latin typeface="+mn-lt"/>
        </a:defRPr>
      </a:lvl2pPr>
      <a:lvl3pPr marL="1423988" indent="-228600" algn="l" rtl="0" eaLnBrk="0" fontAlgn="base" hangingPunct="0">
        <a:spcBef>
          <a:spcPct val="20000"/>
        </a:spcBef>
        <a:spcAft>
          <a:spcPct val="0"/>
        </a:spcAft>
        <a:buChar char="·"/>
        <a:tabLst>
          <a:tab pos="1333500" algn="l"/>
        </a:tabLst>
        <a:defRPr sz="1600">
          <a:solidFill>
            <a:srgbClr val="525759"/>
          </a:solidFill>
          <a:latin typeface="+mn-lt"/>
        </a:defRPr>
      </a:lvl3pPr>
      <a:lvl4pPr marL="1831975" indent="-228600" algn="l" rtl="0" eaLnBrk="0" fontAlgn="base" hangingPunct="0">
        <a:spcBef>
          <a:spcPct val="20000"/>
        </a:spcBef>
        <a:spcAft>
          <a:spcPct val="0"/>
        </a:spcAft>
        <a:buChar char="–"/>
        <a:tabLst>
          <a:tab pos="1333500" algn="l"/>
        </a:tabLst>
        <a:defRPr sz="1600">
          <a:solidFill>
            <a:srgbClr val="525759"/>
          </a:solidFill>
          <a:latin typeface="+mn-lt"/>
        </a:defRPr>
      </a:lvl4pPr>
      <a:lvl5pPr marL="2239963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1333500" algn="l"/>
        </a:tabLst>
        <a:defRPr sz="1600">
          <a:solidFill>
            <a:srgbClr val="525759"/>
          </a:solidFill>
          <a:latin typeface="+mn-lt"/>
        </a:defRPr>
      </a:lvl5pPr>
      <a:lvl6pPr marL="2697163" indent="-228600" algn="l" rtl="0" fontAlgn="base">
        <a:spcBef>
          <a:spcPct val="20000"/>
        </a:spcBef>
        <a:spcAft>
          <a:spcPct val="0"/>
        </a:spcAft>
        <a:buChar char="»"/>
        <a:tabLst>
          <a:tab pos="1333500" algn="l"/>
        </a:tabLst>
        <a:defRPr sz="1600">
          <a:solidFill>
            <a:srgbClr val="525759"/>
          </a:solidFill>
          <a:latin typeface="+mn-lt"/>
        </a:defRPr>
      </a:lvl6pPr>
      <a:lvl7pPr marL="3154363" indent="-228600" algn="l" rtl="0" fontAlgn="base">
        <a:spcBef>
          <a:spcPct val="20000"/>
        </a:spcBef>
        <a:spcAft>
          <a:spcPct val="0"/>
        </a:spcAft>
        <a:buChar char="»"/>
        <a:tabLst>
          <a:tab pos="1333500" algn="l"/>
        </a:tabLst>
        <a:defRPr sz="1600">
          <a:solidFill>
            <a:srgbClr val="525759"/>
          </a:solidFill>
          <a:latin typeface="+mn-lt"/>
        </a:defRPr>
      </a:lvl7pPr>
      <a:lvl8pPr marL="3611563" indent="-228600" algn="l" rtl="0" fontAlgn="base">
        <a:spcBef>
          <a:spcPct val="20000"/>
        </a:spcBef>
        <a:spcAft>
          <a:spcPct val="0"/>
        </a:spcAft>
        <a:buChar char="»"/>
        <a:tabLst>
          <a:tab pos="1333500" algn="l"/>
        </a:tabLst>
        <a:defRPr sz="1600">
          <a:solidFill>
            <a:srgbClr val="525759"/>
          </a:solidFill>
          <a:latin typeface="+mn-lt"/>
        </a:defRPr>
      </a:lvl8pPr>
      <a:lvl9pPr marL="4068763" indent="-228600" algn="l" rtl="0" fontAlgn="base">
        <a:spcBef>
          <a:spcPct val="20000"/>
        </a:spcBef>
        <a:spcAft>
          <a:spcPct val="0"/>
        </a:spcAft>
        <a:buChar char="»"/>
        <a:tabLst>
          <a:tab pos="1333500" algn="l"/>
        </a:tabLst>
        <a:defRPr sz="1600">
          <a:solidFill>
            <a:srgbClr val="52575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714375"/>
            <a:ext cx="6972300" cy="749300"/>
          </a:xfrm>
        </p:spPr>
        <p:txBody>
          <a:bodyPr/>
          <a:lstStyle/>
          <a:p>
            <a:pPr eaLnBrk="1" hangingPunct="1"/>
            <a:r>
              <a:rPr lang="da-DK" dirty="0" smtClean="0"/>
              <a:t>Supply Chain Management </a:t>
            </a:r>
            <a:r>
              <a:rPr lang="da-DK" dirty="0"/>
              <a:t>and </a:t>
            </a:r>
            <a:r>
              <a:rPr lang="da-DK" dirty="0" err="1" smtClean="0"/>
              <a:t>Sustainability</a:t>
            </a:r>
            <a:r>
              <a:rPr lang="da-DK" dirty="0" smtClean="0"/>
              <a:t> </a:t>
            </a:r>
            <a:r>
              <a:rPr lang="da-DK" dirty="0"/>
              <a:t>(</a:t>
            </a:r>
            <a:r>
              <a:rPr lang="da-DK" dirty="0" smtClean="0"/>
              <a:t>SCMS)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a-DK" u="sng" dirty="0" smtClean="0"/>
              <a:t>Presentation of the HA / </a:t>
            </a:r>
            <a:r>
              <a:rPr lang="da-DK" u="sng" dirty="0" err="1" smtClean="0"/>
              <a:t>BScB</a:t>
            </a:r>
            <a:r>
              <a:rPr lang="da-DK" u="sng" dirty="0" smtClean="0"/>
              <a:t> </a:t>
            </a:r>
            <a:r>
              <a:rPr lang="da-DK" u="sng" dirty="0" err="1" smtClean="0"/>
              <a:t>elective</a:t>
            </a:r>
            <a:r>
              <a:rPr lang="da-DK" u="sng" dirty="0" smtClean="0"/>
              <a:t> Supply Chain Management and </a:t>
            </a:r>
            <a:r>
              <a:rPr lang="da-DK" u="sng" dirty="0" err="1" smtClean="0"/>
              <a:t>Sustainability</a:t>
            </a:r>
            <a:r>
              <a:rPr lang="da-DK" u="sng" smtClean="0"/>
              <a:t>, </a:t>
            </a:r>
            <a:r>
              <a:rPr lang="da-DK" u="sng" smtClean="0"/>
              <a:t>2021</a:t>
            </a:r>
            <a:endParaRPr lang="da-DK" u="sng" dirty="0"/>
          </a:p>
          <a:p>
            <a:pPr eaLnBrk="1" hangingPunct="1"/>
            <a:r>
              <a:rPr lang="da-DK" dirty="0" smtClean="0"/>
              <a:t>Marcel Turkensteen (matu@econ.au.dk)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quiz (part 6)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 smtClean="0"/>
              <a:t>Would</a:t>
            </a:r>
            <a:r>
              <a:rPr lang="da-DK" dirty="0" smtClean="0"/>
              <a:t> </a:t>
            </a:r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fit</a:t>
            </a:r>
            <a:r>
              <a:rPr lang="da-DK" dirty="0" smtClean="0"/>
              <a:t> in the </a:t>
            </a:r>
            <a:r>
              <a:rPr lang="da-DK" dirty="0" err="1" smtClean="0"/>
              <a:t>course</a:t>
            </a:r>
            <a:r>
              <a:rPr lang="da-DK" dirty="0" smtClean="0"/>
              <a:t>: </a:t>
            </a:r>
            <a:r>
              <a:rPr lang="da-DK" dirty="0" err="1" smtClean="0"/>
              <a:t>collecting</a:t>
            </a:r>
            <a:r>
              <a:rPr lang="da-DK" dirty="0" smtClean="0"/>
              <a:t> a </a:t>
            </a:r>
            <a:r>
              <a:rPr lang="da-DK" dirty="0" err="1" smtClean="0"/>
              <a:t>waste</a:t>
            </a:r>
            <a:r>
              <a:rPr lang="da-DK" dirty="0" smtClean="0"/>
              <a:t> </a:t>
            </a:r>
            <a:r>
              <a:rPr lang="da-DK" dirty="0" err="1" smtClean="0"/>
              <a:t>product</a:t>
            </a:r>
            <a:r>
              <a:rPr lang="da-DK" dirty="0" smtClean="0"/>
              <a:t> for </a:t>
            </a:r>
            <a:r>
              <a:rPr lang="da-DK" dirty="0" err="1" smtClean="0"/>
              <a:t>creating</a:t>
            </a:r>
            <a:r>
              <a:rPr lang="da-DK" dirty="0" smtClean="0"/>
              <a:t> a new </a:t>
            </a:r>
            <a:r>
              <a:rPr lang="da-DK" dirty="0" err="1" smtClean="0"/>
              <a:t>product</a:t>
            </a:r>
            <a:r>
              <a:rPr lang="da-DK" dirty="0" smtClean="0"/>
              <a:t>.</a:t>
            </a:r>
            <a:endParaRPr lang="da-DK" dirty="0"/>
          </a:p>
          <a:p>
            <a:pPr marL="342900" indent="-342900">
              <a:buAutoNum type="alphaLcParenR"/>
            </a:pPr>
            <a:r>
              <a:rPr lang="da-DK" dirty="0" smtClean="0"/>
              <a:t>Yes, </a:t>
            </a:r>
            <a:r>
              <a:rPr lang="da-DK" dirty="0" err="1" smtClean="0"/>
              <a:t>definitely</a:t>
            </a:r>
            <a:r>
              <a:rPr lang="da-DK" dirty="0" smtClean="0"/>
              <a:t>!</a:t>
            </a:r>
          </a:p>
          <a:p>
            <a:pPr marL="342900" indent="-342900">
              <a:buAutoNum type="alphaLcParenR"/>
            </a:pPr>
            <a:r>
              <a:rPr lang="da-DK" dirty="0" smtClean="0"/>
              <a:t>No, it </a:t>
            </a:r>
            <a:r>
              <a:rPr lang="da-DK" dirty="0" err="1" smtClean="0"/>
              <a:t>does</a:t>
            </a:r>
            <a:r>
              <a:rPr lang="da-DK" dirty="0" smtClean="0"/>
              <a:t> not </a:t>
            </a:r>
            <a:r>
              <a:rPr lang="da-DK" dirty="0" err="1" smtClean="0"/>
              <a:t>include</a:t>
            </a:r>
            <a:r>
              <a:rPr lang="da-DK" dirty="0" smtClean="0"/>
              <a:t> </a:t>
            </a:r>
            <a:r>
              <a:rPr lang="da-DK" dirty="0" err="1" smtClean="0"/>
              <a:t>any</a:t>
            </a:r>
            <a:r>
              <a:rPr lang="da-DK" dirty="0" smtClean="0"/>
              <a:t> SCM.</a:t>
            </a:r>
          </a:p>
          <a:p>
            <a:pPr marL="342900" indent="-342900">
              <a:buAutoNum type="alphaLcParenR"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Yes, it </a:t>
            </a:r>
            <a:r>
              <a:rPr lang="da-DK" dirty="0" err="1" smtClean="0"/>
              <a:t>does</a:t>
            </a:r>
            <a:r>
              <a:rPr lang="da-DK" dirty="0" smtClean="0"/>
              <a:t>! It </a:t>
            </a:r>
            <a:r>
              <a:rPr lang="da-DK" dirty="0" err="1" smtClean="0"/>
              <a:t>combines</a:t>
            </a:r>
            <a:r>
              <a:rPr lang="da-DK" dirty="0" smtClean="0"/>
              <a:t> </a:t>
            </a:r>
            <a:r>
              <a:rPr lang="da-DK" dirty="0" err="1" smtClean="0"/>
              <a:t>logistics</a:t>
            </a:r>
            <a:r>
              <a:rPr lang="da-DK" dirty="0" smtClean="0"/>
              <a:t> and SCM decisions – </a:t>
            </a:r>
            <a:r>
              <a:rPr lang="da-DK" dirty="0" err="1" smtClean="0"/>
              <a:t>how</a:t>
            </a:r>
            <a:r>
              <a:rPr lang="da-DK" dirty="0" smtClean="0"/>
              <a:t> to transport and </a:t>
            </a:r>
            <a:r>
              <a:rPr lang="da-DK" dirty="0" err="1" smtClean="0"/>
              <a:t>how</a:t>
            </a:r>
            <a:r>
              <a:rPr lang="da-DK" dirty="0" smtClean="0"/>
              <a:t> to </a:t>
            </a:r>
            <a:r>
              <a:rPr lang="da-DK" dirty="0" err="1" smtClean="0"/>
              <a:t>organize</a:t>
            </a:r>
            <a:r>
              <a:rPr lang="da-DK" dirty="0" smtClean="0"/>
              <a:t> the </a:t>
            </a:r>
            <a:r>
              <a:rPr lang="da-DK" dirty="0" err="1" smtClean="0"/>
              <a:t>collection</a:t>
            </a:r>
            <a:r>
              <a:rPr lang="da-DK" dirty="0" smtClean="0"/>
              <a:t> (</a:t>
            </a:r>
            <a:r>
              <a:rPr lang="da-DK" dirty="0" err="1" smtClean="0"/>
              <a:t>called</a:t>
            </a:r>
            <a:r>
              <a:rPr lang="da-DK" dirty="0" smtClean="0"/>
              <a:t> </a:t>
            </a:r>
            <a:r>
              <a:rPr lang="da-DK" dirty="0" err="1" smtClean="0"/>
              <a:t>reverse</a:t>
            </a:r>
            <a:r>
              <a:rPr lang="da-DK" dirty="0" smtClean="0"/>
              <a:t> </a:t>
            </a:r>
            <a:r>
              <a:rPr lang="da-DK" dirty="0" err="1" smtClean="0"/>
              <a:t>logistics</a:t>
            </a:r>
            <a:r>
              <a:rPr lang="da-DK" dirty="0" smtClean="0"/>
              <a:t>) – </a:t>
            </a:r>
            <a:r>
              <a:rPr lang="da-DK" dirty="0"/>
              <a:t>w</a:t>
            </a:r>
            <a:r>
              <a:rPr lang="da-DK" dirty="0" smtClean="0"/>
              <a:t>ith </a:t>
            </a:r>
            <a:r>
              <a:rPr lang="da-DK" dirty="0" err="1" smtClean="0"/>
              <a:t>sustanability</a:t>
            </a:r>
            <a:r>
              <a:rPr lang="da-DK" dirty="0" smtClean="0"/>
              <a:t> </a:t>
            </a:r>
            <a:r>
              <a:rPr lang="da-DK" dirty="0" err="1" smtClean="0"/>
              <a:t>issues</a:t>
            </a:r>
            <a:r>
              <a:rPr lang="da-DK" dirty="0" smtClean="0"/>
              <a:t> – </a:t>
            </a:r>
            <a:r>
              <a:rPr lang="da-DK" dirty="0" err="1" smtClean="0"/>
              <a:t>life</a:t>
            </a:r>
            <a:r>
              <a:rPr lang="da-DK" dirty="0" smtClean="0"/>
              <a:t> </a:t>
            </a:r>
            <a:r>
              <a:rPr lang="da-DK" dirty="0" err="1" smtClean="0"/>
              <a:t>cycle</a:t>
            </a:r>
            <a:r>
              <a:rPr lang="da-DK" dirty="0" smtClean="0"/>
              <a:t> </a:t>
            </a:r>
            <a:r>
              <a:rPr lang="da-DK" dirty="0" err="1" smtClean="0"/>
              <a:t>impact</a:t>
            </a:r>
            <a:r>
              <a:rPr lang="da-DK" dirty="0" smtClean="0"/>
              <a:t> of the </a:t>
            </a:r>
            <a:r>
              <a:rPr lang="da-DK" dirty="0" err="1" smtClean="0"/>
              <a:t>waste</a:t>
            </a:r>
            <a:r>
              <a:rPr lang="da-DK" dirty="0" smtClean="0"/>
              <a:t> </a:t>
            </a:r>
            <a:r>
              <a:rPr lang="da-DK" dirty="0" err="1" smtClean="0"/>
              <a:t>material</a:t>
            </a:r>
            <a:r>
              <a:rPr lang="da-DK" dirty="0" smtClean="0"/>
              <a:t>, </a:t>
            </a:r>
            <a:r>
              <a:rPr lang="da-DK" dirty="0" err="1" smtClean="0"/>
              <a:t>economic</a:t>
            </a:r>
            <a:r>
              <a:rPr lang="da-DK" dirty="0" smtClean="0"/>
              <a:t> </a:t>
            </a:r>
            <a:r>
              <a:rPr lang="da-DK" dirty="0" err="1" smtClean="0"/>
              <a:t>viability</a:t>
            </a:r>
            <a:r>
              <a:rPr lang="da-DK" dirty="0" smtClean="0"/>
              <a:t> of the </a:t>
            </a:r>
            <a:r>
              <a:rPr lang="da-DK" dirty="0" err="1" smtClean="0"/>
              <a:t>process</a:t>
            </a:r>
            <a:r>
              <a:rPr lang="da-DK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861048"/>
            <a:ext cx="1454372" cy="152742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1763688" y="2420888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770720" y="2708920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04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quiz (part 7)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 smtClean="0"/>
              <a:t>Would</a:t>
            </a:r>
            <a:r>
              <a:rPr lang="da-DK" dirty="0" smtClean="0"/>
              <a:t> the </a:t>
            </a:r>
            <a:r>
              <a:rPr lang="da-DK" dirty="0" err="1" smtClean="0"/>
              <a:t>following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in the </a:t>
            </a:r>
            <a:r>
              <a:rPr lang="da-DK" dirty="0" err="1" smtClean="0"/>
              <a:t>course</a:t>
            </a:r>
            <a:r>
              <a:rPr lang="da-DK" dirty="0" smtClean="0"/>
              <a:t>: Find sets of routes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minimize</a:t>
            </a:r>
            <a:r>
              <a:rPr lang="da-DK" dirty="0" smtClean="0"/>
              <a:t> </a:t>
            </a:r>
            <a:r>
              <a:rPr lang="da-DK" dirty="0" err="1" smtClean="0"/>
              <a:t>carbon</a:t>
            </a:r>
            <a:r>
              <a:rPr lang="da-DK" dirty="0" smtClean="0"/>
              <a:t> emissions </a:t>
            </a:r>
            <a:r>
              <a:rPr lang="da-DK" dirty="0" err="1" smtClean="0"/>
              <a:t>emitted</a:t>
            </a:r>
            <a:r>
              <a:rPr lang="da-DK" dirty="0" smtClean="0"/>
              <a:t> by trucks?</a:t>
            </a:r>
          </a:p>
          <a:p>
            <a:pPr marL="342900" indent="-342900">
              <a:buAutoNum type="alphaLcParenR"/>
            </a:pPr>
            <a:r>
              <a:rPr lang="da-DK" dirty="0" smtClean="0"/>
              <a:t>Yes</a:t>
            </a:r>
          </a:p>
          <a:p>
            <a:pPr marL="342900" indent="-342900">
              <a:buAutoNum type="alphaLcParenR"/>
            </a:pPr>
            <a:r>
              <a:rPr lang="da-DK" dirty="0" smtClean="0"/>
              <a:t>No</a:t>
            </a:r>
          </a:p>
          <a:p>
            <a:pPr marL="342900" indent="-342900">
              <a:buAutoNum type="alphaLcParenR"/>
            </a:pPr>
            <a:endParaRPr lang="da-DK" dirty="0"/>
          </a:p>
          <a:p>
            <a:pPr marL="0" indent="0">
              <a:buNone/>
            </a:pP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would</a:t>
            </a:r>
            <a:r>
              <a:rPr lang="da-DK" dirty="0" smtClean="0"/>
              <a:t> </a:t>
            </a:r>
            <a:r>
              <a:rPr lang="da-DK" dirty="0" err="1" smtClean="0"/>
              <a:t>expect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. But the </a:t>
            </a:r>
            <a:r>
              <a:rPr lang="da-DK" dirty="0" err="1" smtClean="0"/>
              <a:t>methods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highly</a:t>
            </a:r>
            <a:r>
              <a:rPr lang="da-DK" dirty="0" smtClean="0"/>
              <a:t> </a:t>
            </a:r>
            <a:r>
              <a:rPr lang="da-DK" dirty="0" err="1" smtClean="0"/>
              <a:t>technical</a:t>
            </a:r>
            <a:r>
              <a:rPr lang="da-DK" dirty="0" smtClean="0"/>
              <a:t>, so </a:t>
            </a:r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beyond</a:t>
            </a:r>
            <a:r>
              <a:rPr lang="da-DK" dirty="0" smtClean="0"/>
              <a:t> the </a:t>
            </a:r>
            <a:r>
              <a:rPr lang="da-DK" dirty="0" err="1" smtClean="0"/>
              <a:t>scope</a:t>
            </a:r>
            <a:r>
              <a:rPr lang="da-DK" dirty="0" smtClean="0"/>
              <a:t> of the </a:t>
            </a:r>
            <a:r>
              <a:rPr lang="da-DK" dirty="0" err="1" smtClean="0"/>
              <a:t>course</a:t>
            </a:r>
            <a:r>
              <a:rPr lang="da-DK" dirty="0" smtClean="0"/>
              <a:t>.</a:t>
            </a:r>
          </a:p>
          <a:p>
            <a:pPr marL="0" indent="0">
              <a:buNone/>
            </a:pP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go </a:t>
            </a:r>
            <a:r>
              <a:rPr lang="da-DK" dirty="0" err="1" smtClean="0"/>
              <a:t>into</a:t>
            </a:r>
            <a:r>
              <a:rPr lang="da-DK" dirty="0" smtClean="0"/>
              <a:t> </a:t>
            </a:r>
            <a:r>
              <a:rPr lang="da-DK" dirty="0" err="1" smtClean="0"/>
              <a:t>some</a:t>
            </a:r>
            <a:r>
              <a:rPr lang="da-DK" dirty="0" smtClean="0"/>
              <a:t> routing </a:t>
            </a:r>
            <a:r>
              <a:rPr lang="da-DK" dirty="0" err="1" smtClean="0"/>
              <a:t>methods</a:t>
            </a:r>
            <a:r>
              <a:rPr lang="da-DK" dirty="0" smtClean="0"/>
              <a:t> and </a:t>
            </a:r>
            <a:r>
              <a:rPr lang="da-DK" dirty="0" err="1" smtClean="0"/>
              <a:t>into</a:t>
            </a:r>
            <a:r>
              <a:rPr lang="da-DK" dirty="0" smtClean="0"/>
              <a:t> </a:t>
            </a:r>
            <a:r>
              <a:rPr lang="da-DK" dirty="0" err="1" smtClean="0"/>
              <a:t>measurement</a:t>
            </a:r>
            <a:r>
              <a:rPr lang="da-DK" dirty="0" smtClean="0"/>
              <a:t> of transport </a:t>
            </a:r>
            <a:r>
              <a:rPr lang="da-DK" dirty="0" err="1" smtClean="0"/>
              <a:t>impact</a:t>
            </a:r>
            <a:r>
              <a:rPr lang="da-DK" dirty="0" smtClean="0"/>
              <a:t>.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half</a:t>
            </a:r>
            <a:r>
              <a:rPr lang="da-DK" dirty="0" smtClean="0"/>
              <a:t> of the </a:t>
            </a:r>
            <a:r>
              <a:rPr lang="da-DK" dirty="0" err="1" smtClean="0"/>
              <a:t>course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quantitative</a:t>
            </a:r>
            <a:r>
              <a:rPr lang="da-DK" dirty="0" smtClean="0"/>
              <a:t>. </a:t>
            </a:r>
            <a:r>
              <a:rPr lang="da-DK" dirty="0" err="1" smtClean="0"/>
              <a:t>However</a:t>
            </a:r>
            <a:r>
              <a:rPr lang="da-DK" dirty="0" smtClean="0"/>
              <a:t>, the </a:t>
            </a:r>
            <a:r>
              <a:rPr lang="da-DK" dirty="0" err="1" smtClean="0"/>
              <a:t>methods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</a:t>
            </a:r>
            <a:r>
              <a:rPr lang="da-DK" dirty="0" err="1" smtClean="0"/>
              <a:t>cannot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very</a:t>
            </a:r>
            <a:r>
              <a:rPr lang="da-DK" dirty="0" smtClean="0"/>
              <a:t> </a:t>
            </a:r>
            <a:r>
              <a:rPr lang="da-DK" dirty="0" err="1" smtClean="0"/>
              <a:t>advanced</a:t>
            </a:r>
            <a:r>
              <a:rPr lang="da-DK" dirty="0" smtClean="0"/>
              <a:t> </a:t>
            </a:r>
            <a:r>
              <a:rPr lang="da-DK" dirty="0" err="1" smtClean="0"/>
              <a:t>mathematically</a:t>
            </a:r>
            <a:r>
              <a:rPr lang="da-DK" dirty="0" smtClean="0"/>
              <a:t>. The </a:t>
            </a:r>
            <a:r>
              <a:rPr lang="da-DK" dirty="0" err="1" smtClean="0"/>
              <a:t>focus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on </a:t>
            </a:r>
            <a:r>
              <a:rPr lang="da-DK" dirty="0" err="1" smtClean="0"/>
              <a:t>finding</a:t>
            </a:r>
            <a:r>
              <a:rPr lang="da-DK" dirty="0" smtClean="0"/>
              <a:t> the right data and inputs.</a:t>
            </a:r>
            <a:endParaRPr lang="da-DK" dirty="0"/>
          </a:p>
        </p:txBody>
      </p:sp>
      <p:sp>
        <p:nvSpPr>
          <p:cNvPr id="4" name="Oval 3"/>
          <p:cNvSpPr/>
          <p:nvPr/>
        </p:nvSpPr>
        <p:spPr bwMode="auto">
          <a:xfrm>
            <a:off x="1763688" y="2708920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770720" y="2996952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57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quiz (part 8)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Are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going</a:t>
            </a:r>
            <a:r>
              <a:rPr lang="da-DK" dirty="0" smtClean="0"/>
              <a:t> to </a:t>
            </a:r>
            <a:r>
              <a:rPr lang="da-DK" dirty="0" err="1" smtClean="0"/>
              <a:t>choose</a:t>
            </a:r>
            <a:r>
              <a:rPr lang="da-DK" dirty="0" smtClean="0"/>
              <a:t> </a:t>
            </a:r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elective</a:t>
            </a:r>
            <a:r>
              <a:rPr lang="da-DK" dirty="0" smtClean="0"/>
              <a:t>?</a:t>
            </a:r>
          </a:p>
          <a:p>
            <a:pPr marL="0" indent="0">
              <a:buNone/>
            </a:pPr>
            <a:endParaRPr lang="da-DK" dirty="0"/>
          </a:p>
          <a:p>
            <a:pPr marL="342900" indent="-342900">
              <a:buAutoNum type="alphaLcParenR"/>
            </a:pPr>
            <a:r>
              <a:rPr lang="da-DK" dirty="0" smtClean="0"/>
              <a:t>Yes.</a:t>
            </a:r>
          </a:p>
          <a:p>
            <a:pPr marL="342900" indent="-342900">
              <a:buAutoNum type="alphaLcParenR"/>
            </a:pPr>
            <a:r>
              <a:rPr lang="da-DK" dirty="0" err="1" smtClean="0"/>
              <a:t>Definitely</a:t>
            </a:r>
            <a:r>
              <a:rPr lang="da-DK" dirty="0" smtClean="0"/>
              <a:t>.</a:t>
            </a:r>
          </a:p>
          <a:p>
            <a:pPr marL="342900" indent="-342900">
              <a:buAutoNum type="alphaLcParenR"/>
            </a:pPr>
            <a:endParaRPr lang="da-DK" dirty="0"/>
          </a:p>
          <a:p>
            <a:pPr marL="0" indent="0">
              <a:buNone/>
            </a:pPr>
            <a:r>
              <a:rPr lang="da-DK" dirty="0" err="1" smtClean="0"/>
              <a:t>Joking</a:t>
            </a:r>
            <a:r>
              <a:rPr lang="da-DK" dirty="0" smtClean="0"/>
              <a:t> </a:t>
            </a:r>
            <a:r>
              <a:rPr lang="da-DK" dirty="0" err="1" smtClean="0"/>
              <a:t>aside</a:t>
            </a:r>
            <a:r>
              <a:rPr lang="da-DK" dirty="0" smtClean="0"/>
              <a:t>, I </a:t>
            </a:r>
            <a:r>
              <a:rPr lang="da-DK" dirty="0" err="1" smtClean="0"/>
              <a:t>hope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you’ve</a:t>
            </a:r>
            <a:r>
              <a:rPr lang="da-DK" dirty="0" smtClean="0"/>
              <a:t> </a:t>
            </a:r>
            <a:r>
              <a:rPr lang="da-DK" dirty="0" err="1" smtClean="0"/>
              <a:t>gotten</a:t>
            </a:r>
            <a:r>
              <a:rPr lang="da-DK" dirty="0" smtClean="0"/>
              <a:t> an </a:t>
            </a:r>
            <a:r>
              <a:rPr lang="da-DK" dirty="0" err="1" smtClean="0"/>
              <a:t>impression</a:t>
            </a:r>
            <a:r>
              <a:rPr lang="da-DK" dirty="0" smtClean="0"/>
              <a:t> of </a:t>
            </a:r>
            <a:r>
              <a:rPr lang="da-DK" dirty="0" err="1" smtClean="0"/>
              <a:t>what</a:t>
            </a:r>
            <a:r>
              <a:rPr lang="da-DK" dirty="0" smtClean="0"/>
              <a:t> the </a:t>
            </a:r>
            <a:r>
              <a:rPr lang="da-DK" dirty="0" err="1" smtClean="0"/>
              <a:t>course</a:t>
            </a:r>
            <a:r>
              <a:rPr lang="da-DK" dirty="0" smtClean="0"/>
              <a:t> covers.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The end!</a:t>
            </a:r>
            <a:endParaRPr lang="da-DK" dirty="0"/>
          </a:p>
        </p:txBody>
      </p:sp>
      <p:sp>
        <p:nvSpPr>
          <p:cNvPr id="4" name="Oval 3"/>
          <p:cNvSpPr/>
          <p:nvPr/>
        </p:nvSpPr>
        <p:spPr bwMode="auto">
          <a:xfrm>
            <a:off x="1763688" y="2492896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770720" y="2780928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5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Formalities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5 ECTS, </a:t>
            </a:r>
            <a:r>
              <a:rPr lang="da-DK" dirty="0" err="1" smtClean="0"/>
              <a:t>instruction</a:t>
            </a:r>
            <a:r>
              <a:rPr lang="da-DK" dirty="0" smtClean="0"/>
              <a:t> in English</a:t>
            </a:r>
          </a:p>
          <a:p>
            <a:r>
              <a:rPr lang="da-DK" dirty="0" smtClean="0"/>
              <a:t>12 times 2 </a:t>
            </a:r>
            <a:r>
              <a:rPr lang="da-DK" dirty="0" err="1" smtClean="0"/>
              <a:t>hours</a:t>
            </a:r>
            <a:r>
              <a:rPr lang="da-DK" dirty="0" smtClean="0"/>
              <a:t> </a:t>
            </a:r>
            <a:r>
              <a:rPr lang="da-DK" dirty="0" err="1" smtClean="0"/>
              <a:t>lectures</a:t>
            </a:r>
            <a:r>
              <a:rPr lang="da-DK" dirty="0" smtClean="0"/>
              <a:t>; </a:t>
            </a:r>
            <a:r>
              <a:rPr lang="da-DK" dirty="0" err="1" smtClean="0"/>
              <a:t>weekly</a:t>
            </a:r>
            <a:r>
              <a:rPr lang="da-DK" dirty="0" smtClean="0"/>
              <a:t>.</a:t>
            </a:r>
          </a:p>
          <a:p>
            <a:r>
              <a:rPr lang="da-DK" dirty="0" smtClean="0"/>
              <a:t>2 times 2 </a:t>
            </a:r>
            <a:r>
              <a:rPr lang="da-DK" dirty="0" err="1" smtClean="0"/>
              <a:t>hours</a:t>
            </a:r>
            <a:r>
              <a:rPr lang="da-DK" dirty="0" smtClean="0"/>
              <a:t> ‘case </a:t>
            </a:r>
            <a:r>
              <a:rPr lang="da-DK" dirty="0" err="1" smtClean="0"/>
              <a:t>study</a:t>
            </a:r>
            <a:r>
              <a:rPr lang="da-DK" dirty="0" smtClean="0"/>
              <a:t> sessions’: </a:t>
            </a:r>
            <a:r>
              <a:rPr lang="da-DK" dirty="0" err="1" smtClean="0"/>
              <a:t>practicing</a:t>
            </a:r>
            <a:r>
              <a:rPr lang="da-DK" dirty="0" smtClean="0"/>
              <a:t> with </a:t>
            </a:r>
            <a:r>
              <a:rPr lang="da-DK" dirty="0" err="1" smtClean="0"/>
              <a:t>concepts</a:t>
            </a:r>
            <a:r>
              <a:rPr lang="da-DK" dirty="0" smtClean="0"/>
              <a:t> in a </a:t>
            </a:r>
            <a:r>
              <a:rPr lang="da-DK" dirty="0" err="1" smtClean="0"/>
              <a:t>realistic</a:t>
            </a:r>
            <a:r>
              <a:rPr lang="da-DK" dirty="0" smtClean="0"/>
              <a:t> business case </a:t>
            </a:r>
            <a:r>
              <a:rPr lang="da-DK" dirty="0" err="1" smtClean="0"/>
              <a:t>setting</a:t>
            </a:r>
            <a:endParaRPr lang="da-DK" dirty="0" smtClean="0"/>
          </a:p>
          <a:p>
            <a:r>
              <a:rPr lang="da-DK" dirty="0" smtClean="0"/>
              <a:t>2 </a:t>
            </a:r>
            <a:r>
              <a:rPr lang="da-DK" dirty="0" err="1" smtClean="0"/>
              <a:t>hours</a:t>
            </a:r>
            <a:r>
              <a:rPr lang="da-DK" dirty="0" smtClean="0"/>
              <a:t> </a:t>
            </a:r>
            <a:r>
              <a:rPr lang="da-DK" dirty="0" err="1" smtClean="0"/>
              <a:t>introduction</a:t>
            </a:r>
            <a:r>
              <a:rPr lang="da-DK" dirty="0" smtClean="0"/>
              <a:t> to Operations Management and </a:t>
            </a:r>
            <a:r>
              <a:rPr lang="da-DK" dirty="0"/>
              <a:t>S</a:t>
            </a:r>
            <a:r>
              <a:rPr lang="da-DK" dirty="0" smtClean="0"/>
              <a:t>upply Chain Management for </a:t>
            </a:r>
            <a:r>
              <a:rPr lang="da-DK" dirty="0" err="1" smtClean="0"/>
              <a:t>those</a:t>
            </a:r>
            <a:r>
              <a:rPr lang="da-DK" dirty="0" smtClean="0"/>
              <a:t> </a:t>
            </a:r>
            <a:r>
              <a:rPr lang="da-DK" dirty="0" err="1" smtClean="0"/>
              <a:t>who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it.</a:t>
            </a:r>
          </a:p>
          <a:p>
            <a:r>
              <a:rPr lang="da-DK" dirty="0" smtClean="0"/>
              <a:t>3 </a:t>
            </a:r>
            <a:r>
              <a:rPr lang="da-DK" dirty="0" err="1" smtClean="0"/>
              <a:t>hours</a:t>
            </a:r>
            <a:r>
              <a:rPr lang="da-DK" dirty="0" smtClean="0"/>
              <a:t> </a:t>
            </a:r>
            <a:r>
              <a:rPr lang="da-DK" dirty="0" err="1" smtClean="0"/>
              <a:t>written</a:t>
            </a:r>
            <a:r>
              <a:rPr lang="da-DK" dirty="0" smtClean="0"/>
              <a:t> </a:t>
            </a:r>
            <a:r>
              <a:rPr lang="da-DK" dirty="0" err="1" smtClean="0"/>
              <a:t>exam</a:t>
            </a:r>
            <a:r>
              <a:rPr lang="da-DK" dirty="0" smtClean="0"/>
              <a:t>, most </a:t>
            </a:r>
            <a:r>
              <a:rPr lang="da-DK" dirty="0" err="1" smtClean="0"/>
              <a:t>probably</a:t>
            </a:r>
            <a:r>
              <a:rPr lang="da-DK" dirty="0" smtClean="0"/>
              <a:t> in December.</a:t>
            </a:r>
          </a:p>
          <a:p>
            <a:r>
              <a:rPr lang="da-DK" dirty="0" err="1" smtClean="0"/>
              <a:t>Prerequisite</a:t>
            </a:r>
            <a:r>
              <a:rPr lang="da-DK" dirty="0" smtClean="0"/>
              <a:t> for </a:t>
            </a:r>
            <a:r>
              <a:rPr lang="da-DK" dirty="0" err="1" smtClean="0"/>
              <a:t>exam</a:t>
            </a:r>
            <a:r>
              <a:rPr lang="da-DK" dirty="0" smtClean="0"/>
              <a:t> participation: 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answers</a:t>
            </a:r>
            <a:r>
              <a:rPr lang="da-DK" dirty="0" smtClean="0"/>
              <a:t> to a case </a:t>
            </a:r>
            <a:r>
              <a:rPr lang="da-DK" dirty="0" err="1" smtClean="0"/>
              <a:t>assignment</a:t>
            </a:r>
            <a:r>
              <a:rPr lang="da-DK" dirty="0" smtClean="0"/>
              <a:t> (2 pages) and provide feedback on </a:t>
            </a:r>
            <a:r>
              <a:rPr lang="da-DK" dirty="0" err="1" smtClean="0"/>
              <a:t>another</a:t>
            </a:r>
            <a:r>
              <a:rPr lang="da-DK" dirty="0" smtClean="0"/>
              <a:t> </a:t>
            </a:r>
            <a:r>
              <a:rPr lang="da-DK" dirty="0" err="1" smtClean="0"/>
              <a:t>groups</a:t>
            </a:r>
            <a:r>
              <a:rPr lang="da-DK" dirty="0" smtClean="0"/>
              <a:t> </a:t>
            </a:r>
            <a:r>
              <a:rPr lang="da-DK" dirty="0" err="1" smtClean="0"/>
              <a:t>answers</a:t>
            </a:r>
            <a:r>
              <a:rPr lang="da-DK" dirty="0" smtClean="0"/>
              <a:t>.</a:t>
            </a:r>
          </a:p>
          <a:p>
            <a:pPr lvl="1"/>
            <a:r>
              <a:rPr lang="da-DK" dirty="0" smtClean="0"/>
              <a:t>Purpose: go </a:t>
            </a:r>
            <a:r>
              <a:rPr lang="da-DK" dirty="0" err="1" smtClean="0"/>
              <a:t>through</a:t>
            </a:r>
            <a:r>
              <a:rPr lang="da-DK" dirty="0" smtClean="0"/>
              <a:t> </a:t>
            </a:r>
            <a:r>
              <a:rPr lang="da-DK" dirty="0" err="1" smtClean="0"/>
              <a:t>main</a:t>
            </a:r>
            <a:r>
              <a:rPr lang="da-DK" dirty="0" smtClean="0"/>
              <a:t> </a:t>
            </a:r>
            <a:r>
              <a:rPr lang="da-DK" dirty="0" err="1" smtClean="0"/>
              <a:t>concepts</a:t>
            </a:r>
            <a:r>
              <a:rPr lang="da-DK" dirty="0" smtClean="0"/>
              <a:t> and </a:t>
            </a:r>
            <a:r>
              <a:rPr lang="da-DK" dirty="0" err="1" smtClean="0"/>
              <a:t>computations</a:t>
            </a:r>
            <a:r>
              <a:rPr lang="da-DK" dirty="0" smtClean="0"/>
              <a:t> and </a:t>
            </a:r>
            <a:r>
              <a:rPr lang="da-DK" dirty="0" err="1" smtClean="0"/>
              <a:t>invoke</a:t>
            </a:r>
            <a:r>
              <a:rPr lang="da-DK" dirty="0" smtClean="0"/>
              <a:t> </a:t>
            </a:r>
            <a:r>
              <a:rPr lang="da-DK" dirty="0" err="1" smtClean="0"/>
              <a:t>some</a:t>
            </a:r>
            <a:r>
              <a:rPr lang="da-DK" dirty="0" smtClean="0"/>
              <a:t> </a:t>
            </a:r>
            <a:r>
              <a:rPr lang="da-DK" dirty="0" err="1" smtClean="0"/>
              <a:t>creativity</a:t>
            </a:r>
            <a:r>
              <a:rPr lang="da-DK" dirty="0" smtClean="0"/>
              <a:t> from </a:t>
            </a:r>
            <a:r>
              <a:rPr lang="da-DK" dirty="0" err="1" smtClean="0"/>
              <a:t>your</a:t>
            </a:r>
            <a:r>
              <a:rPr lang="da-DK" dirty="0" smtClean="0"/>
              <a:t> side.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7558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Who’s</a:t>
            </a:r>
            <a:r>
              <a:rPr lang="da-DK" dirty="0" smtClean="0"/>
              <a:t> </a:t>
            </a:r>
            <a:r>
              <a:rPr lang="da-DK" dirty="0" err="1" smtClean="0"/>
              <a:t>teaching</a:t>
            </a:r>
            <a:r>
              <a:rPr lang="da-DK" dirty="0" smtClean="0"/>
              <a:t>?</a:t>
            </a:r>
            <a:endParaRPr lang="da-DK" dirty="0"/>
          </a:p>
        </p:txBody>
      </p:sp>
      <p:pic>
        <p:nvPicPr>
          <p:cNvPr id="4" name="zoom_0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09800" y="2176463"/>
            <a:ext cx="6248400" cy="3514725"/>
          </a:xfrm>
        </p:spPr>
      </p:pic>
    </p:spTree>
    <p:extLst>
      <p:ext uri="{BB962C8B-B14F-4D97-AF65-F5344CB8AC3E}">
        <p14:creationId xmlns:p14="http://schemas.microsoft.com/office/powerpoint/2010/main" val="404595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is the </a:t>
            </a:r>
            <a:r>
              <a:rPr lang="da-DK" dirty="0" err="1" smtClean="0"/>
              <a:t>course</a:t>
            </a:r>
            <a:r>
              <a:rPr lang="da-DK" dirty="0" smtClean="0"/>
              <a:t> </a:t>
            </a:r>
            <a:r>
              <a:rPr lang="da-DK" dirty="0" err="1" smtClean="0"/>
              <a:t>about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Instead</a:t>
            </a:r>
            <a:r>
              <a:rPr lang="da-DK" dirty="0" smtClean="0"/>
              <a:t> of </a:t>
            </a:r>
            <a:r>
              <a:rPr lang="da-DK" dirty="0" err="1" smtClean="0"/>
              <a:t>telling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, </a:t>
            </a:r>
            <a:r>
              <a:rPr lang="da-DK" dirty="0" err="1" smtClean="0"/>
              <a:t>why</a:t>
            </a:r>
            <a:r>
              <a:rPr lang="da-DK" dirty="0" smtClean="0"/>
              <a:t> not let </a:t>
            </a:r>
            <a:r>
              <a:rPr lang="da-DK" dirty="0" err="1" smtClean="0"/>
              <a:t>you</a:t>
            </a:r>
            <a:r>
              <a:rPr lang="da-DK" dirty="0" smtClean="0"/>
              <a:t> find out?</a:t>
            </a:r>
          </a:p>
          <a:p>
            <a:endParaRPr lang="da-DK" dirty="0"/>
          </a:p>
          <a:p>
            <a:r>
              <a:rPr lang="da-DK" dirty="0" smtClean="0"/>
              <a:t>Do the ‘quiz’ on the </a:t>
            </a:r>
            <a:r>
              <a:rPr lang="da-DK" dirty="0" err="1" smtClean="0"/>
              <a:t>next</a:t>
            </a:r>
            <a:r>
              <a:rPr lang="da-DK" dirty="0" smtClean="0"/>
              <a:t> set of slides. </a:t>
            </a:r>
            <a:r>
              <a:rPr lang="da-DK" dirty="0" err="1" smtClean="0"/>
              <a:t>There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8 multiple </a:t>
            </a:r>
            <a:r>
              <a:rPr lang="da-DK" dirty="0" err="1" smtClean="0"/>
              <a:t>questions</a:t>
            </a:r>
            <a:r>
              <a:rPr lang="da-DK" dirty="0" smtClean="0"/>
              <a:t> in total.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212976"/>
            <a:ext cx="331467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7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quiz (part 1)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Sustainability</a:t>
            </a:r>
            <a:r>
              <a:rPr lang="da-DK" dirty="0" smtClean="0"/>
              <a:t> in a </a:t>
            </a:r>
            <a:r>
              <a:rPr lang="da-DK" dirty="0" err="1" smtClean="0"/>
              <a:t>company</a:t>
            </a:r>
            <a:r>
              <a:rPr lang="da-DK" dirty="0" smtClean="0"/>
              <a:t> is</a:t>
            </a:r>
          </a:p>
          <a:p>
            <a:endParaRPr lang="da-DK" dirty="0"/>
          </a:p>
          <a:p>
            <a:pPr marL="342900" indent="-342900">
              <a:buAutoNum type="alphaLcParenR"/>
            </a:pPr>
            <a:r>
              <a:rPr lang="da-DK" dirty="0" smtClean="0"/>
              <a:t>A </a:t>
            </a:r>
            <a:r>
              <a:rPr lang="da-DK" dirty="0" err="1" smtClean="0"/>
              <a:t>necessity</a:t>
            </a:r>
            <a:r>
              <a:rPr lang="da-DK" dirty="0" smtClean="0"/>
              <a:t>;</a:t>
            </a:r>
          </a:p>
          <a:p>
            <a:pPr marL="342900" indent="-342900">
              <a:buAutoNum type="alphaLcParenR"/>
            </a:pPr>
            <a:r>
              <a:rPr lang="da-DK" dirty="0" smtClean="0"/>
              <a:t>A </a:t>
            </a:r>
            <a:r>
              <a:rPr lang="da-DK" dirty="0" err="1" smtClean="0"/>
              <a:t>luxury</a:t>
            </a:r>
            <a:r>
              <a:rPr lang="da-DK" dirty="0" smtClean="0"/>
              <a:t>.</a:t>
            </a:r>
          </a:p>
          <a:p>
            <a:pPr marL="342900" indent="-342900">
              <a:buAutoNum type="alphaLcParenR"/>
            </a:pPr>
            <a:endParaRPr lang="da-DK" dirty="0"/>
          </a:p>
          <a:p>
            <a:pPr marL="0" indent="0">
              <a:buNone/>
            </a:pPr>
            <a:r>
              <a:rPr lang="da-DK" dirty="0" err="1" smtClean="0"/>
              <a:t>Click</a:t>
            </a:r>
            <a:r>
              <a:rPr lang="da-DK" dirty="0" smtClean="0"/>
              <a:t> for </a:t>
            </a:r>
            <a:r>
              <a:rPr lang="da-DK" dirty="0" err="1" smtClean="0"/>
              <a:t>explanation</a:t>
            </a:r>
            <a:r>
              <a:rPr lang="da-DK" dirty="0" smtClean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 smtClean="0"/>
              <a:t>Sustainability</a:t>
            </a:r>
            <a:r>
              <a:rPr lang="da-DK" dirty="0" smtClean="0"/>
              <a:t> </a:t>
            </a:r>
            <a:r>
              <a:rPr lang="da-DK" dirty="0" err="1" smtClean="0"/>
              <a:t>refers</a:t>
            </a:r>
            <a:r>
              <a:rPr lang="da-DK" dirty="0" smtClean="0"/>
              <a:t> to the </a:t>
            </a:r>
            <a:r>
              <a:rPr lang="da-DK" dirty="0" err="1" smtClean="0"/>
              <a:t>ability</a:t>
            </a:r>
            <a:r>
              <a:rPr lang="da-DK" dirty="0" smtClean="0"/>
              <a:t> of a system to </a:t>
            </a:r>
            <a:r>
              <a:rPr lang="da-DK" dirty="0" err="1" smtClean="0"/>
              <a:t>maintain</a:t>
            </a:r>
            <a:r>
              <a:rPr lang="da-DK" dirty="0" smtClean="0"/>
              <a:t> </a:t>
            </a:r>
            <a:r>
              <a:rPr lang="da-DK" dirty="0" err="1" smtClean="0"/>
              <a:t>itself</a:t>
            </a:r>
            <a:r>
              <a:rPr lang="da-DK" dirty="0" smtClean="0"/>
              <a:t> over a longer time. People </a:t>
            </a:r>
            <a:r>
              <a:rPr lang="da-DK" dirty="0" err="1" smtClean="0"/>
              <a:t>often</a:t>
            </a:r>
            <a:r>
              <a:rPr lang="da-DK" dirty="0" smtClean="0"/>
              <a:t> </a:t>
            </a:r>
            <a:r>
              <a:rPr lang="da-DK" dirty="0" err="1" smtClean="0"/>
              <a:t>equate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to the </a:t>
            </a:r>
            <a:r>
              <a:rPr lang="da-DK" dirty="0" err="1" smtClean="0"/>
              <a:t>environmental</a:t>
            </a:r>
            <a:r>
              <a:rPr lang="da-DK" dirty="0" smtClean="0"/>
              <a:t> </a:t>
            </a:r>
            <a:r>
              <a:rPr lang="da-DK" dirty="0" err="1" smtClean="0"/>
              <a:t>impact</a:t>
            </a:r>
            <a:r>
              <a:rPr lang="da-DK" dirty="0" smtClean="0"/>
              <a:t> in the short term.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Oval 3"/>
          <p:cNvSpPr/>
          <p:nvPr/>
        </p:nvSpPr>
        <p:spPr bwMode="auto">
          <a:xfrm>
            <a:off x="1763688" y="2492896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770720" y="2780928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1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quiz (part 2)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Sustainability</a:t>
            </a:r>
            <a:r>
              <a:rPr lang="da-DK" dirty="0" smtClean="0"/>
              <a:t> </a:t>
            </a:r>
            <a:r>
              <a:rPr lang="da-DK" dirty="0" err="1" smtClean="0"/>
              <a:t>issues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r>
              <a:rPr lang="da-DK" dirty="0" smtClean="0"/>
              <a:t> relevant to </a:t>
            </a:r>
            <a:r>
              <a:rPr lang="da-DK" dirty="0" err="1" smtClean="0"/>
              <a:t>please</a:t>
            </a:r>
            <a:r>
              <a:rPr lang="da-DK" dirty="0" smtClean="0"/>
              <a:t>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customers</a:t>
            </a:r>
            <a:r>
              <a:rPr lang="da-DK" dirty="0" smtClean="0"/>
              <a:t>.</a:t>
            </a:r>
          </a:p>
          <a:p>
            <a:pPr marL="342900" indent="-342900">
              <a:buAutoNum type="alphaLcParenR"/>
            </a:pPr>
            <a:r>
              <a:rPr lang="da-DK" dirty="0" smtClean="0"/>
              <a:t>True;</a:t>
            </a:r>
          </a:p>
          <a:p>
            <a:pPr marL="342900" indent="-342900">
              <a:buAutoNum type="alphaLcParenR"/>
            </a:pPr>
            <a:r>
              <a:rPr lang="da-DK" dirty="0" smtClean="0"/>
              <a:t>False.</a:t>
            </a:r>
          </a:p>
          <a:p>
            <a:pPr marL="342900" indent="-342900">
              <a:buAutoNum type="alphaLcParenR"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The ‘true’ </a:t>
            </a:r>
            <a:r>
              <a:rPr lang="da-DK" dirty="0" err="1" smtClean="0"/>
              <a:t>answer</a:t>
            </a:r>
            <a:r>
              <a:rPr lang="da-DK" dirty="0" smtClean="0"/>
              <a:t> </a:t>
            </a:r>
            <a:r>
              <a:rPr lang="da-DK" dirty="0" err="1" smtClean="0"/>
              <a:t>implies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should</a:t>
            </a:r>
            <a:r>
              <a:rPr lang="da-DK" dirty="0" smtClean="0"/>
              <a:t> have a green narrative. </a:t>
            </a:r>
            <a:r>
              <a:rPr lang="da-DK" dirty="0" err="1" smtClean="0"/>
              <a:t>However</a:t>
            </a:r>
            <a:r>
              <a:rPr lang="da-DK" dirty="0" smtClean="0"/>
              <a:t>,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would</a:t>
            </a:r>
            <a:r>
              <a:rPr lang="da-DK" dirty="0" smtClean="0"/>
              <a:t> have to </a:t>
            </a:r>
            <a:r>
              <a:rPr lang="da-DK" dirty="0" err="1" smtClean="0"/>
              <a:t>make</a:t>
            </a:r>
            <a:r>
              <a:rPr lang="da-DK" dirty="0" smtClean="0"/>
              <a:t>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claims</a:t>
            </a:r>
            <a:r>
              <a:rPr lang="da-DK" dirty="0" smtClean="0"/>
              <a:t> to </a:t>
            </a:r>
            <a:r>
              <a:rPr lang="da-DK" dirty="0" err="1" smtClean="0"/>
              <a:t>greenness</a:t>
            </a:r>
            <a:r>
              <a:rPr lang="da-DK" dirty="0" smtClean="0"/>
              <a:t> </a:t>
            </a:r>
            <a:r>
              <a:rPr lang="da-DK" dirty="0" err="1" smtClean="0"/>
              <a:t>credible</a:t>
            </a:r>
            <a:r>
              <a:rPr lang="da-DK" dirty="0" smtClean="0"/>
              <a:t>, </a:t>
            </a:r>
            <a:r>
              <a:rPr lang="da-DK" dirty="0" err="1" smtClean="0"/>
              <a:t>which</a:t>
            </a:r>
            <a:r>
              <a:rPr lang="da-DK" dirty="0" smtClean="0"/>
              <a:t> </a:t>
            </a:r>
            <a:r>
              <a:rPr lang="da-DK" dirty="0" err="1" smtClean="0"/>
              <a:t>requires</a:t>
            </a:r>
            <a:r>
              <a:rPr lang="da-DK" dirty="0" smtClean="0"/>
              <a:t> more actions </a:t>
            </a:r>
            <a:r>
              <a:rPr lang="da-DK" dirty="0" err="1" smtClean="0"/>
              <a:t>than</a:t>
            </a:r>
            <a:r>
              <a:rPr lang="da-DK" dirty="0" smtClean="0"/>
              <a:t> ‘just’ a story. </a:t>
            </a:r>
          </a:p>
          <a:p>
            <a:pPr marL="0" indent="0">
              <a:buNone/>
            </a:pPr>
            <a:r>
              <a:rPr lang="da-DK" dirty="0" err="1" smtClean="0"/>
              <a:t>Other</a:t>
            </a:r>
            <a:r>
              <a:rPr lang="da-DK" dirty="0" smtClean="0"/>
              <a:t> relevant factors for </a:t>
            </a:r>
            <a:r>
              <a:rPr lang="da-DK" dirty="0" err="1" smtClean="0"/>
              <a:t>companies</a:t>
            </a:r>
            <a:r>
              <a:rPr lang="da-DK" dirty="0" smtClean="0"/>
              <a:t> </a:t>
            </a:r>
            <a:r>
              <a:rPr lang="da-DK" dirty="0" err="1" smtClean="0"/>
              <a:t>include</a:t>
            </a:r>
            <a:r>
              <a:rPr lang="da-DK" dirty="0" smtClean="0"/>
              <a:t> </a:t>
            </a:r>
            <a:r>
              <a:rPr lang="da-DK" dirty="0" err="1" smtClean="0"/>
              <a:t>cost</a:t>
            </a:r>
            <a:r>
              <a:rPr lang="da-DK" dirty="0" smtClean="0"/>
              <a:t> </a:t>
            </a:r>
            <a:r>
              <a:rPr lang="da-DK" dirty="0" err="1" smtClean="0"/>
              <a:t>savings</a:t>
            </a:r>
            <a:r>
              <a:rPr lang="da-DK" dirty="0"/>
              <a:t> </a:t>
            </a:r>
            <a:r>
              <a:rPr lang="da-DK" dirty="0" smtClean="0"/>
              <a:t>– </a:t>
            </a:r>
            <a:r>
              <a:rPr lang="da-DK" dirty="0" err="1" smtClean="0"/>
              <a:t>wasting</a:t>
            </a:r>
            <a:r>
              <a:rPr lang="da-DK" dirty="0" smtClean="0"/>
              <a:t> </a:t>
            </a:r>
            <a:r>
              <a:rPr lang="da-DK" dirty="0" err="1" smtClean="0"/>
              <a:t>resources</a:t>
            </a:r>
            <a:r>
              <a:rPr lang="da-DK" dirty="0" smtClean="0"/>
              <a:t> is not </a:t>
            </a:r>
            <a:r>
              <a:rPr lang="da-DK" dirty="0" err="1" smtClean="0"/>
              <a:t>good</a:t>
            </a:r>
            <a:r>
              <a:rPr lang="da-DK" dirty="0" smtClean="0"/>
              <a:t> </a:t>
            </a:r>
            <a:r>
              <a:rPr lang="da-DK" dirty="0" err="1" smtClean="0"/>
              <a:t>economically</a:t>
            </a:r>
            <a:r>
              <a:rPr lang="da-DK" dirty="0" smtClean="0"/>
              <a:t>, </a:t>
            </a:r>
            <a:r>
              <a:rPr lang="da-DK" dirty="0" err="1" smtClean="0"/>
              <a:t>legislation</a:t>
            </a:r>
            <a:r>
              <a:rPr lang="da-DK" dirty="0" smtClean="0"/>
              <a:t>.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5596678"/>
            <a:ext cx="841822" cy="9922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047" y="5085184"/>
            <a:ext cx="1547838" cy="165483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1828664" y="2420888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835696" y="2708920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0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quiz (part 3)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Until</a:t>
            </a:r>
            <a:r>
              <a:rPr lang="da-DK" dirty="0" smtClean="0"/>
              <a:t> </a:t>
            </a:r>
            <a:r>
              <a:rPr lang="da-DK" dirty="0" err="1" smtClean="0"/>
              <a:t>now</a:t>
            </a:r>
            <a:r>
              <a:rPr lang="da-DK" dirty="0" smtClean="0"/>
              <a:t>, </a:t>
            </a:r>
            <a:r>
              <a:rPr lang="da-DK" dirty="0" err="1" smtClean="0"/>
              <a:t>very</a:t>
            </a:r>
            <a:r>
              <a:rPr lang="da-DK" dirty="0" smtClean="0"/>
              <a:t> </a:t>
            </a:r>
            <a:r>
              <a:rPr lang="da-DK" dirty="0" err="1" smtClean="0"/>
              <a:t>little</a:t>
            </a:r>
            <a:r>
              <a:rPr lang="da-DK" dirty="0" smtClean="0"/>
              <a:t> has </a:t>
            </a:r>
            <a:r>
              <a:rPr lang="da-DK" dirty="0" err="1" smtClean="0"/>
              <a:t>happened</a:t>
            </a:r>
            <a:r>
              <a:rPr lang="da-DK" dirty="0"/>
              <a:t> </a:t>
            </a:r>
            <a:r>
              <a:rPr lang="da-DK" dirty="0" smtClean="0"/>
              <a:t>to </a:t>
            </a:r>
            <a:r>
              <a:rPr lang="da-DK" dirty="0" err="1" smtClean="0"/>
              <a:t>protect</a:t>
            </a:r>
            <a:r>
              <a:rPr lang="da-DK" dirty="0" smtClean="0"/>
              <a:t> the </a:t>
            </a:r>
            <a:r>
              <a:rPr lang="da-DK" dirty="0" err="1" smtClean="0"/>
              <a:t>environment</a:t>
            </a:r>
            <a:r>
              <a:rPr lang="da-DK" dirty="0" smtClean="0"/>
              <a:t>.</a:t>
            </a:r>
          </a:p>
          <a:p>
            <a:pPr marL="342900" indent="-342900">
              <a:buAutoNum type="alphaLcParenR"/>
            </a:pPr>
            <a:r>
              <a:rPr lang="da-DK" dirty="0" smtClean="0"/>
              <a:t>True;</a:t>
            </a:r>
          </a:p>
          <a:p>
            <a:pPr marL="342900" indent="-342900">
              <a:buAutoNum type="alphaLcParenR"/>
            </a:pPr>
            <a:r>
              <a:rPr lang="da-DK" dirty="0" smtClean="0"/>
              <a:t>False.</a:t>
            </a:r>
          </a:p>
          <a:p>
            <a:pPr marL="342900" indent="-342900">
              <a:buAutoNum type="alphaLcParenR"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It is true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effects</a:t>
            </a:r>
            <a:r>
              <a:rPr lang="da-DK" dirty="0" smtClean="0"/>
              <a:t> to </a:t>
            </a:r>
            <a:r>
              <a:rPr lang="da-DK" dirty="0" err="1" smtClean="0"/>
              <a:t>reduce</a:t>
            </a:r>
            <a:r>
              <a:rPr lang="da-DK" dirty="0" smtClean="0"/>
              <a:t> greenhouse gas emissions have not </a:t>
            </a:r>
            <a:r>
              <a:rPr lang="da-DK" dirty="0" err="1" smtClean="0"/>
              <a:t>been</a:t>
            </a:r>
            <a:r>
              <a:rPr lang="da-DK" dirty="0" smtClean="0"/>
              <a:t> </a:t>
            </a:r>
            <a:r>
              <a:rPr lang="da-DK" dirty="0" err="1" smtClean="0"/>
              <a:t>really</a:t>
            </a:r>
            <a:r>
              <a:rPr lang="da-DK" dirty="0" smtClean="0"/>
              <a:t> </a:t>
            </a:r>
            <a:r>
              <a:rPr lang="da-DK" dirty="0" err="1" smtClean="0"/>
              <a:t>successful</a:t>
            </a:r>
            <a:r>
              <a:rPr lang="da-DK" dirty="0" smtClean="0"/>
              <a:t>. </a:t>
            </a:r>
            <a:r>
              <a:rPr lang="da-DK" dirty="0" err="1" smtClean="0"/>
              <a:t>However</a:t>
            </a:r>
            <a:r>
              <a:rPr lang="da-DK" dirty="0" smtClean="0"/>
              <a:t>, in the </a:t>
            </a:r>
            <a:r>
              <a:rPr lang="da-DK" dirty="0" err="1" smtClean="0"/>
              <a:t>past</a:t>
            </a:r>
            <a:r>
              <a:rPr lang="da-DK" dirty="0" smtClean="0"/>
              <a:t>, </a:t>
            </a:r>
            <a:r>
              <a:rPr lang="da-DK" dirty="0" err="1" smtClean="0"/>
              <a:t>there</a:t>
            </a:r>
            <a:r>
              <a:rPr lang="da-DK" dirty="0" smtClean="0"/>
              <a:t> have </a:t>
            </a:r>
            <a:r>
              <a:rPr lang="da-DK" dirty="0" err="1" smtClean="0"/>
              <a:t>been</a:t>
            </a:r>
            <a:r>
              <a:rPr lang="da-DK" dirty="0" smtClean="0"/>
              <a:t> </a:t>
            </a:r>
            <a:r>
              <a:rPr lang="da-DK" dirty="0" err="1" smtClean="0"/>
              <a:t>very</a:t>
            </a:r>
            <a:r>
              <a:rPr lang="da-DK" dirty="0" smtClean="0"/>
              <a:t> </a:t>
            </a:r>
            <a:r>
              <a:rPr lang="da-DK" dirty="0" err="1" smtClean="0"/>
              <a:t>successful</a:t>
            </a:r>
            <a:r>
              <a:rPr lang="da-DK" dirty="0" smtClean="0"/>
              <a:t> </a:t>
            </a:r>
            <a:r>
              <a:rPr lang="da-DK" dirty="0" err="1" smtClean="0"/>
              <a:t>initiatives</a:t>
            </a:r>
            <a:r>
              <a:rPr lang="da-DK" dirty="0" smtClean="0"/>
              <a:t>, for </a:t>
            </a:r>
            <a:r>
              <a:rPr lang="da-DK" dirty="0" err="1" smtClean="0"/>
              <a:t>example</a:t>
            </a:r>
            <a:r>
              <a:rPr lang="da-DK" dirty="0" smtClean="0"/>
              <a:t> to </a:t>
            </a:r>
            <a:r>
              <a:rPr lang="da-DK" dirty="0" err="1" smtClean="0"/>
              <a:t>reduce</a:t>
            </a:r>
            <a:r>
              <a:rPr lang="da-DK" dirty="0" smtClean="0"/>
              <a:t> </a:t>
            </a:r>
            <a:r>
              <a:rPr lang="da-DK" dirty="0" err="1" smtClean="0"/>
              <a:t>chemical</a:t>
            </a:r>
            <a:r>
              <a:rPr lang="da-DK" dirty="0" smtClean="0"/>
              <a:t> pollution or </a:t>
            </a:r>
            <a:r>
              <a:rPr lang="da-DK" dirty="0" err="1" smtClean="0"/>
              <a:t>ozone</a:t>
            </a:r>
            <a:r>
              <a:rPr lang="da-DK" dirty="0" smtClean="0"/>
              <a:t> </a:t>
            </a:r>
            <a:r>
              <a:rPr lang="da-DK" dirty="0" err="1" smtClean="0"/>
              <a:t>layer</a:t>
            </a:r>
            <a:r>
              <a:rPr lang="da-DK" dirty="0" smtClean="0"/>
              <a:t> </a:t>
            </a:r>
            <a:r>
              <a:rPr lang="da-DK" dirty="0" err="1" smtClean="0"/>
              <a:t>degradation</a:t>
            </a:r>
            <a:r>
              <a:rPr lang="da-DK" dirty="0" smtClean="0"/>
              <a:t>. This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continue</a:t>
            </a:r>
            <a:r>
              <a:rPr lang="da-DK" dirty="0" smtClean="0"/>
              <a:t> in the future.</a:t>
            </a: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5114925"/>
            <a:ext cx="2619375" cy="1743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179920"/>
            <a:ext cx="2987801" cy="167808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1828664" y="2420888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835696" y="2708920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1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quiz (part 4)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The </a:t>
            </a:r>
            <a:r>
              <a:rPr lang="da-DK" dirty="0" err="1" smtClean="0"/>
              <a:t>course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teach</a:t>
            </a:r>
            <a:r>
              <a:rPr lang="da-DK" dirty="0" smtClean="0"/>
              <a:t> </a:t>
            </a:r>
            <a:r>
              <a:rPr lang="da-DK" dirty="0" err="1" smtClean="0"/>
              <a:t>me</a:t>
            </a:r>
            <a:r>
              <a:rPr lang="da-DK" dirty="0" smtClean="0"/>
              <a:t> </a:t>
            </a:r>
            <a:r>
              <a:rPr lang="da-DK" dirty="0" err="1" smtClean="0"/>
              <a:t>everything</a:t>
            </a:r>
            <a:r>
              <a:rPr lang="da-DK" dirty="0" smtClean="0"/>
              <a:t> on </a:t>
            </a:r>
            <a:r>
              <a:rPr lang="da-DK" dirty="0" err="1" smtClean="0"/>
              <a:t>how</a:t>
            </a:r>
            <a:r>
              <a:rPr lang="da-DK" dirty="0" smtClean="0"/>
              <a:t> to start a </a:t>
            </a:r>
            <a:r>
              <a:rPr lang="da-DK" dirty="0" err="1" smtClean="0"/>
              <a:t>sustainable</a:t>
            </a:r>
            <a:r>
              <a:rPr lang="da-DK" dirty="0" smtClean="0"/>
              <a:t> </a:t>
            </a:r>
            <a:r>
              <a:rPr lang="da-DK" dirty="0" err="1" smtClean="0"/>
              <a:t>company</a:t>
            </a:r>
            <a:r>
              <a:rPr lang="da-DK" dirty="0" smtClean="0"/>
              <a:t>.</a:t>
            </a:r>
          </a:p>
          <a:p>
            <a:pPr marL="342900" indent="-342900">
              <a:buAutoNum type="alphaLcParenR"/>
            </a:pPr>
            <a:r>
              <a:rPr lang="da-DK" dirty="0"/>
              <a:t>True,</a:t>
            </a:r>
          </a:p>
          <a:p>
            <a:pPr marL="342900" indent="-342900">
              <a:buAutoNum type="alphaLcParenR"/>
            </a:pPr>
            <a:r>
              <a:rPr lang="da-DK" dirty="0"/>
              <a:t>False.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err="1" smtClean="0"/>
              <a:t>Definitely</a:t>
            </a:r>
            <a:r>
              <a:rPr lang="da-DK" dirty="0" smtClean="0"/>
              <a:t> not. </a:t>
            </a:r>
            <a:r>
              <a:rPr lang="da-DK" dirty="0" err="1" smtClean="0"/>
              <a:t>There</a:t>
            </a:r>
            <a:r>
              <a:rPr lang="da-DK" dirty="0" smtClean="0"/>
              <a:t> </a:t>
            </a:r>
            <a:r>
              <a:rPr lang="da-DK" dirty="0" err="1" smtClean="0"/>
              <a:t>may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quite</a:t>
            </a:r>
            <a:r>
              <a:rPr lang="da-DK" dirty="0" smtClean="0"/>
              <a:t> a </a:t>
            </a:r>
            <a:r>
              <a:rPr lang="da-DK" dirty="0" err="1" smtClean="0"/>
              <a:t>lot</a:t>
            </a:r>
            <a:r>
              <a:rPr lang="da-DK" dirty="0" smtClean="0"/>
              <a:t> to it – </a:t>
            </a:r>
            <a:r>
              <a:rPr lang="da-DK" dirty="0" err="1" smtClean="0"/>
              <a:t>enginieering</a:t>
            </a:r>
            <a:r>
              <a:rPr lang="da-DK" dirty="0" smtClean="0"/>
              <a:t>, </a:t>
            </a:r>
            <a:r>
              <a:rPr lang="da-DK" dirty="0" err="1" smtClean="0"/>
              <a:t>biology</a:t>
            </a:r>
            <a:r>
              <a:rPr lang="da-DK" dirty="0" smtClean="0"/>
              <a:t>, marketing, … This </a:t>
            </a:r>
            <a:r>
              <a:rPr lang="da-DK" dirty="0" err="1" smtClean="0"/>
              <a:t>course</a:t>
            </a:r>
            <a:r>
              <a:rPr lang="da-DK" dirty="0" smtClean="0"/>
              <a:t> </a:t>
            </a:r>
            <a:r>
              <a:rPr lang="da-DK" dirty="0" err="1" smtClean="0"/>
              <a:t>focuses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r>
              <a:rPr lang="da-DK" dirty="0" smtClean="0"/>
              <a:t> on part of it, </a:t>
            </a:r>
            <a:r>
              <a:rPr lang="da-DK" dirty="0" err="1" smtClean="0"/>
              <a:t>namely</a:t>
            </a:r>
            <a:r>
              <a:rPr lang="da-DK" dirty="0" smtClean="0"/>
              <a:t> </a:t>
            </a:r>
            <a:r>
              <a:rPr lang="da-DK" dirty="0" err="1" smtClean="0"/>
              <a:t>sustainability</a:t>
            </a:r>
            <a:r>
              <a:rPr lang="da-DK" dirty="0" smtClean="0"/>
              <a:t> </a:t>
            </a:r>
            <a:r>
              <a:rPr lang="da-DK" dirty="0" err="1" smtClean="0"/>
              <a:t>related</a:t>
            </a:r>
            <a:r>
              <a:rPr lang="da-DK" dirty="0" smtClean="0"/>
              <a:t> to </a:t>
            </a:r>
            <a:r>
              <a:rPr lang="da-DK" dirty="0"/>
              <a:t>S</a:t>
            </a:r>
            <a:r>
              <a:rPr lang="da-DK" dirty="0" smtClean="0"/>
              <a:t>upply Chain Management, </a:t>
            </a:r>
            <a:r>
              <a:rPr lang="da-DK" dirty="0" err="1" smtClean="0"/>
              <a:t>though</a:t>
            </a:r>
            <a:r>
              <a:rPr lang="da-DK" dirty="0" smtClean="0"/>
              <a:t> it </a:t>
            </a:r>
            <a:r>
              <a:rPr lang="da-DK" dirty="0" err="1" smtClean="0"/>
              <a:t>tries</a:t>
            </a:r>
            <a:r>
              <a:rPr lang="da-DK" dirty="0" smtClean="0"/>
              <a:t> to </a:t>
            </a:r>
            <a:r>
              <a:rPr lang="da-DK" dirty="0" err="1" smtClean="0"/>
              <a:t>make</a:t>
            </a:r>
            <a:r>
              <a:rPr lang="da-DK" dirty="0" smtClean="0"/>
              <a:t> </a:t>
            </a:r>
            <a:r>
              <a:rPr lang="da-DK" dirty="0" err="1" smtClean="0"/>
              <a:t>sense</a:t>
            </a:r>
            <a:r>
              <a:rPr lang="da-DK" dirty="0" smtClean="0"/>
              <a:t> of </a:t>
            </a:r>
            <a:r>
              <a:rPr lang="da-DK" dirty="0" err="1" smtClean="0"/>
              <a:t>sustainability</a:t>
            </a:r>
            <a:r>
              <a:rPr lang="da-DK" dirty="0" smtClean="0"/>
              <a:t> </a:t>
            </a:r>
            <a:r>
              <a:rPr lang="da-DK" dirty="0" err="1" smtClean="0"/>
              <a:t>issues</a:t>
            </a:r>
            <a:r>
              <a:rPr lang="da-DK" dirty="0" smtClean="0"/>
              <a:t> and </a:t>
            </a:r>
            <a:r>
              <a:rPr lang="da-DK" dirty="0" err="1" smtClean="0"/>
              <a:t>strategies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r>
              <a:rPr lang="da-DK" dirty="0" smtClean="0"/>
              <a:t>.</a:t>
            </a:r>
          </a:p>
          <a:p>
            <a:pPr marL="0" indent="0">
              <a:buNone/>
            </a:pPr>
            <a:r>
              <a:rPr lang="da-DK" dirty="0" err="1" smtClean="0"/>
              <a:t>Besides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,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would</a:t>
            </a:r>
            <a:r>
              <a:rPr lang="da-DK" dirty="0" smtClean="0"/>
              <a:t> </a:t>
            </a:r>
            <a:r>
              <a:rPr lang="da-DK" dirty="0" err="1" smtClean="0"/>
              <a:t>probably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a </a:t>
            </a:r>
            <a:r>
              <a:rPr lang="da-DK" dirty="0" err="1" smtClean="0"/>
              <a:t>good</a:t>
            </a:r>
            <a:r>
              <a:rPr lang="da-DK" dirty="0" smtClean="0"/>
              <a:t> </a:t>
            </a:r>
            <a:r>
              <a:rPr lang="da-DK" dirty="0" err="1" smtClean="0"/>
              <a:t>idea</a:t>
            </a:r>
            <a:r>
              <a:rPr lang="da-DK" dirty="0" smtClean="0"/>
              <a:t> and the right attitude, </a:t>
            </a:r>
            <a:r>
              <a:rPr lang="da-DK" dirty="0" err="1" smtClean="0"/>
              <a:t>which</a:t>
            </a:r>
            <a:r>
              <a:rPr lang="da-DK" dirty="0" smtClean="0"/>
              <a:t> </a:t>
            </a:r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course</a:t>
            </a:r>
            <a:r>
              <a:rPr lang="da-DK" dirty="0" smtClean="0"/>
              <a:t> </a:t>
            </a:r>
            <a:r>
              <a:rPr lang="da-DK" dirty="0" err="1" smtClean="0"/>
              <a:t>cannot</a:t>
            </a:r>
            <a:r>
              <a:rPr lang="da-DK" dirty="0" smtClean="0"/>
              <a:t> provide...</a:t>
            </a:r>
            <a:endParaRPr lang="da-DK" dirty="0"/>
          </a:p>
        </p:txBody>
      </p:sp>
      <p:sp>
        <p:nvSpPr>
          <p:cNvPr id="4" name="Oval 3"/>
          <p:cNvSpPr/>
          <p:nvPr/>
        </p:nvSpPr>
        <p:spPr bwMode="auto">
          <a:xfrm>
            <a:off x="1900672" y="2420888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907704" y="2708920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7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quiz (part 5)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Supply Chain Management and </a:t>
            </a:r>
            <a:r>
              <a:rPr lang="da-DK" dirty="0" err="1" smtClean="0"/>
              <a:t>Sustainability</a:t>
            </a:r>
            <a:r>
              <a:rPr lang="da-DK" dirty="0" smtClean="0"/>
              <a:t>, </a:t>
            </a:r>
            <a:r>
              <a:rPr lang="da-DK" dirty="0" err="1" smtClean="0"/>
              <a:t>this</a:t>
            </a:r>
            <a:r>
              <a:rPr lang="da-DK" dirty="0" smtClean="0"/>
              <a:t> must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about</a:t>
            </a:r>
            <a:r>
              <a:rPr lang="da-DK" dirty="0" smtClean="0"/>
              <a:t> transport.</a:t>
            </a:r>
          </a:p>
          <a:p>
            <a:pPr marL="342900" indent="-342900">
              <a:buAutoNum type="alphaLcParenR"/>
            </a:pPr>
            <a:r>
              <a:rPr lang="da-DK" dirty="0" smtClean="0"/>
              <a:t>True,</a:t>
            </a:r>
          </a:p>
          <a:p>
            <a:pPr marL="342900" indent="-342900">
              <a:buAutoNum type="alphaLcParenR"/>
            </a:pPr>
            <a:r>
              <a:rPr lang="da-DK" dirty="0" smtClean="0"/>
              <a:t>False.</a:t>
            </a:r>
          </a:p>
          <a:p>
            <a:pPr marL="342900" indent="-342900">
              <a:buAutoNum type="alphaLcParenR"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Yes, transport is </a:t>
            </a:r>
            <a:r>
              <a:rPr lang="da-DK" dirty="0" err="1" smtClean="0"/>
              <a:t>important</a:t>
            </a:r>
            <a:r>
              <a:rPr lang="da-DK" dirty="0" smtClean="0"/>
              <a:t>. </a:t>
            </a:r>
            <a:r>
              <a:rPr lang="da-DK" dirty="0" err="1" smtClean="0"/>
              <a:t>It’s</a:t>
            </a:r>
            <a:r>
              <a:rPr lang="da-DK" dirty="0" smtClean="0"/>
              <a:t> a prominent and </a:t>
            </a:r>
            <a:r>
              <a:rPr lang="da-DK" dirty="0" err="1" smtClean="0"/>
              <a:t>rising</a:t>
            </a:r>
            <a:r>
              <a:rPr lang="da-DK" dirty="0" smtClean="0"/>
              <a:t> source of greenhouse gas emissions and </a:t>
            </a:r>
            <a:r>
              <a:rPr lang="da-DK" dirty="0" err="1" smtClean="0"/>
              <a:t>other</a:t>
            </a:r>
            <a:r>
              <a:rPr lang="da-DK" dirty="0" smtClean="0"/>
              <a:t> </a:t>
            </a:r>
            <a:r>
              <a:rPr lang="da-DK" dirty="0" err="1" smtClean="0"/>
              <a:t>pollutants</a:t>
            </a:r>
            <a:r>
              <a:rPr lang="da-DK" dirty="0" smtClean="0"/>
              <a:t> (</a:t>
            </a:r>
            <a:r>
              <a:rPr lang="da-DK" dirty="0" err="1" smtClean="0"/>
              <a:t>local</a:t>
            </a:r>
            <a:r>
              <a:rPr lang="da-DK" dirty="0" smtClean="0"/>
              <a:t> pollution, </a:t>
            </a:r>
            <a:r>
              <a:rPr lang="da-DK" dirty="0" err="1" smtClean="0"/>
              <a:t>partially</a:t>
            </a:r>
            <a:r>
              <a:rPr lang="da-DK" dirty="0" smtClean="0"/>
              <a:t> </a:t>
            </a:r>
            <a:r>
              <a:rPr lang="da-DK" dirty="0" err="1" smtClean="0"/>
              <a:t>caused</a:t>
            </a:r>
            <a:r>
              <a:rPr lang="da-DK" dirty="0" smtClean="0"/>
              <a:t> by </a:t>
            </a:r>
            <a:r>
              <a:rPr lang="da-DK" dirty="0" err="1" smtClean="0"/>
              <a:t>road</a:t>
            </a:r>
            <a:r>
              <a:rPr lang="da-DK" dirty="0" smtClean="0"/>
              <a:t> transport </a:t>
            </a:r>
            <a:r>
              <a:rPr lang="da-DK" dirty="0" err="1" smtClean="0"/>
              <a:t>causes</a:t>
            </a:r>
            <a:r>
              <a:rPr lang="da-DK" dirty="0" smtClean="0"/>
              <a:t> 400,000 </a:t>
            </a:r>
            <a:r>
              <a:rPr lang="da-DK" dirty="0" err="1" smtClean="0"/>
              <a:t>deaths</a:t>
            </a:r>
            <a:r>
              <a:rPr lang="da-DK" dirty="0" smtClean="0"/>
              <a:t> per </a:t>
            </a:r>
            <a:r>
              <a:rPr lang="da-DK" dirty="0" err="1" smtClean="0"/>
              <a:t>year</a:t>
            </a:r>
            <a:r>
              <a:rPr lang="da-DK" dirty="0" smtClean="0"/>
              <a:t> in the EU).</a:t>
            </a:r>
          </a:p>
          <a:p>
            <a:pPr marL="0" indent="0">
              <a:buNone/>
            </a:pPr>
            <a:r>
              <a:rPr lang="da-DK" dirty="0" err="1" smtClean="0"/>
              <a:t>However</a:t>
            </a:r>
            <a:r>
              <a:rPr lang="da-DK" dirty="0" smtClean="0"/>
              <a:t>, </a:t>
            </a:r>
            <a:r>
              <a:rPr lang="da-DK" dirty="0" err="1" smtClean="0"/>
              <a:t>there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more </a:t>
            </a:r>
            <a:r>
              <a:rPr lang="da-DK" dirty="0" err="1" smtClean="0"/>
              <a:t>ways</a:t>
            </a:r>
            <a:r>
              <a:rPr lang="da-DK" dirty="0" smtClean="0"/>
              <a:t> in </a:t>
            </a:r>
            <a:r>
              <a:rPr lang="da-DK" dirty="0" err="1" smtClean="0"/>
              <a:t>which</a:t>
            </a:r>
            <a:r>
              <a:rPr lang="da-DK" dirty="0" smtClean="0"/>
              <a:t> Supply Chain Management is relevant: </a:t>
            </a:r>
            <a:r>
              <a:rPr lang="da-DK" dirty="0" err="1" smtClean="0"/>
              <a:t>purchasing</a:t>
            </a:r>
            <a:r>
              <a:rPr lang="da-DK" dirty="0" smtClean="0"/>
              <a:t>, </a:t>
            </a:r>
            <a:r>
              <a:rPr lang="da-DK" dirty="0" err="1" smtClean="0"/>
              <a:t>reverse</a:t>
            </a:r>
            <a:r>
              <a:rPr lang="da-DK" dirty="0" smtClean="0"/>
              <a:t> </a:t>
            </a:r>
            <a:r>
              <a:rPr lang="da-DK" dirty="0" err="1" smtClean="0"/>
              <a:t>logistics</a:t>
            </a:r>
            <a:r>
              <a:rPr lang="da-DK" dirty="0" smtClean="0"/>
              <a:t>, </a:t>
            </a:r>
            <a:r>
              <a:rPr lang="da-DK" dirty="0" err="1" smtClean="0"/>
              <a:t>measurements</a:t>
            </a:r>
            <a:r>
              <a:rPr lang="da-DK" dirty="0" smtClean="0"/>
              <a:t> of </a:t>
            </a:r>
            <a:r>
              <a:rPr lang="da-DK" dirty="0" err="1" smtClean="0"/>
              <a:t>impacts</a:t>
            </a:r>
            <a:r>
              <a:rPr lang="da-DK" dirty="0" smtClean="0"/>
              <a:t> </a:t>
            </a:r>
            <a:r>
              <a:rPr lang="da-DK" dirty="0" err="1" smtClean="0"/>
              <a:t>throughout</a:t>
            </a:r>
            <a:r>
              <a:rPr lang="da-DK" dirty="0" smtClean="0"/>
              <a:t> the </a:t>
            </a:r>
            <a:r>
              <a:rPr lang="da-DK" dirty="0" err="1" smtClean="0"/>
              <a:t>supply</a:t>
            </a:r>
            <a:r>
              <a:rPr lang="da-DK" dirty="0" smtClean="0"/>
              <a:t> </a:t>
            </a:r>
            <a:r>
              <a:rPr lang="da-DK" dirty="0" err="1" smtClean="0"/>
              <a:t>chain</a:t>
            </a:r>
            <a:r>
              <a:rPr lang="da-DK" dirty="0" smtClean="0"/>
              <a:t>.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79" y="3327052"/>
            <a:ext cx="1618025" cy="121195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1900672" y="2420888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907704" y="2708920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1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SB_BLACKBOARD_EQUIS">
  <a:themeElements>
    <a:clrScheme name="ASB_BLACKBOARD_EQU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0000"/>
      </a:accent6>
      <a:hlink>
        <a:srgbClr val="525759"/>
      </a:hlink>
      <a:folHlink>
        <a:srgbClr val="525759"/>
      </a:folHlink>
    </a:clrScheme>
    <a:fontScheme name="ASB_BLACKBOARD_EQUI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alt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alt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ASB_BLACKBOARD_EQU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0000"/>
        </a:accent6>
        <a:hlink>
          <a:srgbClr val="525759"/>
        </a:hlink>
        <a:folHlink>
          <a:srgbClr val="52575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ASB_BLACKBOARD_EQUIS</Template>
  <TotalTime>4524</TotalTime>
  <Words>757</Words>
  <Application>Microsoft Office PowerPoint</Application>
  <PresentationFormat>On-screen Show (4:3)</PresentationFormat>
  <Paragraphs>75</Paragraphs>
  <Slides>12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Times</vt:lpstr>
      <vt:lpstr>Verdana</vt:lpstr>
      <vt:lpstr>Wingdings</vt:lpstr>
      <vt:lpstr>ASB_BLACKBOARD_EQUIS</vt:lpstr>
      <vt:lpstr>Supply Chain Management and Sustainability (SCMS)</vt:lpstr>
      <vt:lpstr>Formalities</vt:lpstr>
      <vt:lpstr>Who’s teaching?</vt:lpstr>
      <vt:lpstr>What is the course about?</vt:lpstr>
      <vt:lpstr>The quiz (part 1)</vt:lpstr>
      <vt:lpstr>The quiz (part 2)</vt:lpstr>
      <vt:lpstr>The quiz (part 3)</vt:lpstr>
      <vt:lpstr>The quiz (part 4)</vt:lpstr>
      <vt:lpstr>The quiz (part 5)</vt:lpstr>
      <vt:lpstr>The quiz (part 6)</vt:lpstr>
      <vt:lpstr>The quiz (part 7)</vt:lpstr>
      <vt:lpstr>The quiz (part 8)</vt:lpstr>
    </vt:vector>
  </TitlesOfParts>
  <Company>Aarhus School off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vif</dc:creator>
  <cp:lastModifiedBy>Marcel Turkensteen</cp:lastModifiedBy>
  <cp:revision>579</cp:revision>
  <cp:lastPrinted>2019-09-07T13:48:52Z</cp:lastPrinted>
  <dcterms:created xsi:type="dcterms:W3CDTF">2007-01-17T11:08:28Z</dcterms:created>
  <dcterms:modified xsi:type="dcterms:W3CDTF">2021-03-25T08:44:29Z</dcterms:modified>
</cp:coreProperties>
</file>