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88825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7" roundtripDataSignature="AMtx7miphH0lMeIokHNogPDZOKcS8/B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p of Asia" id="16" name="Google Shape;16;p35"/>
          <p:cNvSpPr/>
          <p:nvPr/>
        </p:nvSpPr>
        <p:spPr>
          <a:xfrm>
            <a:off x="-3175" y="12700"/>
            <a:ext cx="12192000" cy="6845300"/>
          </a:xfrm>
          <a:custGeom>
            <a:rect b="b" l="l" r="r" t="t"/>
            <a:pathLst>
              <a:path extrusionOk="0" h="2164" w="3842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7160856" y="2361843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29" name="Google Shape;29;p37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8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5" name="Google Shape;55;p41"/>
          <p:cNvSpPr txBox="1"/>
          <p:nvPr>
            <p:ph idx="3" type="body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41"/>
          <p:cNvSpPr txBox="1"/>
          <p:nvPr>
            <p:ph idx="4" type="body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43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43"/>
          <p:cNvSpPr/>
          <p:nvPr>
            <p:ph idx="2" type="pic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.investing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SumitMasanaik/" TargetMode="External"/><Relationship Id="rId4" Type="http://schemas.openxmlformats.org/officeDocument/2006/relationships/hyperlink" Target="https://github.com/Chinmai-D10/" TargetMode="External"/><Relationship Id="rId5" Type="http://schemas.openxmlformats.org/officeDocument/2006/relationships/hyperlink" Target="https://github.com/bss1211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217612" y="685800"/>
            <a:ext cx="9753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</a:pPr>
            <a:r>
              <a:rPr b="1" lang="en-US"/>
              <a:t>CRUDE OIL PRICE PREDICTION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161212" y="3390900"/>
            <a:ext cx="47244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P 131 – Group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Sumit Siddaling Masanaik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Chinmai Shivaji Dandeka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Bhupendra singh sidar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Siddesh 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Ashvin Arvind Dumbre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b="1" lang="en-US"/>
              <a:t>G Raghavendra Prasad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233278" y="274638"/>
            <a:ext cx="10195134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r>
              <a:rPr lang="en-US"/>
              <a:t>DENSITY OF DATA( PRICE, OPEN, LOW, HIGH )</a:t>
            </a:r>
            <a:endParaRPr/>
          </a:p>
        </p:txBody>
      </p:sp>
      <p:pic>
        <p:nvPicPr>
          <p:cNvPr descr="Chart, histogram&#10;&#10;Description automatically generated" id="157" name="Google Shape;15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090" y="4007532"/>
            <a:ext cx="4282123" cy="277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58" name="Google Shape;158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19" y="4035667"/>
            <a:ext cx="4282123" cy="2780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4341" y="1265100"/>
            <a:ext cx="4231620" cy="2737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60" name="Google Shape;16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527" y="1268668"/>
            <a:ext cx="4282120" cy="277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96479" y="109945"/>
            <a:ext cx="11412931" cy="447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400"/>
              <a:buFont typeface="Century Gothic"/>
              <a:buNone/>
            </a:pPr>
            <a:r>
              <a:rPr lang="en-US" sz="2400"/>
              <a:t>HEAT MAP TO CHECK AVERAGE PRICE AT EACH MONTH FOR EVERY YEAR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608011" y="6074761"/>
            <a:ext cx="108972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June 2008 oil price was maximum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April  2020 oil price was minimum.</a:t>
            </a:r>
            <a:endParaRPr/>
          </a:p>
        </p:txBody>
      </p:sp>
      <p:pic>
        <p:nvPicPr>
          <p:cNvPr descr="Chart, treemap chart&#10;&#10;Description automatically generated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79" y="585956"/>
            <a:ext cx="11184335" cy="558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684212" y="0"/>
            <a:ext cx="7315198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/>
              <a:t>BOX PLOT TO CHECK FOR OUTLIERS</a:t>
            </a:r>
            <a:endParaRPr/>
          </a:p>
        </p:txBody>
      </p:sp>
      <p:pic>
        <p:nvPicPr>
          <p:cNvPr descr="A picture containing diagram&#10;&#10;Description automatically generated" id="174" name="Google Shape;1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2" y="715962"/>
            <a:ext cx="11467306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912812" y="6299344"/>
            <a:ext cx="11059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boxplot we can see that we have most number of outliers in year 2014, 2018 and 2020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150812" y="289719"/>
            <a:ext cx="11733214" cy="3960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entury Gothic"/>
              <a:buNone/>
            </a:pPr>
            <a:r>
              <a:rPr lang="en-US" sz="2200"/>
              <a:t>PLOTTING FOR </a:t>
            </a:r>
            <a:r>
              <a:rPr b="1" lang="en-US" sz="2200"/>
              <a:t>2014</a:t>
            </a:r>
            <a:r>
              <a:rPr lang="en-US" sz="2200"/>
              <a:t>,</a:t>
            </a:r>
            <a:r>
              <a:rPr b="1" lang="en-US" sz="2200"/>
              <a:t> 2018 </a:t>
            </a:r>
            <a:r>
              <a:rPr lang="en-US" sz="2200"/>
              <a:t>AND </a:t>
            </a:r>
            <a:r>
              <a:rPr b="1" lang="en-US" sz="2200"/>
              <a:t>2020</a:t>
            </a:r>
            <a:r>
              <a:rPr lang="en-US" sz="2200"/>
              <a:t> TO KNOW HOW EXACTLY PRICE DISTRIBUTION IS</a:t>
            </a:r>
            <a:endParaRPr/>
          </a:p>
        </p:txBody>
      </p:sp>
      <p:pic>
        <p:nvPicPr>
          <p:cNvPr descr="A picture containing chart&#10;&#10;Description automatically generated" id="181" name="Google Shape;18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9" y="1986490"/>
            <a:ext cx="3962399" cy="257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835026" y="5710535"/>
            <a:ext cx="11049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 the oil price started dropping from July till end of the year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2018 oil price rapidly dropped from October to end of the year.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 due to covid the oil price reached its lowest price ever in history recording -40$ per barrel</a:t>
            </a:r>
            <a:endParaRPr/>
          </a:p>
        </p:txBody>
      </p:sp>
      <p:pic>
        <p:nvPicPr>
          <p:cNvPr descr="Chart, line chart&#10;&#10;Description automatically generated"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1922" y="1986490"/>
            <a:ext cx="3810994" cy="2520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84" name="Google Shape;1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1730" y="1986490"/>
            <a:ext cx="3892296" cy="2520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1643602" y="4768780"/>
            <a:ext cx="83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5676106" y="4768780"/>
            <a:ext cx="83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2018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9708610" y="4768780"/>
            <a:ext cx="83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989013" y="0"/>
            <a:ext cx="10210798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r>
              <a:rPr lang="en-US"/>
              <a:t>CHECKING FOR TREND AND SEASONALITY</a:t>
            </a:r>
            <a:endParaRPr/>
          </a:p>
        </p:txBody>
      </p:sp>
      <p:pic>
        <p:nvPicPr>
          <p:cNvPr descr="Background pattern&#10;&#10;Description automatically generated" id="193" name="Google Shape;1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887802"/>
            <a:ext cx="7696200" cy="508239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2627312" y="597019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we observed additive seasonality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certain trend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1522412" y="274638"/>
            <a:ext cx="944880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r>
              <a:rPr lang="en-US"/>
              <a:t>AUTOCORRELATION USING LAGPLOT</a:t>
            </a:r>
            <a:endParaRPr/>
          </a:p>
        </p:txBody>
      </p:sp>
      <p:pic>
        <p:nvPicPr>
          <p:cNvPr descr="A picture containing text&#10;&#10;Description automatically generated"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598" y="1143000"/>
            <a:ext cx="7366429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531812" y="5943600"/>
            <a:ext cx="10591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000"/>
              <a:buFont typeface="Century Gothic"/>
              <a:buNone/>
            </a:pPr>
            <a:r>
              <a:rPr lang="en-US" sz="2000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LAGPLOT WE  OBSERVE THAT TODAY'S PRICE IS HIGHLY CO-RELATED TO YESTERDAY'S PRICE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1124763" y="145142"/>
            <a:ext cx="9753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ACF &amp; PACF PLOT</a:t>
            </a:r>
            <a:endParaRPr/>
          </a:p>
        </p:txBody>
      </p:sp>
      <p:pic>
        <p:nvPicPr>
          <p:cNvPr descr="A picture containing shape&#10;&#10;Description automatically generated"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8" y="1252523"/>
            <a:ext cx="5256212" cy="365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" id="209" name="Google Shape;2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3447" y="1210563"/>
            <a:ext cx="5105400" cy="3623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1994550" y="5030810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Auto-Correlation Function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7129247" y="5030810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Partial Auto-Correlation Function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516367" y="5558696"/>
            <a:ext cx="110324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ACF all the observations are significant we can't use MA model,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have many significant values in PACF plot too so we can't use AR model.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we will go with ARMA OR ARIMA model to forecast.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377824" y="274638"/>
            <a:ext cx="9448798" cy="6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CHECK FOR STATIONARY OF DATA</a:t>
            </a:r>
            <a:endParaRPr/>
          </a:p>
        </p:txBody>
      </p:sp>
      <p:pic>
        <p:nvPicPr>
          <p:cNvPr descr="A picture containing graphical user interface&#10;&#10;Description automatically generated"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612" y="5479458"/>
            <a:ext cx="3658100" cy="1031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219" name="Google Shape;2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50" y="967807"/>
            <a:ext cx="10434062" cy="4481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537650" y="5671930"/>
            <a:ext cx="662356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out data is not stationary, so we used some transformation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Dickey–Fuller test for calculating P-Value.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P-value is not in acceptance range.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377824" y="274638"/>
            <a:ext cx="9448798" cy="6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CHECK FOR STATIONARY OF DATA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429491" y="5671930"/>
            <a:ext cx="673172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out data is stationary, since we used log transformation with 1 difference.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Dickey–Fuller test for calculating P-Value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P-value is in acceptance range. </a:t>
            </a:r>
            <a:endParaRPr/>
          </a:p>
        </p:txBody>
      </p:sp>
      <p:pic>
        <p:nvPicPr>
          <p:cNvPr descr="A picture containing antenna&#10;&#10;Description automatically generated"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12" y="967808"/>
            <a:ext cx="10439899" cy="4515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228" name="Google Shape;2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2212" y="5550833"/>
            <a:ext cx="3658101" cy="103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912812" y="274638"/>
            <a:ext cx="10058402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MODEL BASED FORECASTING</a:t>
            </a:r>
            <a:endParaRPr/>
          </a:p>
        </p:txBody>
      </p:sp>
      <p:pic>
        <p:nvPicPr>
          <p:cNvPr descr="Graphical user interface, text&#10;&#10;Description automatically generated" id="234" name="Google Shape;2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79" y="1393279"/>
            <a:ext cx="4385738" cy="33285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35" name="Google Shape;2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648" y="1393279"/>
            <a:ext cx="4167614" cy="33285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 txBox="1"/>
          <p:nvPr/>
        </p:nvSpPr>
        <p:spPr>
          <a:xfrm>
            <a:off x="760412" y="5527227"/>
            <a:ext cx="1036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built 7 Model based forecasting models and sorted them in ascending order.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above table for Additive seasonality model, we got the less Root mean squared error.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we will build model using Additive seasonality for whole data set.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2128142" y="4939882"/>
            <a:ext cx="1217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8311648" y="4873348"/>
            <a:ext cx="1821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 Results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965053" y="20782"/>
            <a:ext cx="11201402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CRUDE OIL WTI FUTURES DATA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08012" y="1524000"/>
            <a:ext cx="10820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WTI - West Texas Intermediate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WTI refers to oil extracted from wells in the U.S. and sent via pipeline to Cushing, Oklahoma. 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fact that supplies are land-locked is one of the drawbacks to West Texas crude as it’s relatively expensive to ship to certain parts of the globe. 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product itself is very light and very sweet, making it ideal for gasoline refining.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WTI continues to be the main benchmark for oil consumed in the United States and World.</a:t>
            </a:r>
            <a:endParaRPr/>
          </a:p>
          <a:p>
            <a:pPr indent="0" lvl="0" marL="4572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4572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lang="en-US"/>
              <a:t>The dataset used for this project is from - </a:t>
            </a:r>
            <a:endParaRPr/>
          </a:p>
          <a:p>
            <a:pPr indent="0" lvl="0" marL="4572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https://in.investing.com/</a:t>
            </a:r>
            <a:endParaRPr/>
          </a:p>
          <a:p>
            <a:pPr indent="0" lvl="0" marL="4572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1192574" y="448269"/>
            <a:ext cx="9982203" cy="534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400"/>
              <a:buFont typeface="Century Gothic"/>
              <a:buNone/>
            </a:pPr>
            <a:r>
              <a:rPr lang="en-US" sz="2400"/>
              <a:t>FORECAST FOR FUTURE USING ADDITIVE SEASONALITY MODEL 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84212" y="5486400"/>
            <a:ext cx="108203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in our model for 2022-07-01 its forecasting a price of 68.5541 but in actual its 108.43 so we are facing a large difference so our model-based forecasting technique is failed.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we will go for data driven forecasting techniques</a:t>
            </a:r>
            <a:endParaRPr/>
          </a:p>
        </p:txBody>
      </p:sp>
      <p:pic>
        <p:nvPicPr>
          <p:cNvPr descr="Graphical user interface, chart, line chart&#10;&#10;Description automatically generated"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982523"/>
            <a:ext cx="10210800" cy="442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989012" y="304800"/>
            <a:ext cx="9829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MOVING AVERAGE</a:t>
            </a:r>
            <a:endParaRPr/>
          </a:p>
        </p:txBody>
      </p:sp>
      <p:pic>
        <p:nvPicPr>
          <p:cNvPr descr="Chart&#10;&#10;Description automatically generated"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8867"/>
            <a:ext cx="11873015" cy="45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366395" y="4763109"/>
            <a:ext cx="3886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/>
              <a:t>SORTED RESULT</a:t>
            </a:r>
            <a:endParaRPr/>
          </a:p>
        </p:txBody>
      </p:sp>
      <p:pic>
        <p:nvPicPr>
          <p:cNvPr descr="Graphical user interface, text, application, email&#10;&#10;Description automatically generated"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596" y="3979131"/>
            <a:ext cx="7136766" cy="244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58" name="Google Shape;2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1371600"/>
            <a:ext cx="7136767" cy="241356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 txBox="1"/>
          <p:nvPr/>
        </p:nvSpPr>
        <p:spPr>
          <a:xfrm>
            <a:off x="1331913" y="153441"/>
            <a:ext cx="9524998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DRIVEN FORECASTING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891442" y="2252509"/>
            <a:ext cx="1981200" cy="753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1080659" y="246042"/>
            <a:ext cx="1028700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000"/>
              <a:buFont typeface="Century Gothic"/>
              <a:buNone/>
            </a:pPr>
            <a:r>
              <a:rPr lang="en-US" sz="2000"/>
              <a:t>HOLTS WINTER MODEL WITH MULTIPLE SEASONALITY AND ADDITIVE TREND 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1397163" y="5397135"/>
            <a:ext cx="96539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our model for 2022-07-01 its forecasting a price of 30.7292 but in actual its 108.43 so we are facing a large difference, so our ARIMA Model is failed.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so, we will go for LSTM Model. </a:t>
            </a:r>
            <a:endParaRPr/>
          </a:p>
        </p:txBody>
      </p:sp>
      <p:pic>
        <p:nvPicPr>
          <p:cNvPr descr="Chart, line chart&#10;&#10;Description automatically generated"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024" y="999200"/>
            <a:ext cx="9554385" cy="414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608012" y="-64963"/>
            <a:ext cx="9677402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 LSTM MODEL SUMMARY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278173" y="5858184"/>
            <a:ext cx="116324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we used 3 hidden layers and input shape 100 for first hidden layer</a:t>
            </a:r>
            <a:endParaRPr/>
          </a:p>
        </p:txBody>
      </p:sp>
      <p:pic>
        <p:nvPicPr>
          <p:cNvPr descr="Table&#10;&#10;Description automatically generated"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315" y="1114706"/>
            <a:ext cx="7648951" cy="44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descr="Chart, line chart&#10;&#10;Description automatically generated"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1" y="457200"/>
            <a:ext cx="10971211" cy="47590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/>
          <p:nvPr/>
        </p:nvSpPr>
        <p:spPr>
          <a:xfrm>
            <a:off x="608011" y="5216279"/>
            <a:ext cx="112760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above plot.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line determine the actual values 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Orange line determine the predicted value for train data.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Green line determine the predicted values for test data.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 is giving better results, so we finalize the LSTM model.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line chart&#10;&#10;Description automatically generated" id="286" name="Google Shape;2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024" y="1020846"/>
            <a:ext cx="9753600" cy="424281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1979612" y="381000"/>
            <a:ext cx="7696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FORECAST DATA USING LSTM MODEL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1370012" y="541020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orange line shows the forecasted values for next 30 days based on previous 100 days records.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A2A2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forecasted values are good.</a:t>
            </a:r>
            <a:endParaRPr sz="20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162319" y="327819"/>
            <a:ext cx="9572369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MODEL DEPLOYMENT </a:t>
            </a:r>
            <a:endParaRPr/>
          </a:p>
        </p:txBody>
      </p:sp>
      <p:pic>
        <p:nvPicPr>
          <p:cNvPr descr="Diagram&#10;&#10;Description automatically generated with medium confidence" id="294" name="Google Shape;29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553" y="1257300"/>
            <a:ext cx="939113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/>
        </p:nvSpPr>
        <p:spPr>
          <a:xfrm>
            <a:off x="4951412" y="5837665"/>
            <a:ext cx="6093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Interface.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1217614" y="274638"/>
            <a:ext cx="9753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WTI – HISTORICAL PLOT</a:t>
            </a:r>
            <a:endParaRPr/>
          </a:p>
        </p:txBody>
      </p:sp>
      <p:pic>
        <p:nvPicPr>
          <p:cNvPr descr="Graphical user interface, chart&#10;&#10;Description automatically generated" id="301" name="Google Shape;30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888" y="1178169"/>
            <a:ext cx="947112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/>
        </p:nvSpPr>
        <p:spPr>
          <a:xfrm>
            <a:off x="1766452" y="5679831"/>
            <a:ext cx="8381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using cursor on web page, we can see price for date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1217614" y="274638"/>
            <a:ext cx="9753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WEB INTERFACE FORECASTED RESULT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1221888" y="5767754"/>
            <a:ext cx="60930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 Line represents past 100 days price.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Orange Line represents future 30 days price. </a:t>
            </a:r>
            <a:endParaRPr/>
          </a:p>
        </p:txBody>
      </p:sp>
      <p:pic>
        <p:nvPicPr>
          <p:cNvPr descr="23d1a00de30dcaf810828506c93cdd9848c548d841f0d8c73a8b0240.png" id="309" name="Google Shape;30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14" y="1285860"/>
            <a:ext cx="10287072" cy="44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217614" y="274638"/>
            <a:ext cx="9753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5100"/>
              <a:t> - To predict the price of Crude Oil WTI 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9999"/>
              <a:buNone/>
            </a:pPr>
            <a:r>
              <a:rPr lang="en-US" sz="3600"/>
              <a:t>Variables used are trading price of each day for past </a:t>
            </a:r>
            <a:r>
              <a:rPr i="1" lang="en-US" sz="3600"/>
              <a:t>20</a:t>
            </a:r>
            <a:r>
              <a:rPr lang="en-US" sz="3600"/>
              <a:t> years.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9999"/>
              <a:buNone/>
            </a:pPr>
            <a:r>
              <a:rPr lang="en-US" sz="3600"/>
              <a:t>Variables : 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1. Date 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2. Price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3. Open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4. High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5. Low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6. Vol.</a:t>
            </a:r>
            <a:endParaRPr/>
          </a:p>
          <a:p>
            <a:pPr indent="0" lvl="0" marL="457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3200"/>
              <a:t>7. Change 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1217612" y="274638"/>
            <a:ext cx="975360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WTI – FORECATED PRICE FOR 30 DAYS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1430720" y="6107723"/>
            <a:ext cx="7711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using cursor on web page, we can see price for  future dates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newplot.png" id="316" name="Google Shape;31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066" y="1428736"/>
            <a:ext cx="9787006" cy="428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1217614" y="274638"/>
            <a:ext cx="9753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Data collection 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Low accuracy with basic models 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Model selection 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LSTM Model building</a:t>
            </a:r>
            <a:endParaRPr/>
          </a:p>
          <a:p>
            <a:pPr indent="-22860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Implementation of tracer in the deployment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GITHUB LINK</a:t>
            </a:r>
            <a:endParaRPr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-1" y="1828800"/>
            <a:ext cx="1218882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2000"/>
              <a:t>Sumit Siddaling Masanaik 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https://github.com/SumitMasanaik/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2000"/>
              <a:t>Chinmai Shivaji Dandeka 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https://github.com/Chinmai-D10/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2000"/>
              <a:t>Bhupendra singh sidar 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https://github.com/bss1211/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2000"/>
              <a:t>Siddesh S 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2000"/>
              <a:t>G Raghavendra Prasad :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THANK YOU!!</a:t>
            </a:r>
            <a:endParaRPr/>
          </a:p>
        </p:txBody>
      </p:sp>
      <p:sp>
        <p:nvSpPr>
          <p:cNvPr id="334" name="Google Shape;334;p33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217612" y="267922"/>
            <a:ext cx="9753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EDA (EXPLORATORY DATA ANALYSIS)</a:t>
            </a:r>
            <a:endParaRPr/>
          </a:p>
        </p:txBody>
      </p:sp>
      <p:pic>
        <p:nvPicPr>
          <p:cNvPr descr="Table&#10;&#10;Description automatically generated" id="108" name="Google Shape;1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604" y="1095147"/>
            <a:ext cx="7313616" cy="548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531812" y="274637"/>
            <a:ext cx="10439402" cy="854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descr="Table&#10;&#10;Description automatically generated"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012" y="949237"/>
            <a:ext cx="8149573" cy="495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12" y="1295400"/>
            <a:ext cx="164770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812" y="3165562"/>
            <a:ext cx="284117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EDA (EXPLORATORY DATA ANALYSIS)</a:t>
            </a:r>
            <a:endParaRPr/>
          </a:p>
        </p:txBody>
      </p:sp>
      <p:sp>
        <p:nvSpPr>
          <p:cNvPr id="122" name="Google Shape;122;p6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5865814" y="690300"/>
            <a:ext cx="5638800" cy="5477399"/>
            <a:chOff x="0" y="4500"/>
            <a:chExt cx="5638800" cy="5477399"/>
          </a:xfrm>
        </p:grpSpPr>
        <p:sp>
          <p:nvSpPr>
            <p:cNvPr id="124" name="Google Shape;124;p6"/>
            <p:cNvSpPr/>
            <p:nvPr/>
          </p:nvSpPr>
          <p:spPr>
            <a:xfrm>
              <a:off x="0" y="4500"/>
              <a:ext cx="5638800" cy="135252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 txBox="1"/>
            <p:nvPr/>
          </p:nvSpPr>
          <p:spPr>
            <a:xfrm>
              <a:off x="66025" y="70525"/>
              <a:ext cx="5506750" cy="122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entury Gothic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Initial EDA shows 4906 records  and 7 features .</a:t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0" y="1454940"/>
              <a:ext cx="5638800" cy="1352520"/>
            </a:xfrm>
            <a:prstGeom prst="roundRect">
              <a:avLst>
                <a:gd fmla="val 16667" name="adj"/>
              </a:avLst>
            </a:prstGeom>
            <a:solidFill>
              <a:srgbClr val="3EBA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66025" y="1520965"/>
              <a:ext cx="5506750" cy="122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entury Gothic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Descriptive statistics shows -</a:t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2807460"/>
              <a:ext cx="5638800" cy="2674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0" y="2807460"/>
              <a:ext cx="5638800" cy="2674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175" lIns="179025" spcFirstLastPara="1" rIns="241800" wrap="square" tIns="431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Mean   Price        :    67.99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Std       Price         :    23.53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      Price          : - 37.63		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     Price          :   145.29				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854029" y="27909"/>
            <a:ext cx="615653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200"/>
              <a:buFont typeface="Century Gothic"/>
              <a:buNone/>
            </a:pPr>
            <a:r>
              <a:rPr lang="en-US" sz="3200"/>
              <a:t>HIGHEST PRICE POINT</a:t>
            </a:r>
            <a:endParaRPr/>
          </a:p>
        </p:txBody>
      </p:sp>
      <p:pic>
        <p:nvPicPr>
          <p:cNvPr descr="Graphical user interface, text, application&#10;&#10;Description automatically generated"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790244"/>
            <a:ext cx="5775115" cy="2303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email&#10;&#10;Description automatically generated" id="136" name="Google Shape;136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812" y="4176073"/>
            <a:ext cx="5775115" cy="221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5256212" y="3536311"/>
            <a:ext cx="973793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entury Gothic"/>
              <a:buNone/>
            </a:pPr>
            <a:r>
              <a:rPr b="0" i="0" lang="en-US" sz="3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LOWEST PRICE </a:t>
            </a:r>
            <a:r>
              <a:rPr b="0" i="0" lang="en-US" sz="33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217614" y="274638"/>
            <a:ext cx="9753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PRICE CHART </a:t>
            </a:r>
            <a:endParaRPr/>
          </a:p>
        </p:txBody>
      </p:sp>
      <p:pic>
        <p:nvPicPr>
          <p:cNvPr descr="Chart, line chart&#10;&#10;Description automatically generated" id="143" name="Google Shape;1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14" y="1018309"/>
            <a:ext cx="10761595" cy="46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5256212" y="572109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vs Price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684212" y="253643"/>
            <a:ext cx="9753602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HISTOGRAPH</a:t>
            </a:r>
            <a:endParaRPr/>
          </a:p>
        </p:txBody>
      </p:sp>
      <p:pic>
        <p:nvPicPr>
          <p:cNvPr descr="Chart, histogram&#10;&#10;Description automatically generated" id="150" name="Google Shape;15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612" y="876300"/>
            <a:ext cx="8369508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2513013" y="609600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of the records are lying in range of 40 – 110 USD.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inental Asia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2022-07-05T06:51:24Z</dcterms:created>
  <dc:creator>18651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