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264" r:id="rId3"/>
    <p:sldId id="273" r:id="rId4"/>
    <p:sldId id="257" r:id="rId5"/>
    <p:sldId id="271" r:id="rId6"/>
    <p:sldId id="259" r:id="rId7"/>
    <p:sldId id="258" r:id="rId8"/>
    <p:sldId id="260" r:id="rId9"/>
    <p:sldId id="261" r:id="rId10"/>
    <p:sldId id="262" r:id="rId11"/>
    <p:sldId id="263" r:id="rId12"/>
    <p:sldId id="265" r:id="rId13"/>
    <p:sldId id="266" r:id="rId14"/>
    <p:sldId id="267" r:id="rId15"/>
    <p:sldId id="268" r:id="rId16"/>
    <p:sldId id="269" r:id="rId17"/>
    <p:sldId id="272" r:id="rId18"/>
    <p:sldId id="270"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0" autoAdjust="0"/>
    <p:restoredTop sz="86216" autoAdjust="0"/>
  </p:normalViewPr>
  <p:slideViewPr>
    <p:cSldViewPr snapToGrid="0" snapToObjects="1">
      <p:cViewPr varScale="1">
        <p:scale>
          <a:sx n="118" d="100"/>
          <a:sy n="118" d="100"/>
        </p:scale>
        <p:origin x="-22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71025-A83F-C541-891B-54CB0CEF93CB}" type="datetimeFigureOut">
              <a:rPr lang="en-US" smtClean="0"/>
              <a:t>11/06/2013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862ED2-91FA-A349-9081-EE95BDB08DD9}" type="slidenum">
              <a:rPr lang="en-US" smtClean="0"/>
              <a:t>‹#›</a:t>
            </a:fld>
            <a:endParaRPr lang="en-US"/>
          </a:p>
        </p:txBody>
      </p:sp>
    </p:spTree>
    <p:extLst>
      <p:ext uri="{BB962C8B-B14F-4D97-AF65-F5344CB8AC3E}">
        <p14:creationId xmlns:p14="http://schemas.microsoft.com/office/powerpoint/2010/main" val="860310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33DE3-5B61-604A-8818-CF39B5927167}" type="datetimeFigureOut">
              <a:rPr lang="en-US" smtClean="0"/>
              <a:t>11/06/2013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D6D5A-4379-3948-8128-7927C849D22F}" type="slidenum">
              <a:rPr lang="en-US" smtClean="0"/>
              <a:t>‹#›</a:t>
            </a:fld>
            <a:endParaRPr lang="en-US"/>
          </a:p>
        </p:txBody>
      </p:sp>
    </p:spTree>
    <p:extLst>
      <p:ext uri="{BB962C8B-B14F-4D97-AF65-F5344CB8AC3E}">
        <p14:creationId xmlns:p14="http://schemas.microsoft.com/office/powerpoint/2010/main" val="31583264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wikipedia.org</a:t>
            </a:r>
            <a:r>
              <a:rPr lang="en-US" sz="1200" kern="1200" dirty="0" smtClean="0">
                <a:solidFill>
                  <a:schemeClr val="tx1"/>
                </a:solidFill>
                <a:effectLst/>
                <a:latin typeface="+mn-lt"/>
                <a:ea typeface="+mn-ea"/>
                <a:cs typeface="+mn-cs"/>
              </a:rPr>
              <a:t> - “A </a:t>
            </a:r>
            <a:r>
              <a:rPr lang="en-US" sz="1200" b="1" kern="1200" dirty="0" smtClean="0">
                <a:solidFill>
                  <a:schemeClr val="tx1"/>
                </a:solidFill>
                <a:effectLst/>
                <a:latin typeface="+mn-lt"/>
                <a:ea typeface="+mn-ea"/>
                <a:cs typeface="+mn-cs"/>
              </a:rPr>
              <a:t>quantitative analyst</a:t>
            </a:r>
            <a:r>
              <a:rPr lang="en-US" sz="1200" kern="1200" dirty="0" smtClean="0">
                <a:solidFill>
                  <a:schemeClr val="tx1"/>
                </a:solidFill>
                <a:effectLst/>
                <a:latin typeface="+mn-lt"/>
                <a:ea typeface="+mn-ea"/>
                <a:cs typeface="+mn-cs"/>
              </a:rPr>
              <a:t> is a person who works in finance using numerical or quantitative techniques. Similar work is done in most other modern industries, but the work is not always called quantitative analysis. In the investment industry, people who perform quantitative analysis are frequently called </a:t>
            </a:r>
            <a:r>
              <a:rPr lang="en-US" sz="1200" b="1" kern="1200" dirty="0" smtClean="0">
                <a:solidFill>
                  <a:schemeClr val="tx1"/>
                </a:solidFill>
                <a:effectLst/>
                <a:latin typeface="+mn-lt"/>
                <a:ea typeface="+mn-ea"/>
                <a:cs typeface="+mn-cs"/>
              </a:rPr>
              <a:t>quants.” </a:t>
            </a:r>
            <a:endParaRPr lang="en-US" dirty="0"/>
          </a:p>
        </p:txBody>
      </p:sp>
      <p:sp>
        <p:nvSpPr>
          <p:cNvPr id="4" name="Slide Number Placeholder 3"/>
          <p:cNvSpPr>
            <a:spLocks noGrp="1"/>
          </p:cNvSpPr>
          <p:nvPr>
            <p:ph type="sldNum" sz="quarter" idx="10"/>
          </p:nvPr>
        </p:nvSpPr>
        <p:spPr/>
        <p:txBody>
          <a:bodyPr/>
          <a:lstStyle/>
          <a:p>
            <a:fld id="{2A5D6D5A-4379-3948-8128-7927C849D22F}" type="slidenum">
              <a:rPr lang="en-US" smtClean="0"/>
              <a:t>5</a:t>
            </a:fld>
            <a:endParaRPr lang="en-US"/>
          </a:p>
        </p:txBody>
      </p:sp>
    </p:spTree>
    <p:extLst>
      <p:ext uri="{BB962C8B-B14F-4D97-AF65-F5344CB8AC3E}">
        <p14:creationId xmlns:p14="http://schemas.microsoft.com/office/powerpoint/2010/main" val="96424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educated</a:t>
            </a:r>
          </a:p>
          <a:p>
            <a:r>
              <a:rPr lang="en-US" dirty="0" smtClean="0"/>
              <a:t>Excel,</a:t>
            </a:r>
            <a:r>
              <a:rPr lang="en-US" baseline="0" dirty="0" smtClean="0"/>
              <a:t> VBA, </a:t>
            </a:r>
          </a:p>
          <a:p>
            <a:r>
              <a:rPr lang="en-US" baseline="0" dirty="0" smtClean="0"/>
              <a:t>R</a:t>
            </a:r>
          </a:p>
          <a:p>
            <a:r>
              <a:rPr lang="en-US" baseline="0" dirty="0" smtClean="0"/>
              <a:t>Use of same IDE as developers (eclipse, with R plugin)</a:t>
            </a:r>
          </a:p>
          <a:p>
            <a:endParaRPr lang="en-US" dirty="0"/>
          </a:p>
        </p:txBody>
      </p:sp>
      <p:sp>
        <p:nvSpPr>
          <p:cNvPr id="4" name="Slide Number Placeholder 3"/>
          <p:cNvSpPr>
            <a:spLocks noGrp="1"/>
          </p:cNvSpPr>
          <p:nvPr>
            <p:ph type="sldNum" sz="quarter" idx="10"/>
          </p:nvPr>
        </p:nvSpPr>
        <p:spPr/>
        <p:txBody>
          <a:bodyPr/>
          <a:lstStyle/>
          <a:p>
            <a:fld id="{2A5D6D5A-4379-3948-8128-7927C849D22F}" type="slidenum">
              <a:rPr lang="en-US" smtClean="0"/>
              <a:t>6</a:t>
            </a:fld>
            <a:endParaRPr lang="en-US"/>
          </a:p>
        </p:txBody>
      </p:sp>
    </p:spTree>
    <p:extLst>
      <p:ext uri="{BB962C8B-B14F-4D97-AF65-F5344CB8AC3E}">
        <p14:creationId xmlns:p14="http://schemas.microsoft.com/office/powerpoint/2010/main" val="320890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fontAlgn="base">
              <a:buFont typeface="Arial"/>
              <a:buChar char="•"/>
            </a:pPr>
            <a:r>
              <a:rPr lang="en-US" sz="1200" u="none" strike="noStrike" kern="1200" dirty="0" smtClean="0">
                <a:solidFill>
                  <a:schemeClr val="tx1"/>
                </a:solidFill>
                <a:effectLst/>
                <a:latin typeface="+mn-lt"/>
                <a:ea typeface="+mn-ea"/>
                <a:cs typeface="+mn-cs"/>
              </a:rPr>
              <a:t>Magic </a:t>
            </a:r>
            <a:r>
              <a:rPr lang="en-US" sz="1200" u="none" strike="noStrike" kern="1200" dirty="0" smtClean="0">
                <a:solidFill>
                  <a:schemeClr val="tx1"/>
                </a:solidFill>
                <a:effectLst/>
                <a:latin typeface="+mn-lt"/>
                <a:ea typeface="+mn-ea"/>
                <a:cs typeface="+mn-cs"/>
              </a:rPr>
              <a:t>annotations such as Mojo that you need for it to work.</a:t>
            </a:r>
            <a:endParaRPr lang="en-GB" sz="1200" u="none" strike="noStrike" kern="1200" dirty="0" smtClean="0">
              <a:solidFill>
                <a:schemeClr val="tx1"/>
              </a:solidFill>
              <a:effectLst/>
              <a:latin typeface="+mn-lt"/>
              <a:ea typeface="+mn-ea"/>
              <a:cs typeface="+mn-cs"/>
            </a:endParaRPr>
          </a:p>
          <a:p>
            <a:pPr marL="171450" lvl="0" indent="-171450" fontAlgn="base">
              <a:buFont typeface="Arial"/>
              <a:buChar char="•"/>
            </a:pPr>
            <a:r>
              <a:rPr lang="en-US" sz="1200" u="none" strike="noStrike" kern="1200" dirty="0" smtClean="0">
                <a:solidFill>
                  <a:schemeClr val="tx1"/>
                </a:solidFill>
                <a:effectLst/>
                <a:latin typeface="+mn-lt"/>
                <a:ea typeface="+mn-ea"/>
                <a:cs typeface="+mn-cs"/>
              </a:rPr>
              <a:t>2 different kinds of exception </a:t>
            </a:r>
            <a:endParaRPr lang="en-GB" sz="1200" u="none" strike="noStrike" kern="1200" dirty="0" smtClean="0">
              <a:solidFill>
                <a:schemeClr val="tx1"/>
              </a:solidFill>
              <a:effectLst/>
              <a:latin typeface="+mn-lt"/>
              <a:ea typeface="+mn-ea"/>
              <a:cs typeface="+mn-cs"/>
            </a:endParaRPr>
          </a:p>
          <a:p>
            <a:pPr marL="171450" lvl="0" indent="-171450" fontAlgn="base">
              <a:buFont typeface="Arial"/>
              <a:buChar char="•"/>
            </a:pPr>
            <a:r>
              <a:rPr lang="en-US" sz="1200" u="none" strike="noStrike" kern="1200" dirty="0" smtClean="0">
                <a:solidFill>
                  <a:schemeClr val="tx1"/>
                </a:solidFill>
                <a:effectLst/>
                <a:latin typeface="+mn-lt"/>
                <a:ea typeface="+mn-ea"/>
                <a:cs typeface="+mn-cs"/>
              </a:rPr>
              <a:t>Nothing passed into execute, must reach into base class</a:t>
            </a:r>
          </a:p>
          <a:p>
            <a:pPr marL="171450" lvl="0" indent="-171450" fontAlgn="base">
              <a:buFont typeface="Arial"/>
              <a:buChar char="•"/>
            </a:pPr>
            <a:r>
              <a:rPr lang="en-US" sz="1200" u="none" strike="noStrike" kern="1200" dirty="0" smtClean="0">
                <a:solidFill>
                  <a:schemeClr val="tx1"/>
                </a:solidFill>
                <a:effectLst/>
                <a:latin typeface="+mn-lt"/>
                <a:ea typeface="+mn-ea"/>
                <a:cs typeface="+mn-cs"/>
              </a:rPr>
              <a:t>There </a:t>
            </a:r>
            <a:r>
              <a:rPr lang="en-US" sz="1200" u="none" strike="noStrike" kern="1200" dirty="0" smtClean="0">
                <a:solidFill>
                  <a:schemeClr val="tx1"/>
                </a:solidFill>
                <a:effectLst/>
                <a:latin typeface="+mn-lt"/>
                <a:ea typeface="+mn-ea"/>
                <a:cs typeface="+mn-cs"/>
              </a:rPr>
              <a:t>is more than 1 method the interface, although the base class has provided default implementations</a:t>
            </a:r>
            <a:r>
              <a:rPr lang="en-US" sz="1200" u="none" strike="noStrike" kern="1200" dirty="0" smtClean="0">
                <a:solidFill>
                  <a:schemeClr val="tx1"/>
                </a:solidFill>
                <a:effectLst/>
                <a:latin typeface="+mn-lt"/>
                <a:ea typeface="+mn-ea"/>
                <a:cs typeface="+mn-cs"/>
              </a:rPr>
              <a:t>.</a:t>
            </a:r>
            <a:endParaRPr lang="en-GB"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A5D6D5A-4379-3948-8128-7927C849D22F}" type="slidenum">
              <a:rPr lang="en-US" smtClean="0"/>
              <a:t>8</a:t>
            </a:fld>
            <a:endParaRPr lang="en-US"/>
          </a:p>
        </p:txBody>
      </p:sp>
    </p:spTree>
    <p:extLst>
      <p:ext uri="{BB962C8B-B14F-4D97-AF65-F5344CB8AC3E}">
        <p14:creationId xmlns:p14="http://schemas.microsoft.com/office/powerpoint/2010/main" val="395080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fontAlgn="base">
              <a:buFont typeface="Arial"/>
              <a:buChar char="•"/>
            </a:pPr>
            <a:r>
              <a:rPr lang="en-US" sz="1200" u="none" strike="noStrike" kern="1200" dirty="0" smtClean="0">
                <a:solidFill>
                  <a:schemeClr val="tx1"/>
                </a:solidFill>
                <a:effectLst/>
                <a:latin typeface="+mn-lt"/>
                <a:ea typeface="+mn-ea"/>
                <a:cs typeface="+mn-cs"/>
              </a:rPr>
              <a:t>Single responsibility principle - anyone implementing this interface can see it should do one thing and that is price the market, nothing else. </a:t>
            </a:r>
            <a:endParaRPr lang="en-GB" sz="1200" u="none" strike="noStrike" kern="1200" dirty="0" smtClean="0">
              <a:solidFill>
                <a:schemeClr val="tx1"/>
              </a:solidFill>
              <a:effectLst/>
              <a:latin typeface="+mn-lt"/>
              <a:ea typeface="+mn-ea"/>
              <a:cs typeface="+mn-cs"/>
            </a:endParaRPr>
          </a:p>
          <a:p>
            <a:pPr marL="171450" lvl="0" indent="-171450" fontAlgn="base">
              <a:buFont typeface="Arial"/>
              <a:buChar char="•"/>
            </a:pPr>
            <a:r>
              <a:rPr lang="en-US" sz="1200" u="none" strike="noStrike" kern="1200" dirty="0" smtClean="0">
                <a:solidFill>
                  <a:schemeClr val="tx1"/>
                </a:solidFill>
                <a:effectLst/>
                <a:latin typeface="+mn-lt"/>
                <a:ea typeface="+mn-ea"/>
                <a:cs typeface="+mn-cs"/>
              </a:rPr>
              <a:t>Interface segregation principle - The </a:t>
            </a:r>
            <a:r>
              <a:rPr lang="en-US" sz="1200" u="none" strike="noStrike" kern="1200" dirty="0" err="1" smtClean="0">
                <a:solidFill>
                  <a:schemeClr val="tx1"/>
                </a:solidFill>
                <a:effectLst/>
                <a:latin typeface="+mn-lt"/>
                <a:ea typeface="+mn-ea"/>
                <a:cs typeface="+mn-cs"/>
              </a:rPr>
              <a:t>PriceableMarket</a:t>
            </a:r>
            <a:r>
              <a:rPr lang="en-US" sz="1200" u="none" strike="noStrike" kern="1200" dirty="0" smtClean="0">
                <a:solidFill>
                  <a:schemeClr val="tx1"/>
                </a:solidFill>
                <a:effectLst/>
                <a:latin typeface="+mn-lt"/>
                <a:ea typeface="+mn-ea"/>
                <a:cs typeface="+mn-cs"/>
              </a:rPr>
              <a:t> only allows them to do the one thing we want them to do which is price the market.</a:t>
            </a:r>
            <a:endParaRPr lang="en-GB" sz="1200" u="none" strike="noStrike" kern="1200" dirty="0" smtClean="0">
              <a:solidFill>
                <a:schemeClr val="tx1"/>
              </a:solidFill>
              <a:effectLst/>
              <a:latin typeface="+mn-lt"/>
              <a:ea typeface="+mn-ea"/>
              <a:cs typeface="+mn-cs"/>
            </a:endParaRPr>
          </a:p>
          <a:p>
            <a:pPr marL="171450" lvl="0" indent="-171450" fontAlgn="base">
              <a:buFont typeface="Arial"/>
              <a:buChar char="•"/>
            </a:pPr>
            <a:r>
              <a:rPr lang="en-US" sz="1200" u="none" strike="noStrike" kern="1200" dirty="0" smtClean="0">
                <a:solidFill>
                  <a:schemeClr val="tx1"/>
                </a:solidFill>
                <a:effectLst/>
                <a:latin typeface="+mn-lt"/>
                <a:ea typeface="+mn-ea"/>
                <a:cs typeface="+mn-cs"/>
              </a:rPr>
              <a:t>The objects they have available to work with are clear as they are passed as parameters. No going off to magic places to find things.</a:t>
            </a:r>
            <a:endParaRPr lang="en-GB" sz="1200" u="none" strike="noStrike" kern="1200" dirty="0" smtClean="0">
              <a:solidFill>
                <a:schemeClr val="tx1"/>
              </a:solidFill>
              <a:effectLst/>
              <a:latin typeface="+mn-lt"/>
              <a:ea typeface="+mn-ea"/>
              <a:cs typeface="+mn-cs"/>
            </a:endParaRPr>
          </a:p>
          <a:p>
            <a:pPr marL="171450" lvl="0" indent="-171450" fontAlgn="base">
              <a:buFont typeface="Arial"/>
              <a:buChar char="•"/>
            </a:pPr>
            <a:r>
              <a:rPr lang="en-US" sz="1200" u="none" strike="noStrike" kern="1200" dirty="0" smtClean="0">
                <a:solidFill>
                  <a:schemeClr val="tx1"/>
                </a:solidFill>
                <a:effectLst/>
                <a:latin typeface="+mn-lt"/>
                <a:ea typeface="+mn-ea"/>
                <a:cs typeface="+mn-cs"/>
              </a:rPr>
              <a:t>Easily unit tested, simply construct the object and pass in the state of the world you want to test and then check the price.</a:t>
            </a:r>
            <a:endParaRPr lang="en-GB" sz="1200" u="none" strike="noStrike" kern="1200" dirty="0" smtClean="0">
              <a:solidFill>
                <a:schemeClr val="tx1"/>
              </a:solidFill>
              <a:effectLst/>
              <a:latin typeface="+mn-lt"/>
              <a:ea typeface="+mn-ea"/>
              <a:cs typeface="+mn-cs"/>
            </a:endParaRP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2A5D6D5A-4379-3948-8128-7927C849D22F}" type="slidenum">
              <a:rPr lang="en-US" smtClean="0"/>
              <a:t>9</a:t>
            </a:fld>
            <a:endParaRPr lang="en-US"/>
          </a:p>
        </p:txBody>
      </p:sp>
    </p:spTree>
    <p:extLst>
      <p:ext uri="{BB962C8B-B14F-4D97-AF65-F5344CB8AC3E}">
        <p14:creationId xmlns:p14="http://schemas.microsoft.com/office/powerpoint/2010/main" val="106173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CCF9806-5126-3E4F-A673-F9C91F673374}" type="datetime1">
              <a:rPr lang="en-GB" smtClean="0"/>
              <a:t>11/06/2013</a:t>
            </a:fld>
            <a:endParaRPr lang="en-US"/>
          </a:p>
        </p:txBody>
      </p:sp>
      <p:sp>
        <p:nvSpPr>
          <p:cNvPr id="5" name="Footer Placeholder 4"/>
          <p:cNvSpPr>
            <a:spLocks noGrp="1"/>
          </p:cNvSpPr>
          <p:nvPr>
            <p:ph type="ftr" sz="quarter" idx="11"/>
          </p:nvPr>
        </p:nvSpPr>
        <p:spPr/>
        <p:txBody>
          <a:bodyPr/>
          <a:lstStyle/>
          <a:p>
            <a:r>
              <a:rPr lang="en-US" dirty="0" err="1" smtClean="0"/>
              <a:t>www.bssd.co.uk</a:t>
            </a:r>
            <a:endParaRPr lang="en-US" dirty="0"/>
          </a:p>
        </p:txBody>
      </p:sp>
      <p:sp>
        <p:nvSpPr>
          <p:cNvPr id="6" name="Slide Number Placeholder 5"/>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20376933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7584953-354C-824B-922A-587297363B97}" type="datetime1">
              <a:rPr lang="en-GB" smtClean="0"/>
              <a:t>11/06/2013</a:t>
            </a:fld>
            <a:endParaRPr lang="en-US"/>
          </a:p>
        </p:txBody>
      </p:sp>
      <p:sp>
        <p:nvSpPr>
          <p:cNvPr id="5" name="Footer Placeholder 4"/>
          <p:cNvSpPr>
            <a:spLocks noGrp="1"/>
          </p:cNvSpPr>
          <p:nvPr>
            <p:ph type="ftr" sz="quarter" idx="11"/>
          </p:nvPr>
        </p:nvSpPr>
        <p:spPr/>
        <p:txBody>
          <a:bodyPr/>
          <a:lstStyle/>
          <a:p>
            <a:r>
              <a:rPr lang="en-US" dirty="0" err="1" smtClean="0"/>
              <a:t>www.bssd.co.uk</a:t>
            </a:r>
            <a:endParaRPr lang="en-US" dirty="0"/>
          </a:p>
        </p:txBody>
      </p:sp>
      <p:sp>
        <p:nvSpPr>
          <p:cNvPr id="6" name="Slide Number Placeholder 5"/>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21813766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C9FD787-29A9-7642-8A15-0462F25FE222}" type="datetime1">
              <a:rPr lang="en-GB" smtClean="0"/>
              <a:t>11/06/2013</a:t>
            </a:fld>
            <a:endParaRPr lang="en-US"/>
          </a:p>
        </p:txBody>
      </p:sp>
      <p:sp>
        <p:nvSpPr>
          <p:cNvPr id="5" name="Footer Placeholder 4"/>
          <p:cNvSpPr>
            <a:spLocks noGrp="1"/>
          </p:cNvSpPr>
          <p:nvPr>
            <p:ph type="ftr" sz="quarter" idx="11"/>
          </p:nvPr>
        </p:nvSpPr>
        <p:spPr/>
        <p:txBody>
          <a:bodyPr/>
          <a:lstStyle/>
          <a:p>
            <a:r>
              <a:rPr lang="en-US" dirty="0" err="1" smtClean="0"/>
              <a:t>www.bssd.co.uk</a:t>
            </a:r>
            <a:endParaRPr lang="en-US" dirty="0"/>
          </a:p>
        </p:txBody>
      </p:sp>
      <p:sp>
        <p:nvSpPr>
          <p:cNvPr id="6" name="Slide Number Placeholder 5"/>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28573388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680388E-19CB-FA48-BBAC-5CEDDC264328}" type="datetime1">
              <a:rPr lang="en-GB" smtClean="0"/>
              <a:t>11/06/2013</a:t>
            </a:fld>
            <a:endParaRPr lang="en-US"/>
          </a:p>
        </p:txBody>
      </p:sp>
      <p:sp>
        <p:nvSpPr>
          <p:cNvPr id="5" name="Footer Placeholder 4"/>
          <p:cNvSpPr>
            <a:spLocks noGrp="1"/>
          </p:cNvSpPr>
          <p:nvPr>
            <p:ph type="ftr" sz="quarter" idx="11"/>
          </p:nvPr>
        </p:nvSpPr>
        <p:spPr/>
        <p:txBody>
          <a:bodyPr/>
          <a:lstStyle/>
          <a:p>
            <a:r>
              <a:rPr lang="en-US" dirty="0" err="1" smtClean="0"/>
              <a:t>www.bssd.co.uk</a:t>
            </a:r>
            <a:endParaRPr lang="en-US" dirty="0"/>
          </a:p>
        </p:txBody>
      </p:sp>
      <p:sp>
        <p:nvSpPr>
          <p:cNvPr id="6" name="Slide Number Placeholder 5"/>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42608231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6215FE2-E115-C144-8944-38604D9809AD}" type="datetime1">
              <a:rPr lang="en-GB" smtClean="0"/>
              <a:t>11/06/2013</a:t>
            </a:fld>
            <a:endParaRPr lang="en-US"/>
          </a:p>
        </p:txBody>
      </p:sp>
      <p:sp>
        <p:nvSpPr>
          <p:cNvPr id="5" name="Footer Placeholder 4"/>
          <p:cNvSpPr>
            <a:spLocks noGrp="1"/>
          </p:cNvSpPr>
          <p:nvPr>
            <p:ph type="ftr" sz="quarter" idx="11"/>
          </p:nvPr>
        </p:nvSpPr>
        <p:spPr/>
        <p:txBody>
          <a:bodyPr/>
          <a:lstStyle/>
          <a:p>
            <a:r>
              <a:rPr lang="en-US" dirty="0" err="1" smtClean="0"/>
              <a:t>www.bssd.co.uk</a:t>
            </a:r>
            <a:endParaRPr lang="en-US" dirty="0"/>
          </a:p>
        </p:txBody>
      </p:sp>
      <p:sp>
        <p:nvSpPr>
          <p:cNvPr id="6" name="Slide Number Placeholder 5"/>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14660146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F522E0F-2733-B446-A81C-937092B03FE2}" type="datetime1">
              <a:rPr lang="en-GB" smtClean="0"/>
              <a:t>11/06/2013</a:t>
            </a:fld>
            <a:endParaRPr lang="en-US"/>
          </a:p>
        </p:txBody>
      </p:sp>
      <p:sp>
        <p:nvSpPr>
          <p:cNvPr id="6" name="Footer Placeholder 5"/>
          <p:cNvSpPr>
            <a:spLocks noGrp="1"/>
          </p:cNvSpPr>
          <p:nvPr>
            <p:ph type="ftr" sz="quarter" idx="11"/>
          </p:nvPr>
        </p:nvSpPr>
        <p:spPr/>
        <p:txBody>
          <a:bodyPr/>
          <a:lstStyle/>
          <a:p>
            <a:r>
              <a:rPr lang="en-US" dirty="0" err="1" smtClean="0"/>
              <a:t>www.bssd.co.uk</a:t>
            </a:r>
            <a:endParaRPr lang="en-US" dirty="0"/>
          </a:p>
        </p:txBody>
      </p:sp>
      <p:sp>
        <p:nvSpPr>
          <p:cNvPr id="7" name="Slide Number Placeholder 6"/>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14531306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10FD486-7AA9-1148-89A5-E91F10620967}" type="datetime1">
              <a:rPr lang="en-GB" smtClean="0"/>
              <a:t>11/06/2013</a:t>
            </a:fld>
            <a:endParaRPr lang="en-US"/>
          </a:p>
        </p:txBody>
      </p:sp>
      <p:sp>
        <p:nvSpPr>
          <p:cNvPr id="8" name="Footer Placeholder 7"/>
          <p:cNvSpPr>
            <a:spLocks noGrp="1"/>
          </p:cNvSpPr>
          <p:nvPr>
            <p:ph type="ftr" sz="quarter" idx="11"/>
          </p:nvPr>
        </p:nvSpPr>
        <p:spPr/>
        <p:txBody>
          <a:bodyPr/>
          <a:lstStyle/>
          <a:p>
            <a:r>
              <a:rPr lang="en-US" dirty="0" err="1" smtClean="0"/>
              <a:t>www.bssd.co.uk</a:t>
            </a:r>
            <a:endParaRPr lang="en-US" dirty="0"/>
          </a:p>
        </p:txBody>
      </p:sp>
      <p:sp>
        <p:nvSpPr>
          <p:cNvPr id="9" name="Slide Number Placeholder 8"/>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32250261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50D0272D-1428-654B-86E6-A9B53ABD3753}" type="datetime1">
              <a:rPr lang="en-GB" smtClean="0"/>
              <a:t>11/06/2013</a:t>
            </a:fld>
            <a:endParaRPr lang="en-US"/>
          </a:p>
        </p:txBody>
      </p:sp>
      <p:sp>
        <p:nvSpPr>
          <p:cNvPr id="4" name="Footer Placeholder 3"/>
          <p:cNvSpPr>
            <a:spLocks noGrp="1"/>
          </p:cNvSpPr>
          <p:nvPr>
            <p:ph type="ftr" sz="quarter" idx="11"/>
          </p:nvPr>
        </p:nvSpPr>
        <p:spPr/>
        <p:txBody>
          <a:bodyPr/>
          <a:lstStyle/>
          <a:p>
            <a:r>
              <a:rPr lang="en-US" dirty="0" err="1" smtClean="0"/>
              <a:t>www.bssd.co.uk</a:t>
            </a:r>
            <a:endParaRPr lang="en-US" dirty="0"/>
          </a:p>
        </p:txBody>
      </p:sp>
      <p:sp>
        <p:nvSpPr>
          <p:cNvPr id="5" name="Slide Number Placeholder 4"/>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22330890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4C674-633E-5C4E-8068-ED20E828695F}" type="datetime1">
              <a:rPr lang="en-GB" smtClean="0"/>
              <a:t>11/06/2013</a:t>
            </a:fld>
            <a:endParaRPr lang="en-US"/>
          </a:p>
        </p:txBody>
      </p:sp>
      <p:sp>
        <p:nvSpPr>
          <p:cNvPr id="3" name="Footer Placeholder 2"/>
          <p:cNvSpPr>
            <a:spLocks noGrp="1"/>
          </p:cNvSpPr>
          <p:nvPr>
            <p:ph type="ftr" sz="quarter" idx="11"/>
          </p:nvPr>
        </p:nvSpPr>
        <p:spPr/>
        <p:txBody>
          <a:bodyPr/>
          <a:lstStyle/>
          <a:p>
            <a:r>
              <a:rPr lang="en-US" dirty="0" err="1" smtClean="0"/>
              <a:t>www.bssd.co.uk</a:t>
            </a:r>
            <a:endParaRPr lang="en-US" dirty="0"/>
          </a:p>
        </p:txBody>
      </p:sp>
      <p:sp>
        <p:nvSpPr>
          <p:cNvPr id="4" name="Slide Number Placeholder 3"/>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3035235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DCCD43B-4E30-E04D-8B71-033CABCC06F7}" type="datetime1">
              <a:rPr lang="en-GB" smtClean="0"/>
              <a:t>11/06/2013</a:t>
            </a:fld>
            <a:endParaRPr lang="en-US"/>
          </a:p>
        </p:txBody>
      </p:sp>
      <p:sp>
        <p:nvSpPr>
          <p:cNvPr id="6" name="Footer Placeholder 5"/>
          <p:cNvSpPr>
            <a:spLocks noGrp="1"/>
          </p:cNvSpPr>
          <p:nvPr>
            <p:ph type="ftr" sz="quarter" idx="11"/>
          </p:nvPr>
        </p:nvSpPr>
        <p:spPr/>
        <p:txBody>
          <a:bodyPr/>
          <a:lstStyle/>
          <a:p>
            <a:r>
              <a:rPr lang="en-US" dirty="0" err="1" smtClean="0"/>
              <a:t>www.bssd.co.uk</a:t>
            </a:r>
            <a:endParaRPr lang="en-US" dirty="0"/>
          </a:p>
        </p:txBody>
      </p:sp>
      <p:sp>
        <p:nvSpPr>
          <p:cNvPr id="7" name="Slide Number Placeholder 6"/>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41815201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2DE4EE6-AE23-8344-A753-4E99C40B4C8D}" type="datetime1">
              <a:rPr lang="en-GB" smtClean="0"/>
              <a:t>11/06/2013</a:t>
            </a:fld>
            <a:endParaRPr lang="en-US"/>
          </a:p>
        </p:txBody>
      </p:sp>
      <p:sp>
        <p:nvSpPr>
          <p:cNvPr id="6" name="Footer Placeholder 5"/>
          <p:cNvSpPr>
            <a:spLocks noGrp="1"/>
          </p:cNvSpPr>
          <p:nvPr>
            <p:ph type="ftr" sz="quarter" idx="11"/>
          </p:nvPr>
        </p:nvSpPr>
        <p:spPr/>
        <p:txBody>
          <a:bodyPr/>
          <a:lstStyle/>
          <a:p>
            <a:r>
              <a:rPr lang="en-US" dirty="0" err="1" smtClean="0"/>
              <a:t>www.bssd.co.uk</a:t>
            </a:r>
            <a:endParaRPr lang="en-US" dirty="0"/>
          </a:p>
        </p:txBody>
      </p:sp>
      <p:sp>
        <p:nvSpPr>
          <p:cNvPr id="7" name="Slide Number Placeholder 6"/>
          <p:cNvSpPr>
            <a:spLocks noGrp="1"/>
          </p:cNvSpPr>
          <p:nvPr>
            <p:ph type="sldNum" sz="quarter" idx="12"/>
          </p:nvPr>
        </p:nvSpPr>
        <p:spPr/>
        <p:txBody>
          <a:bodyPr/>
          <a:lstStyle/>
          <a:p>
            <a:fld id="{BD17DAAA-6A44-B447-B0ED-E198FBBC052C}" type="slidenum">
              <a:rPr lang="en-US" smtClean="0"/>
              <a:t>‹#›</a:t>
            </a:fld>
            <a:endParaRPr lang="en-US"/>
          </a:p>
        </p:txBody>
      </p:sp>
    </p:spTree>
    <p:extLst>
      <p:ext uri="{BB962C8B-B14F-4D97-AF65-F5344CB8AC3E}">
        <p14:creationId xmlns:p14="http://schemas.microsoft.com/office/powerpoint/2010/main" val="5172206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ottom_banner.jpg"/>
          <p:cNvPicPr>
            <a:picLocks noChangeAspect="1"/>
          </p:cNvPicPr>
          <p:nvPr userDrawn="1"/>
        </p:nvPicPr>
        <p:blipFill rotWithShape="1">
          <a:blip r:embed="rId13">
            <a:extLst>
              <a:ext uri="{28A0092B-C50C-407E-A947-70E740481C1C}">
                <a14:useLocalDpi xmlns:a14="http://schemas.microsoft.com/office/drawing/2010/main" val="0"/>
              </a:ext>
            </a:extLst>
          </a:blip>
          <a:srcRect l="6172" r="5967" b="6252"/>
          <a:stretch/>
        </p:blipFill>
        <p:spPr>
          <a:xfrm>
            <a:off x="0" y="5155258"/>
            <a:ext cx="9144000" cy="1702741"/>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EDBC6-0326-1640-9D03-F71CFBBBBA28}" type="datetime1">
              <a:rPr lang="en-GB" smtClean="0"/>
              <a:t>11/06/2013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www.bssd.co.uk</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7DAAA-6A44-B447-B0ED-E198FBBC052C}" type="slidenum">
              <a:rPr lang="en-US" smtClean="0"/>
              <a:t>‹#›</a:t>
            </a:fld>
            <a:endParaRPr lang="en-US"/>
          </a:p>
        </p:txBody>
      </p:sp>
    </p:spTree>
    <p:extLst>
      <p:ext uri="{BB962C8B-B14F-4D97-AF65-F5344CB8AC3E}">
        <p14:creationId xmlns:p14="http://schemas.microsoft.com/office/powerpoint/2010/main" val="150740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 Software Development in 8 Weeks</a:t>
            </a:r>
            <a:endParaRPr lang="en-US" dirty="0"/>
          </a:p>
        </p:txBody>
      </p:sp>
      <p:sp>
        <p:nvSpPr>
          <p:cNvPr id="3" name="Subtitle 2"/>
          <p:cNvSpPr>
            <a:spLocks noGrp="1"/>
          </p:cNvSpPr>
          <p:nvPr>
            <p:ph type="subTitle" idx="1"/>
          </p:nvPr>
        </p:nvSpPr>
        <p:spPr/>
        <p:txBody>
          <a:bodyPr/>
          <a:lstStyle/>
          <a:p>
            <a:r>
              <a:rPr lang="en-US" dirty="0" smtClean="0"/>
              <a:t>Andy Stewart</a:t>
            </a:r>
          </a:p>
          <a:p>
            <a:r>
              <a:rPr lang="en-US" dirty="0" err="1" smtClean="0"/>
              <a:t>www.bssd.co.uk</a:t>
            </a:r>
            <a:endParaRPr lang="en-US" dirty="0"/>
          </a:p>
        </p:txBody>
      </p:sp>
    </p:spTree>
    <p:extLst>
      <p:ext uri="{BB962C8B-B14F-4D97-AF65-F5344CB8AC3E}">
        <p14:creationId xmlns:p14="http://schemas.microsoft.com/office/powerpoint/2010/main" val="39639498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Mother Pattern</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solidFill>
                  <a:srgbClr val="7F0055"/>
                </a:solidFill>
                <a:latin typeface="Courier New"/>
                <a:cs typeface="Courier New"/>
              </a:rPr>
              <a:t>public</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static</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Order </a:t>
            </a:r>
            <a:r>
              <a:rPr lang="en-US" sz="1800" dirty="0" err="1" smtClean="0">
                <a:solidFill>
                  <a:srgbClr val="000000"/>
                </a:solidFill>
                <a:latin typeface="Courier New"/>
                <a:cs typeface="Courier New"/>
              </a:rPr>
              <a:t>buyUsdGbpOrder</a:t>
            </a:r>
            <a:r>
              <a:rPr lang="en-US" sz="1800" dirty="0" smtClean="0">
                <a:solidFill>
                  <a:srgbClr val="000000"/>
                </a:solidFill>
                <a:latin typeface="Courier New"/>
                <a:cs typeface="Courier New"/>
              </a:rPr>
              <a:t> (String trader){</a:t>
            </a:r>
          </a:p>
          <a:p>
            <a:pPr marL="0" indent="0">
              <a:buNone/>
            </a:pPr>
            <a:r>
              <a:rPr lang="en-US" sz="1800" dirty="0">
                <a:solidFill>
                  <a:srgbClr val="000000"/>
                </a:solidFill>
                <a:latin typeface="Courier New"/>
                <a:cs typeface="Courier New"/>
              </a:rPr>
              <a:t>	</a:t>
            </a:r>
            <a:r>
              <a:rPr lang="en-US" sz="1800" b="1" dirty="0" smtClean="0">
                <a:solidFill>
                  <a:srgbClr val="7F0055"/>
                </a:solidFill>
                <a:latin typeface="Courier New"/>
                <a:cs typeface="Courier New"/>
              </a:rPr>
              <a:t>return</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new</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Order(</a:t>
            </a:r>
            <a:r>
              <a:rPr lang="en-US" sz="1800" dirty="0" err="1" smtClean="0">
                <a:solidFill>
                  <a:srgbClr val="000000"/>
                </a:solidFill>
                <a:latin typeface="Courier New"/>
                <a:cs typeface="Courier New"/>
              </a:rPr>
              <a:t>Asset.</a:t>
            </a:r>
            <a:r>
              <a:rPr lang="en-US" sz="1800" i="1" dirty="0" err="1" smtClean="0">
                <a:solidFill>
                  <a:srgbClr val="0000C0"/>
                </a:solidFill>
                <a:latin typeface="Courier New"/>
                <a:cs typeface="Courier New"/>
              </a:rPr>
              <a:t>SPOTS</a:t>
            </a:r>
            <a:r>
              <a:rPr lang="en-US" sz="1800" i="1" dirty="0" smtClean="0">
                <a:solidFill>
                  <a:srgbClr val="000000"/>
                </a:solidFill>
                <a:latin typeface="Courier New"/>
                <a:cs typeface="Courier New"/>
              </a:rPr>
              <a:t>, </a:t>
            </a:r>
            <a:r>
              <a:rPr lang="en-US" sz="1800" i="1" dirty="0" smtClean="0">
                <a:solidFill>
                  <a:srgbClr val="2A00FF"/>
                </a:solidFill>
                <a:latin typeface="Courier New"/>
                <a:cs typeface="Courier New"/>
              </a:rPr>
              <a:t>"GBP/USD"</a:t>
            </a:r>
            <a:r>
              <a:rPr lang="en-US" sz="1800" i="1" dirty="0" smtClean="0">
                <a:solidFill>
                  <a:srgbClr val="000000"/>
                </a:solidFill>
                <a:latin typeface="Courier New"/>
                <a:cs typeface="Courier New"/>
              </a:rPr>
              <a:t>, </a:t>
            </a:r>
          </a:p>
          <a:p>
            <a:pPr marL="0" indent="0">
              <a:buNone/>
            </a:pPr>
            <a:r>
              <a:rPr lang="en-US" sz="1800" i="1" dirty="0">
                <a:solidFill>
                  <a:srgbClr val="000000"/>
                </a:solidFill>
                <a:latin typeface="Courier New"/>
                <a:cs typeface="Courier New"/>
              </a:rPr>
              <a:t>	</a:t>
            </a:r>
            <a:r>
              <a:rPr lang="en-US" sz="1800" i="1" dirty="0" smtClean="0">
                <a:solidFill>
                  <a:srgbClr val="000000"/>
                </a:solidFill>
                <a:latin typeface="Courier New"/>
                <a:cs typeface="Courier New"/>
              </a:rPr>
              <a:t>					</a:t>
            </a:r>
            <a:r>
              <a:rPr lang="en-US" sz="1800" i="1" dirty="0" err="1" smtClean="0">
                <a:solidFill>
                  <a:srgbClr val="000000"/>
                </a:solidFill>
                <a:latin typeface="Courier New"/>
                <a:cs typeface="Courier New"/>
              </a:rPr>
              <a:t>Side.</a:t>
            </a:r>
            <a:r>
              <a:rPr lang="en-US" sz="1800" i="1" dirty="0" err="1" smtClean="0">
                <a:solidFill>
                  <a:srgbClr val="0000C0"/>
                </a:solidFill>
                <a:latin typeface="Courier New"/>
                <a:cs typeface="Courier New"/>
              </a:rPr>
              <a:t>BUY</a:t>
            </a:r>
            <a:r>
              <a:rPr lang="en-US" sz="1800" i="1" dirty="0" smtClean="0">
                <a:solidFill>
                  <a:srgbClr val="000000"/>
                </a:solidFill>
                <a:latin typeface="Courier New"/>
                <a:cs typeface="Courier New"/>
              </a:rPr>
              <a:t>, 10, 1.54, trader);</a:t>
            </a:r>
          </a:p>
          <a:p>
            <a:pPr marL="0" indent="0">
              <a:buNone/>
            </a:pPr>
            <a:r>
              <a:rPr lang="en-US" sz="1800" dirty="0" smtClean="0">
                <a:solidFill>
                  <a:srgbClr val="000000"/>
                </a:solidFill>
                <a:latin typeface="Courier New"/>
                <a:cs typeface="Courier New"/>
              </a:rPr>
              <a:t>}</a:t>
            </a:r>
          </a:p>
          <a:p>
            <a:endParaRPr lang="en-US" sz="1800" dirty="0" smtClean="0">
              <a:latin typeface="Courier New"/>
              <a:cs typeface="Courier New"/>
            </a:endParaRPr>
          </a:p>
          <a:p>
            <a:pPr marL="0" indent="0">
              <a:buNone/>
            </a:pPr>
            <a:r>
              <a:rPr lang="en-US" sz="1800" b="1" dirty="0" smtClean="0">
                <a:solidFill>
                  <a:srgbClr val="7F0055"/>
                </a:solidFill>
                <a:latin typeface="Courier New"/>
                <a:cs typeface="Courier New"/>
              </a:rPr>
              <a:t>public</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static</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Order </a:t>
            </a:r>
            <a:r>
              <a:rPr lang="en-US" sz="1800" dirty="0" err="1" smtClean="0">
                <a:solidFill>
                  <a:srgbClr val="000000"/>
                </a:solidFill>
                <a:latin typeface="Courier New"/>
                <a:cs typeface="Courier New"/>
              </a:rPr>
              <a:t>largeBuyUsdGbpOrder</a:t>
            </a:r>
            <a:r>
              <a:rPr lang="en-US" sz="1800" dirty="0" smtClean="0">
                <a:solidFill>
                  <a:srgbClr val="000000"/>
                </a:solidFill>
                <a:latin typeface="Courier New"/>
                <a:cs typeface="Courier New"/>
              </a:rPr>
              <a:t>(String trader){</a:t>
            </a:r>
          </a:p>
          <a:p>
            <a:pPr marL="0" indent="0">
              <a:buNone/>
            </a:pPr>
            <a:r>
              <a:rPr lang="en-US" sz="1800" dirty="0">
                <a:solidFill>
                  <a:srgbClr val="000000"/>
                </a:solidFill>
                <a:latin typeface="Courier New"/>
                <a:cs typeface="Courier New"/>
              </a:rPr>
              <a:t>	</a:t>
            </a:r>
            <a:r>
              <a:rPr lang="en-US" sz="1800" b="1" dirty="0" smtClean="0">
                <a:solidFill>
                  <a:srgbClr val="7F0055"/>
                </a:solidFill>
                <a:latin typeface="Courier New"/>
                <a:cs typeface="Courier New"/>
              </a:rPr>
              <a:t>return</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new</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Order(</a:t>
            </a:r>
            <a:r>
              <a:rPr lang="en-US" sz="1800" dirty="0" err="1" smtClean="0">
                <a:solidFill>
                  <a:srgbClr val="000000"/>
                </a:solidFill>
                <a:latin typeface="Courier New"/>
                <a:cs typeface="Courier New"/>
              </a:rPr>
              <a:t>Asset.</a:t>
            </a:r>
            <a:r>
              <a:rPr lang="en-US" sz="1800" i="1" dirty="0" err="1" smtClean="0">
                <a:solidFill>
                  <a:srgbClr val="0000C0"/>
                </a:solidFill>
                <a:latin typeface="Courier New"/>
                <a:cs typeface="Courier New"/>
              </a:rPr>
              <a:t>SPOTS</a:t>
            </a:r>
            <a:r>
              <a:rPr lang="en-US" sz="1800" i="1" dirty="0" smtClean="0">
                <a:solidFill>
                  <a:srgbClr val="000000"/>
                </a:solidFill>
                <a:latin typeface="Courier New"/>
                <a:cs typeface="Courier New"/>
              </a:rPr>
              <a:t>, </a:t>
            </a:r>
            <a:r>
              <a:rPr lang="en-US" sz="1800" i="1" dirty="0" smtClean="0">
                <a:solidFill>
                  <a:srgbClr val="2A00FF"/>
                </a:solidFill>
                <a:latin typeface="Courier New"/>
                <a:cs typeface="Courier New"/>
              </a:rPr>
              <a:t>"GBP/USD"</a:t>
            </a:r>
            <a:r>
              <a:rPr lang="en-US" sz="1800" i="1" dirty="0" smtClean="0">
                <a:solidFill>
                  <a:srgbClr val="000000"/>
                </a:solidFill>
                <a:latin typeface="Courier New"/>
                <a:cs typeface="Courier New"/>
              </a:rPr>
              <a:t>, </a:t>
            </a:r>
          </a:p>
          <a:p>
            <a:pPr marL="0" indent="0">
              <a:buNone/>
            </a:pPr>
            <a:r>
              <a:rPr lang="en-US" sz="1800" i="1" dirty="0">
                <a:solidFill>
                  <a:srgbClr val="000000"/>
                </a:solidFill>
                <a:latin typeface="Courier New"/>
                <a:cs typeface="Courier New"/>
              </a:rPr>
              <a:t>	</a:t>
            </a:r>
            <a:r>
              <a:rPr lang="en-US" sz="1800" i="1" dirty="0" smtClean="0">
                <a:solidFill>
                  <a:srgbClr val="000000"/>
                </a:solidFill>
                <a:latin typeface="Courier New"/>
                <a:cs typeface="Courier New"/>
              </a:rPr>
              <a:t>					</a:t>
            </a:r>
            <a:r>
              <a:rPr lang="en-US" sz="1800" i="1" dirty="0" err="1" smtClean="0">
                <a:solidFill>
                  <a:srgbClr val="000000"/>
                </a:solidFill>
                <a:latin typeface="Courier New"/>
                <a:cs typeface="Courier New"/>
              </a:rPr>
              <a:t>Side.</a:t>
            </a:r>
            <a:r>
              <a:rPr lang="en-US" sz="1800" i="1" dirty="0" err="1" smtClean="0">
                <a:solidFill>
                  <a:srgbClr val="0000C0"/>
                </a:solidFill>
                <a:latin typeface="Courier New"/>
                <a:cs typeface="Courier New"/>
              </a:rPr>
              <a:t>BUY</a:t>
            </a:r>
            <a:r>
              <a:rPr lang="en-US" sz="1800" i="1" dirty="0" smtClean="0">
                <a:solidFill>
                  <a:srgbClr val="000000"/>
                </a:solidFill>
                <a:latin typeface="Courier New"/>
                <a:cs typeface="Courier New"/>
              </a:rPr>
              <a:t>, 1000, 1.54, trader);</a:t>
            </a:r>
          </a:p>
          <a:p>
            <a:pPr marL="0" indent="0">
              <a:buNone/>
            </a:pPr>
            <a:r>
              <a:rPr lang="en-US" sz="1800" dirty="0">
                <a:solidFill>
                  <a:srgbClr val="000000"/>
                </a:solidFill>
                <a:latin typeface="Courier New"/>
                <a:cs typeface="Courier New"/>
              </a:rPr>
              <a:t>}</a:t>
            </a:r>
            <a:endParaRPr lang="en-US" sz="1800" dirty="0" smtClean="0">
              <a:solidFill>
                <a:srgbClr val="000000"/>
              </a:solidFill>
              <a:latin typeface="Courier New"/>
              <a:cs typeface="Courier New"/>
            </a:endParaRP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26638911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Builder</a:t>
            </a:r>
            <a:endParaRPr lang="en-US" dirty="0"/>
          </a:p>
        </p:txBody>
      </p:sp>
      <p:sp>
        <p:nvSpPr>
          <p:cNvPr id="3" name="Content Placeholder 2"/>
          <p:cNvSpPr>
            <a:spLocks noGrp="1"/>
          </p:cNvSpPr>
          <p:nvPr>
            <p:ph idx="1"/>
          </p:nvPr>
        </p:nvSpPr>
        <p:spPr/>
        <p:txBody>
          <a:bodyPr>
            <a:normAutofit/>
          </a:bodyPr>
          <a:lstStyle/>
          <a:p>
            <a:pPr marL="0" indent="0">
              <a:buNone/>
            </a:pPr>
            <a:r>
              <a:rPr lang="en-US" sz="1800" b="1" dirty="0" smtClean="0">
                <a:solidFill>
                  <a:srgbClr val="7F0055"/>
                </a:solidFill>
                <a:latin typeface="Courier New"/>
                <a:cs typeface="Courier New"/>
              </a:rPr>
              <a:t>public</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static</a:t>
            </a:r>
            <a:r>
              <a:rPr lang="en-US" sz="1800" b="1" dirty="0" smtClean="0">
                <a:solidFill>
                  <a:srgbClr val="000000"/>
                </a:solidFill>
                <a:latin typeface="Courier New"/>
                <a:cs typeface="Courier New"/>
              </a:rPr>
              <a:t> </a:t>
            </a:r>
            <a:r>
              <a:rPr lang="en-US" sz="1800" dirty="0" err="1" smtClean="0">
                <a:solidFill>
                  <a:srgbClr val="000000"/>
                </a:solidFill>
                <a:latin typeface="Courier New"/>
                <a:cs typeface="Courier New"/>
              </a:rPr>
              <a:t>OrderBuilder</a:t>
            </a:r>
            <a:r>
              <a:rPr lang="en-US" sz="1800" dirty="0">
                <a:solidFill>
                  <a:srgbClr val="000000"/>
                </a:solidFill>
                <a:latin typeface="Courier New"/>
                <a:cs typeface="Courier New"/>
              </a:rPr>
              <a:t> </a:t>
            </a:r>
            <a:r>
              <a:rPr lang="en-US" sz="1800" dirty="0" err="1" smtClean="0">
                <a:solidFill>
                  <a:srgbClr val="000000"/>
                </a:solidFill>
                <a:latin typeface="Courier New"/>
                <a:cs typeface="Courier New"/>
              </a:rPr>
              <a:t>buyUsdGbpOrderForTrader</a:t>
            </a:r>
            <a:r>
              <a:rPr lang="en-US" sz="1800" dirty="0" smtClean="0">
                <a:solidFill>
                  <a:srgbClr val="000000"/>
                </a:solidFill>
                <a:latin typeface="Courier New"/>
                <a:cs typeface="Courier New"/>
              </a:rPr>
              <a:t>(</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String </a:t>
            </a:r>
            <a:r>
              <a:rPr lang="en-US" sz="1800" dirty="0" err="1" smtClean="0">
                <a:solidFill>
                  <a:srgbClr val="000000"/>
                </a:solidFill>
                <a:latin typeface="Courier New"/>
                <a:cs typeface="Courier New"/>
              </a:rPr>
              <a:t>traderName</a:t>
            </a:r>
            <a:r>
              <a:rPr lang="en-US" sz="1800" dirty="0" smtClean="0">
                <a:solidFill>
                  <a:srgbClr val="000000"/>
                </a:solidFill>
                <a:latin typeface="Courier New"/>
                <a:cs typeface="Courier New"/>
              </a:rPr>
              <a:t>) {</a:t>
            </a:r>
          </a:p>
          <a:p>
            <a:pPr marL="0" indent="0">
              <a:buNone/>
            </a:pPr>
            <a:r>
              <a:rPr lang="en-US" sz="1800" dirty="0" smtClean="0">
                <a:solidFill>
                  <a:srgbClr val="000000"/>
                </a:solidFill>
                <a:latin typeface="Courier New"/>
                <a:cs typeface="Courier New"/>
              </a:rPr>
              <a:t>		</a:t>
            </a:r>
            <a:r>
              <a:rPr lang="en-US" sz="1800" b="1" dirty="0" smtClean="0">
                <a:solidFill>
                  <a:srgbClr val="7F0055"/>
                </a:solidFill>
                <a:latin typeface="Courier New"/>
                <a:cs typeface="Courier New"/>
              </a:rPr>
              <a:t>return</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new</a:t>
            </a:r>
            <a:r>
              <a:rPr lang="en-US" sz="1800" b="1" dirty="0">
                <a:solidFill>
                  <a:srgbClr val="000000"/>
                </a:solidFill>
                <a:latin typeface="Courier New"/>
                <a:cs typeface="Courier New"/>
              </a:rPr>
              <a:t> </a:t>
            </a:r>
            <a:r>
              <a:rPr lang="en-US" sz="1800" dirty="0" err="1" smtClean="0">
                <a:solidFill>
                  <a:srgbClr val="000000"/>
                </a:solidFill>
                <a:latin typeface="Courier New"/>
                <a:cs typeface="Courier New"/>
              </a:rPr>
              <a:t>OrderBuilder</a:t>
            </a:r>
            <a:r>
              <a:rPr lang="en-US" sz="1800" dirty="0" smtClean="0">
                <a:solidFill>
                  <a:srgbClr val="000000"/>
                </a:solidFill>
                <a:latin typeface="Courier New"/>
                <a:cs typeface="Courier New"/>
              </a:rPr>
              <a:t>()</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a:t>
            </a:r>
            <a:r>
              <a:rPr lang="en-US" sz="1800" dirty="0" err="1" smtClean="0">
                <a:solidFill>
                  <a:srgbClr val="000000"/>
                </a:solidFill>
                <a:latin typeface="Courier New"/>
                <a:cs typeface="Courier New"/>
              </a:rPr>
              <a:t>withAsset</a:t>
            </a:r>
            <a:r>
              <a:rPr lang="en-US" sz="1800" dirty="0" smtClean="0">
                <a:solidFill>
                  <a:srgbClr val="000000"/>
                </a:solidFill>
                <a:latin typeface="Courier New"/>
                <a:cs typeface="Courier New"/>
              </a:rPr>
              <a:t>(</a:t>
            </a:r>
            <a:r>
              <a:rPr lang="en-US" sz="1800" dirty="0" err="1" smtClean="0">
                <a:solidFill>
                  <a:srgbClr val="000000"/>
                </a:solidFill>
                <a:latin typeface="Courier New"/>
                <a:cs typeface="Courier New"/>
              </a:rPr>
              <a:t>Asset.</a:t>
            </a:r>
            <a:r>
              <a:rPr lang="en-US" sz="1800" i="1" dirty="0" err="1" smtClean="0">
                <a:solidFill>
                  <a:srgbClr val="0000C0"/>
                </a:solidFill>
                <a:latin typeface="Courier New"/>
                <a:cs typeface="Courier New"/>
              </a:rPr>
              <a:t>SPOTS</a:t>
            </a:r>
            <a:r>
              <a:rPr lang="en-US" sz="1800" i="1" dirty="0" smtClean="0">
                <a:solidFill>
                  <a:srgbClr val="000000"/>
                </a:solidFill>
                <a:latin typeface="Courier New"/>
                <a:cs typeface="Courier New"/>
              </a:rPr>
              <a:t>)</a:t>
            </a:r>
          </a:p>
          <a:p>
            <a:pPr marL="0" indent="0">
              <a:buNone/>
            </a:pPr>
            <a:r>
              <a:rPr lang="en-US" sz="1800" i="1" dirty="0">
                <a:solidFill>
                  <a:srgbClr val="000000"/>
                </a:solidFill>
                <a:latin typeface="Courier New"/>
                <a:cs typeface="Courier New"/>
              </a:rPr>
              <a:t>	</a:t>
            </a:r>
            <a:r>
              <a:rPr lang="en-US" sz="1800" i="1" dirty="0" smtClean="0">
                <a:solidFill>
                  <a:srgbClr val="000000"/>
                </a:solidFill>
                <a:latin typeface="Courier New"/>
                <a:cs typeface="Courier New"/>
              </a:rPr>
              <a:t>								.</a:t>
            </a:r>
            <a:r>
              <a:rPr lang="en-US" sz="1800" i="1" dirty="0" err="1" smtClean="0">
                <a:solidFill>
                  <a:srgbClr val="000000"/>
                </a:solidFill>
                <a:latin typeface="Courier New"/>
                <a:cs typeface="Courier New"/>
              </a:rPr>
              <a:t>withMarket</a:t>
            </a:r>
            <a:r>
              <a:rPr lang="en-US" sz="1800" i="1" dirty="0" smtClean="0">
                <a:solidFill>
                  <a:srgbClr val="000000"/>
                </a:solidFill>
                <a:latin typeface="Courier New"/>
                <a:cs typeface="Courier New"/>
              </a:rPr>
              <a:t>(</a:t>
            </a:r>
            <a:r>
              <a:rPr lang="en-US" sz="1800" i="1" dirty="0" smtClean="0">
                <a:solidFill>
                  <a:srgbClr val="2A00FF"/>
                </a:solidFill>
                <a:latin typeface="Courier New"/>
                <a:cs typeface="Courier New"/>
              </a:rPr>
              <a:t>"GBP/USD"</a:t>
            </a:r>
            <a:r>
              <a:rPr lang="en-US" sz="1800" i="1" dirty="0" smtClean="0">
                <a:solidFill>
                  <a:srgbClr val="000000"/>
                </a:solidFill>
                <a:latin typeface="Courier New"/>
                <a:cs typeface="Courier New"/>
              </a:rPr>
              <a:t>)</a:t>
            </a:r>
          </a:p>
          <a:p>
            <a:pPr marL="0" indent="0">
              <a:buNone/>
            </a:pPr>
            <a:r>
              <a:rPr lang="en-US" sz="1800" dirty="0" smtClean="0">
                <a:solidFill>
                  <a:srgbClr val="000000"/>
                </a:solidFill>
                <a:latin typeface="Courier New"/>
                <a:cs typeface="Courier New"/>
              </a:rPr>
              <a:t>									.</a:t>
            </a:r>
            <a:r>
              <a:rPr lang="en-US" sz="1800" dirty="0" err="1" smtClean="0">
                <a:solidFill>
                  <a:srgbClr val="000000"/>
                </a:solidFill>
                <a:latin typeface="Courier New"/>
                <a:cs typeface="Courier New"/>
              </a:rPr>
              <a:t>withSide</a:t>
            </a:r>
            <a:r>
              <a:rPr lang="en-US" sz="1800" dirty="0" smtClean="0">
                <a:solidFill>
                  <a:srgbClr val="000000"/>
                </a:solidFill>
                <a:latin typeface="Courier New"/>
                <a:cs typeface="Courier New"/>
              </a:rPr>
              <a:t>(</a:t>
            </a:r>
            <a:r>
              <a:rPr lang="en-US" sz="1800" dirty="0" err="1" smtClean="0">
                <a:solidFill>
                  <a:srgbClr val="000000"/>
                </a:solidFill>
                <a:latin typeface="Courier New"/>
                <a:cs typeface="Courier New"/>
              </a:rPr>
              <a:t>Side.</a:t>
            </a:r>
            <a:r>
              <a:rPr lang="en-US" sz="1800" i="1" dirty="0" err="1" smtClean="0">
                <a:solidFill>
                  <a:srgbClr val="0000C0"/>
                </a:solidFill>
                <a:latin typeface="Courier New"/>
                <a:cs typeface="Courier New"/>
              </a:rPr>
              <a:t>BUY</a:t>
            </a:r>
            <a:r>
              <a:rPr lang="en-US" sz="1800" i="1" dirty="0" smtClean="0">
                <a:solidFill>
                  <a:srgbClr val="000000"/>
                </a:solidFill>
                <a:latin typeface="Courier New"/>
                <a:cs typeface="Courier New"/>
              </a:rPr>
              <a:t>)</a:t>
            </a:r>
          </a:p>
          <a:p>
            <a:pPr marL="0" indent="0">
              <a:buNone/>
            </a:pPr>
            <a:r>
              <a:rPr lang="en-US" sz="1800" i="1" dirty="0">
                <a:solidFill>
                  <a:srgbClr val="000000"/>
                </a:solidFill>
                <a:latin typeface="Courier New"/>
                <a:cs typeface="Courier New"/>
              </a:rPr>
              <a:t> </a:t>
            </a:r>
            <a:r>
              <a:rPr lang="en-US" sz="1800" i="1" dirty="0" smtClean="0">
                <a:solidFill>
                  <a:srgbClr val="000000"/>
                </a:solidFill>
                <a:latin typeface="Courier New"/>
                <a:cs typeface="Courier New"/>
              </a:rPr>
              <a:t>                             .</a:t>
            </a:r>
            <a:r>
              <a:rPr lang="en-US" sz="1800" i="1" dirty="0" err="1" smtClean="0">
                <a:solidFill>
                  <a:srgbClr val="000000"/>
                </a:solidFill>
                <a:latin typeface="Courier New"/>
                <a:cs typeface="Courier New"/>
              </a:rPr>
              <a:t>withQuantity</a:t>
            </a:r>
            <a:r>
              <a:rPr lang="en-US" sz="1800" i="1" dirty="0" smtClean="0">
                <a:solidFill>
                  <a:srgbClr val="000000"/>
                </a:solidFill>
                <a:latin typeface="Courier New"/>
                <a:cs typeface="Courier New"/>
              </a:rPr>
              <a:t>(10)</a:t>
            </a:r>
          </a:p>
          <a:p>
            <a:pPr marL="0" indent="0">
              <a:buNone/>
            </a:pPr>
            <a:r>
              <a:rPr lang="en-US" sz="1800" i="1" dirty="0">
                <a:solidFill>
                  <a:srgbClr val="000000"/>
                </a:solidFill>
                <a:latin typeface="Courier New"/>
                <a:cs typeface="Courier New"/>
              </a:rPr>
              <a:t>	</a:t>
            </a:r>
            <a:r>
              <a:rPr lang="en-US" sz="1800" i="1" dirty="0" smtClean="0">
                <a:solidFill>
                  <a:srgbClr val="000000"/>
                </a:solidFill>
                <a:latin typeface="Courier New"/>
                <a:cs typeface="Courier New"/>
              </a:rPr>
              <a:t>								.</a:t>
            </a:r>
            <a:r>
              <a:rPr lang="en-US" sz="1800" i="1" dirty="0" err="1" smtClean="0">
                <a:solidFill>
                  <a:srgbClr val="000000"/>
                </a:solidFill>
                <a:latin typeface="Courier New"/>
                <a:cs typeface="Courier New"/>
              </a:rPr>
              <a:t>withPrice</a:t>
            </a:r>
            <a:r>
              <a:rPr lang="en-US" sz="1800" i="1" dirty="0" smtClean="0">
                <a:solidFill>
                  <a:srgbClr val="000000"/>
                </a:solidFill>
                <a:latin typeface="Courier New"/>
                <a:cs typeface="Courier New"/>
              </a:rPr>
              <a:t>(1.54)</a:t>
            </a:r>
          </a:p>
          <a:p>
            <a:pPr marL="0" indent="0">
              <a:buNone/>
            </a:pPr>
            <a:r>
              <a:rPr lang="en-US" sz="1800" dirty="0" smtClean="0">
                <a:solidFill>
                  <a:srgbClr val="000000"/>
                </a:solidFill>
                <a:latin typeface="Courier New"/>
                <a:cs typeface="Courier New"/>
              </a:rPr>
              <a:t>									.</a:t>
            </a:r>
            <a:r>
              <a:rPr lang="en-US" sz="1800" dirty="0" err="1" smtClean="0">
                <a:solidFill>
                  <a:srgbClr val="000000"/>
                </a:solidFill>
                <a:latin typeface="Courier New"/>
                <a:cs typeface="Courier New"/>
              </a:rPr>
              <a:t>withTraderName</a:t>
            </a:r>
            <a:r>
              <a:rPr lang="en-US" sz="1800" dirty="0" smtClean="0">
                <a:solidFill>
                  <a:srgbClr val="000000"/>
                </a:solidFill>
                <a:latin typeface="Courier New"/>
                <a:cs typeface="Courier New"/>
              </a:rPr>
              <a:t>(</a:t>
            </a:r>
            <a:r>
              <a:rPr lang="en-US" sz="1800" dirty="0" err="1" smtClean="0">
                <a:solidFill>
                  <a:srgbClr val="000000"/>
                </a:solidFill>
                <a:latin typeface="Courier New"/>
                <a:cs typeface="Courier New"/>
              </a:rPr>
              <a:t>traderName</a:t>
            </a:r>
            <a:r>
              <a:rPr lang="en-US" sz="1800" dirty="0" smtClean="0">
                <a:solidFill>
                  <a:srgbClr val="000000"/>
                </a:solidFill>
                <a:latin typeface="Courier New"/>
                <a:cs typeface="Courier New"/>
              </a:rPr>
              <a:t>);</a:t>
            </a:r>
          </a:p>
          <a:p>
            <a:pPr marL="0" indent="0">
              <a:buNone/>
            </a:pPr>
            <a:r>
              <a:rPr lang="en-US" sz="1800" dirty="0" smtClean="0">
                <a:solidFill>
                  <a:srgbClr val="000000"/>
                </a:solidFill>
                <a:latin typeface="Courier New"/>
                <a:cs typeface="Courier New"/>
              </a:rPr>
              <a:t>}</a:t>
            </a:r>
          </a:p>
          <a:p>
            <a:pPr marL="0" indent="0">
              <a:buNone/>
            </a:pPr>
            <a:endParaRPr lang="en-US" sz="1800" b="1" dirty="0">
              <a:solidFill>
                <a:srgbClr val="000000"/>
              </a:solidFill>
              <a:latin typeface="Courier New"/>
              <a:cs typeface="Courier New"/>
            </a:endParaRPr>
          </a:p>
          <a:p>
            <a:pPr marL="0" indent="0">
              <a:buNone/>
            </a:pPr>
            <a:endParaRPr lang="en-US" sz="1800" b="1" dirty="0">
              <a:latin typeface="Calibri"/>
              <a:cs typeface="Calibri"/>
            </a:endParaRP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14199275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Builder in Test</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solidFill>
                  <a:srgbClr val="000000"/>
                </a:solidFill>
                <a:latin typeface="Courier New"/>
                <a:cs typeface="Courier New"/>
              </a:rPr>
              <a:t>	</a:t>
            </a:r>
            <a:r>
              <a:rPr lang="en-US" dirty="0">
                <a:solidFill>
                  <a:srgbClr val="646464"/>
                </a:solidFill>
                <a:latin typeface="Courier New"/>
                <a:cs typeface="Courier New"/>
              </a:rPr>
              <a:t>@Before</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public</a:t>
            </a:r>
            <a:r>
              <a:rPr lang="en-US" b="1" dirty="0">
                <a:solidFill>
                  <a:srgbClr val="000000"/>
                </a:solidFill>
                <a:latin typeface="Courier New"/>
                <a:cs typeface="Courier New"/>
              </a:rPr>
              <a:t> </a:t>
            </a:r>
            <a:r>
              <a:rPr lang="en-US" b="1" dirty="0">
                <a:solidFill>
                  <a:srgbClr val="7F0055"/>
                </a:solidFill>
                <a:latin typeface="Courier New"/>
                <a:cs typeface="Courier New"/>
              </a:rPr>
              <a:t>void</a:t>
            </a:r>
            <a:r>
              <a:rPr lang="en-US" b="1" dirty="0">
                <a:solidFill>
                  <a:srgbClr val="000000"/>
                </a:solidFill>
                <a:latin typeface="Courier New"/>
                <a:cs typeface="Courier New"/>
              </a:rPr>
              <a:t> setup() {</a:t>
            </a:r>
          </a:p>
          <a:p>
            <a:pPr marL="0" indent="0">
              <a:buNone/>
            </a:pPr>
            <a:r>
              <a:rPr lang="en-US" dirty="0">
                <a:solidFill>
                  <a:srgbClr val="000000"/>
                </a:solidFill>
                <a:latin typeface="Courier New"/>
                <a:cs typeface="Courier New"/>
              </a:rPr>
              <a:t>		Order </a:t>
            </a:r>
            <a:r>
              <a:rPr lang="en-US" dirty="0" err="1">
                <a:solidFill>
                  <a:srgbClr val="000000"/>
                </a:solidFill>
                <a:latin typeface="Courier New"/>
                <a:cs typeface="Courier New"/>
              </a:rPr>
              <a:t>buyOrder</a:t>
            </a:r>
            <a:r>
              <a:rPr lang="en-US" dirty="0">
                <a:solidFill>
                  <a:srgbClr val="000000"/>
                </a:solidFill>
                <a:latin typeface="Courier New"/>
                <a:cs typeface="Courier New"/>
              </a:rPr>
              <a:t> = </a:t>
            </a:r>
            <a:r>
              <a:rPr lang="en-US" dirty="0" err="1">
                <a:solidFill>
                  <a:srgbClr val="000000"/>
                </a:solidFill>
                <a:latin typeface="Courier New"/>
                <a:cs typeface="Courier New"/>
              </a:rPr>
              <a:t>aBuyOrder</a:t>
            </a:r>
            <a:r>
              <a:rPr lang="en-US" dirty="0">
                <a:solidFill>
                  <a:srgbClr val="000000"/>
                </a:solidFill>
                <a:latin typeface="Courier New"/>
                <a:cs typeface="Courier New"/>
              </a:rPr>
              <a:t>().</a:t>
            </a:r>
            <a:r>
              <a:rPr lang="en-US" dirty="0" err="1">
                <a:solidFill>
                  <a:srgbClr val="000000"/>
                </a:solidFill>
                <a:latin typeface="Courier New"/>
                <a:cs typeface="Courier New"/>
              </a:rPr>
              <a:t>withTraderName</a:t>
            </a:r>
            <a:r>
              <a:rPr lang="en-US" dirty="0">
                <a:solidFill>
                  <a:srgbClr val="000000"/>
                </a:solidFill>
                <a:latin typeface="Courier New"/>
                <a:cs typeface="Courier New"/>
              </a:rPr>
              <a:t>(</a:t>
            </a:r>
            <a:r>
              <a:rPr lang="en-US" dirty="0">
                <a:solidFill>
                  <a:srgbClr val="2A00FF"/>
                </a:solidFill>
                <a:latin typeface="Courier New"/>
                <a:cs typeface="Courier New"/>
              </a:rPr>
              <a:t>"BOB"</a:t>
            </a:r>
            <a:r>
              <a:rPr lang="en-US" dirty="0">
                <a:solidFill>
                  <a:srgbClr val="000000"/>
                </a:solidFill>
                <a:latin typeface="Courier New"/>
                <a:cs typeface="Courier New"/>
              </a:rPr>
              <a:t>).</a:t>
            </a:r>
            <a:r>
              <a:rPr lang="en-US" dirty="0" err="1">
                <a:solidFill>
                  <a:srgbClr val="000000"/>
                </a:solidFill>
                <a:latin typeface="Courier New"/>
                <a:cs typeface="Courier New"/>
              </a:rPr>
              <a:t>withPrice</a:t>
            </a:r>
            <a:r>
              <a:rPr lang="en-US" dirty="0">
                <a:solidFill>
                  <a:srgbClr val="000000"/>
                </a:solidFill>
                <a:latin typeface="Courier New"/>
                <a:cs typeface="Courier New"/>
              </a:rPr>
              <a:t>(</a:t>
            </a:r>
            <a:r>
              <a:rPr lang="en-US" b="1" dirty="0">
                <a:solidFill>
                  <a:srgbClr val="FF0000"/>
                </a:solidFill>
                <a:latin typeface="Courier New"/>
                <a:cs typeface="Courier New"/>
              </a:rPr>
              <a:t>1.50</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.build();</a:t>
            </a:r>
          </a:p>
          <a:p>
            <a:pPr marL="0" indent="0">
              <a:buNone/>
            </a:pPr>
            <a:r>
              <a:rPr lang="en-US" dirty="0">
                <a:solidFill>
                  <a:srgbClr val="000000"/>
                </a:solidFill>
                <a:latin typeface="Courier New"/>
                <a:cs typeface="Courier New"/>
              </a:rPr>
              <a:t>		</a:t>
            </a:r>
            <a:r>
              <a:rPr lang="en-US" dirty="0" err="1">
                <a:solidFill>
                  <a:srgbClr val="000000"/>
                </a:solidFill>
                <a:latin typeface="Courier New"/>
                <a:cs typeface="Courier New"/>
              </a:rPr>
              <a:t>placeOrder</a:t>
            </a:r>
            <a:r>
              <a:rPr lang="en-US" dirty="0">
                <a:solidFill>
                  <a:srgbClr val="000000"/>
                </a:solidFill>
                <a:latin typeface="Courier New"/>
                <a:cs typeface="Courier New"/>
              </a:rPr>
              <a:t>(</a:t>
            </a:r>
            <a:r>
              <a:rPr lang="en-US" dirty="0" err="1">
                <a:solidFill>
                  <a:srgbClr val="000000"/>
                </a:solidFill>
                <a:latin typeface="Courier New"/>
                <a:cs typeface="Courier New"/>
              </a:rPr>
              <a:t>buyOrder</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a:t>
            </a:r>
          </a:p>
          <a:p>
            <a:pPr marL="0" indent="0">
              <a:buNone/>
            </a:pPr>
            <a:endParaRPr lang="en-US" dirty="0">
              <a:latin typeface="Courier New"/>
              <a:cs typeface="Courier New"/>
            </a:endParaRPr>
          </a:p>
          <a:p>
            <a:pPr marL="0" indent="0">
              <a:buNone/>
            </a:pPr>
            <a:r>
              <a:rPr lang="en-US" dirty="0">
                <a:solidFill>
                  <a:srgbClr val="000000"/>
                </a:solidFill>
                <a:latin typeface="Courier New"/>
                <a:cs typeface="Courier New"/>
              </a:rPr>
              <a:t>	</a:t>
            </a:r>
            <a:r>
              <a:rPr lang="en-US" dirty="0">
                <a:solidFill>
                  <a:srgbClr val="646464"/>
                </a:solidFill>
                <a:latin typeface="Courier New"/>
                <a:cs typeface="Courier New"/>
              </a:rPr>
              <a:t>@Test</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public</a:t>
            </a:r>
            <a:r>
              <a:rPr lang="en-US" b="1" dirty="0">
                <a:solidFill>
                  <a:srgbClr val="000000"/>
                </a:solidFill>
                <a:latin typeface="Courier New"/>
                <a:cs typeface="Courier New"/>
              </a:rPr>
              <a:t> </a:t>
            </a:r>
            <a:r>
              <a:rPr lang="en-US" b="1" dirty="0">
                <a:solidFill>
                  <a:srgbClr val="7F0055"/>
                </a:solidFill>
                <a:latin typeface="Courier New"/>
                <a:cs typeface="Courier New"/>
              </a:rPr>
              <a:t>void</a:t>
            </a:r>
            <a:r>
              <a:rPr lang="en-US" b="1" dirty="0">
                <a:solidFill>
                  <a:srgbClr val="000000"/>
                </a:solidFill>
                <a:latin typeface="Courier New"/>
                <a:cs typeface="Courier New"/>
              </a:rPr>
              <a:t> </a:t>
            </a:r>
            <a:r>
              <a:rPr lang="en-US" b="1" dirty="0" err="1">
                <a:solidFill>
                  <a:srgbClr val="000000"/>
                </a:solidFill>
                <a:latin typeface="Courier New"/>
                <a:cs typeface="Courier New"/>
              </a:rPr>
              <a:t>testTradeIsNotExecutedWhenBookDoesNotCross</a:t>
            </a:r>
            <a:r>
              <a:rPr lang="en-US" b="1" dirty="0">
                <a:solidFill>
                  <a:srgbClr val="000000"/>
                </a:solidFill>
                <a:latin typeface="Courier New"/>
                <a:cs typeface="Courier New"/>
              </a:rPr>
              <a:t>() {</a:t>
            </a:r>
          </a:p>
          <a:p>
            <a:pPr marL="0" indent="0">
              <a:buNone/>
            </a:pPr>
            <a:r>
              <a:rPr lang="en-US" dirty="0">
                <a:solidFill>
                  <a:srgbClr val="000000"/>
                </a:solidFill>
                <a:latin typeface="Courier New"/>
                <a:cs typeface="Courier New"/>
              </a:rPr>
              <a:t>		Order </a:t>
            </a:r>
            <a:r>
              <a:rPr lang="en-US" dirty="0" err="1">
                <a:solidFill>
                  <a:srgbClr val="000000"/>
                </a:solidFill>
                <a:latin typeface="Courier New"/>
                <a:cs typeface="Courier New"/>
              </a:rPr>
              <a:t>sellOrder</a:t>
            </a:r>
            <a:r>
              <a:rPr lang="en-US" dirty="0">
                <a:solidFill>
                  <a:srgbClr val="000000"/>
                </a:solidFill>
                <a:latin typeface="Courier New"/>
                <a:cs typeface="Courier New"/>
              </a:rPr>
              <a:t> = </a:t>
            </a:r>
            <a:r>
              <a:rPr lang="en-US" dirty="0" err="1">
                <a:solidFill>
                  <a:srgbClr val="000000"/>
                </a:solidFill>
                <a:latin typeface="Courier New"/>
                <a:cs typeface="Courier New"/>
              </a:rPr>
              <a:t>aSellOrder</a:t>
            </a:r>
            <a:r>
              <a:rPr lang="en-US" dirty="0">
                <a:solidFill>
                  <a:srgbClr val="000000"/>
                </a:solidFill>
                <a:latin typeface="Courier New"/>
                <a:cs typeface="Courier New"/>
              </a:rPr>
              <a:t>().</a:t>
            </a:r>
            <a:r>
              <a:rPr lang="en-US" dirty="0" err="1">
                <a:solidFill>
                  <a:srgbClr val="000000"/>
                </a:solidFill>
                <a:latin typeface="Courier New"/>
                <a:cs typeface="Courier New"/>
              </a:rPr>
              <a:t>withTraderName</a:t>
            </a:r>
            <a:r>
              <a:rPr lang="en-US" dirty="0">
                <a:solidFill>
                  <a:srgbClr val="000000"/>
                </a:solidFill>
                <a:latin typeface="Courier New"/>
                <a:cs typeface="Courier New"/>
              </a:rPr>
              <a:t>(</a:t>
            </a:r>
            <a:r>
              <a:rPr lang="en-US" dirty="0">
                <a:solidFill>
                  <a:srgbClr val="2A00FF"/>
                </a:solidFill>
                <a:latin typeface="Courier New"/>
                <a:cs typeface="Courier New"/>
              </a:rPr>
              <a:t>"MARY"</a:t>
            </a:r>
            <a:r>
              <a:rPr lang="en-US" dirty="0">
                <a:solidFill>
                  <a:srgbClr val="000000"/>
                </a:solidFill>
                <a:latin typeface="Courier New"/>
                <a:cs typeface="Courier New"/>
              </a:rPr>
              <a:t>).</a:t>
            </a:r>
            <a:r>
              <a:rPr lang="en-US" dirty="0" err="1">
                <a:solidFill>
                  <a:srgbClr val="000000"/>
                </a:solidFill>
                <a:latin typeface="Courier New"/>
                <a:cs typeface="Courier New"/>
              </a:rPr>
              <a:t>withPrice</a:t>
            </a:r>
            <a:r>
              <a:rPr lang="en-US" dirty="0">
                <a:solidFill>
                  <a:srgbClr val="000000"/>
                </a:solidFill>
                <a:latin typeface="Courier New"/>
                <a:cs typeface="Courier New"/>
              </a:rPr>
              <a:t>(</a:t>
            </a:r>
            <a:r>
              <a:rPr lang="en-US" b="1" dirty="0">
                <a:solidFill>
                  <a:srgbClr val="FF0000"/>
                </a:solidFill>
                <a:latin typeface="Courier New"/>
                <a:cs typeface="Courier New"/>
              </a:rPr>
              <a:t>1.51</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.build();</a:t>
            </a:r>
          </a:p>
          <a:p>
            <a:pPr marL="0" indent="0">
              <a:buNone/>
            </a:pPr>
            <a:r>
              <a:rPr lang="en-US" dirty="0">
                <a:solidFill>
                  <a:srgbClr val="000000"/>
                </a:solidFill>
                <a:latin typeface="Courier New"/>
                <a:cs typeface="Courier New"/>
              </a:rPr>
              <a:t>		</a:t>
            </a:r>
            <a:r>
              <a:rPr lang="en-US" dirty="0">
                <a:solidFill>
                  <a:srgbClr val="000000"/>
                </a:solidFill>
                <a:highlight>
                  <a:srgbClr val="D4D4D4"/>
                </a:highlight>
                <a:latin typeface="Courier New"/>
                <a:cs typeface="Courier New"/>
              </a:rPr>
              <a:t>Response response = </a:t>
            </a:r>
            <a:r>
              <a:rPr lang="en-US" dirty="0" err="1">
                <a:solidFill>
                  <a:srgbClr val="000000"/>
                </a:solidFill>
                <a:highlight>
                  <a:srgbClr val="D4D4D4"/>
                </a:highlight>
                <a:latin typeface="Courier New"/>
                <a:cs typeface="Courier New"/>
              </a:rPr>
              <a:t>placeOrder</a:t>
            </a:r>
            <a:r>
              <a:rPr lang="en-US" dirty="0">
                <a:solidFill>
                  <a:srgbClr val="000000"/>
                </a:solidFill>
                <a:highlight>
                  <a:srgbClr val="D4D4D4"/>
                </a:highlight>
                <a:latin typeface="Courier New"/>
                <a:cs typeface="Courier New"/>
              </a:rPr>
              <a:t>(</a:t>
            </a:r>
            <a:r>
              <a:rPr lang="en-US" dirty="0" err="1">
                <a:solidFill>
                  <a:srgbClr val="000000"/>
                </a:solidFill>
                <a:highlight>
                  <a:srgbClr val="D4D4D4"/>
                </a:highlight>
                <a:latin typeface="Courier New"/>
                <a:cs typeface="Courier New"/>
              </a:rPr>
              <a:t>sellOrder</a:t>
            </a:r>
            <a:r>
              <a:rPr lang="en-US" dirty="0">
                <a:solidFill>
                  <a:srgbClr val="000000"/>
                </a:solidFill>
                <a:highlight>
                  <a:srgbClr val="D4D4D4"/>
                </a:highlight>
                <a:latin typeface="Courier New"/>
                <a:cs typeface="Courier New"/>
              </a:rPr>
              <a:t>);</a:t>
            </a:r>
          </a:p>
          <a:p>
            <a:pPr marL="0" indent="0">
              <a:buNone/>
            </a:pPr>
            <a:r>
              <a:rPr lang="en-US" dirty="0">
                <a:solidFill>
                  <a:srgbClr val="000000"/>
                </a:solidFill>
                <a:latin typeface="Courier New"/>
                <a:cs typeface="Courier New"/>
              </a:rPr>
              <a:t>		</a:t>
            </a:r>
            <a:r>
              <a:rPr lang="en-US" i="1" dirty="0" err="1">
                <a:solidFill>
                  <a:srgbClr val="000000"/>
                </a:solidFill>
                <a:latin typeface="Courier New"/>
                <a:cs typeface="Courier New"/>
              </a:rPr>
              <a:t>assertThat</a:t>
            </a:r>
            <a:r>
              <a:rPr lang="en-US" i="1" dirty="0">
                <a:solidFill>
                  <a:srgbClr val="000000"/>
                </a:solidFill>
                <a:latin typeface="Courier New"/>
                <a:cs typeface="Courier New"/>
              </a:rPr>
              <a:t>(</a:t>
            </a:r>
            <a:r>
              <a:rPr lang="en-US" i="1" dirty="0" err="1">
                <a:solidFill>
                  <a:srgbClr val="000000"/>
                </a:solidFill>
                <a:latin typeface="Courier New"/>
                <a:cs typeface="Courier New"/>
              </a:rPr>
              <a:t>response.getResult</a:t>
            </a:r>
            <a:r>
              <a:rPr lang="en-US" i="1" dirty="0">
                <a:solidFill>
                  <a:srgbClr val="000000"/>
                </a:solidFill>
                <a:latin typeface="Courier New"/>
                <a:cs typeface="Courier New"/>
              </a:rPr>
              <a:t>(), is(</a:t>
            </a:r>
            <a:r>
              <a:rPr lang="en-US" b="1" i="1" dirty="0" err="1">
                <a:solidFill>
                  <a:srgbClr val="FF0000"/>
                </a:solidFill>
                <a:latin typeface="Courier New"/>
                <a:cs typeface="Courier New"/>
              </a:rPr>
              <a:t>OrderStatus.PLACED</a:t>
            </a:r>
            <a:r>
              <a:rPr lang="en-US" i="1" dirty="0">
                <a:solidFill>
                  <a:srgbClr val="000000"/>
                </a:solidFill>
                <a:latin typeface="Courier New"/>
                <a:cs typeface="Courier New"/>
              </a:rPr>
              <a:t>));</a:t>
            </a:r>
          </a:p>
          <a:p>
            <a:pPr marL="0" indent="0">
              <a:buNone/>
            </a:pPr>
            <a:r>
              <a:rPr lang="en-US" dirty="0">
                <a:solidFill>
                  <a:srgbClr val="000000"/>
                </a:solidFill>
                <a:latin typeface="Courier New"/>
                <a:cs typeface="Courier New"/>
              </a:rPr>
              <a:t>	}</a:t>
            </a:r>
          </a:p>
          <a:p>
            <a:pPr marL="0" indent="0">
              <a:buNone/>
            </a:pPr>
            <a:endParaRPr lang="en-US" dirty="0">
              <a:latin typeface="Courier New"/>
              <a:cs typeface="Courier New"/>
            </a:endParaRPr>
          </a:p>
          <a:p>
            <a:pPr marL="0" indent="0">
              <a:buNone/>
            </a:pPr>
            <a:r>
              <a:rPr lang="en-US" dirty="0">
                <a:solidFill>
                  <a:srgbClr val="000000"/>
                </a:solidFill>
                <a:latin typeface="Courier New"/>
                <a:cs typeface="Courier New"/>
              </a:rPr>
              <a:t>	</a:t>
            </a:r>
            <a:r>
              <a:rPr lang="en-US" dirty="0">
                <a:solidFill>
                  <a:srgbClr val="646464"/>
                </a:solidFill>
                <a:latin typeface="Courier New"/>
                <a:cs typeface="Courier New"/>
              </a:rPr>
              <a:t>@Test</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public</a:t>
            </a:r>
            <a:r>
              <a:rPr lang="en-US" b="1" dirty="0">
                <a:solidFill>
                  <a:srgbClr val="000000"/>
                </a:solidFill>
                <a:latin typeface="Courier New"/>
                <a:cs typeface="Courier New"/>
              </a:rPr>
              <a:t> </a:t>
            </a:r>
            <a:r>
              <a:rPr lang="en-US" b="1" dirty="0">
                <a:solidFill>
                  <a:srgbClr val="7F0055"/>
                </a:solidFill>
                <a:latin typeface="Courier New"/>
                <a:cs typeface="Courier New"/>
              </a:rPr>
              <a:t>void</a:t>
            </a:r>
            <a:r>
              <a:rPr lang="en-US" b="1" dirty="0">
                <a:solidFill>
                  <a:srgbClr val="000000"/>
                </a:solidFill>
                <a:latin typeface="Courier New"/>
                <a:cs typeface="Courier New"/>
              </a:rPr>
              <a:t> </a:t>
            </a:r>
            <a:r>
              <a:rPr lang="en-US" b="1" dirty="0" err="1">
                <a:solidFill>
                  <a:srgbClr val="000000"/>
                </a:solidFill>
                <a:latin typeface="Courier New"/>
                <a:cs typeface="Courier New"/>
              </a:rPr>
              <a:t>testOrderIsFullyMatchedWhenBookCrosses</a:t>
            </a:r>
            <a:r>
              <a:rPr lang="en-US" b="1" dirty="0">
                <a:solidFill>
                  <a:srgbClr val="000000"/>
                </a:solidFill>
                <a:latin typeface="Courier New"/>
                <a:cs typeface="Courier New"/>
              </a:rPr>
              <a:t>() {</a:t>
            </a:r>
          </a:p>
          <a:p>
            <a:pPr marL="0" indent="0">
              <a:buNone/>
            </a:pPr>
            <a:r>
              <a:rPr lang="en-US" dirty="0">
                <a:solidFill>
                  <a:srgbClr val="000000"/>
                </a:solidFill>
                <a:latin typeface="Courier New"/>
                <a:cs typeface="Courier New"/>
              </a:rPr>
              <a:t>		Order </a:t>
            </a:r>
            <a:r>
              <a:rPr lang="en-US" dirty="0" err="1">
                <a:solidFill>
                  <a:srgbClr val="000000"/>
                </a:solidFill>
                <a:latin typeface="Courier New"/>
                <a:cs typeface="Courier New"/>
              </a:rPr>
              <a:t>sellOrder</a:t>
            </a:r>
            <a:r>
              <a:rPr lang="en-US" dirty="0">
                <a:solidFill>
                  <a:srgbClr val="000000"/>
                </a:solidFill>
                <a:latin typeface="Courier New"/>
                <a:cs typeface="Courier New"/>
              </a:rPr>
              <a:t> = </a:t>
            </a:r>
            <a:r>
              <a:rPr lang="en-US" dirty="0" err="1">
                <a:solidFill>
                  <a:srgbClr val="000000"/>
                </a:solidFill>
                <a:latin typeface="Courier New"/>
                <a:cs typeface="Courier New"/>
              </a:rPr>
              <a:t>aSellOrder</a:t>
            </a:r>
            <a:r>
              <a:rPr lang="en-US" dirty="0">
                <a:solidFill>
                  <a:srgbClr val="000000"/>
                </a:solidFill>
                <a:latin typeface="Courier New"/>
                <a:cs typeface="Courier New"/>
              </a:rPr>
              <a:t>().</a:t>
            </a:r>
            <a:r>
              <a:rPr lang="en-US" dirty="0" err="1">
                <a:solidFill>
                  <a:srgbClr val="000000"/>
                </a:solidFill>
                <a:latin typeface="Courier New"/>
                <a:cs typeface="Courier New"/>
              </a:rPr>
              <a:t>withTraderName</a:t>
            </a:r>
            <a:r>
              <a:rPr lang="en-US" dirty="0">
                <a:solidFill>
                  <a:srgbClr val="000000"/>
                </a:solidFill>
                <a:latin typeface="Courier New"/>
                <a:cs typeface="Courier New"/>
              </a:rPr>
              <a:t>(</a:t>
            </a:r>
            <a:r>
              <a:rPr lang="en-US" dirty="0">
                <a:solidFill>
                  <a:srgbClr val="2A00FF"/>
                </a:solidFill>
                <a:latin typeface="Courier New"/>
                <a:cs typeface="Courier New"/>
              </a:rPr>
              <a:t>"MARY"</a:t>
            </a:r>
            <a:r>
              <a:rPr lang="en-US" dirty="0">
                <a:solidFill>
                  <a:srgbClr val="000000"/>
                </a:solidFill>
                <a:latin typeface="Courier New"/>
                <a:cs typeface="Courier New"/>
              </a:rPr>
              <a:t>).</a:t>
            </a:r>
            <a:r>
              <a:rPr lang="en-US" dirty="0" err="1">
                <a:solidFill>
                  <a:srgbClr val="000000"/>
                </a:solidFill>
                <a:latin typeface="Courier New"/>
                <a:cs typeface="Courier New"/>
              </a:rPr>
              <a:t>withPrice</a:t>
            </a:r>
            <a:r>
              <a:rPr lang="en-US" dirty="0">
                <a:solidFill>
                  <a:srgbClr val="000000"/>
                </a:solidFill>
                <a:latin typeface="Courier New"/>
                <a:cs typeface="Courier New"/>
              </a:rPr>
              <a:t>(</a:t>
            </a:r>
            <a:r>
              <a:rPr lang="en-US" b="1" dirty="0">
                <a:solidFill>
                  <a:srgbClr val="FF0000"/>
                </a:solidFill>
                <a:latin typeface="Courier New"/>
                <a:cs typeface="Courier New"/>
              </a:rPr>
              <a:t>1.50</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.build();</a:t>
            </a:r>
          </a:p>
          <a:p>
            <a:pPr marL="0" indent="0">
              <a:buNone/>
            </a:pPr>
            <a:r>
              <a:rPr lang="en-US" dirty="0">
                <a:solidFill>
                  <a:srgbClr val="000000"/>
                </a:solidFill>
                <a:latin typeface="Courier New"/>
                <a:cs typeface="Courier New"/>
              </a:rPr>
              <a:t>		</a:t>
            </a:r>
            <a:r>
              <a:rPr lang="en-US" dirty="0">
                <a:solidFill>
                  <a:srgbClr val="000000"/>
                </a:solidFill>
                <a:highlight>
                  <a:srgbClr val="D4D4D4"/>
                </a:highlight>
                <a:latin typeface="Courier New"/>
                <a:cs typeface="Courier New"/>
              </a:rPr>
              <a:t>Response response = </a:t>
            </a:r>
            <a:r>
              <a:rPr lang="en-US" dirty="0" err="1">
                <a:solidFill>
                  <a:srgbClr val="000000"/>
                </a:solidFill>
                <a:highlight>
                  <a:srgbClr val="D4D4D4"/>
                </a:highlight>
                <a:latin typeface="Courier New"/>
                <a:cs typeface="Courier New"/>
              </a:rPr>
              <a:t>placeOrder</a:t>
            </a:r>
            <a:r>
              <a:rPr lang="en-US" dirty="0">
                <a:solidFill>
                  <a:srgbClr val="000000"/>
                </a:solidFill>
                <a:highlight>
                  <a:srgbClr val="D4D4D4"/>
                </a:highlight>
                <a:latin typeface="Courier New"/>
                <a:cs typeface="Courier New"/>
              </a:rPr>
              <a:t>(</a:t>
            </a:r>
            <a:r>
              <a:rPr lang="en-US" dirty="0" err="1">
                <a:solidFill>
                  <a:srgbClr val="000000"/>
                </a:solidFill>
                <a:highlight>
                  <a:srgbClr val="D4D4D4"/>
                </a:highlight>
                <a:latin typeface="Courier New"/>
                <a:cs typeface="Courier New"/>
              </a:rPr>
              <a:t>sellOrder</a:t>
            </a:r>
            <a:r>
              <a:rPr lang="en-US" dirty="0">
                <a:solidFill>
                  <a:srgbClr val="000000"/>
                </a:solidFill>
                <a:highlight>
                  <a:srgbClr val="D4D4D4"/>
                </a:highlight>
                <a:latin typeface="Courier New"/>
                <a:cs typeface="Courier New"/>
              </a:rPr>
              <a:t>);</a:t>
            </a:r>
          </a:p>
          <a:p>
            <a:pPr marL="0" indent="0">
              <a:buNone/>
            </a:pPr>
            <a:r>
              <a:rPr lang="en-US" dirty="0">
                <a:solidFill>
                  <a:srgbClr val="000000"/>
                </a:solidFill>
                <a:latin typeface="Courier New"/>
                <a:cs typeface="Courier New"/>
              </a:rPr>
              <a:t>		</a:t>
            </a:r>
            <a:r>
              <a:rPr lang="en-US" i="1" dirty="0" err="1">
                <a:solidFill>
                  <a:srgbClr val="000000"/>
                </a:solidFill>
                <a:latin typeface="Courier New"/>
                <a:cs typeface="Courier New"/>
              </a:rPr>
              <a:t>assertThat</a:t>
            </a:r>
            <a:r>
              <a:rPr lang="en-US" i="1" dirty="0">
                <a:solidFill>
                  <a:srgbClr val="000000"/>
                </a:solidFill>
                <a:latin typeface="Courier New"/>
                <a:cs typeface="Courier New"/>
              </a:rPr>
              <a:t>(</a:t>
            </a:r>
            <a:r>
              <a:rPr lang="en-US" i="1" dirty="0" err="1">
                <a:solidFill>
                  <a:srgbClr val="000000"/>
                </a:solidFill>
                <a:latin typeface="Courier New"/>
                <a:cs typeface="Courier New"/>
              </a:rPr>
              <a:t>response.getResult</a:t>
            </a:r>
            <a:r>
              <a:rPr lang="en-US" i="1" dirty="0">
                <a:solidFill>
                  <a:srgbClr val="000000"/>
                </a:solidFill>
                <a:latin typeface="Courier New"/>
                <a:cs typeface="Courier New"/>
              </a:rPr>
              <a:t>(), is(</a:t>
            </a:r>
            <a:r>
              <a:rPr lang="en-US" b="1" i="1" dirty="0" err="1">
                <a:solidFill>
                  <a:srgbClr val="FF0000"/>
                </a:solidFill>
                <a:latin typeface="Courier New"/>
                <a:cs typeface="Courier New"/>
              </a:rPr>
              <a:t>OrderStatus.FULLY_MATCHED</a:t>
            </a:r>
            <a:r>
              <a:rPr lang="en-US" i="1" dirty="0">
                <a:solidFill>
                  <a:srgbClr val="000000"/>
                </a:solidFill>
                <a:latin typeface="Courier New"/>
                <a:cs typeface="Courier New"/>
              </a:rPr>
              <a:t>));</a:t>
            </a:r>
          </a:p>
          <a:p>
            <a:pPr marL="0" indent="0">
              <a:buNone/>
            </a:pPr>
            <a:r>
              <a:rPr lang="en-US" dirty="0">
                <a:solidFill>
                  <a:srgbClr val="000000"/>
                </a:solidFill>
                <a:latin typeface="Courier New"/>
                <a:cs typeface="Courier New"/>
              </a:rPr>
              <a:t>	}</a:t>
            </a:r>
            <a:endParaRPr lang="en-US"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3124951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Objects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public</a:t>
            </a:r>
            <a:r>
              <a:rPr lang="en-US" b="1" dirty="0">
                <a:solidFill>
                  <a:srgbClr val="000000"/>
                </a:solidFill>
                <a:latin typeface="Courier New"/>
                <a:cs typeface="Courier New"/>
              </a:rPr>
              <a:t> </a:t>
            </a:r>
            <a:r>
              <a:rPr lang="en-US" b="1" dirty="0">
                <a:solidFill>
                  <a:srgbClr val="7F0055"/>
                </a:solidFill>
                <a:latin typeface="Courier New"/>
                <a:cs typeface="Courier New"/>
              </a:rPr>
              <a:t>void</a:t>
            </a:r>
            <a:r>
              <a:rPr lang="en-US" b="1" dirty="0">
                <a:solidFill>
                  <a:srgbClr val="000000"/>
                </a:solidFill>
                <a:latin typeface="Courier New"/>
                <a:cs typeface="Courier New"/>
              </a:rPr>
              <a:t> </a:t>
            </a:r>
            <a:r>
              <a:rPr lang="en-US" dirty="0" err="1">
                <a:solidFill>
                  <a:srgbClr val="000000"/>
                </a:solidFill>
                <a:latin typeface="Courier New"/>
                <a:cs typeface="Courier New"/>
              </a:rPr>
              <a:t>cancelOrdersForTrader</a:t>
            </a:r>
            <a:r>
              <a:rPr lang="en-US" dirty="0">
                <a:solidFill>
                  <a:srgbClr val="000000"/>
                </a:solidFill>
                <a:latin typeface="Courier New"/>
                <a:cs typeface="Courier New"/>
              </a:rPr>
              <a:t>(List&lt;Order&gt; orders, String </a:t>
            </a:r>
            <a:r>
              <a:rPr lang="en-US" dirty="0" err="1">
                <a:solidFill>
                  <a:srgbClr val="000000"/>
                </a:solidFill>
                <a:latin typeface="Courier New"/>
                <a:cs typeface="Courier New"/>
              </a:rPr>
              <a:t>traderName</a:t>
            </a: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List&lt;Order&gt; </a:t>
            </a:r>
            <a:r>
              <a:rPr lang="en-US" dirty="0" err="1">
                <a:solidFill>
                  <a:srgbClr val="000000"/>
                </a:solidFill>
                <a:latin typeface="Courier New"/>
                <a:cs typeface="Courier New"/>
              </a:rPr>
              <a:t>ordersToCancel</a:t>
            </a:r>
            <a:r>
              <a:rPr lang="en-US" dirty="0">
                <a:solidFill>
                  <a:srgbClr val="000000"/>
                </a:solidFill>
                <a:latin typeface="Courier New"/>
                <a:cs typeface="Courier New"/>
              </a:rPr>
              <a:t> = </a:t>
            </a:r>
            <a:r>
              <a:rPr lang="en-US" b="1" dirty="0">
                <a:solidFill>
                  <a:srgbClr val="7F0055"/>
                </a:solidFill>
                <a:latin typeface="Courier New"/>
                <a:cs typeface="Courier New"/>
              </a:rPr>
              <a:t>new</a:t>
            </a:r>
            <a:r>
              <a:rPr lang="en-US" b="1" dirty="0">
                <a:solidFill>
                  <a:srgbClr val="000000"/>
                </a:solidFill>
                <a:latin typeface="Courier New"/>
                <a:cs typeface="Courier New"/>
              </a:rPr>
              <a:t> </a:t>
            </a:r>
            <a:r>
              <a:rPr lang="en-US" dirty="0" err="1">
                <a:solidFill>
                  <a:srgbClr val="000000"/>
                </a:solidFill>
                <a:latin typeface="Courier New"/>
                <a:cs typeface="Courier New"/>
              </a:rPr>
              <a:t>ArrayList</a:t>
            </a:r>
            <a:r>
              <a:rPr lang="en-US" dirty="0">
                <a:solidFill>
                  <a:srgbClr val="000000"/>
                </a:solidFill>
                <a:latin typeface="Courier New"/>
                <a:cs typeface="Courier New"/>
              </a:rPr>
              <a:t>&lt;Order&gt;();</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for</a:t>
            </a:r>
            <a:r>
              <a:rPr lang="en-US" b="1" dirty="0">
                <a:solidFill>
                  <a:srgbClr val="000000"/>
                </a:solidFill>
                <a:latin typeface="Courier New"/>
                <a:cs typeface="Courier New"/>
              </a:rPr>
              <a:t> </a:t>
            </a:r>
            <a:r>
              <a:rPr lang="en-US" dirty="0">
                <a:solidFill>
                  <a:srgbClr val="000000"/>
                </a:solidFill>
                <a:latin typeface="Courier New"/>
                <a:cs typeface="Courier New"/>
              </a:rPr>
              <a:t>(Order order : orders) {</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if</a:t>
            </a:r>
            <a:r>
              <a:rPr lang="en-US" b="1" dirty="0">
                <a:solidFill>
                  <a:srgbClr val="000000"/>
                </a:solidFill>
                <a:latin typeface="Courier New"/>
                <a:cs typeface="Courier New"/>
              </a:rPr>
              <a:t> </a:t>
            </a:r>
            <a:r>
              <a:rPr lang="en-US" dirty="0">
                <a:solidFill>
                  <a:srgbClr val="000000"/>
                </a:solidFill>
                <a:latin typeface="Courier New"/>
                <a:cs typeface="Courier New"/>
              </a:rPr>
              <a:t>(</a:t>
            </a:r>
            <a:r>
              <a:rPr lang="en-US" dirty="0" err="1">
                <a:solidFill>
                  <a:srgbClr val="000000"/>
                </a:solidFill>
                <a:latin typeface="Courier New"/>
                <a:cs typeface="Courier New"/>
              </a:rPr>
              <a:t>order.placedBy</a:t>
            </a:r>
            <a:r>
              <a:rPr lang="en-US" dirty="0">
                <a:solidFill>
                  <a:srgbClr val="000000"/>
                </a:solidFill>
                <a:latin typeface="Courier New"/>
                <a:cs typeface="Courier New"/>
              </a:rPr>
              <a:t>(</a:t>
            </a:r>
            <a:r>
              <a:rPr lang="en-US" dirty="0" err="1">
                <a:solidFill>
                  <a:srgbClr val="000000"/>
                </a:solidFill>
                <a:latin typeface="Courier New"/>
                <a:cs typeface="Courier New"/>
              </a:rPr>
              <a:t>traderName</a:t>
            </a: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r>
              <a:rPr lang="en-US" dirty="0" err="1">
                <a:solidFill>
                  <a:srgbClr val="000000"/>
                </a:solidFill>
                <a:latin typeface="Courier New"/>
                <a:cs typeface="Courier New"/>
              </a:rPr>
              <a:t>ordersToCancel.add</a:t>
            </a:r>
            <a:r>
              <a:rPr lang="en-US" dirty="0">
                <a:solidFill>
                  <a:srgbClr val="000000"/>
                </a:solidFill>
                <a:latin typeface="Courier New"/>
                <a:cs typeface="Courier New"/>
              </a:rPr>
              <a:t>(order);</a:t>
            </a:r>
          </a:p>
          <a:p>
            <a:pPr marL="0" indent="0">
              <a:buNone/>
            </a:pP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r>
              <a:rPr lang="en-US" dirty="0" err="1">
                <a:solidFill>
                  <a:srgbClr val="000000"/>
                </a:solidFill>
                <a:latin typeface="Courier New"/>
                <a:cs typeface="Courier New"/>
              </a:rPr>
              <a:t>cancelOrders</a:t>
            </a:r>
            <a:r>
              <a:rPr lang="en-US" dirty="0">
                <a:solidFill>
                  <a:srgbClr val="000000"/>
                </a:solidFill>
                <a:latin typeface="Courier New"/>
                <a:cs typeface="Courier New"/>
              </a:rPr>
              <a:t>(</a:t>
            </a:r>
            <a:r>
              <a:rPr lang="en-US" dirty="0" err="1">
                <a:solidFill>
                  <a:srgbClr val="000000"/>
                </a:solidFill>
                <a:latin typeface="Courier New"/>
                <a:cs typeface="Courier New"/>
              </a:rPr>
              <a:t>ordersToCancel</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a:t>
            </a:r>
          </a:p>
          <a:p>
            <a:pPr marL="0" indent="0">
              <a:buNone/>
            </a:pPr>
            <a:endParaRPr lang="en-US" dirty="0">
              <a:latin typeface="Courier New"/>
              <a:cs typeface="Courier New"/>
            </a:endParaRP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public</a:t>
            </a:r>
            <a:r>
              <a:rPr lang="en-US" b="1" dirty="0">
                <a:solidFill>
                  <a:srgbClr val="000000"/>
                </a:solidFill>
                <a:latin typeface="Courier New"/>
                <a:cs typeface="Courier New"/>
              </a:rPr>
              <a:t> </a:t>
            </a:r>
            <a:r>
              <a:rPr lang="en-US" b="1" dirty="0">
                <a:solidFill>
                  <a:srgbClr val="7F0055"/>
                </a:solidFill>
                <a:latin typeface="Courier New"/>
                <a:cs typeface="Courier New"/>
              </a:rPr>
              <a:t>void</a:t>
            </a:r>
            <a:r>
              <a:rPr lang="en-US" b="1" dirty="0">
                <a:solidFill>
                  <a:srgbClr val="000000"/>
                </a:solidFill>
                <a:latin typeface="Courier New"/>
                <a:cs typeface="Courier New"/>
              </a:rPr>
              <a:t> </a:t>
            </a:r>
            <a:r>
              <a:rPr lang="en-US" dirty="0" err="1">
                <a:solidFill>
                  <a:srgbClr val="000000"/>
                </a:solidFill>
                <a:latin typeface="Courier New"/>
                <a:cs typeface="Courier New"/>
              </a:rPr>
              <a:t>holdOrdersForTrader</a:t>
            </a:r>
            <a:r>
              <a:rPr lang="en-US" dirty="0">
                <a:solidFill>
                  <a:srgbClr val="000000"/>
                </a:solidFill>
                <a:latin typeface="Courier New"/>
                <a:cs typeface="Courier New"/>
              </a:rPr>
              <a:t>(List&lt;Order&gt; orders, String </a:t>
            </a:r>
            <a:r>
              <a:rPr lang="en-US" dirty="0" err="1">
                <a:solidFill>
                  <a:srgbClr val="000000"/>
                </a:solidFill>
                <a:latin typeface="Courier New"/>
                <a:cs typeface="Courier New"/>
              </a:rPr>
              <a:t>traderName</a:t>
            </a: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List&lt;Order&gt; </a:t>
            </a:r>
            <a:r>
              <a:rPr lang="en-US" dirty="0" err="1">
                <a:solidFill>
                  <a:srgbClr val="000000"/>
                </a:solidFill>
                <a:latin typeface="Courier New"/>
                <a:cs typeface="Courier New"/>
              </a:rPr>
              <a:t>ordersToHold</a:t>
            </a:r>
            <a:r>
              <a:rPr lang="en-US" dirty="0">
                <a:solidFill>
                  <a:srgbClr val="000000"/>
                </a:solidFill>
                <a:latin typeface="Courier New"/>
                <a:cs typeface="Courier New"/>
              </a:rPr>
              <a:t> = </a:t>
            </a:r>
            <a:r>
              <a:rPr lang="en-US" b="1" dirty="0">
                <a:solidFill>
                  <a:srgbClr val="7F0055"/>
                </a:solidFill>
                <a:latin typeface="Courier New"/>
                <a:cs typeface="Courier New"/>
              </a:rPr>
              <a:t>new</a:t>
            </a:r>
            <a:r>
              <a:rPr lang="en-US" b="1" dirty="0">
                <a:solidFill>
                  <a:srgbClr val="000000"/>
                </a:solidFill>
                <a:latin typeface="Courier New"/>
                <a:cs typeface="Courier New"/>
              </a:rPr>
              <a:t> </a:t>
            </a:r>
            <a:r>
              <a:rPr lang="en-US" dirty="0" err="1">
                <a:solidFill>
                  <a:srgbClr val="000000"/>
                </a:solidFill>
                <a:latin typeface="Courier New"/>
                <a:cs typeface="Courier New"/>
              </a:rPr>
              <a:t>ArrayList</a:t>
            </a:r>
            <a:r>
              <a:rPr lang="en-US" dirty="0">
                <a:solidFill>
                  <a:srgbClr val="000000"/>
                </a:solidFill>
                <a:latin typeface="Courier New"/>
                <a:cs typeface="Courier New"/>
              </a:rPr>
              <a:t>&lt;Order&gt;();</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for</a:t>
            </a:r>
            <a:r>
              <a:rPr lang="en-US" b="1" dirty="0">
                <a:solidFill>
                  <a:srgbClr val="000000"/>
                </a:solidFill>
                <a:latin typeface="Courier New"/>
                <a:cs typeface="Courier New"/>
              </a:rPr>
              <a:t> </a:t>
            </a:r>
            <a:r>
              <a:rPr lang="en-US" dirty="0">
                <a:solidFill>
                  <a:srgbClr val="000000"/>
                </a:solidFill>
                <a:latin typeface="Courier New"/>
                <a:cs typeface="Courier New"/>
              </a:rPr>
              <a:t>(Order order : orders) {</a:t>
            </a:r>
          </a:p>
          <a:p>
            <a:pPr marL="0" indent="0">
              <a:buNone/>
            </a:pPr>
            <a:r>
              <a:rPr lang="en-US" dirty="0">
                <a:solidFill>
                  <a:srgbClr val="000000"/>
                </a:solidFill>
                <a:latin typeface="Courier New"/>
                <a:cs typeface="Courier New"/>
              </a:rPr>
              <a:t>			</a:t>
            </a:r>
            <a:r>
              <a:rPr lang="en-US" b="1" dirty="0">
                <a:solidFill>
                  <a:srgbClr val="7F0055"/>
                </a:solidFill>
                <a:latin typeface="Courier New"/>
                <a:cs typeface="Courier New"/>
              </a:rPr>
              <a:t>if</a:t>
            </a:r>
            <a:r>
              <a:rPr lang="en-US" b="1" dirty="0">
                <a:solidFill>
                  <a:srgbClr val="000000"/>
                </a:solidFill>
                <a:latin typeface="Courier New"/>
                <a:cs typeface="Courier New"/>
              </a:rPr>
              <a:t> </a:t>
            </a:r>
            <a:r>
              <a:rPr lang="en-US" dirty="0">
                <a:solidFill>
                  <a:srgbClr val="000000"/>
                </a:solidFill>
                <a:latin typeface="Courier New"/>
                <a:cs typeface="Courier New"/>
              </a:rPr>
              <a:t>(</a:t>
            </a:r>
            <a:r>
              <a:rPr lang="en-US" dirty="0" err="1">
                <a:solidFill>
                  <a:srgbClr val="000000"/>
                </a:solidFill>
                <a:latin typeface="Courier New"/>
                <a:cs typeface="Courier New"/>
              </a:rPr>
              <a:t>order.placedBy</a:t>
            </a:r>
            <a:r>
              <a:rPr lang="en-US" dirty="0">
                <a:solidFill>
                  <a:srgbClr val="000000"/>
                </a:solidFill>
                <a:latin typeface="Courier New"/>
                <a:cs typeface="Courier New"/>
              </a:rPr>
              <a:t>(</a:t>
            </a:r>
            <a:r>
              <a:rPr lang="en-US" dirty="0" err="1">
                <a:solidFill>
                  <a:srgbClr val="000000"/>
                </a:solidFill>
                <a:latin typeface="Courier New"/>
                <a:cs typeface="Courier New"/>
              </a:rPr>
              <a:t>traderName</a:t>
            </a: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r>
              <a:rPr lang="en-US" dirty="0" err="1">
                <a:solidFill>
                  <a:srgbClr val="000000"/>
                </a:solidFill>
                <a:latin typeface="Courier New"/>
                <a:cs typeface="Courier New"/>
              </a:rPr>
              <a:t>ordersToHold.add</a:t>
            </a:r>
            <a:r>
              <a:rPr lang="en-US" dirty="0">
                <a:solidFill>
                  <a:srgbClr val="000000"/>
                </a:solidFill>
                <a:latin typeface="Courier New"/>
                <a:cs typeface="Courier New"/>
              </a:rPr>
              <a:t>(order);</a:t>
            </a:r>
          </a:p>
          <a:p>
            <a:pPr marL="0" indent="0">
              <a:buNone/>
            </a:pP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p>
          <a:p>
            <a:pPr marL="0" indent="0">
              <a:buNone/>
            </a:pPr>
            <a:r>
              <a:rPr lang="en-US" dirty="0">
                <a:solidFill>
                  <a:srgbClr val="000000"/>
                </a:solidFill>
                <a:latin typeface="Courier New"/>
                <a:cs typeface="Courier New"/>
              </a:rPr>
              <a:t>		</a:t>
            </a:r>
            <a:r>
              <a:rPr lang="en-US" dirty="0" err="1">
                <a:solidFill>
                  <a:srgbClr val="000000"/>
                </a:solidFill>
                <a:latin typeface="Courier New"/>
                <a:cs typeface="Courier New"/>
              </a:rPr>
              <a:t>holdOrders</a:t>
            </a:r>
            <a:r>
              <a:rPr lang="en-US" dirty="0">
                <a:solidFill>
                  <a:srgbClr val="000000"/>
                </a:solidFill>
                <a:latin typeface="Courier New"/>
                <a:cs typeface="Courier New"/>
              </a:rPr>
              <a:t>(</a:t>
            </a:r>
            <a:r>
              <a:rPr lang="en-US" dirty="0" err="1">
                <a:solidFill>
                  <a:srgbClr val="000000"/>
                </a:solidFill>
                <a:latin typeface="Courier New"/>
                <a:cs typeface="Courier New"/>
              </a:rPr>
              <a:t>ordersToHold</a:t>
            </a:r>
            <a:r>
              <a:rPr lang="en-US" dirty="0">
                <a:solidFill>
                  <a:srgbClr val="000000"/>
                </a:solidFill>
                <a:latin typeface="Courier New"/>
                <a:cs typeface="Courier New"/>
              </a:rPr>
              <a:t>);</a:t>
            </a:r>
          </a:p>
          <a:p>
            <a:pPr marL="0" indent="0">
              <a:buNone/>
            </a:pPr>
            <a:r>
              <a:rPr lang="en-US" dirty="0">
                <a:solidFill>
                  <a:srgbClr val="000000"/>
                </a:solidFill>
                <a:latin typeface="Courier New"/>
                <a:cs typeface="Courier New"/>
              </a:rPr>
              <a:t>	</a:t>
            </a:r>
            <a:r>
              <a:rPr lang="en-US" dirty="0" smtClean="0">
                <a:solidFill>
                  <a:srgbClr val="000000"/>
                </a:solidFill>
                <a:latin typeface="Courier New"/>
                <a:cs typeface="Courier New"/>
              </a:rPr>
              <a:t>}</a:t>
            </a: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17003543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Refactored</a:t>
            </a:r>
            <a:endParaRPr lang="en-US" dirty="0"/>
          </a:p>
        </p:txBody>
      </p:sp>
      <p:sp>
        <p:nvSpPr>
          <p:cNvPr id="3" name="Content Placeholder 2"/>
          <p:cNvSpPr>
            <a:spLocks noGrp="1"/>
          </p:cNvSpPr>
          <p:nvPr>
            <p:ph idx="1"/>
          </p:nvPr>
        </p:nvSpPr>
        <p:spPr/>
        <p:txBody>
          <a:bodyPr>
            <a:normAutofit/>
          </a:bodyPr>
          <a:lstStyle/>
          <a:p>
            <a:pPr marL="0" indent="0">
              <a:buNone/>
            </a:pPr>
            <a:r>
              <a:rPr lang="en-US" sz="2300" dirty="0">
                <a:solidFill>
                  <a:srgbClr val="000000"/>
                </a:solidFill>
                <a:latin typeface="Courier New"/>
                <a:cs typeface="Courier New"/>
              </a:rPr>
              <a:t>	</a:t>
            </a:r>
            <a:r>
              <a:rPr lang="en-US" sz="1300" b="1" dirty="0">
                <a:solidFill>
                  <a:srgbClr val="7F0055"/>
                </a:solidFill>
                <a:latin typeface="Courier New"/>
                <a:cs typeface="Courier New"/>
              </a:rPr>
              <a:t>public</a:t>
            </a:r>
            <a:r>
              <a:rPr lang="en-US" sz="1300" b="1" dirty="0">
                <a:solidFill>
                  <a:srgbClr val="000000"/>
                </a:solidFill>
                <a:latin typeface="Courier New"/>
                <a:cs typeface="Courier New"/>
              </a:rPr>
              <a:t> </a:t>
            </a:r>
            <a:r>
              <a:rPr lang="en-US" sz="1300" b="1" dirty="0">
                <a:solidFill>
                  <a:srgbClr val="7F0055"/>
                </a:solidFill>
                <a:latin typeface="Courier New"/>
                <a:cs typeface="Courier New"/>
              </a:rPr>
              <a:t>void</a:t>
            </a:r>
            <a:r>
              <a:rPr lang="en-US" sz="1300" b="1" dirty="0">
                <a:solidFill>
                  <a:srgbClr val="000000"/>
                </a:solidFill>
                <a:latin typeface="Courier New"/>
                <a:cs typeface="Courier New"/>
              </a:rPr>
              <a:t> </a:t>
            </a:r>
            <a:r>
              <a:rPr lang="en-US" sz="1300" dirty="0" err="1">
                <a:solidFill>
                  <a:srgbClr val="000000"/>
                </a:solidFill>
                <a:latin typeface="Courier New"/>
                <a:cs typeface="Courier New"/>
              </a:rPr>
              <a:t>cancelOrdersForTrader</a:t>
            </a:r>
            <a:r>
              <a:rPr lang="en-US" sz="1300" dirty="0">
                <a:solidFill>
                  <a:srgbClr val="000000"/>
                </a:solidFill>
                <a:latin typeface="Courier New"/>
                <a:cs typeface="Courier New"/>
              </a:rPr>
              <a:t>(Orders orders, String </a:t>
            </a:r>
            <a:r>
              <a:rPr lang="en-US" sz="1300" dirty="0" err="1">
                <a:solidFill>
                  <a:srgbClr val="000000"/>
                </a:solidFill>
                <a:latin typeface="Courier New"/>
                <a:cs typeface="Courier New"/>
              </a:rPr>
              <a:t>traderName</a:t>
            </a:r>
            <a:r>
              <a:rPr lang="en-US" sz="1300" dirty="0">
                <a:solidFill>
                  <a:srgbClr val="000000"/>
                </a:solidFill>
                <a:latin typeface="Courier New"/>
                <a:cs typeface="Courier New"/>
              </a:rPr>
              <a:t>) {</a:t>
            </a:r>
          </a:p>
          <a:p>
            <a:pPr marL="0" indent="0">
              <a:buNone/>
            </a:pPr>
            <a:r>
              <a:rPr lang="en-US" sz="1300" dirty="0">
                <a:solidFill>
                  <a:srgbClr val="000000"/>
                </a:solidFill>
                <a:latin typeface="Courier New"/>
                <a:cs typeface="Courier New"/>
              </a:rPr>
              <a:t>		</a:t>
            </a:r>
            <a:r>
              <a:rPr lang="en-US" sz="1300" dirty="0" err="1">
                <a:solidFill>
                  <a:srgbClr val="000000"/>
                </a:solidFill>
                <a:latin typeface="Courier New"/>
                <a:cs typeface="Courier New"/>
              </a:rPr>
              <a:t>cancelOrders</a:t>
            </a:r>
            <a:r>
              <a:rPr lang="en-US" sz="1300" dirty="0">
                <a:solidFill>
                  <a:srgbClr val="000000"/>
                </a:solidFill>
                <a:latin typeface="Courier New"/>
                <a:cs typeface="Courier New"/>
              </a:rPr>
              <a:t>(</a:t>
            </a:r>
            <a:r>
              <a:rPr lang="en-US" sz="1300" dirty="0" err="1">
                <a:solidFill>
                  <a:srgbClr val="000000"/>
                </a:solidFill>
                <a:latin typeface="Courier New"/>
                <a:cs typeface="Courier New"/>
              </a:rPr>
              <a:t>orders.placedBy</a:t>
            </a:r>
            <a:r>
              <a:rPr lang="en-US" sz="1300" dirty="0">
                <a:solidFill>
                  <a:srgbClr val="000000"/>
                </a:solidFill>
                <a:latin typeface="Courier New"/>
                <a:cs typeface="Courier New"/>
              </a:rPr>
              <a:t>(</a:t>
            </a:r>
            <a:r>
              <a:rPr lang="en-US" sz="1300" dirty="0" err="1">
                <a:solidFill>
                  <a:srgbClr val="000000"/>
                </a:solidFill>
                <a:latin typeface="Courier New"/>
                <a:cs typeface="Courier New"/>
              </a:rPr>
              <a:t>traderName</a:t>
            </a:r>
            <a:r>
              <a:rPr lang="en-US" sz="1300" dirty="0">
                <a:solidFill>
                  <a:srgbClr val="000000"/>
                </a:solidFill>
                <a:latin typeface="Courier New"/>
                <a:cs typeface="Courier New"/>
              </a:rPr>
              <a:t>));</a:t>
            </a:r>
          </a:p>
          <a:p>
            <a:pPr marL="0" indent="0">
              <a:buNone/>
            </a:pPr>
            <a:r>
              <a:rPr lang="en-US" sz="1300" dirty="0">
                <a:solidFill>
                  <a:srgbClr val="000000"/>
                </a:solidFill>
                <a:latin typeface="Courier New"/>
                <a:cs typeface="Courier New"/>
              </a:rPr>
              <a:t>	}</a:t>
            </a:r>
          </a:p>
          <a:p>
            <a:pPr marL="0" indent="0">
              <a:buNone/>
            </a:pPr>
            <a:endParaRPr lang="en-US" sz="1300" dirty="0">
              <a:latin typeface="Courier New"/>
              <a:cs typeface="Courier New"/>
            </a:endParaRPr>
          </a:p>
          <a:p>
            <a:pPr marL="0" indent="0">
              <a:buNone/>
            </a:pPr>
            <a:r>
              <a:rPr lang="en-US" sz="1300" dirty="0">
                <a:solidFill>
                  <a:srgbClr val="000000"/>
                </a:solidFill>
                <a:latin typeface="Courier New"/>
                <a:cs typeface="Courier New"/>
              </a:rPr>
              <a:t>	</a:t>
            </a:r>
            <a:r>
              <a:rPr lang="en-US" sz="1300" b="1" dirty="0">
                <a:solidFill>
                  <a:srgbClr val="7F0055"/>
                </a:solidFill>
                <a:latin typeface="Courier New"/>
                <a:cs typeface="Courier New"/>
              </a:rPr>
              <a:t>public</a:t>
            </a:r>
            <a:r>
              <a:rPr lang="en-US" sz="1300" b="1" dirty="0">
                <a:solidFill>
                  <a:srgbClr val="000000"/>
                </a:solidFill>
                <a:latin typeface="Courier New"/>
                <a:cs typeface="Courier New"/>
              </a:rPr>
              <a:t> </a:t>
            </a:r>
            <a:r>
              <a:rPr lang="en-US" sz="1300" b="1" dirty="0">
                <a:solidFill>
                  <a:srgbClr val="7F0055"/>
                </a:solidFill>
                <a:latin typeface="Courier New"/>
                <a:cs typeface="Courier New"/>
              </a:rPr>
              <a:t>void</a:t>
            </a:r>
            <a:r>
              <a:rPr lang="en-US" sz="1300" b="1" dirty="0">
                <a:solidFill>
                  <a:srgbClr val="000000"/>
                </a:solidFill>
                <a:latin typeface="Courier New"/>
                <a:cs typeface="Courier New"/>
              </a:rPr>
              <a:t> </a:t>
            </a:r>
            <a:r>
              <a:rPr lang="en-US" sz="1300" dirty="0" err="1">
                <a:solidFill>
                  <a:srgbClr val="000000"/>
                </a:solidFill>
                <a:latin typeface="Courier New"/>
                <a:cs typeface="Courier New"/>
              </a:rPr>
              <a:t>holdOrdersForTrader</a:t>
            </a:r>
            <a:r>
              <a:rPr lang="en-US" sz="1300" dirty="0">
                <a:solidFill>
                  <a:srgbClr val="000000"/>
                </a:solidFill>
                <a:latin typeface="Courier New"/>
                <a:cs typeface="Courier New"/>
              </a:rPr>
              <a:t>(Orders orders, String </a:t>
            </a:r>
            <a:r>
              <a:rPr lang="en-US" sz="1300" dirty="0" err="1">
                <a:solidFill>
                  <a:srgbClr val="000000"/>
                </a:solidFill>
                <a:latin typeface="Courier New"/>
                <a:cs typeface="Courier New"/>
              </a:rPr>
              <a:t>traderName</a:t>
            </a:r>
            <a:r>
              <a:rPr lang="en-US" sz="1300" dirty="0">
                <a:solidFill>
                  <a:srgbClr val="000000"/>
                </a:solidFill>
                <a:latin typeface="Courier New"/>
                <a:cs typeface="Courier New"/>
              </a:rPr>
              <a:t>) {</a:t>
            </a:r>
          </a:p>
          <a:p>
            <a:pPr marL="0" indent="0">
              <a:buNone/>
            </a:pPr>
            <a:r>
              <a:rPr lang="en-US" sz="1300" dirty="0">
                <a:solidFill>
                  <a:srgbClr val="000000"/>
                </a:solidFill>
                <a:latin typeface="Courier New"/>
                <a:cs typeface="Courier New"/>
              </a:rPr>
              <a:t>		</a:t>
            </a:r>
            <a:r>
              <a:rPr lang="en-US" sz="1300" dirty="0" err="1">
                <a:solidFill>
                  <a:srgbClr val="000000"/>
                </a:solidFill>
                <a:latin typeface="Courier New"/>
                <a:cs typeface="Courier New"/>
              </a:rPr>
              <a:t>holdOrders</a:t>
            </a:r>
            <a:r>
              <a:rPr lang="en-US" sz="1300" dirty="0">
                <a:solidFill>
                  <a:srgbClr val="000000"/>
                </a:solidFill>
                <a:latin typeface="Courier New"/>
                <a:cs typeface="Courier New"/>
              </a:rPr>
              <a:t>(</a:t>
            </a:r>
            <a:r>
              <a:rPr lang="en-US" sz="1300" dirty="0" err="1">
                <a:solidFill>
                  <a:srgbClr val="000000"/>
                </a:solidFill>
                <a:latin typeface="Courier New"/>
                <a:cs typeface="Courier New"/>
              </a:rPr>
              <a:t>orders.placedBy</a:t>
            </a:r>
            <a:r>
              <a:rPr lang="en-US" sz="1300" dirty="0">
                <a:solidFill>
                  <a:srgbClr val="000000"/>
                </a:solidFill>
                <a:latin typeface="Courier New"/>
                <a:cs typeface="Courier New"/>
              </a:rPr>
              <a:t>(</a:t>
            </a:r>
            <a:r>
              <a:rPr lang="en-US" sz="1300" dirty="0" err="1">
                <a:solidFill>
                  <a:srgbClr val="000000"/>
                </a:solidFill>
                <a:latin typeface="Courier New"/>
                <a:cs typeface="Courier New"/>
              </a:rPr>
              <a:t>traderName</a:t>
            </a:r>
            <a:r>
              <a:rPr lang="en-US" sz="1300" dirty="0">
                <a:solidFill>
                  <a:srgbClr val="000000"/>
                </a:solidFill>
                <a:latin typeface="Courier New"/>
                <a:cs typeface="Courier New"/>
              </a:rPr>
              <a:t>));</a:t>
            </a:r>
          </a:p>
          <a:p>
            <a:pPr marL="0" indent="0">
              <a:buNone/>
            </a:pPr>
            <a:r>
              <a:rPr lang="en-US" sz="1300" dirty="0">
                <a:solidFill>
                  <a:srgbClr val="000000"/>
                </a:solidFill>
                <a:latin typeface="Courier New"/>
                <a:cs typeface="Courier New"/>
              </a:rPr>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9023788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Feedback</a:t>
            </a:r>
            <a:endParaRPr lang="en-US" dirty="0"/>
          </a:p>
        </p:txBody>
      </p:sp>
      <p:pic>
        <p:nvPicPr>
          <p:cNvPr id="4" name="Content Placeholder 3" descr="compiling.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7133" t="-4740" r="-29288" b="-11889"/>
          <a:stretch/>
        </p:blipFill>
        <p:spPr/>
      </p:pic>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20311574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Feedback </a:t>
            </a:r>
            <a:endParaRPr lang="en-US" dirty="0"/>
          </a:p>
        </p:txBody>
      </p:sp>
      <p:sp>
        <p:nvSpPr>
          <p:cNvPr id="3" name="Content Placeholder 2"/>
          <p:cNvSpPr>
            <a:spLocks noGrp="1"/>
          </p:cNvSpPr>
          <p:nvPr>
            <p:ph idx="1"/>
          </p:nvPr>
        </p:nvSpPr>
        <p:spPr/>
        <p:txBody>
          <a:bodyPr/>
          <a:lstStyle/>
          <a:p>
            <a:r>
              <a:rPr lang="en-US" dirty="0" err="1" smtClean="0"/>
              <a:t>Approx</a:t>
            </a:r>
            <a:r>
              <a:rPr lang="en-US" dirty="0" smtClean="0"/>
              <a:t> 95%+ unit </a:t>
            </a:r>
            <a:r>
              <a:rPr lang="en-US" dirty="0" smtClean="0"/>
              <a:t>tests</a:t>
            </a:r>
          </a:p>
          <a:p>
            <a:r>
              <a:rPr lang="en-US" dirty="0" smtClean="0"/>
              <a:t>1000’s unit tests, 100’s component tests, 10’s system tests</a:t>
            </a:r>
            <a:endParaRPr lang="en-US" dirty="0" smtClean="0"/>
          </a:p>
          <a:p>
            <a:r>
              <a:rPr lang="en-US" dirty="0" smtClean="0"/>
              <a:t>Quick </a:t>
            </a:r>
            <a:r>
              <a:rPr lang="en-US" dirty="0" smtClean="0"/>
              <a:t>feedback </a:t>
            </a:r>
          </a:p>
          <a:p>
            <a:r>
              <a:rPr lang="en-US" dirty="0" smtClean="0"/>
              <a:t>&lt; </a:t>
            </a:r>
            <a:r>
              <a:rPr lang="en-US" dirty="0" smtClean="0"/>
              <a:t>1 minute </a:t>
            </a:r>
            <a:r>
              <a:rPr lang="en-US" dirty="0" smtClean="0"/>
              <a:t>build </a:t>
            </a:r>
            <a:r>
              <a:rPr lang="en-US" dirty="0" smtClean="0"/>
              <a:t>including all tests</a:t>
            </a:r>
          </a:p>
          <a:p>
            <a:r>
              <a:rPr lang="en-US" dirty="0" smtClean="0"/>
              <a:t>Build of full deployment disabled by default</a:t>
            </a: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782297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Quality</a:t>
            </a:r>
            <a:endParaRPr lang="en-US" dirty="0"/>
          </a:p>
        </p:txBody>
      </p:sp>
      <p:sp>
        <p:nvSpPr>
          <p:cNvPr id="3" name="Content Placeholder 2"/>
          <p:cNvSpPr>
            <a:spLocks noGrp="1"/>
          </p:cNvSpPr>
          <p:nvPr>
            <p:ph idx="1"/>
          </p:nvPr>
        </p:nvSpPr>
        <p:spPr/>
        <p:txBody>
          <a:bodyPr/>
          <a:lstStyle/>
          <a:p>
            <a:r>
              <a:rPr lang="en-US" dirty="0" smtClean="0"/>
              <a:t>Continuous Integration</a:t>
            </a:r>
          </a:p>
          <a:p>
            <a:r>
              <a:rPr lang="en-US" dirty="0" smtClean="0"/>
              <a:t>Sonar </a:t>
            </a:r>
            <a:r>
              <a:rPr lang="en-US" dirty="0" smtClean="0"/>
              <a:t>analysis from beginning</a:t>
            </a:r>
          </a:p>
          <a:p>
            <a:r>
              <a:rPr lang="en-US" dirty="0" smtClean="0"/>
              <a:t>Zero tolerance to violations</a:t>
            </a:r>
          </a:p>
          <a:p>
            <a:r>
              <a:rPr lang="en-US" dirty="0" smtClean="0"/>
              <a:t>Pairing</a:t>
            </a:r>
          </a:p>
          <a:p>
            <a:r>
              <a:rPr lang="en-US" dirty="0" smtClean="0"/>
              <a:t>Gentle “encouragement”</a:t>
            </a: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42498947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Hide Complexity</a:t>
            </a:r>
            <a:endParaRPr lang="en-US" dirty="0"/>
          </a:p>
        </p:txBody>
      </p:sp>
      <p:sp>
        <p:nvSpPr>
          <p:cNvPr id="3" name="Content Placeholder 2"/>
          <p:cNvSpPr>
            <a:spLocks noGrp="1"/>
          </p:cNvSpPr>
          <p:nvPr>
            <p:ph idx="1"/>
          </p:nvPr>
        </p:nvSpPr>
        <p:spPr/>
        <p:txBody>
          <a:bodyPr/>
          <a:lstStyle/>
          <a:p>
            <a:r>
              <a:rPr lang="en-US" dirty="0" smtClean="0"/>
              <a:t>Technologies used:</a:t>
            </a:r>
          </a:p>
          <a:p>
            <a:pPr lvl="1"/>
            <a:r>
              <a:rPr lang="en-US" dirty="0" smtClean="0"/>
              <a:t>Maven</a:t>
            </a:r>
          </a:p>
          <a:p>
            <a:pPr lvl="1"/>
            <a:r>
              <a:rPr lang="en-US" dirty="0" smtClean="0"/>
              <a:t>Spring</a:t>
            </a:r>
          </a:p>
          <a:p>
            <a:pPr lvl="1"/>
            <a:r>
              <a:rPr lang="en-US" dirty="0" smtClean="0"/>
              <a:t>Hibernate</a:t>
            </a:r>
          </a:p>
          <a:p>
            <a:pPr lvl="1"/>
            <a:r>
              <a:rPr lang="en-US" dirty="0" smtClean="0"/>
              <a:t>Spring </a:t>
            </a:r>
            <a:r>
              <a:rPr lang="en-US" dirty="0" err="1" smtClean="0"/>
              <a:t>Remoting</a:t>
            </a:r>
            <a:endParaRPr lang="en-US" dirty="0" smtClean="0"/>
          </a:p>
          <a:p>
            <a:pPr lvl="1"/>
            <a:r>
              <a:rPr lang="en-US" dirty="0" err="1" smtClean="0"/>
              <a:t>ehCache</a:t>
            </a:r>
            <a:r>
              <a:rPr lang="en-US" dirty="0" smtClean="0"/>
              <a:t> and more…</a:t>
            </a:r>
            <a:endParaRPr lang="en-US" dirty="0" smtClean="0"/>
          </a:p>
          <a:p>
            <a:r>
              <a:rPr lang="en-US" dirty="0" smtClean="0"/>
              <a:t>All hidden from application developers</a:t>
            </a: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36256878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a:t>
            </a:r>
            <a:endParaRPr lang="en-US" dirty="0"/>
          </a:p>
        </p:txBody>
      </p:sp>
      <p:sp>
        <p:nvSpPr>
          <p:cNvPr id="3" name="Content Placeholder 2"/>
          <p:cNvSpPr>
            <a:spLocks noGrp="1"/>
          </p:cNvSpPr>
          <p:nvPr>
            <p:ph idx="1"/>
          </p:nvPr>
        </p:nvSpPr>
        <p:spPr/>
        <p:txBody>
          <a:bodyPr>
            <a:normAutofit/>
          </a:bodyPr>
          <a:lstStyle/>
          <a:p>
            <a:r>
              <a:rPr lang="en-US" dirty="0" smtClean="0"/>
              <a:t>Delivered 1 week early</a:t>
            </a:r>
          </a:p>
          <a:p>
            <a:r>
              <a:rPr lang="en-US" dirty="0" smtClean="0"/>
              <a:t>Quants wrote </a:t>
            </a:r>
            <a:r>
              <a:rPr lang="en-US" dirty="0" smtClean="0"/>
              <a:t>majority of business logic</a:t>
            </a:r>
            <a:endParaRPr lang="en-US" dirty="0" smtClean="0"/>
          </a:p>
          <a:p>
            <a:r>
              <a:rPr lang="en-US" dirty="0" smtClean="0"/>
              <a:t>Low level defects throughout </a:t>
            </a:r>
            <a:r>
              <a:rPr lang="en-US" dirty="0" err="1" smtClean="0"/>
              <a:t>dev</a:t>
            </a:r>
            <a:endParaRPr lang="en-US" dirty="0" smtClean="0"/>
          </a:p>
          <a:p>
            <a:r>
              <a:rPr lang="en-US" dirty="0" smtClean="0"/>
              <a:t>ROI within 6-8 weeks</a:t>
            </a:r>
          </a:p>
          <a:p>
            <a:r>
              <a:rPr lang="en-US" dirty="0" smtClean="0"/>
              <a:t>Subsequent projects delivered with less people in less time</a:t>
            </a:r>
          </a:p>
          <a:p>
            <a:r>
              <a:rPr lang="en-US" dirty="0" smtClean="0"/>
              <a:t>New people on boarded with little training</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4069583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a:t>
            </a:r>
            <a:endParaRPr lang="en-US" dirty="0"/>
          </a:p>
        </p:txBody>
      </p:sp>
      <p:pic>
        <p:nvPicPr>
          <p:cNvPr id="4" name="Content Placeholder 3" descr="twee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6805" b="-141130"/>
          <a:stretch/>
        </p:blipFill>
        <p:spPr/>
      </p:pic>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18819854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192962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idx="1"/>
          </p:nvPr>
        </p:nvSpPr>
        <p:spPr/>
        <p:txBody>
          <a:bodyPr/>
          <a:lstStyle/>
          <a:p>
            <a:r>
              <a:rPr lang="en-US" dirty="0" smtClean="0"/>
              <a:t>Develop new platform </a:t>
            </a:r>
          </a:p>
          <a:p>
            <a:r>
              <a:rPr lang="en-US" dirty="0" smtClean="0"/>
              <a:t>Models coded directly in Java</a:t>
            </a:r>
          </a:p>
          <a:p>
            <a:r>
              <a:rPr lang="en-US" dirty="0" smtClean="0"/>
              <a:t>Ambitious timescales</a:t>
            </a:r>
          </a:p>
          <a:p>
            <a:r>
              <a:rPr lang="en-US" dirty="0" smtClean="0"/>
              <a:t>Fixed deadline</a:t>
            </a:r>
          </a:p>
          <a:p>
            <a:r>
              <a:rPr lang="en-US" dirty="0" smtClean="0"/>
              <a:t>Problem domain well understood</a:t>
            </a:r>
          </a:p>
          <a:p>
            <a:r>
              <a:rPr lang="en-US" dirty="0" smtClean="0"/>
              <a:t>NOT a rewrite</a:t>
            </a: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13679814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Project Makeup</a:t>
            </a:r>
            <a:endParaRPr lang="en-US" dirty="0"/>
          </a:p>
        </p:txBody>
      </p:sp>
      <p:pic>
        <p:nvPicPr>
          <p:cNvPr id="4" name="Content Placeholder 3" descr="developers-designers-pms-qa.jpg"/>
          <p:cNvPicPr>
            <a:picLocks noGrp="1" noChangeAspect="1"/>
          </p:cNvPicPr>
          <p:nvPr>
            <p:ph idx="1"/>
          </p:nvPr>
        </p:nvPicPr>
        <p:blipFill rotWithShape="1">
          <a:blip r:embed="rId2">
            <a:extLst>
              <a:ext uri="{28A0092B-C50C-407E-A947-70E740481C1C}">
                <a14:useLocalDpi xmlns:a14="http://schemas.microsoft.com/office/drawing/2010/main" val="0"/>
              </a:ext>
            </a:extLst>
          </a:blip>
          <a:srcRect l="-5469" t="1" r="-29801" b="-6846"/>
          <a:stretch/>
        </p:blipFill>
        <p:spPr/>
      </p:pic>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6284384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Makeup</a:t>
            </a:r>
            <a:endParaRPr lang="en-US" dirty="0"/>
          </a:p>
        </p:txBody>
      </p:sp>
      <p:sp>
        <p:nvSpPr>
          <p:cNvPr id="3" name="Content Placeholder 2"/>
          <p:cNvSpPr>
            <a:spLocks noGrp="1"/>
          </p:cNvSpPr>
          <p:nvPr>
            <p:ph idx="1"/>
          </p:nvPr>
        </p:nvSpPr>
        <p:spPr/>
        <p:txBody>
          <a:bodyPr/>
          <a:lstStyle/>
          <a:p>
            <a:r>
              <a:rPr lang="en-US" dirty="0" smtClean="0"/>
              <a:t>2 Senior </a:t>
            </a:r>
            <a:r>
              <a:rPr lang="en-US" dirty="0" err="1" smtClean="0"/>
              <a:t>Devs</a:t>
            </a:r>
            <a:endParaRPr lang="en-US" dirty="0" smtClean="0"/>
          </a:p>
          <a:p>
            <a:r>
              <a:rPr lang="en-US" dirty="0" smtClean="0"/>
              <a:t>3 Quantitative Analysts</a:t>
            </a:r>
          </a:p>
          <a:p>
            <a:r>
              <a:rPr lang="en-US" dirty="0" smtClean="0"/>
              <a:t>2 Functional Testers</a:t>
            </a:r>
            <a:endParaRPr lang="en-US" dirty="0"/>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27772634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Quants</a:t>
            </a:r>
            <a:endParaRPr lang="en-US" dirty="0"/>
          </a:p>
        </p:txBody>
      </p:sp>
      <p:pic>
        <p:nvPicPr>
          <p:cNvPr id="4" name="Content Placeholder 3" descr="Tony_Stark.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226" r="-168856" b="-17162"/>
          <a:stretch/>
        </p:blipFill>
        <p:spPr/>
      </p:pic>
      <p:pic>
        <p:nvPicPr>
          <p:cNvPr id="5" name="Picture 4" descr="withnail and i.jpg"/>
          <p:cNvPicPr>
            <a:picLocks noChangeAspect="1"/>
          </p:cNvPicPr>
          <p:nvPr/>
        </p:nvPicPr>
        <p:blipFill rotWithShape="1">
          <a:blip r:embed="rId4">
            <a:extLst>
              <a:ext uri="{28A0092B-C50C-407E-A947-70E740481C1C}">
                <a14:useLocalDpi xmlns:a14="http://schemas.microsoft.com/office/drawing/2010/main" val="0"/>
              </a:ext>
            </a:extLst>
          </a:blip>
          <a:srcRect r="47309"/>
          <a:stretch/>
        </p:blipFill>
        <p:spPr>
          <a:xfrm>
            <a:off x="4312893" y="1600200"/>
            <a:ext cx="3618602" cy="3863017"/>
          </a:xfrm>
          <a:prstGeom prst="rect">
            <a:avLst/>
          </a:prstGeom>
        </p:spPr>
      </p:pic>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206567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GOOS</a:t>
            </a:r>
            <a:endParaRPr lang="en-US" dirty="0"/>
          </a:p>
        </p:txBody>
      </p:sp>
      <p:pic>
        <p:nvPicPr>
          <p:cNvPr id="4" name="image00.jpg"/>
          <p:cNvPicPr>
            <a:picLocks noGrp="1"/>
          </p:cNvPicPr>
          <p:nvPr>
            <p:ph idx="1"/>
          </p:nvPr>
        </p:nvPicPr>
        <p:blipFill rotWithShape="1">
          <a:blip r:embed="rId2"/>
          <a:srcRect l="-26629" t="-11057" r="-194842" b="-12298"/>
          <a:stretch/>
        </p:blipFill>
        <p:spPr>
          <a:prstGeom prst="rect">
            <a:avLst/>
          </a:prstGeom>
        </p:spPr>
      </p:pic>
      <p:pic>
        <p:nvPicPr>
          <p:cNvPr id="6" name="image01.jpg"/>
          <p:cNvPicPr/>
          <p:nvPr/>
        </p:nvPicPr>
        <p:blipFill>
          <a:blip r:embed="rId3"/>
          <a:stretch>
            <a:fillRect/>
          </a:stretch>
        </p:blipFill>
        <p:spPr>
          <a:xfrm>
            <a:off x="4879795" y="2372969"/>
            <a:ext cx="2266950" cy="2676525"/>
          </a:xfrm>
          <a:prstGeom prst="rect">
            <a:avLst/>
          </a:prstGeom>
        </p:spPr>
      </p:pic>
      <p:sp>
        <p:nvSpPr>
          <p:cNvPr id="3" name="Footer Placeholder 2"/>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33733869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API?</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ourier New"/>
                <a:cs typeface="Courier New"/>
              </a:rPr>
              <a:t>package </a:t>
            </a:r>
            <a:r>
              <a:rPr lang="en-US" sz="1600" dirty="0" err="1" smtClean="0">
                <a:latin typeface="Courier New"/>
                <a:cs typeface="Courier New"/>
              </a:rPr>
              <a:t>sample.plugin</a:t>
            </a:r>
            <a:r>
              <a:rPr lang="en-US" sz="1600" dirty="0" smtClean="0">
                <a:latin typeface="Courier New"/>
                <a:cs typeface="Courier New"/>
              </a:rPr>
              <a:t>; </a:t>
            </a:r>
          </a:p>
          <a:p>
            <a:pPr marL="0" indent="0">
              <a:buNone/>
            </a:pPr>
            <a:r>
              <a:rPr lang="en-US" sz="1600" dirty="0" smtClean="0">
                <a:latin typeface="Courier New"/>
                <a:cs typeface="Courier New"/>
              </a:rPr>
              <a:t>import </a:t>
            </a:r>
            <a:r>
              <a:rPr lang="en-US" sz="1600" dirty="0" err="1" smtClean="0">
                <a:latin typeface="Courier New"/>
                <a:cs typeface="Courier New"/>
              </a:rPr>
              <a:t>org.apache.maven.plugin.AbstractMojo</a:t>
            </a:r>
            <a:r>
              <a:rPr lang="en-US" sz="1600" dirty="0" smtClean="0">
                <a:latin typeface="Courier New"/>
                <a:cs typeface="Courier New"/>
              </a:rPr>
              <a:t>; </a:t>
            </a:r>
          </a:p>
          <a:p>
            <a:pPr marL="0" indent="0">
              <a:buNone/>
            </a:pPr>
            <a:r>
              <a:rPr lang="en-US" sz="1600" dirty="0" smtClean="0">
                <a:latin typeface="Courier New"/>
                <a:cs typeface="Courier New"/>
              </a:rPr>
              <a:t>import </a:t>
            </a:r>
            <a:r>
              <a:rPr lang="en-US" sz="1600" dirty="0" err="1" smtClean="0">
                <a:latin typeface="Courier New"/>
                <a:cs typeface="Courier New"/>
              </a:rPr>
              <a:t>org.apache.maven.plugin.MojoExecutionException</a:t>
            </a:r>
            <a:r>
              <a:rPr lang="en-US" sz="1600" dirty="0" smtClean="0">
                <a:latin typeface="Courier New"/>
                <a:cs typeface="Courier New"/>
              </a:rPr>
              <a:t>; </a:t>
            </a:r>
          </a:p>
          <a:p>
            <a:pPr marL="0" indent="0">
              <a:buNone/>
            </a:pPr>
            <a:r>
              <a:rPr lang="en-US" sz="1600" dirty="0" smtClean="0">
                <a:latin typeface="Courier New"/>
                <a:cs typeface="Courier New"/>
              </a:rPr>
              <a:t>import </a:t>
            </a:r>
            <a:r>
              <a:rPr lang="en-US" sz="1600" dirty="0" err="1" smtClean="0">
                <a:latin typeface="Courier New"/>
                <a:cs typeface="Courier New"/>
              </a:rPr>
              <a:t>org.apache.maven.plugins.annotations.Mojo</a:t>
            </a:r>
            <a:r>
              <a:rPr lang="en-US" sz="1600" dirty="0" smtClean="0">
                <a:latin typeface="Courier New"/>
                <a:cs typeface="Courier New"/>
              </a:rPr>
              <a:t>; </a:t>
            </a:r>
          </a:p>
          <a:p>
            <a:pPr marL="0" indent="0">
              <a:buNone/>
            </a:pPr>
            <a:endParaRPr lang="en-US" sz="1600" dirty="0">
              <a:latin typeface="Courier New"/>
              <a:cs typeface="Courier New"/>
            </a:endParaRPr>
          </a:p>
          <a:p>
            <a:pPr marL="0" indent="0">
              <a:buNone/>
            </a:pPr>
            <a:r>
              <a:rPr lang="en-US" sz="1600" dirty="0" smtClean="0">
                <a:latin typeface="Courier New"/>
                <a:cs typeface="Courier New"/>
              </a:rPr>
              <a:t>/** </a:t>
            </a:r>
          </a:p>
          <a:p>
            <a:pPr marL="0" indent="0">
              <a:buNone/>
            </a:pPr>
            <a:r>
              <a:rPr lang="en-US" sz="1600" dirty="0">
                <a:latin typeface="Courier New"/>
                <a:cs typeface="Courier New"/>
              </a:rPr>
              <a:t> </a:t>
            </a:r>
            <a:r>
              <a:rPr lang="en-US" sz="1600" dirty="0" smtClean="0">
                <a:latin typeface="Courier New"/>
                <a:cs typeface="Courier New"/>
              </a:rPr>
              <a:t>* Says "Hi" to the user. </a:t>
            </a:r>
          </a:p>
          <a:p>
            <a:pPr marL="0" indent="0">
              <a:buNone/>
            </a:pPr>
            <a:r>
              <a:rPr lang="en-US" sz="1600" dirty="0">
                <a:latin typeface="Courier New"/>
                <a:cs typeface="Courier New"/>
              </a:rPr>
              <a:t> </a:t>
            </a:r>
            <a:r>
              <a:rPr lang="en-US" sz="1600" dirty="0" smtClean="0">
                <a:latin typeface="Courier New"/>
                <a:cs typeface="Courier New"/>
              </a:rPr>
              <a:t>* </a:t>
            </a:r>
          </a:p>
          <a:p>
            <a:pPr marL="0" indent="0">
              <a:buNone/>
            </a:pPr>
            <a:r>
              <a:rPr lang="en-US" sz="1600" dirty="0">
                <a:latin typeface="Courier New"/>
                <a:cs typeface="Courier New"/>
              </a:rPr>
              <a:t> </a:t>
            </a:r>
            <a:r>
              <a:rPr lang="en-US" sz="1600" dirty="0" smtClean="0">
                <a:latin typeface="Courier New"/>
                <a:cs typeface="Courier New"/>
              </a:rPr>
              <a:t>*/ </a:t>
            </a:r>
          </a:p>
          <a:p>
            <a:pPr marL="0" indent="0">
              <a:buNone/>
            </a:pPr>
            <a:r>
              <a:rPr lang="en-US" sz="1600" dirty="0" smtClean="0">
                <a:latin typeface="Courier New"/>
                <a:cs typeface="Courier New"/>
              </a:rPr>
              <a:t>@Mojo( name = "</a:t>
            </a:r>
            <a:r>
              <a:rPr lang="en-US" sz="1600" dirty="0" err="1" smtClean="0">
                <a:latin typeface="Courier New"/>
                <a:cs typeface="Courier New"/>
              </a:rPr>
              <a:t>sayhi</a:t>
            </a:r>
            <a:r>
              <a:rPr lang="en-US" sz="1600" dirty="0" smtClean="0">
                <a:latin typeface="Courier New"/>
                <a:cs typeface="Courier New"/>
              </a:rPr>
              <a:t>") </a:t>
            </a:r>
          </a:p>
          <a:p>
            <a:pPr marL="0" indent="0">
              <a:buNone/>
            </a:pPr>
            <a:r>
              <a:rPr lang="en-US" sz="1600" dirty="0" smtClean="0">
                <a:latin typeface="Courier New"/>
                <a:cs typeface="Courier New"/>
              </a:rPr>
              <a:t>public class </a:t>
            </a:r>
            <a:r>
              <a:rPr lang="en-US" sz="1600" dirty="0" err="1" smtClean="0">
                <a:latin typeface="Courier New"/>
                <a:cs typeface="Courier New"/>
              </a:rPr>
              <a:t>GreetingMojo</a:t>
            </a:r>
            <a:r>
              <a:rPr lang="en-US" sz="1600" dirty="0" smtClean="0">
                <a:latin typeface="Courier New"/>
                <a:cs typeface="Courier New"/>
              </a:rPr>
              <a:t> extends </a:t>
            </a:r>
            <a:r>
              <a:rPr lang="en-US" sz="1600" dirty="0" err="1" smtClean="0">
                <a:latin typeface="Courier New"/>
                <a:cs typeface="Courier New"/>
              </a:rPr>
              <a:t>AbstractMojo</a:t>
            </a:r>
            <a:r>
              <a:rPr lang="en-US" sz="1600" dirty="0" smtClean="0">
                <a:latin typeface="Courier New"/>
                <a:cs typeface="Courier New"/>
              </a:rPr>
              <a:t> { </a:t>
            </a:r>
          </a:p>
          <a:p>
            <a:pPr marL="0" indent="0">
              <a:buNone/>
            </a:pPr>
            <a:r>
              <a:rPr lang="en-US" sz="1600" dirty="0">
                <a:latin typeface="Courier New"/>
                <a:cs typeface="Courier New"/>
              </a:rPr>
              <a:t>	</a:t>
            </a:r>
            <a:r>
              <a:rPr lang="en-US" sz="1600" dirty="0" smtClean="0">
                <a:latin typeface="Courier New"/>
                <a:cs typeface="Courier New"/>
              </a:rPr>
              <a:t>public void execute() throws </a:t>
            </a:r>
            <a:r>
              <a:rPr lang="en-US" sz="1600" dirty="0" err="1" smtClean="0">
                <a:latin typeface="Courier New"/>
                <a:cs typeface="Courier New"/>
              </a:rPr>
              <a:t>MojoExecutionException</a:t>
            </a:r>
            <a:r>
              <a:rPr lang="en-US" sz="1600" dirty="0">
                <a:latin typeface="Courier New"/>
                <a:cs typeface="Courier New"/>
              </a:rPr>
              <a:t> </a:t>
            </a:r>
            <a:r>
              <a:rPr lang="en-US" sz="1600" dirty="0" smtClean="0">
                <a:latin typeface="Courier New"/>
                <a:cs typeface="Courier New"/>
              </a:rPr>
              <a:t>{ </a:t>
            </a:r>
          </a:p>
          <a:p>
            <a:pPr marL="0" indent="0">
              <a:buNone/>
            </a:pPr>
            <a:r>
              <a:rPr lang="en-US" sz="1600" dirty="0">
                <a:latin typeface="Courier New"/>
                <a:cs typeface="Courier New"/>
              </a:rPr>
              <a:t>	</a:t>
            </a:r>
            <a:r>
              <a:rPr lang="en-US" sz="1600" dirty="0" smtClean="0">
                <a:latin typeface="Courier New"/>
                <a:cs typeface="Courier New"/>
              </a:rPr>
              <a:t>	</a:t>
            </a:r>
            <a:r>
              <a:rPr lang="en-US" sz="1600" dirty="0" err="1" smtClean="0">
                <a:latin typeface="Courier New"/>
                <a:cs typeface="Courier New"/>
              </a:rPr>
              <a:t>getLog</a:t>
            </a:r>
            <a:r>
              <a:rPr lang="en-US" sz="1600" dirty="0" smtClean="0">
                <a:latin typeface="Courier New"/>
                <a:cs typeface="Courier New"/>
              </a:rPr>
              <a:t>().info( "Hello, world." ); </a:t>
            </a:r>
          </a:p>
          <a:p>
            <a:pPr marL="0" indent="0">
              <a:buNone/>
            </a:pPr>
            <a:r>
              <a:rPr lang="en-US" sz="1600" dirty="0">
                <a:latin typeface="Courier New"/>
                <a:cs typeface="Courier New"/>
              </a:rPr>
              <a:t>	</a:t>
            </a:r>
            <a:r>
              <a:rPr lang="en-US" sz="1600" dirty="0" smtClean="0">
                <a:latin typeface="Courier New"/>
                <a:cs typeface="Courier New"/>
              </a:rPr>
              <a:t>} </a:t>
            </a:r>
          </a:p>
          <a:p>
            <a:pPr marL="0" indent="0">
              <a:buNone/>
            </a:pPr>
            <a:r>
              <a:rPr lang="en-US" sz="1600" dirty="0" smtClean="0">
                <a:latin typeface="Courier New"/>
                <a:cs typeface="Courier New"/>
              </a:rPr>
              <a:t>}</a:t>
            </a:r>
            <a:endParaRPr lang="en-US" sz="1600"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4108847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API?</a:t>
            </a:r>
            <a:endParaRPr lang="en-US" dirty="0"/>
          </a:p>
        </p:txBody>
      </p:sp>
      <p:sp>
        <p:nvSpPr>
          <p:cNvPr id="3" name="Content Placeholder 2"/>
          <p:cNvSpPr>
            <a:spLocks noGrp="1"/>
          </p:cNvSpPr>
          <p:nvPr>
            <p:ph idx="1"/>
          </p:nvPr>
        </p:nvSpPr>
        <p:spPr/>
        <p:txBody>
          <a:bodyPr/>
          <a:lstStyle/>
          <a:p>
            <a:pPr marL="0" indent="0">
              <a:buNone/>
            </a:pPr>
            <a:endParaRPr lang="en-US" sz="1800" b="1" dirty="0" smtClean="0">
              <a:solidFill>
                <a:srgbClr val="7F0055"/>
              </a:solidFill>
              <a:latin typeface="Courier New"/>
              <a:cs typeface="Courier New"/>
            </a:endParaRPr>
          </a:p>
          <a:p>
            <a:pPr marL="0" indent="0">
              <a:buNone/>
            </a:pPr>
            <a:r>
              <a:rPr lang="en-US" sz="1800" b="1" dirty="0" smtClean="0">
                <a:solidFill>
                  <a:srgbClr val="7F0055"/>
                </a:solidFill>
                <a:latin typeface="Courier New"/>
                <a:cs typeface="Courier New"/>
              </a:rPr>
              <a:t>public</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interface</a:t>
            </a:r>
            <a:r>
              <a:rPr lang="en-US" sz="1800" b="1" dirty="0" smtClean="0">
                <a:solidFill>
                  <a:srgbClr val="000000"/>
                </a:solidFill>
                <a:latin typeface="Courier New"/>
                <a:cs typeface="Courier New"/>
              </a:rPr>
              <a:t> </a:t>
            </a:r>
            <a:r>
              <a:rPr lang="en-US" sz="1800" dirty="0" err="1" smtClean="0">
                <a:solidFill>
                  <a:srgbClr val="000000"/>
                </a:solidFill>
                <a:latin typeface="Courier New"/>
                <a:cs typeface="Courier New"/>
              </a:rPr>
              <a:t>FxMarketPricer</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a:t>
            </a:r>
          </a:p>
          <a:p>
            <a:pPr marL="0" indent="0">
              <a:buNone/>
            </a:pPr>
            <a:r>
              <a:rPr lang="en-US" sz="1800" dirty="0">
                <a:solidFill>
                  <a:srgbClr val="000000"/>
                </a:solidFill>
                <a:latin typeface="Courier New"/>
                <a:cs typeface="Courier New"/>
              </a:rPr>
              <a:t>	</a:t>
            </a:r>
            <a:r>
              <a:rPr lang="en-US" sz="1800" b="1" dirty="0" smtClean="0">
                <a:solidFill>
                  <a:srgbClr val="7F0055"/>
                </a:solidFill>
                <a:latin typeface="Courier New"/>
                <a:cs typeface="Courier New"/>
              </a:rPr>
              <a:t>void</a:t>
            </a:r>
            <a:r>
              <a:rPr lang="en-US" sz="1800" b="1" dirty="0" smtClean="0">
                <a:solidFill>
                  <a:srgbClr val="000000"/>
                </a:solidFill>
                <a:latin typeface="Courier New"/>
                <a:cs typeface="Courier New"/>
              </a:rPr>
              <a:t> </a:t>
            </a:r>
            <a:r>
              <a:rPr lang="en-US" sz="1800" dirty="0" err="1" smtClean="0">
                <a:solidFill>
                  <a:srgbClr val="000000"/>
                </a:solidFill>
                <a:latin typeface="Courier New"/>
                <a:cs typeface="Courier New"/>
              </a:rPr>
              <a:t>priceMarket</a:t>
            </a:r>
            <a:r>
              <a:rPr lang="en-US" sz="1800" dirty="0" smtClean="0">
                <a:solidFill>
                  <a:srgbClr val="000000"/>
                </a:solidFill>
                <a:latin typeface="Courier New"/>
                <a:cs typeface="Courier New"/>
              </a:rPr>
              <a:t>(</a:t>
            </a:r>
            <a:r>
              <a:rPr lang="en-US" sz="1800" dirty="0" err="1" smtClean="0">
                <a:solidFill>
                  <a:srgbClr val="000000"/>
                </a:solidFill>
                <a:highlight>
                  <a:srgbClr val="D4D4D4"/>
                </a:highlight>
                <a:latin typeface="Courier New"/>
                <a:cs typeface="Courier New"/>
              </a:rPr>
              <a:t>FxSpotsModelOutput</a:t>
            </a:r>
            <a:r>
              <a:rPr lang="en-US" sz="1800" dirty="0" smtClean="0">
                <a:solidFill>
                  <a:srgbClr val="000000"/>
                </a:solidFill>
                <a:highlight>
                  <a:srgbClr val="D4D4D4"/>
                </a:highlight>
                <a:latin typeface="Courier New"/>
                <a:cs typeface="Courier New"/>
              </a:rPr>
              <a:t> </a:t>
            </a:r>
            <a:r>
              <a:rPr lang="en-US" sz="1800" dirty="0" err="1" smtClean="0">
                <a:solidFill>
                  <a:srgbClr val="000000"/>
                </a:solidFill>
                <a:highlight>
                  <a:srgbClr val="D4D4D4"/>
                </a:highlight>
                <a:latin typeface="Courier New"/>
                <a:cs typeface="Courier New"/>
              </a:rPr>
              <a:t>modelOutput</a:t>
            </a:r>
            <a:r>
              <a:rPr lang="en-US" sz="1800" dirty="0" smtClean="0">
                <a:solidFill>
                  <a:srgbClr val="000000"/>
                </a:solidFill>
                <a:highlight>
                  <a:srgbClr val="D4D4D4"/>
                </a:highlight>
                <a:latin typeface="Courier New"/>
                <a:cs typeface="Courier New"/>
              </a:rPr>
              <a:t>, 						</a:t>
            </a:r>
            <a:r>
              <a:rPr lang="en-US" sz="1800" dirty="0" err="1" smtClean="0">
                <a:solidFill>
                  <a:srgbClr val="000000"/>
                </a:solidFill>
                <a:highlight>
                  <a:srgbClr val="D4D4D4"/>
                </a:highlight>
                <a:latin typeface="Courier New"/>
                <a:cs typeface="Courier New"/>
              </a:rPr>
              <a:t>PriceableMarket</a:t>
            </a:r>
            <a:r>
              <a:rPr lang="en-US" sz="1800" dirty="0" smtClean="0">
                <a:solidFill>
                  <a:srgbClr val="000000"/>
                </a:solidFill>
                <a:highlight>
                  <a:srgbClr val="D4D4D4"/>
                </a:highlight>
                <a:latin typeface="Courier New"/>
                <a:cs typeface="Courier New"/>
              </a:rPr>
              <a:t> market);</a:t>
            </a:r>
          </a:p>
          <a:p>
            <a:pPr marL="0" indent="0">
              <a:buNone/>
            </a:pPr>
            <a:r>
              <a:rPr lang="en-US" sz="1800" dirty="0" smtClean="0">
                <a:solidFill>
                  <a:srgbClr val="000000"/>
                </a:solidFill>
                <a:latin typeface="Courier New"/>
                <a:cs typeface="Courier New"/>
              </a:rPr>
              <a:t>}</a:t>
            </a:r>
          </a:p>
          <a:p>
            <a:pPr marL="0" indent="0">
              <a:buNone/>
            </a:pPr>
            <a:endParaRPr lang="en-US" sz="1800" b="1" dirty="0">
              <a:solidFill>
                <a:srgbClr val="7F0055"/>
              </a:solidFill>
              <a:latin typeface="Courier New"/>
              <a:cs typeface="Courier New"/>
            </a:endParaRPr>
          </a:p>
          <a:p>
            <a:pPr marL="0" indent="0">
              <a:buNone/>
            </a:pPr>
            <a:r>
              <a:rPr lang="en-US" sz="1800" b="1" dirty="0" smtClean="0">
                <a:solidFill>
                  <a:srgbClr val="7F0055"/>
                </a:solidFill>
                <a:latin typeface="Courier New"/>
                <a:cs typeface="Courier New"/>
              </a:rPr>
              <a:t>public</a:t>
            </a:r>
            <a:r>
              <a:rPr lang="en-US" sz="1800" b="1" dirty="0" smtClean="0">
                <a:solidFill>
                  <a:srgbClr val="000000"/>
                </a:solidFill>
                <a:latin typeface="Courier New"/>
                <a:cs typeface="Courier New"/>
              </a:rPr>
              <a:t> </a:t>
            </a:r>
            <a:r>
              <a:rPr lang="en-US" sz="1800" b="1" dirty="0" smtClean="0">
                <a:solidFill>
                  <a:srgbClr val="7F0055"/>
                </a:solidFill>
                <a:latin typeface="Courier New"/>
                <a:cs typeface="Courier New"/>
              </a:rPr>
              <a:t>interface</a:t>
            </a:r>
            <a:r>
              <a:rPr lang="en-US" sz="1800" b="1" dirty="0" smtClean="0">
                <a:solidFill>
                  <a:srgbClr val="000000"/>
                </a:solidFill>
                <a:latin typeface="Courier New"/>
                <a:cs typeface="Courier New"/>
              </a:rPr>
              <a:t> </a:t>
            </a:r>
            <a:r>
              <a:rPr lang="en-US" sz="1800" dirty="0" err="1" smtClean="0">
                <a:solidFill>
                  <a:srgbClr val="000000"/>
                </a:solidFill>
                <a:latin typeface="Courier New"/>
                <a:cs typeface="Courier New"/>
              </a:rPr>
              <a:t>PriceableMarket</a:t>
            </a:r>
            <a:r>
              <a:rPr lang="en-US" sz="1800" b="1" dirty="0" smtClean="0">
                <a:solidFill>
                  <a:srgbClr val="000000"/>
                </a:solidFill>
                <a:latin typeface="Courier New"/>
                <a:cs typeface="Courier New"/>
              </a:rPr>
              <a:t> </a:t>
            </a:r>
            <a:r>
              <a:rPr lang="en-US" sz="1800" dirty="0" smtClean="0">
                <a:solidFill>
                  <a:srgbClr val="000000"/>
                </a:solidFill>
                <a:latin typeface="Courier New"/>
                <a:cs typeface="Courier New"/>
              </a:rPr>
              <a:t>{</a:t>
            </a:r>
          </a:p>
          <a:p>
            <a:pPr marL="0" indent="0">
              <a:buNone/>
            </a:pPr>
            <a:r>
              <a:rPr lang="en-US" sz="1800" dirty="0">
                <a:solidFill>
                  <a:srgbClr val="000000"/>
                </a:solidFill>
                <a:latin typeface="Courier New"/>
                <a:cs typeface="Courier New"/>
              </a:rPr>
              <a:t>	</a:t>
            </a:r>
            <a:r>
              <a:rPr lang="en-US" sz="1800" b="1" dirty="0" smtClean="0">
                <a:solidFill>
                  <a:srgbClr val="7F0055"/>
                </a:solidFill>
                <a:latin typeface="Courier New"/>
                <a:cs typeface="Courier New"/>
              </a:rPr>
              <a:t>void</a:t>
            </a:r>
            <a:r>
              <a:rPr lang="en-US" sz="1800" b="1" dirty="0" smtClean="0">
                <a:solidFill>
                  <a:srgbClr val="000000"/>
                </a:solidFill>
                <a:latin typeface="Courier New"/>
                <a:cs typeface="Courier New"/>
              </a:rPr>
              <a:t> </a:t>
            </a:r>
            <a:r>
              <a:rPr lang="en-US" sz="1800" dirty="0" err="1" smtClean="0">
                <a:solidFill>
                  <a:srgbClr val="000000"/>
                </a:solidFill>
                <a:latin typeface="Courier New"/>
                <a:cs typeface="Courier New"/>
              </a:rPr>
              <a:t>setPrice</a:t>
            </a:r>
            <a:r>
              <a:rPr lang="en-US" sz="1800" dirty="0" smtClean="0">
                <a:solidFill>
                  <a:srgbClr val="000000"/>
                </a:solidFill>
                <a:latin typeface="Courier New"/>
                <a:cs typeface="Courier New"/>
              </a:rPr>
              <a:t>(</a:t>
            </a:r>
            <a:r>
              <a:rPr lang="en-US" sz="1800" dirty="0" err="1" smtClean="0">
                <a:solidFill>
                  <a:srgbClr val="000000"/>
                </a:solidFill>
                <a:latin typeface="Courier New"/>
                <a:cs typeface="Courier New"/>
              </a:rPr>
              <a:t>BigDecimal</a:t>
            </a:r>
            <a:r>
              <a:rPr lang="en-US" sz="1800" dirty="0" smtClean="0">
                <a:solidFill>
                  <a:srgbClr val="000000"/>
                </a:solidFill>
                <a:latin typeface="Courier New"/>
                <a:cs typeface="Courier New"/>
              </a:rPr>
              <a:t> price);</a:t>
            </a:r>
          </a:p>
          <a:p>
            <a:pPr marL="0" indent="0">
              <a:buNone/>
            </a:pPr>
            <a:r>
              <a:rPr lang="en-US" sz="1800" dirty="0" smtClean="0">
                <a:solidFill>
                  <a:srgbClr val="000000"/>
                </a:solidFill>
                <a:latin typeface="Courier New"/>
                <a:cs typeface="Courier New"/>
              </a:rPr>
              <a:t>}</a:t>
            </a:r>
          </a:p>
        </p:txBody>
      </p:sp>
      <p:sp>
        <p:nvSpPr>
          <p:cNvPr id="4" name="Footer Placeholder 3"/>
          <p:cNvSpPr>
            <a:spLocks noGrp="1"/>
          </p:cNvSpPr>
          <p:nvPr>
            <p:ph type="ftr" sz="quarter" idx="11"/>
          </p:nvPr>
        </p:nvSpPr>
        <p:spPr/>
        <p:txBody>
          <a:bodyPr/>
          <a:lstStyle/>
          <a:p>
            <a:r>
              <a:rPr lang="en-US" smtClean="0"/>
              <a:t>www.bssd.co.uk</a:t>
            </a:r>
            <a:endParaRPr lang="en-US" dirty="0"/>
          </a:p>
        </p:txBody>
      </p:sp>
    </p:spTree>
    <p:extLst>
      <p:ext uri="{BB962C8B-B14F-4D97-AF65-F5344CB8AC3E}">
        <p14:creationId xmlns:p14="http://schemas.microsoft.com/office/powerpoint/2010/main" val="38579761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TotalTime>
  <Words>499</Words>
  <Application>Microsoft Macintosh PowerPoint</Application>
  <PresentationFormat>On-screen Show (4:3)</PresentationFormat>
  <Paragraphs>180</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Learn Software Development in 8 Weeks</vt:lpstr>
      <vt:lpstr>Software Development</vt:lpstr>
      <vt:lpstr>The Project</vt:lpstr>
      <vt:lpstr>Typical Project Makeup</vt:lpstr>
      <vt:lpstr>Our Project Makeup</vt:lpstr>
      <vt:lpstr>Quants</vt:lpstr>
      <vt:lpstr>GOOS</vt:lpstr>
      <vt:lpstr>Good API?</vt:lpstr>
      <vt:lpstr>Better API?</vt:lpstr>
      <vt:lpstr>Object Mother Pattern</vt:lpstr>
      <vt:lpstr>Test Data Builder</vt:lpstr>
      <vt:lpstr>Test Data Builder in Test</vt:lpstr>
      <vt:lpstr>Collection Objects</vt:lpstr>
      <vt:lpstr>Refactored</vt:lpstr>
      <vt:lpstr>Quick Feedback</vt:lpstr>
      <vt:lpstr>Quick Feedback </vt:lpstr>
      <vt:lpstr>Code Quality</vt:lpstr>
      <vt:lpstr>Hide Complexity</vt:lpstr>
      <vt:lpstr>End Result</vt:lpstr>
      <vt:lpstr>Questions?</vt:lpstr>
    </vt:vector>
  </TitlesOfParts>
  <Company>Bonney &amp; Stewart Software Development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Software Development in 8 Weeks</dc:title>
  <dc:creator>Andy Stewart</dc:creator>
  <cp:lastModifiedBy>Andy Stewart</cp:lastModifiedBy>
  <cp:revision>20</cp:revision>
  <dcterms:created xsi:type="dcterms:W3CDTF">2013-06-02T20:39:53Z</dcterms:created>
  <dcterms:modified xsi:type="dcterms:W3CDTF">2013-06-11T11:44:21Z</dcterms:modified>
</cp:coreProperties>
</file>