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82" r:id="rId2"/>
    <p:sldId id="551" r:id="rId3"/>
    <p:sldId id="561" r:id="rId4"/>
    <p:sldId id="562" r:id="rId5"/>
    <p:sldId id="563" r:id="rId6"/>
    <p:sldId id="564" r:id="rId7"/>
    <p:sldId id="566" r:id="rId8"/>
    <p:sldId id="567" r:id="rId9"/>
    <p:sldId id="565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3" r:id="rId23"/>
    <p:sldId id="580" r:id="rId24"/>
    <p:sldId id="584" r:id="rId25"/>
    <p:sldId id="581" r:id="rId26"/>
    <p:sldId id="585" r:id="rId27"/>
    <p:sldId id="586" r:id="rId28"/>
    <p:sldId id="587" r:id="rId2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0000"/>
    <a:srgbClr val="0000CC"/>
    <a:srgbClr val="FF8A3B"/>
    <a:srgbClr val="006600"/>
    <a:srgbClr val="FFE07D"/>
    <a:srgbClr val="C1FFC1"/>
    <a:srgbClr val="FFD347"/>
    <a:srgbClr val="99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83181" autoAdjust="0"/>
  </p:normalViewPr>
  <p:slideViewPr>
    <p:cSldViewPr>
      <p:cViewPr>
        <p:scale>
          <a:sx n="82" d="100"/>
          <a:sy n="82" d="100"/>
        </p:scale>
        <p:origin x="-13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1DC15-BEBE-4E14-B048-DFB64CE8BD05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2EAA1-04B0-4233-B074-26A4C1BB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6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4459A-9E0D-4DD5-82E0-E008D68CFC1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69ED-29E8-4207-B8E0-3B041A2D2C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3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990000"/>
                </a:solidFill>
                <a:latin typeface="Arial Rounded MT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7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990000"/>
                </a:solidFill>
                <a:latin typeface="Arial Rounded MT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>
            <a:lvl1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566928" indent="-274320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2000">
                <a:latin typeface="Arial" pitchFamily="34" charset="0"/>
                <a:cs typeface="Arial" pitchFamily="34" charset="0"/>
              </a:defRPr>
            </a:lvl2pPr>
            <a:lvl3pPr marL="77724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3pPr>
            <a:lvl4pPr marL="960120" indent="-18288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4pPr>
            <a:lvl5pPr marL="1554480"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990000"/>
                </a:solidFill>
                <a:latin typeface="Arial Rounded MT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53000"/>
          </a:xfr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b="1">
                <a:latin typeface="Arial" pitchFamily="34" charset="0"/>
                <a:cs typeface="Arial" pitchFamily="34" charset="0"/>
              </a:defRPr>
            </a:lvl1pPr>
            <a:lvl2pPr marL="384048" indent="-18288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600">
                <a:latin typeface="Arial" pitchFamily="34" charset="0"/>
                <a:cs typeface="Arial" pitchFamily="34" charset="0"/>
              </a:defRPr>
            </a:lvl2pPr>
            <a:lvl3pPr marL="576072" indent="-182880">
              <a:spcBef>
                <a:spcPts val="300"/>
              </a:spcBef>
              <a:spcAft>
                <a:spcPts val="300"/>
              </a:spcAft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/>
          <a:lstStyle>
            <a:lvl1pPr marL="182880" indent="-18288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lang="en-US" sz="20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4048" indent="-18288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6072" indent="-285750">
              <a:spcBef>
                <a:spcPts val="300"/>
              </a:spcBef>
              <a:spcAft>
                <a:spcPts val="300"/>
              </a:spcAft>
              <a:defRPr lang="en-US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18288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1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990000"/>
                </a:solidFill>
                <a:latin typeface="Arial Rounded MT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>
            <a:lvl1pPr marL="621792" indent="-28346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841248" indent="-285750"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2000">
                <a:latin typeface="Arial" pitchFamily="34" charset="0"/>
                <a:cs typeface="Arial" pitchFamily="34" charset="0"/>
              </a:defRPr>
            </a:lvl2pPr>
            <a:lvl3pPr marL="1097280" indent="-228600">
              <a:buFont typeface="Courier New" pitchFamily="49" charset="0"/>
              <a:buChar char="o"/>
              <a:defRPr sz="1600">
                <a:latin typeface="Arial" pitchFamily="34" charset="0"/>
                <a:cs typeface="Arial" pitchFamily="34" charset="0"/>
              </a:defRPr>
            </a:lvl3pPr>
            <a:lvl4pPr marL="1325880" indent="-228600"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298448" indent="-18288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304800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371600"/>
            <a:ext cx="8229600" cy="533400"/>
          </a:xfrm>
        </p:spPr>
        <p:txBody>
          <a:bodyPr/>
          <a:lstStyle>
            <a:lvl1pPr marL="274320" indent="-347472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 sz="2400" b="1">
                <a:latin typeface="Arial" pitchFamily="34" charset="0"/>
                <a:cs typeface="Arial" pitchFamily="34" charset="0"/>
              </a:defRPr>
            </a:lvl1pPr>
            <a:lvl2pPr marL="841248" indent="-285750"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2000">
                <a:latin typeface="Arial" pitchFamily="34" charset="0"/>
                <a:cs typeface="Arial" pitchFamily="34" charset="0"/>
              </a:defRPr>
            </a:lvl2pPr>
            <a:lvl3pPr marL="1097280" indent="-228600">
              <a:buFont typeface="Calibri" pitchFamily="34" charset="0"/>
              <a:buChar char="‐"/>
              <a:defRPr sz="1800">
                <a:latin typeface="Arial" pitchFamily="34" charset="0"/>
                <a:cs typeface="Arial" pitchFamily="34" charset="0"/>
              </a:defRPr>
            </a:lvl3pPr>
            <a:lvl4pPr marL="1325880" indent="-228600"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55448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07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3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20000"/>
              <a:lumOff val="80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Topics in 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0248-0819-4E0E-89A7-0C186E9E74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8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sse1009/SPL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sse1009/SPL1-HM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wm/15781/slides/hmm14a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itg.ac.in/samudravijaya/tutorials/hmmTutorialBarbaraExercises.pdf" TargetMode="External"/><Relationship Id="rId5" Type="http://schemas.openxmlformats.org/officeDocument/2006/relationships/hyperlink" Target="https://web.math.princeton.edu/~rvan/orf557/hmm080728.pdf" TargetMode="External"/><Relationship Id="rId4" Type="http://schemas.openxmlformats.org/officeDocument/2006/relationships/hyperlink" Target="https://web.stanford.edu/~jurafsky/slp3/A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r>
              <a:rPr lang="en-US" sz="2400" dirty="0" smtClean="0"/>
              <a:t>Solve Real life problem using these Algorithms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Given a HMM and observation sequence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Find the optimal Hidden state sequence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Calculate Probability of observations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Find Current Hidden State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Estimate Next Hidden State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10668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781800" cy="4648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9" y="1981200"/>
            <a:ext cx="4648199" cy="41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10668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781800" cy="4648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72" y="1905000"/>
            <a:ext cx="4572000" cy="41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10668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781800" cy="4648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77915"/>
            <a:ext cx="4724400" cy="43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10668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781800" cy="4648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19700"/>
            <a:ext cx="6172200" cy="24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-137932"/>
            <a:ext cx="11934869" cy="889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981200"/>
            <a:ext cx="4343400" cy="42672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r>
              <a:rPr lang="en-US" sz="3200" dirty="0" smtClean="0"/>
              <a:t>Components</a:t>
            </a:r>
            <a:br>
              <a:rPr lang="en-US" sz="3200" dirty="0" smtClean="0"/>
            </a:br>
            <a:r>
              <a:rPr lang="en-US" sz="3200" dirty="0" smtClean="0"/>
              <a:t>(Build so far)</a:t>
            </a:r>
            <a:endParaRPr lang="en-US" sz="32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sz="16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4000" dirty="0" smtClean="0"/>
              <a:t>I divided my project into 3 components</a:t>
            </a:r>
          </a:p>
          <a:p>
            <a:endParaRPr lang="en-US" sz="4000" dirty="0" smtClean="0"/>
          </a:p>
          <a:p>
            <a:endParaRPr lang="en-US" sz="26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600" dirty="0" smtClean="0"/>
              <a:t>Implementation  of Algorithms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600" dirty="0" smtClean="0"/>
              <a:t>Connect Hidden Markov Model</a:t>
            </a:r>
          </a:p>
          <a:p>
            <a:r>
              <a:rPr lang="en-US" sz="2600" dirty="0" smtClean="0"/>
              <a:t>With the algorithm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600" dirty="0" smtClean="0"/>
              <a:t>Implement  GUI  and  Connect  </a:t>
            </a:r>
          </a:p>
          <a:p>
            <a:r>
              <a:rPr lang="en-US" sz="2600" dirty="0" smtClean="0"/>
              <a:t>The whole project</a:t>
            </a:r>
            <a:endParaRPr lang="en-US" sz="2600" dirty="0"/>
          </a:p>
          <a:p>
            <a:endParaRPr lang="en-US" sz="26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 fontScale="92500" lnSpcReduction="10000"/>
          </a:bodyPr>
          <a:lstStyle/>
          <a:p>
            <a:endParaRPr lang="en-US" sz="1600" dirty="0"/>
          </a:p>
          <a:p>
            <a:r>
              <a:rPr lang="en-US" sz="1600" dirty="0" smtClean="0"/>
              <a:t>Algorithms</a:t>
            </a:r>
          </a:p>
          <a:p>
            <a:endParaRPr lang="en-US" sz="1600" dirty="0" smtClean="0"/>
          </a:p>
          <a:p>
            <a:r>
              <a:rPr lang="en-US" sz="1600" dirty="0" smtClean="0"/>
              <a:t>Forward Algorithm</a:t>
            </a:r>
          </a:p>
          <a:p>
            <a:r>
              <a:rPr lang="en-US" sz="1600" dirty="0" smtClean="0"/>
              <a:t>By this algorithm I compute the probability of observation </a:t>
            </a:r>
          </a:p>
          <a:p>
            <a:r>
              <a:rPr lang="en-US" sz="1600" dirty="0" smtClean="0"/>
              <a:t>sequence in O(N*N*T) complexity.</a:t>
            </a:r>
          </a:p>
          <a:p>
            <a:endParaRPr lang="en-US" sz="26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5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52241" y="3266954"/>
            <a:ext cx="5105399" cy="18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1600" dirty="0" smtClean="0"/>
          </a:p>
          <a:p>
            <a:r>
              <a:rPr lang="en-US" sz="2400" dirty="0" smtClean="0"/>
              <a:t>Viterbi Algorithm</a:t>
            </a:r>
          </a:p>
          <a:p>
            <a:r>
              <a:rPr lang="en-US" sz="1700" dirty="0" smtClean="0"/>
              <a:t>The </a:t>
            </a:r>
            <a:r>
              <a:rPr lang="en-US" sz="1700" dirty="0"/>
              <a:t>goal of the Viterbi algorithm is to discover </a:t>
            </a:r>
            <a:r>
              <a:rPr lang="en-US" sz="1700" dirty="0" smtClean="0"/>
              <a:t>the</a:t>
            </a:r>
          </a:p>
          <a:p>
            <a:r>
              <a:rPr lang="en-US" sz="1700" dirty="0" smtClean="0"/>
              <a:t> </a:t>
            </a:r>
            <a:r>
              <a:rPr lang="en-US" sz="1700" dirty="0"/>
              <a:t>optimal sequence of states given an HMM and </a:t>
            </a:r>
            <a:r>
              <a:rPr lang="en-US" sz="1700" dirty="0" smtClean="0"/>
              <a:t>a</a:t>
            </a:r>
          </a:p>
          <a:p>
            <a:r>
              <a:rPr lang="en-US" sz="1700" dirty="0" smtClean="0"/>
              <a:t> </a:t>
            </a:r>
            <a:r>
              <a:rPr lang="en-US" sz="1700" dirty="0"/>
              <a:t>sequence of </a:t>
            </a:r>
            <a:r>
              <a:rPr lang="en-US" sz="1700" dirty="0" smtClean="0"/>
              <a:t>observations</a:t>
            </a:r>
          </a:p>
          <a:p>
            <a:endParaRPr lang="en-US" sz="1700" dirty="0"/>
          </a:p>
          <a:p>
            <a:r>
              <a:rPr lang="en-US" sz="1700" dirty="0" smtClean="0"/>
              <a:t>A graphical representation of a HMM :</a:t>
            </a:r>
            <a:endParaRPr lang="en-US" sz="17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Image4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38400" y="3505200"/>
            <a:ext cx="4495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r>
              <a:rPr lang="en-US" sz="2400" dirty="0" smtClean="0"/>
              <a:t>Viterbi Algorithm</a:t>
            </a:r>
            <a:endParaRPr lang="en-US" sz="2400" dirty="0" smtClean="0"/>
          </a:p>
          <a:p>
            <a:r>
              <a:rPr lang="en-US" sz="1400" dirty="0" smtClean="0"/>
              <a:t>If an Observe  sequence is </a:t>
            </a:r>
            <a:r>
              <a:rPr lang="en-US" sz="1400" dirty="0"/>
              <a:t>['normal', 'cold', 'dizzy'] and </a:t>
            </a:r>
            <a:endParaRPr lang="en-US" sz="1400" dirty="0" smtClean="0"/>
          </a:p>
          <a:p>
            <a:r>
              <a:rPr lang="en-US" sz="1400" dirty="0" smtClean="0"/>
              <a:t>try </a:t>
            </a:r>
            <a:r>
              <a:rPr lang="en-US" sz="1400" dirty="0"/>
              <a:t>to decoding the Hidden States {Healthy, Fever</a:t>
            </a:r>
            <a:r>
              <a:rPr lang="en-US" sz="1400" dirty="0" smtClean="0"/>
              <a:t>} according</a:t>
            </a:r>
          </a:p>
          <a:p>
            <a:r>
              <a:rPr lang="en-US" sz="1400" dirty="0" smtClean="0"/>
              <a:t> to the above HMM then we </a:t>
            </a:r>
            <a:r>
              <a:rPr lang="en-US" sz="1400" dirty="0"/>
              <a:t>should </a:t>
            </a:r>
            <a:r>
              <a:rPr lang="en-US" sz="1400" dirty="0" smtClean="0"/>
              <a:t>use  </a:t>
            </a:r>
            <a:r>
              <a:rPr lang="en-US" sz="1400" dirty="0" err="1"/>
              <a:t>viterbi</a:t>
            </a:r>
            <a:r>
              <a:rPr lang="en-US" sz="1400" dirty="0"/>
              <a:t> </a:t>
            </a:r>
            <a:r>
              <a:rPr lang="en-US" sz="1400" dirty="0" smtClean="0"/>
              <a:t>algorithm :</a:t>
            </a:r>
          </a:p>
          <a:p>
            <a:endParaRPr lang="en-US" sz="1400" dirty="0" smtClean="0">
              <a:latin typeface="Arial Black" pitchFamily="34" charset="0"/>
            </a:endParaRPr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Image3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64152" y="3276600"/>
            <a:ext cx="5410200" cy="14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r>
              <a:rPr lang="en-US" sz="2400" dirty="0" smtClean="0"/>
              <a:t>Viterbi Algorithm</a:t>
            </a:r>
          </a:p>
          <a:p>
            <a:r>
              <a:rPr lang="en-US" sz="1600" dirty="0" smtClean="0"/>
              <a:t>The above picture solve the decoding problem and</a:t>
            </a:r>
          </a:p>
          <a:p>
            <a:r>
              <a:rPr lang="en-US" sz="1600" dirty="0" smtClean="0"/>
              <a:t> find the optimal hidden state sequence </a:t>
            </a:r>
          </a:p>
          <a:p>
            <a:r>
              <a:rPr lang="en-US" sz="1600" dirty="0" smtClean="0"/>
              <a:t>[</a:t>
            </a:r>
            <a:r>
              <a:rPr lang="en-US" sz="1600" dirty="0"/>
              <a:t>'Healthy', 'Healthy', 'Fever'].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-137932"/>
            <a:ext cx="11934869" cy="889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    Institution Information Technology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238" y="2555791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Software Project Lab 1</a:t>
            </a:r>
          </a:p>
          <a:p>
            <a:r>
              <a:rPr lang="en-US" sz="2400" dirty="0" smtClean="0"/>
              <a:t>         		      -SE 305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" y="895821"/>
            <a:ext cx="1586917" cy="864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38" y="629099"/>
            <a:ext cx="1098258" cy="13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r>
              <a:rPr lang="en-US" sz="2400" dirty="0" smtClean="0"/>
              <a:t>Solve Real life problem using these Algorithms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Given a HMM and observation sequence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Find the optimal Hidden state sequence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Calculate Probability of observations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Find Current Hidden State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Estimate Next Hidden State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dirty="0" smtClean="0"/>
              <a:t>GUI Application</a:t>
            </a:r>
          </a:p>
          <a:p>
            <a:endParaRPr lang="en-US" dirty="0" smtClean="0"/>
          </a:p>
          <a:p>
            <a:r>
              <a:rPr lang="en-US" sz="2400" dirty="0"/>
              <a:t>Let’s see how it works out!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Here is the jar file of my Software Application.</a:t>
            </a:r>
            <a:endParaRPr lang="en-US" sz="1600" dirty="0"/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65842"/>
              </p:ext>
            </p:extLst>
          </p:nvPr>
        </p:nvGraphicFramePr>
        <p:xfrm>
          <a:off x="4191000" y="3733800"/>
          <a:ext cx="762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Packager Shell Object" showAsIcon="1" r:id="rId4" imgW="762120" imgH="686880" progId="Package">
                  <p:embed/>
                </p:oleObj>
              </mc:Choice>
              <mc:Fallback>
                <p:oleObj name="Packager Shell Object" showAsIcon="1" r:id="rId4" imgW="76212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3733800"/>
                        <a:ext cx="7620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4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-137932"/>
            <a:ext cx="11934869" cy="889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 smtClean="0"/>
              <a:t>Hidden Markov Model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981200"/>
            <a:ext cx="4343400" cy="42672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dirty="0"/>
              <a:t>Further planned </a:t>
            </a:r>
            <a:endParaRPr lang="en-US" dirty="0" smtClean="0"/>
          </a:p>
          <a:p>
            <a:r>
              <a:rPr lang="en-US" dirty="0" smtClean="0"/>
              <a:t>features</a:t>
            </a:r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Planned features: Scope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endParaRPr lang="en-US" sz="2400" dirty="0"/>
          </a:p>
          <a:p>
            <a:r>
              <a:rPr lang="en-US" sz="1800" dirty="0" smtClean="0"/>
              <a:t>This project missing </a:t>
            </a:r>
            <a:r>
              <a:rPr lang="en-US" sz="1800" dirty="0"/>
              <a:t>the training part of </a:t>
            </a:r>
            <a:r>
              <a:rPr lang="en-US" sz="1800" dirty="0" smtClean="0"/>
              <a:t>Hidden</a:t>
            </a:r>
          </a:p>
          <a:p>
            <a:r>
              <a:rPr lang="en-US" sz="1800" dirty="0" smtClean="0"/>
              <a:t>Markov </a:t>
            </a:r>
            <a:r>
              <a:rPr lang="en-US" sz="1800" dirty="0"/>
              <a:t>model. Within a Few days I </a:t>
            </a:r>
            <a:r>
              <a:rPr lang="en-US" sz="1800" dirty="0" smtClean="0"/>
              <a:t>want </a:t>
            </a:r>
            <a:r>
              <a:rPr lang="en-US" sz="1800" dirty="0"/>
              <a:t>to </a:t>
            </a:r>
            <a:endParaRPr lang="en-US" sz="1800" dirty="0" smtClean="0"/>
          </a:p>
          <a:p>
            <a:r>
              <a:rPr lang="en-US" sz="1800" dirty="0" smtClean="0"/>
              <a:t>implement  the </a:t>
            </a:r>
            <a:r>
              <a:rPr lang="en-US" sz="1800" dirty="0"/>
              <a:t>training part and use this </a:t>
            </a:r>
            <a:endParaRPr lang="en-US" sz="1800" dirty="0" smtClean="0"/>
          </a:p>
          <a:p>
            <a:r>
              <a:rPr lang="en-US" sz="1800" dirty="0" smtClean="0"/>
              <a:t>algorithm in </a:t>
            </a:r>
            <a:r>
              <a:rPr lang="en-US" sz="1800" dirty="0"/>
              <a:t>sign language </a:t>
            </a:r>
            <a:r>
              <a:rPr lang="en-US" sz="1800" dirty="0" smtClean="0"/>
              <a:t>detection.</a:t>
            </a:r>
            <a:endParaRPr lang="en-US" sz="18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-137932"/>
            <a:ext cx="11934869" cy="889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 smtClean="0"/>
              <a:t>Hidden Markov Model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981200"/>
            <a:ext cx="4343400" cy="42672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dirty="0" smtClean="0"/>
          </a:p>
          <a:p>
            <a:r>
              <a:rPr lang="en-US" sz="3200" dirty="0" smtClean="0"/>
              <a:t>End </a:t>
            </a:r>
            <a:r>
              <a:rPr lang="en-US" sz="3200" dirty="0"/>
              <a:t>product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r>
              <a:rPr lang="en-US" sz="2400" dirty="0" smtClean="0"/>
              <a:t>End Product</a:t>
            </a:r>
          </a:p>
          <a:p>
            <a:endParaRPr lang="en-US" sz="2400" dirty="0"/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End product is expected to be a user      friendly </a:t>
            </a:r>
            <a:r>
              <a:rPr lang="en-US" sz="1800" dirty="0" smtClean="0">
                <a:solidFill>
                  <a:schemeClr val="tx1"/>
                </a:solidFill>
              </a:rPr>
              <a:t>HMM generator </a:t>
            </a:r>
            <a:r>
              <a:rPr lang="en-US" sz="1800" dirty="0">
                <a:solidFill>
                  <a:schemeClr val="tx1"/>
                </a:solidFill>
              </a:rPr>
              <a:t>that  can be used to </a:t>
            </a:r>
            <a:r>
              <a:rPr lang="en-US" sz="1800" dirty="0" smtClean="0">
                <a:solidFill>
                  <a:schemeClr val="tx1"/>
                </a:solidFill>
              </a:rPr>
              <a:t>solve many real</a:t>
            </a:r>
          </a:p>
          <a:p>
            <a:pPr lvl="1" algn="l"/>
            <a:r>
              <a:rPr lang="en-US" sz="1800" dirty="0" smtClean="0">
                <a:solidFill>
                  <a:schemeClr val="tx1"/>
                </a:solidFill>
              </a:rPr>
              <a:t>      life </a:t>
            </a:r>
            <a:r>
              <a:rPr lang="en-US" sz="1800" dirty="0" err="1" smtClean="0">
                <a:solidFill>
                  <a:schemeClr val="tx1"/>
                </a:solidFill>
              </a:rPr>
              <a:t>markov</a:t>
            </a:r>
            <a:r>
              <a:rPr lang="en-US" sz="1800" dirty="0" smtClean="0">
                <a:solidFill>
                  <a:schemeClr val="tx1"/>
                </a:solidFill>
              </a:rPr>
              <a:t> problem.</a:t>
            </a:r>
          </a:p>
          <a:p>
            <a:pPr marL="742950" lvl="1" indent="-285750" algn="l"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User can train this model with any kind of data set.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itchFamily="2" charset="2"/>
              <a:buChar char="Ø"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r>
              <a:rPr lang="en-US" sz="2400" dirty="0" err="1"/>
              <a:t>Github</a:t>
            </a:r>
            <a:r>
              <a:rPr lang="en-US" sz="2400" dirty="0"/>
              <a:t> </a:t>
            </a:r>
            <a:r>
              <a:rPr lang="en-US" sz="2400" dirty="0" smtClean="0"/>
              <a:t>Repositories</a:t>
            </a:r>
          </a:p>
          <a:p>
            <a:endParaRPr lang="en-US" sz="2400" dirty="0"/>
          </a:p>
          <a:p>
            <a:pPr lvl="1" algn="l"/>
            <a:endParaRPr lang="en-US" sz="1600" dirty="0"/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600" dirty="0"/>
              <a:t>	</a:t>
            </a:r>
            <a:r>
              <a:rPr lang="en-US" sz="1600" dirty="0">
                <a:hlinkClick r:id="rId3"/>
              </a:rPr>
              <a:t>https://github.com/bsse1009/SPL1</a:t>
            </a:r>
            <a:r>
              <a:rPr lang="en-US" sz="1600" dirty="0"/>
              <a:t> (before Mid)</a:t>
            </a:r>
          </a:p>
          <a:p>
            <a:pPr marL="742950" lvl="1" indent="-285750" algn="l">
              <a:buFont typeface="Wingdings" pitchFamily="2" charset="2"/>
              <a:buChar char="Ø"/>
            </a:pPr>
            <a:endParaRPr lang="en-US" sz="1600" dirty="0"/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600" dirty="0"/>
              <a:t>	</a:t>
            </a:r>
            <a:r>
              <a:rPr lang="en-US" sz="1600" dirty="0">
                <a:hlinkClick r:id="rId4"/>
              </a:rPr>
              <a:t>https://github.com/bsse1009/SPL1-HMM</a:t>
            </a:r>
            <a:endParaRPr lang="en-US" sz="16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dirty="0"/>
              <a:t>The best preparation for tomorrow </a:t>
            </a:r>
            <a:br>
              <a:rPr lang="en-US" sz="2400" dirty="0"/>
            </a:br>
            <a:r>
              <a:rPr lang="en-US" sz="2400" dirty="0"/>
              <a:t>is doing your best today”</a:t>
            </a:r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759" y="-12954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029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r>
              <a:rPr lang="en-US" sz="2400" dirty="0" smtClean="0"/>
              <a:t>References</a:t>
            </a:r>
          </a:p>
          <a:p>
            <a:endParaRPr lang="en-US" sz="2400" dirty="0"/>
          </a:p>
          <a:p>
            <a:endParaRPr lang="en-US" sz="2400" dirty="0"/>
          </a:p>
          <a:p>
            <a:pPr marL="742950" lvl="1" indent="-285750" algn="just" fontAlgn="base">
              <a:buFont typeface="Wingdings" pitchFamily="2" charset="2"/>
              <a:buChar char="q"/>
            </a:pPr>
            <a:r>
              <a:rPr lang="en-US" sz="1400" dirty="0">
                <a:hlinkClick r:id="rId3"/>
              </a:rPr>
              <a:t>http://www.cs.cmu.edu/~awm/15781/slides/hmm14a.pdf</a:t>
            </a:r>
            <a:endParaRPr lang="en-US" sz="1400" dirty="0"/>
          </a:p>
          <a:p>
            <a:pPr marL="742950" lvl="1" indent="-285750" algn="just" fontAlgn="base">
              <a:buFont typeface="Wingdings" pitchFamily="2" charset="2"/>
              <a:buChar char="q"/>
            </a:pPr>
            <a:r>
              <a:rPr lang="en-US" sz="1400" dirty="0">
                <a:hlinkClick r:id="rId4"/>
              </a:rPr>
              <a:t>https://web.stanford.edu/~jurafsky/slp3/A.pdf</a:t>
            </a:r>
            <a:endParaRPr lang="en-US" sz="1400" dirty="0"/>
          </a:p>
          <a:p>
            <a:pPr marL="742950" lvl="1" indent="-285750" algn="just" fontAlgn="base">
              <a:buFont typeface="Wingdings" pitchFamily="2" charset="2"/>
              <a:buChar char="q"/>
            </a:pPr>
            <a:r>
              <a:rPr lang="en-US" sz="1400" dirty="0">
                <a:hlinkClick r:id="rId5"/>
              </a:rPr>
              <a:t>https://web.math.princeton.edu/~rvan/orf557/hmm080728.pdf</a:t>
            </a:r>
            <a:endParaRPr lang="en-US" sz="1400" dirty="0"/>
          </a:p>
          <a:p>
            <a:pPr marL="742950" lvl="1" indent="-285750" algn="just" fontAlgn="base">
              <a:buFont typeface="Wingdings" pitchFamily="2" charset="2"/>
              <a:buChar char="q"/>
            </a:pPr>
            <a:r>
              <a:rPr lang="en-US" sz="1400" dirty="0">
                <a:hlinkClick r:id="rId6"/>
              </a:rPr>
              <a:t>http://www.iitg.ac.in/samudravijaya/tutorials/hmmTutorialBarbaraExercises.pdf</a:t>
            </a:r>
            <a:endParaRPr lang="en-US" sz="1400" dirty="0"/>
          </a:p>
          <a:p>
            <a:pPr lvl="1" algn="l"/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itchFamily="2" charset="2"/>
              <a:buChar char="Ø"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-137932"/>
            <a:ext cx="11934869" cy="889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Software Project Lab 1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981200"/>
            <a:ext cx="4343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Implementation of Hidden Markov Model</a:t>
            </a:r>
          </a:p>
          <a:p>
            <a:endParaRPr lang="en-US" dirty="0"/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submitted </a:t>
            </a:r>
            <a:r>
              <a:rPr lang="en-US" sz="1600" dirty="0"/>
              <a:t>by  	</a:t>
            </a:r>
            <a:r>
              <a:rPr lang="en-US" sz="1600" dirty="0" smtClean="0"/>
              <a:t>            Supervised </a:t>
            </a:r>
            <a:r>
              <a:rPr lang="en-US" sz="1600" dirty="0"/>
              <a:t>by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Md. Ibrahim Khalil 	          Dr. </a:t>
            </a:r>
            <a:r>
              <a:rPr lang="en-US" sz="1600" dirty="0" err="1" smtClean="0"/>
              <a:t>Ahmedul</a:t>
            </a:r>
            <a:r>
              <a:rPr lang="en-US" sz="1600" dirty="0" smtClean="0"/>
              <a:t> </a:t>
            </a:r>
            <a:r>
              <a:rPr lang="en-US" sz="1600" dirty="0" err="1" smtClean="0"/>
              <a:t>Kabir</a:t>
            </a:r>
            <a:endParaRPr lang="en-US" sz="1600" dirty="0" smtClean="0"/>
          </a:p>
          <a:p>
            <a:pPr algn="l"/>
            <a:r>
              <a:rPr lang="en-US" sz="1600" dirty="0" smtClean="0"/>
              <a:t>BSSE 1009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10668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781800" cy="4648200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 smtClean="0"/>
              <a:t>Introduction</a:t>
            </a:r>
          </a:p>
          <a:p>
            <a:endParaRPr lang="en-US" sz="2400" dirty="0" smtClean="0"/>
          </a:p>
          <a:p>
            <a:pPr algn="l"/>
            <a:r>
              <a:rPr lang="en-US" dirty="0" smtClean="0"/>
              <a:t>    What‘s </a:t>
            </a:r>
            <a:r>
              <a:rPr lang="en-US" dirty="0"/>
              <a:t>HMM?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sz="2900" dirty="0">
                <a:solidFill>
                  <a:schemeClr val="tx1"/>
                </a:solidFill>
                <a:sym typeface="Wingdings" pitchFamily="2" charset="2"/>
              </a:rPr>
              <a:t>A Statistical </a:t>
            </a:r>
            <a:r>
              <a:rPr lang="en-US" sz="2900" dirty="0" smtClean="0">
                <a:solidFill>
                  <a:schemeClr val="tx1"/>
                </a:solidFill>
                <a:sym typeface="Wingdings" pitchFamily="2" charset="2"/>
              </a:rPr>
              <a:t>Model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sz="2900" dirty="0">
                <a:solidFill>
                  <a:schemeClr val="tx1"/>
                </a:solidFill>
              </a:rPr>
              <a:t>A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formal foundation for making probabilistic models of </a:t>
            </a:r>
            <a:endParaRPr lang="en-US" sz="29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900" dirty="0" smtClean="0">
                <a:solidFill>
                  <a:schemeClr val="tx1"/>
                </a:solidFill>
              </a:rPr>
              <a:t>         linear </a:t>
            </a:r>
            <a:r>
              <a:rPr lang="en-US" sz="2900" dirty="0" smtClean="0">
                <a:solidFill>
                  <a:schemeClr val="tx1"/>
                </a:solidFill>
              </a:rPr>
              <a:t>sequence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sz="2900" dirty="0">
                <a:solidFill>
                  <a:schemeClr val="tx1"/>
                </a:solidFill>
              </a:rPr>
              <a:t>predict a sequence of unknown (hidden) variables from a set </a:t>
            </a:r>
            <a:endParaRPr lang="en-US" sz="29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900" dirty="0">
                <a:solidFill>
                  <a:schemeClr val="tx1"/>
                </a:solidFill>
              </a:rPr>
              <a:t>	</a:t>
            </a:r>
            <a:r>
              <a:rPr lang="en-US" sz="2900" dirty="0" smtClean="0">
                <a:solidFill>
                  <a:schemeClr val="tx1"/>
                </a:solidFill>
              </a:rPr>
              <a:t>of </a:t>
            </a:r>
            <a:r>
              <a:rPr lang="en-US" sz="2900" dirty="0">
                <a:solidFill>
                  <a:schemeClr val="tx1"/>
                </a:solidFill>
              </a:rPr>
              <a:t>observed variables</a:t>
            </a:r>
            <a:endParaRPr lang="en-US" sz="2900" dirty="0">
              <a:solidFill>
                <a:schemeClr val="tx1"/>
              </a:solidFill>
              <a:sym typeface="Wingdings" pitchFamily="2" charset="2"/>
            </a:endParaRP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sz="2900" dirty="0">
                <a:solidFill>
                  <a:schemeClr val="tx1"/>
                </a:solidFill>
                <a:sym typeface="Wingdings" pitchFamily="2" charset="2"/>
              </a:rPr>
              <a:t>Applied in a wide range of applications</a:t>
            </a:r>
          </a:p>
          <a:p>
            <a:pPr algn="l"/>
            <a:r>
              <a:rPr lang="en-US" dirty="0" smtClean="0"/>
              <a:t>     Applications</a:t>
            </a:r>
            <a:r>
              <a:rPr lang="en-US" dirty="0"/>
              <a:t>:</a:t>
            </a:r>
          </a:p>
          <a:p>
            <a:pPr marL="914400" lvl="1" indent="-457200" algn="l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900" dirty="0">
                <a:solidFill>
                  <a:schemeClr val="tx1"/>
                </a:solidFill>
              </a:rPr>
              <a:t>Speech recognition</a:t>
            </a:r>
          </a:p>
          <a:p>
            <a:pPr marL="914400" lvl="1" indent="-457200" algn="l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900" dirty="0">
                <a:solidFill>
                  <a:schemeClr val="tx1"/>
                </a:solidFill>
              </a:rPr>
              <a:t>Handwriting recognition</a:t>
            </a:r>
          </a:p>
          <a:p>
            <a:pPr marL="914400" lvl="1" indent="-457200" algn="l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900" dirty="0">
                <a:solidFill>
                  <a:schemeClr val="tx1"/>
                </a:solidFill>
              </a:rPr>
              <a:t>Bioinformatics</a:t>
            </a:r>
          </a:p>
          <a:p>
            <a:pPr algn="l"/>
            <a:endParaRPr lang="en-US" sz="16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10668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781800" cy="4648200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 smtClean="0"/>
              <a:t>Introduction</a:t>
            </a:r>
          </a:p>
          <a:p>
            <a:endParaRPr lang="en-US" sz="2400" dirty="0" smtClean="0"/>
          </a:p>
          <a:p>
            <a:pPr algn="l"/>
            <a:r>
              <a:rPr lang="en-US" dirty="0" smtClean="0"/>
              <a:t>    What‘s </a:t>
            </a:r>
            <a:r>
              <a:rPr lang="en-US" dirty="0"/>
              <a:t>HMM?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sz="2900" dirty="0">
                <a:sym typeface="Wingdings" pitchFamily="2" charset="2"/>
              </a:rPr>
              <a:t>A Statistical </a:t>
            </a:r>
            <a:r>
              <a:rPr lang="en-US" sz="2900" dirty="0" smtClean="0">
                <a:sym typeface="Wingdings" pitchFamily="2" charset="2"/>
              </a:rPr>
              <a:t>Model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sz="2900" dirty="0"/>
              <a:t>A</a:t>
            </a:r>
            <a:r>
              <a:rPr lang="en-US" sz="2900" dirty="0" smtClean="0"/>
              <a:t> </a:t>
            </a:r>
            <a:r>
              <a:rPr lang="en-US" sz="2900" dirty="0"/>
              <a:t>formal foundation for making probabilistic models of </a:t>
            </a:r>
            <a:endParaRPr lang="en-US" sz="2900" dirty="0" smtClean="0"/>
          </a:p>
          <a:p>
            <a:pPr lvl="1" algn="l"/>
            <a:r>
              <a:rPr lang="en-US" sz="2900" dirty="0" smtClean="0"/>
              <a:t>         linear </a:t>
            </a:r>
            <a:r>
              <a:rPr lang="en-US" sz="2900" dirty="0" smtClean="0"/>
              <a:t>sequence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sz="2900" dirty="0"/>
              <a:t>predict a sequence of unknown (hidden) variables from a set </a:t>
            </a:r>
            <a:endParaRPr lang="en-US" sz="2900" dirty="0" smtClean="0"/>
          </a:p>
          <a:p>
            <a:pPr lvl="1" algn="l"/>
            <a:r>
              <a:rPr lang="en-US" sz="2900" dirty="0"/>
              <a:t>	</a:t>
            </a:r>
            <a:r>
              <a:rPr lang="en-US" sz="2900" dirty="0" smtClean="0"/>
              <a:t>of </a:t>
            </a:r>
            <a:r>
              <a:rPr lang="en-US" sz="2900" dirty="0"/>
              <a:t>observed variables</a:t>
            </a:r>
            <a:endParaRPr lang="en-US" sz="2900" dirty="0">
              <a:sym typeface="Wingdings" pitchFamily="2" charset="2"/>
            </a:endParaRP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sz="2900" dirty="0">
                <a:sym typeface="Wingdings" pitchFamily="2" charset="2"/>
              </a:rPr>
              <a:t>Applied in a wide range of applications</a:t>
            </a:r>
          </a:p>
          <a:p>
            <a:pPr algn="l"/>
            <a:r>
              <a:rPr lang="en-US" dirty="0" smtClean="0"/>
              <a:t>     Applications</a:t>
            </a:r>
            <a:r>
              <a:rPr lang="en-US" dirty="0"/>
              <a:t>:</a:t>
            </a:r>
          </a:p>
          <a:p>
            <a:pPr marL="914400" lvl="1" indent="-457200" algn="l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900" dirty="0"/>
              <a:t>Speech recognition</a:t>
            </a:r>
          </a:p>
          <a:p>
            <a:pPr marL="914400" lvl="1" indent="-457200" algn="l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900" dirty="0"/>
              <a:t>Handwriting recognition</a:t>
            </a:r>
          </a:p>
          <a:p>
            <a:pPr marL="914400" lvl="1" indent="-457200" algn="l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900" dirty="0"/>
              <a:t>Bioinformatics</a:t>
            </a:r>
          </a:p>
          <a:p>
            <a:pPr algn="l"/>
            <a:endParaRPr lang="en-US" sz="16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52554"/>
            <a:ext cx="622056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10668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781800" cy="46482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Introduction</a:t>
            </a:r>
          </a:p>
          <a:p>
            <a:pPr algn="l"/>
            <a:endParaRPr lang="en-US" dirty="0"/>
          </a:p>
          <a:p>
            <a:pPr lvl="1" algn="l"/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A HMM (                    ) is defined by 3 component 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Starting probability (</a:t>
            </a:r>
            <a:r>
              <a:rPr lang="el-GR" sz="2000" b="1" dirty="0">
                <a:solidFill>
                  <a:schemeClr val="tx1"/>
                </a:solidFill>
              </a:rPr>
              <a:t>π</a:t>
            </a:r>
            <a:r>
              <a:rPr lang="el-GR" sz="2000" dirty="0">
                <a:solidFill>
                  <a:schemeClr val="tx1"/>
                </a:solidFill>
              </a:rPr>
              <a:t> 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Transition probability (A)</a:t>
            </a:r>
            <a:endParaRPr lang="en-US" sz="19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Emission probability (B)</a:t>
            </a:r>
          </a:p>
          <a:p>
            <a:pPr algn="l"/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0400"/>
            <a:ext cx="2857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10668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7818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My Implementation of HMM</a:t>
            </a:r>
          </a:p>
          <a:p>
            <a:endParaRPr lang="en-US" sz="1800" dirty="0" smtClean="0"/>
          </a:p>
          <a:p>
            <a:pPr algn="l"/>
            <a:r>
              <a:rPr lang="en-US" sz="1600" dirty="0" smtClean="0"/>
              <a:t>    About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The objective of my project is to allow users to create a </a:t>
            </a:r>
          </a:p>
          <a:p>
            <a:pPr algn="l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	      sample HMM.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User   Can import a HMM and a Observation sequence</a:t>
            </a:r>
          </a:p>
          <a:p>
            <a:pPr algn="l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	      and perform these operation</a:t>
            </a:r>
          </a:p>
          <a:p>
            <a:pPr algn="l"/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1657350" lvl="3" indent="-285750" algn="l">
              <a:buFont typeface="Wingdings" pitchFamily="2" charset="2"/>
              <a:buChar char="§"/>
            </a:pPr>
            <a:r>
              <a:rPr lang="en-US" altLang="ko-KR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Calculate probability of observation sequence</a:t>
            </a:r>
          </a:p>
          <a:p>
            <a:pPr marL="1657350" lvl="3" indent="-285750" algn="l">
              <a:buFont typeface="Wingdings" pitchFamily="2" charset="2"/>
              <a:buChar char="§"/>
            </a:pPr>
            <a:r>
              <a:rPr lang="en-US" altLang="ko-KR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Generate optimal Hidden state sequence</a:t>
            </a:r>
          </a:p>
          <a:p>
            <a:pPr marL="1657350" lvl="3" indent="-285750" algn="l">
              <a:buFont typeface="Wingdings" pitchFamily="2" charset="2"/>
              <a:buChar char="§"/>
            </a:pPr>
            <a:r>
              <a:rPr lang="en-US" altLang="ko-KR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 most likely current Hidden state</a:t>
            </a:r>
          </a:p>
          <a:p>
            <a:pPr marL="1657350" lvl="3" indent="-285750" algn="l">
              <a:buFont typeface="Wingdings" pitchFamily="2" charset="2"/>
              <a:buChar char="§"/>
            </a:pP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stimate optimal next Hidden state</a:t>
            </a:r>
          </a:p>
          <a:p>
            <a:pPr marL="1543050" lvl="3" indent="-171450" algn="l">
              <a:buFont typeface="Wingdings" pitchFamily="2" charset="2"/>
              <a:buChar char="§"/>
            </a:pPr>
            <a:endParaRPr lang="en-US" sz="900" dirty="0" smtClean="0"/>
          </a:p>
          <a:p>
            <a:pPr marL="1257300" lvl="2" indent="-342900" algn="l">
              <a:buFont typeface="Wingdings" pitchFamily="2" charset="2"/>
              <a:buChar char="q"/>
            </a:pPr>
            <a:r>
              <a:rPr lang="en-US" altLang="ko-K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software aims to be as friendly to users without any coding </a:t>
            </a:r>
          </a:p>
          <a:p>
            <a:pPr lvl="2" algn="l"/>
            <a:r>
              <a:rPr lang="en-US" altLang="ko-K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knowledge as with adept coders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-137932"/>
            <a:ext cx="11934869" cy="889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981200"/>
            <a:ext cx="4343400" cy="42672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r>
              <a:rPr lang="en-US" sz="3200" dirty="0" smtClean="0"/>
              <a:t>Software Demo</a:t>
            </a:r>
            <a:endParaRPr lang="en-US" sz="32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1066800"/>
            <a:ext cx="17297400" cy="1288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691543"/>
            <a:ext cx="6096000" cy="914399"/>
          </a:xfrm>
        </p:spPr>
        <p:txBody>
          <a:bodyPr>
            <a:noAutofit/>
          </a:bodyPr>
          <a:lstStyle/>
          <a:p>
            <a:r>
              <a:rPr lang="en-US" sz="2800" dirty="0"/>
              <a:t>Hidden Markov Model</a:t>
            </a:r>
            <a:br>
              <a:rPr lang="en-US" sz="2800" dirty="0"/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781800" cy="46482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600" dirty="0" smtClean="0"/>
          </a:p>
          <a:p>
            <a:r>
              <a:rPr lang="en-US" sz="2400" dirty="0" smtClean="0"/>
              <a:t>	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/>
                </a:solidFill>
              </a:rPr>
              <a:t>software Demo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0248-0819-4E0E-89A7-0C186E9E746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5000"/>
            <a:ext cx="4572000" cy="41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27687</TotalTime>
  <Words>545</Words>
  <Application>Microsoft Office PowerPoint</Application>
  <PresentationFormat>On-screen Show (4:3)</PresentationFormat>
  <Paragraphs>360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Package</vt:lpstr>
      <vt:lpstr>Hidden Markov Model     </vt:lpstr>
      <vt:lpstr>    Institution Information Technology</vt:lpstr>
      <vt:lpstr>Software Project Lab 1     </vt:lpstr>
      <vt:lpstr>Hidden Markov Model     </vt:lpstr>
      <vt:lpstr>Hidden Markov Model     </vt:lpstr>
      <vt:lpstr>Hidden Markov Model     </vt:lpstr>
      <vt:lpstr>Hidden Markov Model     </vt:lpstr>
      <vt:lpstr>Hidden Markov Model    </vt:lpstr>
      <vt:lpstr>Hidden Markov Model     </vt:lpstr>
      <vt:lpstr>Hidden Markov Model     </vt:lpstr>
      <vt:lpstr>Hidden Markov Model     </vt:lpstr>
      <vt:lpstr>Hidden Markov Model     </vt:lpstr>
      <vt:lpstr>Hidden Markov Model     </vt:lpstr>
      <vt:lpstr>Hidden Markov Model    </vt:lpstr>
      <vt:lpstr>Hidden Markov Model     </vt:lpstr>
      <vt:lpstr>Hidden Markov Model     </vt:lpstr>
      <vt:lpstr>Hidden Markov Model     </vt:lpstr>
      <vt:lpstr>Hidden Markov Model     </vt:lpstr>
      <vt:lpstr>Hidden Markov Model     </vt:lpstr>
      <vt:lpstr>Hidden Markov Model     </vt:lpstr>
      <vt:lpstr>Hidden Markov Model     </vt:lpstr>
      <vt:lpstr>Hidden Markov Model     </vt:lpstr>
      <vt:lpstr>Planned features: Scope     </vt:lpstr>
      <vt:lpstr>Hidden Markov Model     </vt:lpstr>
      <vt:lpstr>Hidden Markov Model     </vt:lpstr>
      <vt:lpstr>Hidden Markov Model     </vt:lpstr>
      <vt:lpstr>Hidden Markov Model     </vt:lpstr>
      <vt:lpstr>Hidden Markov Model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QUYET</dc:creator>
  <cp:lastModifiedBy>HP</cp:lastModifiedBy>
  <cp:revision>2549</cp:revision>
  <dcterms:created xsi:type="dcterms:W3CDTF">2013-03-20T23:14:55Z</dcterms:created>
  <dcterms:modified xsi:type="dcterms:W3CDTF">2019-05-28T11:53:46Z</dcterms:modified>
</cp:coreProperties>
</file>