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51" r:id="rId2"/>
    <p:sldId id="518" r:id="rId3"/>
    <p:sldId id="520" r:id="rId4"/>
    <p:sldId id="552" r:id="rId5"/>
    <p:sldId id="525" r:id="rId6"/>
    <p:sldId id="523" r:id="rId7"/>
    <p:sldId id="527" r:id="rId8"/>
    <p:sldId id="529" r:id="rId9"/>
    <p:sldId id="536" r:id="rId10"/>
    <p:sldId id="540" r:id="rId11"/>
    <p:sldId id="546" r:id="rId12"/>
    <p:sldId id="547" r:id="rId13"/>
    <p:sldId id="557" r:id="rId14"/>
    <p:sldId id="555" r:id="rId15"/>
    <p:sldId id="558" r:id="rId16"/>
    <p:sldId id="560" r:id="rId17"/>
    <p:sldId id="559" r:id="rId18"/>
    <p:sldId id="382" r:id="rId19"/>
    <p:sldId id="506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0000"/>
    <a:srgbClr val="0000CC"/>
    <a:srgbClr val="FF8A3B"/>
    <a:srgbClr val="006600"/>
    <a:srgbClr val="FFE07D"/>
    <a:srgbClr val="C1FFC1"/>
    <a:srgbClr val="FFD347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83181" autoAdjust="0"/>
  </p:normalViewPr>
  <p:slideViewPr>
    <p:cSldViewPr>
      <p:cViewPr varScale="1">
        <p:scale>
          <a:sx n="76" d="100"/>
          <a:sy n="7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1DC15-BEBE-4E14-B048-DFB64CE8BD05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2EAA1-04B0-4233-B074-26A4C1BB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459A-9E0D-4DD5-82E0-E008D68CFC16}" type="datetimeFigureOut">
              <a:rPr lang="en-US" smtClean="0"/>
              <a:pPr/>
              <a:t>14-Mar-19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69ED-29E8-4207-B8E0-3B041A2D2C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kr/scholar?ion=1&amp;espv=2&amp;bav=on.2,or.r_cp.&amp;biw=2133&amp;bih=1061&amp;um=1&amp;ie=UTF-8&amp;lr&amp;cites=854245589300451023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21.644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3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2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</a:t>
            </a:r>
            <a:r>
              <a:rPr lang="en-US" baseline="0"/>
              <a:t> happens if a</a:t>
            </a:r>
            <a:r>
              <a:rPr lang="en-US" baseline="-25000"/>
              <a:t>ij</a:t>
            </a:r>
            <a:r>
              <a:rPr lang="en-US" baseline="0"/>
              <a:t> =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known way to analytically solve for the model</a:t>
            </a:r>
            <a:br>
              <a:rPr lang="en-US" sz="12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maximizes the probability of the observation sequence</a:t>
            </a:r>
            <a:br>
              <a:rPr lang="en-US" sz="12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2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69ED-29E8-4207-B8E0-3B041A2D2C9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8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7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>
            <a:lvl1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566928" indent="-274320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77724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3pPr>
            <a:lvl4pPr marL="960120" indent="-18288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 marL="1554480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1">
                <a:latin typeface="Arial" pitchFamily="34" charset="0"/>
                <a:cs typeface="Arial" pitchFamily="34" charset="0"/>
              </a:defRPr>
            </a:lvl1pPr>
            <a:lvl2pPr marL="384048" indent="-18288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600">
                <a:latin typeface="Arial" pitchFamily="34" charset="0"/>
                <a:cs typeface="Arial" pitchFamily="34" charset="0"/>
              </a:defRPr>
            </a:lvl2pPr>
            <a:lvl3pPr marL="576072" indent="-182880">
              <a:spcBef>
                <a:spcPts val="300"/>
              </a:spcBef>
              <a:spcAft>
                <a:spcPts val="300"/>
              </a:spcAft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 marL="182880" indent="-18288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n-US" sz="20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4048" indent="-18288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6072" indent="-285750">
              <a:spcBef>
                <a:spcPts val="300"/>
              </a:spcBef>
              <a:spcAft>
                <a:spcPts val="300"/>
              </a:spcAft>
              <a:defRPr lang="en-US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18288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>
            <a:lvl1pPr marL="621792" indent="-28346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841248" indent="-285750"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1097280" indent="-228600">
              <a:buFont typeface="Courier New" pitchFamily="49" charset="0"/>
              <a:buChar char="o"/>
              <a:defRPr sz="1600">
                <a:latin typeface="Arial" pitchFamily="34" charset="0"/>
                <a:cs typeface="Arial" pitchFamily="34" charset="0"/>
              </a:defRPr>
            </a:lvl3pPr>
            <a:lvl4pPr marL="1325880" indent="-228600"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98448" indent="-18288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371600"/>
            <a:ext cx="8229600" cy="533400"/>
          </a:xfrm>
        </p:spPr>
        <p:txBody>
          <a:bodyPr/>
          <a:lstStyle>
            <a:lvl1pPr marL="274320" indent="-347472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 sz="2400" b="1">
                <a:latin typeface="Arial" pitchFamily="34" charset="0"/>
                <a:cs typeface="Arial" pitchFamily="34" charset="0"/>
              </a:defRPr>
            </a:lvl1pPr>
            <a:lvl2pPr marL="841248" indent="-285750"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1097280" indent="-228600">
              <a:buFont typeface="Calibri" pitchFamily="34" charset="0"/>
              <a:buChar char="‐"/>
              <a:defRPr sz="1800">
                <a:latin typeface="Arial" pitchFamily="34" charset="0"/>
                <a:cs typeface="Arial" pitchFamily="34" charset="0"/>
              </a:defRPr>
            </a:lvl3pPr>
            <a:lvl4pPr marL="1325880" indent="-228600"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55448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7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0000"/>
              <a:lumOff val="8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8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wm/15781/slides/hmm14a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se1009/SPL1-HMM" TargetMode="External"/><Relationship Id="rId2" Type="http://schemas.openxmlformats.org/officeDocument/2006/relationships/hyperlink" Target="https://github.com/bsse1009/SPL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A.pdf" TargetMode="External"/><Relationship Id="rId2" Type="http://schemas.openxmlformats.org/officeDocument/2006/relationships/hyperlink" Target="http://www.cs.cmu.edu/~awm/15781/slides/hmm14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itg.ac.in/samudravijaya/tutorials/hmmTutorialBarbaraExercises.pdf" TargetMode="External"/><Relationship Id="rId4" Type="http://schemas.openxmlformats.org/officeDocument/2006/relationships/hyperlink" Target="https://web.math.princeton.edu/~rvan/orf557/hmm080728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Institution Information Technology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Software Project Lab 1</a:t>
            </a:r>
          </a:p>
          <a:p>
            <a:r>
              <a:rPr lang="en-US" dirty="0" smtClean="0"/>
              <a:t>         		      -SE 305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</a:t>
            </a:r>
            <a:r>
              <a:rPr lang="en-US" sz="3200" b="1" dirty="0" smtClean="0"/>
              <a:t>Decoding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Input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:r>
                  <a:rPr lang="en-US" dirty="0"/>
                  <a:t>O = O</a:t>
                </a:r>
                <a:r>
                  <a:rPr lang="en-US" baseline="-25000" dirty="0"/>
                  <a:t>1</a:t>
                </a:r>
                <a:r>
                  <a:rPr lang="en-US" dirty="0"/>
                  <a:t>O</a:t>
                </a:r>
                <a:r>
                  <a:rPr lang="en-US" baseline="-25000" dirty="0"/>
                  <a:t>2</a:t>
                </a:r>
                <a:r>
                  <a:rPr lang="en-US" dirty="0"/>
                  <a:t> ...O</a:t>
                </a:r>
                <a:r>
                  <a:rPr lang="en-US" baseline="-25000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λ </a:t>
                </a:r>
                <a:r>
                  <a:rPr lang="en-US" dirty="0"/>
                  <a:t>= (A, B,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Output: </a:t>
                </a:r>
                <a:r>
                  <a:rPr lang="en-US" i="1" dirty="0"/>
                  <a:t>Q </a:t>
                </a:r>
                <a:r>
                  <a:rPr lang="en-US" dirty="0"/>
                  <a:t>= 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q</a:t>
                </a:r>
                <a:r>
                  <a:rPr lang="en-US" baseline="-25000" dirty="0"/>
                  <a:t>2</a:t>
                </a:r>
                <a:r>
                  <a:rPr lang="en-US" i="1" dirty="0"/>
                  <a:t>...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T</a:t>
                </a:r>
                <a:r>
                  <a:rPr lang="en-US" i="1" dirty="0"/>
                  <a:t> </a:t>
                </a:r>
                <a:r>
                  <a:rPr lang="en-US" dirty="0"/>
                  <a:t>which is optimal in some sense?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Maximizes the expected number of correct states.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Find the single best state sequence</a:t>
                </a:r>
              </a:p>
              <a:p>
                <a:r>
                  <a:rPr lang="en-US" b="1" dirty="0" smtClean="0"/>
                  <a:t>Solution: Viterbi Algorithm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0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Viterbi Algorithm - Example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Observe</a:t>
            </a:r>
            <a:r>
              <a:rPr lang="en-US" sz="2500" dirty="0"/>
              <a:t>: </a:t>
            </a:r>
            <a:r>
              <a:rPr lang="en-US" sz="2600" dirty="0"/>
              <a:t>HTTH</a:t>
            </a:r>
            <a:endParaRPr lang="en-US" sz="2500" dirty="0"/>
          </a:p>
          <a:p>
            <a:r>
              <a:rPr lang="en-US" sz="2500" dirty="0"/>
              <a:t>Initiation:</a:t>
            </a:r>
          </a:p>
          <a:p>
            <a:r>
              <a:rPr lang="en-US" dirty="0"/>
              <a:t>Recursion</a:t>
            </a:r>
            <a:r>
              <a:rPr lang="en-US" sz="2500" dirty="0"/>
              <a:t>:</a:t>
            </a:r>
          </a:p>
          <a:p>
            <a:endParaRPr lang="en-US" sz="2500" dirty="0"/>
          </a:p>
          <a:p>
            <a:r>
              <a:rPr lang="en-US" sz="2500" dirty="0"/>
              <a:t>Termination: </a:t>
            </a:r>
            <a:r>
              <a:rPr lang="en-US" sz="2000" dirty="0"/>
              <a:t>pick state that gives final best </a:t>
            </a:r>
            <a:r>
              <a:rPr lang="el-GR" sz="2000" dirty="0"/>
              <a:t>δ</a:t>
            </a:r>
            <a:r>
              <a:rPr lang="en-US" sz="2000" dirty="0"/>
              <a:t> score, and backtrack to get path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ym typeface="Wingdings" pitchFamily="2" charset="2"/>
              </a:rPr>
              <a:t>F</a:t>
            </a:r>
            <a:r>
              <a:rPr lang="en-US" sz="2000" b="1" dirty="0"/>
              <a:t>FFB</a:t>
            </a:r>
            <a:r>
              <a:rPr lang="en-US" sz="2000" dirty="0"/>
              <a:t> most likely to give </a:t>
            </a:r>
            <a:r>
              <a:rPr lang="en-US" sz="2000" b="1" dirty="0"/>
              <a:t>HTTH</a:t>
            </a:r>
          </a:p>
          <a:p>
            <a:endParaRPr lang="en-US" sz="2000" dirty="0"/>
          </a:p>
          <a:p>
            <a:pPr lvl="1"/>
            <a:endParaRPr lang="en-US" sz="2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11997"/>
              </p:ext>
            </p:extLst>
          </p:nvPr>
        </p:nvGraphicFramePr>
        <p:xfrm>
          <a:off x="2209800" y="2133600"/>
          <a:ext cx="1524000" cy="70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2" r:id="rId3" imgW="990600" imgH="457200" progId="Equation.3">
                  <p:embed/>
                </p:oleObj>
              </mc:Choice>
              <mc:Fallback>
                <p:oleObj r:id="rId3" imgW="99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1524000" cy="7036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58597"/>
              </p:ext>
            </p:extLst>
          </p:nvPr>
        </p:nvGraphicFramePr>
        <p:xfrm>
          <a:off x="4343400" y="2057400"/>
          <a:ext cx="2286000" cy="71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3" name="Equation" r:id="rId5" imgW="1460500" imgH="457200" progId="Equation.3">
                  <p:embed/>
                </p:oleObj>
              </mc:Choice>
              <mc:Fallback>
                <p:oleObj name="Equation" r:id="rId5" imgW="146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2286000" cy="7155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646449"/>
              </p:ext>
            </p:extLst>
          </p:nvPr>
        </p:nvGraphicFramePr>
        <p:xfrm>
          <a:off x="2590800" y="2934159"/>
          <a:ext cx="2667000" cy="87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4" r:id="rId7" imgW="1790700" imgH="584200" progId="Equation.3">
                  <p:embed/>
                </p:oleObj>
              </mc:Choice>
              <mc:Fallback>
                <p:oleObj r:id="rId7" imgW="1790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34159"/>
                        <a:ext cx="2667000" cy="8758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lowchart: Connector 17"/>
          <p:cNvSpPr/>
          <p:nvPr/>
        </p:nvSpPr>
        <p:spPr>
          <a:xfrm>
            <a:off x="2295525" y="4953000"/>
            <a:ext cx="381000" cy="381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295525" y="5943600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1556" y="5454134"/>
            <a:ext cx="529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                      T                        T                       H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76525" y="5257800"/>
            <a:ext cx="919161" cy="942975"/>
            <a:chOff x="2676525" y="5334000"/>
            <a:chExt cx="919161" cy="94297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676525" y="5334000"/>
              <a:ext cx="904875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690811" y="6276975"/>
              <a:ext cx="9048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10800000" flipH="1">
            <a:off x="2690812" y="5200650"/>
            <a:ext cx="904875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H="1">
            <a:off x="2690812" y="5200650"/>
            <a:ext cx="904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3595688" y="4953000"/>
            <a:ext cx="381000" cy="381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3595688" y="5943600"/>
            <a:ext cx="381000" cy="3810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H="1">
            <a:off x="4031291" y="5200650"/>
            <a:ext cx="904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H="1">
            <a:off x="4037327" y="5257801"/>
            <a:ext cx="904875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4936166" y="5010150"/>
            <a:ext cx="381000" cy="381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4936166" y="6000750"/>
            <a:ext cx="381000" cy="3810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74634" y="5276850"/>
            <a:ext cx="973765" cy="933450"/>
            <a:chOff x="2676525" y="5334000"/>
            <a:chExt cx="973765" cy="93345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676525" y="5334000"/>
              <a:ext cx="9144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745415" y="6267450"/>
              <a:ext cx="9048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rot="10800000" flipH="1">
            <a:off x="5343525" y="5219700"/>
            <a:ext cx="904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H="1">
            <a:off x="5349561" y="5276851"/>
            <a:ext cx="904875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6248400" y="5029200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6248400" y="6019800"/>
            <a:ext cx="381000" cy="381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962400" y="5257800"/>
            <a:ext cx="973765" cy="933450"/>
            <a:chOff x="2676525" y="5334000"/>
            <a:chExt cx="973765" cy="93345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676525" y="5334000"/>
              <a:ext cx="9144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745415" y="6267450"/>
              <a:ext cx="9048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873708" y="49403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2336" y="606742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0.48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52394" y="48006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0.0405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9158" y="5715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0.0094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7451" y="480060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0.018225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7794" y="578822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0.0324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95688" y="47244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27739" y="5715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0.0672</a:t>
            </a:r>
          </a:p>
        </p:txBody>
      </p:sp>
    </p:spTree>
    <p:extLst>
      <p:ext uri="{BB962C8B-B14F-4D97-AF65-F5344CB8AC3E}">
        <p14:creationId xmlns:p14="http://schemas.microsoft.com/office/powerpoint/2010/main" val="35103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Problem 3: Estimate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do we adjust the model parameters </a:t>
            </a:r>
            <a:r>
              <a:rPr lang="en-US" i="1"/>
              <a:t>λ </a:t>
            </a:r>
            <a:r>
              <a:rPr lang="en-US"/>
              <a:t>= (</a:t>
            </a:r>
            <a:r>
              <a:rPr lang="en-US" i="1"/>
              <a:t>A, B, π</a:t>
            </a:r>
            <a:r>
              <a:rPr lang="en-US"/>
              <a:t>) to maximize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O|λ</a:t>
            </a:r>
            <a:r>
              <a:rPr lang="en-US"/>
              <a:t>)?</a:t>
            </a:r>
          </a:p>
          <a:p>
            <a:r>
              <a:rPr lang="en-US" b="1"/>
              <a:t>Solution: Baum-Welch algorithm </a:t>
            </a:r>
          </a:p>
          <a:p>
            <a:pPr lvl="1"/>
            <a:r>
              <a:rPr lang="en-US"/>
              <a:t>Random initialize 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 =(A,B,</a:t>
            </a:r>
            <a:r>
              <a:rPr lang="en-US">
                <a:sym typeface="Symbol" pitchFamily="18" charset="2"/>
              </a:rPr>
              <a:t>) </a:t>
            </a:r>
          </a:p>
          <a:p>
            <a:pPr lvl="1"/>
            <a:r>
              <a:rPr lang="en-US">
                <a:sym typeface="Symbol" pitchFamily="18" charset="2"/>
              </a:rPr>
              <a:t>Run </a:t>
            </a:r>
            <a:r>
              <a:rPr lang="en-US" b="1">
                <a:sym typeface="Symbol" pitchFamily="18" charset="2"/>
              </a:rPr>
              <a:t>Viterbi</a:t>
            </a:r>
            <a:r>
              <a:rPr lang="en-US">
                <a:sym typeface="Symbol" pitchFamily="18" charset="2"/>
              </a:rPr>
              <a:t> based on  and O</a:t>
            </a:r>
          </a:p>
          <a:p>
            <a:pPr lvl="1"/>
            <a:r>
              <a:rPr lang="en-US">
                <a:sym typeface="Symbol" pitchFamily="18" charset="2"/>
              </a:rPr>
              <a:t>Update </a:t>
            </a:r>
            <a:r>
              <a:rPr lang="en-US"/>
              <a:t> =(A,B,</a:t>
            </a:r>
            <a:r>
              <a:rPr lang="en-US">
                <a:sym typeface="Symbol" pitchFamily="18" charset="2"/>
              </a:rPr>
              <a:t>)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Calculate probability of a observe sequence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Estimate Current Hidden State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Estimate Likeliest Hidden state sequence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Estimate the Next Hidden 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dirty="0" smtClean="0"/>
              <a:t>Bayes Theorem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 smtClean="0"/>
              <a:t>Markov chain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 smtClean="0"/>
              <a:t>HMM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 smtClean="0"/>
              <a:t>Forward Algorithm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9050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 Background Study (January)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Implement Bayes Theorem (January)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Forward Algorithm (February)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Viterbi Algorithm (February)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Simple GUI (February- March)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791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://www.cs.cmu.edu/~</a:t>
            </a:r>
            <a:r>
              <a:rPr lang="en-US" dirty="0" smtClean="0">
                <a:hlinkClick r:id="rId3"/>
              </a:rPr>
              <a:t>awm/15781/slides/hmm14a.pdf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086600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Link1: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github.com/bsse1009/SPL1</a:t>
            </a:r>
            <a:endParaRPr lang="en-US" dirty="0" smtClean="0"/>
          </a:p>
          <a:p>
            <a:pPr algn="l"/>
            <a:r>
              <a:rPr lang="en-US" dirty="0"/>
              <a:t>Link2 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github.com/bsse1009/SPL1-HMM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 Map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(March – April)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Implement Next state estimation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Generating and fit this model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Building a GUI*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Use this Model in an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“The best preparation for tomorrow </a:t>
            </a:r>
            <a:br>
              <a:rPr lang="en-US" dirty="0" smtClean="0"/>
            </a:br>
            <a:r>
              <a:rPr lang="en-US" dirty="0" smtClean="0"/>
              <a:t>is doing your best today”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4358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90000"/>
                </a:solidFill>
                <a:latin typeface="Arial Rounded MT Bold" pitchFamily="34" charset="0"/>
              </a:rPr>
              <a:t>SPL 1 Presentation</a:t>
            </a:r>
            <a:endParaRPr lang="en-US" sz="2800" b="1" dirty="0">
              <a:solidFill>
                <a:srgbClr val="99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1600" dirty="0">
                <a:hlinkClick r:id="rId2"/>
              </a:rPr>
              <a:t>http://www.cs.cmu.edu/~awm/15781/slides/hmm14a.pdf</a:t>
            </a:r>
            <a:endParaRPr lang="en-US" sz="1600" dirty="0"/>
          </a:p>
          <a:p>
            <a:pPr algn="just" fontAlgn="base"/>
            <a:r>
              <a:rPr lang="en-US" sz="1600" dirty="0">
                <a:hlinkClick r:id="rId3"/>
              </a:rPr>
              <a:t>https://web.stanford.edu/~</a:t>
            </a:r>
            <a:r>
              <a:rPr lang="en-US" sz="1600" dirty="0" smtClean="0">
                <a:hlinkClick r:id="rId3"/>
              </a:rPr>
              <a:t>jurafsky/slp3/A.pdf</a:t>
            </a:r>
            <a:endParaRPr lang="en-US" sz="1600" dirty="0" smtClean="0"/>
          </a:p>
          <a:p>
            <a:pPr algn="just" fontAlgn="base"/>
            <a:r>
              <a:rPr lang="en-US" sz="1600" dirty="0">
                <a:hlinkClick r:id="rId4"/>
              </a:rPr>
              <a:t>https://web.math.princeton.edu/~</a:t>
            </a:r>
            <a:r>
              <a:rPr lang="en-US" sz="1600" dirty="0" smtClean="0">
                <a:hlinkClick r:id="rId4"/>
              </a:rPr>
              <a:t>rvan/orf557/hmm080728.pdf</a:t>
            </a:r>
            <a:endParaRPr lang="en-US" sz="1600" dirty="0" smtClean="0"/>
          </a:p>
          <a:p>
            <a:pPr algn="just" fontAlgn="base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www.iitg.ac.in/samudravijaya/tutorials/hmmTutorialBarbaraExercises.pdf</a:t>
            </a:r>
            <a:endParaRPr lang="en-US" sz="1600" dirty="0" smtClean="0"/>
          </a:p>
          <a:p>
            <a:pPr algn="just" fontAlgn="base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819400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Project Name 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Implementation Of 				  Hidden Markov Model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Presented By:</a:t>
            </a:r>
            <a:r>
              <a:rPr lang="en-US" sz="3200" dirty="0" smtClean="0">
                <a:solidFill>
                  <a:srgbClr val="0033CC"/>
                </a:solidFill>
              </a:rPr>
              <a:t> Md. Ibrahim Khalil</a:t>
            </a:r>
            <a:br>
              <a:rPr lang="en-US" sz="3200" dirty="0" smtClean="0">
                <a:solidFill>
                  <a:srgbClr val="0033CC"/>
                </a:solidFill>
              </a:rPr>
            </a:br>
            <a:r>
              <a:rPr lang="en-US" sz="3200" dirty="0" smtClean="0">
                <a:solidFill>
                  <a:srgbClr val="0033CC"/>
                </a:solidFill>
              </a:rPr>
              <a:t>			 BSSE 1009</a:t>
            </a:r>
            <a:br>
              <a:rPr lang="en-US" sz="3200" dirty="0" smtClean="0">
                <a:solidFill>
                  <a:srgbClr val="0033CC"/>
                </a:solidFill>
              </a:rPr>
            </a:b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Supervised By : Dr. </a:t>
            </a:r>
            <a:r>
              <a:rPr lang="en-US" sz="2000" dirty="0" err="1" smtClean="0">
                <a:solidFill>
                  <a:srgbClr val="002060"/>
                </a:solidFill>
              </a:rPr>
              <a:t>Ahmedul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Kabir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Introduction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What‘s HMM?</a:t>
            </a:r>
          </a:p>
          <a:p>
            <a:pPr lvl="1"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A Statistical Model</a:t>
            </a:r>
          </a:p>
          <a:p>
            <a:pPr lvl="1"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Applied in a wide range of applications</a:t>
            </a:r>
          </a:p>
          <a:p>
            <a:r>
              <a:rPr lang="en-US" dirty="0" smtClean="0"/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Speech recognition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Handwriting </a:t>
            </a:r>
            <a:r>
              <a:rPr lang="en-US" dirty="0" smtClean="0"/>
              <a:t>recognition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Bioinformatics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464681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HMM Example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86130" y="2286000"/>
            <a:ext cx="89987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337580" y="2307780"/>
            <a:ext cx="777219" cy="8164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10" name="Curved Connector 9"/>
          <p:cNvCxnSpPr>
            <a:stCxn id="8" idx="0"/>
            <a:endCxn id="11" idx="0"/>
          </p:cNvCxnSpPr>
          <p:nvPr/>
        </p:nvCxnSpPr>
        <p:spPr>
          <a:xfrm rot="16200000" flipH="1">
            <a:off x="2770237" y="1351828"/>
            <a:ext cx="21780" cy="1890125"/>
          </a:xfrm>
          <a:prstGeom prst="curvedConnector3">
            <a:avLst>
              <a:gd name="adj1" fmla="val -10495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7"/>
            <a:endCxn id="11" idx="6"/>
          </p:cNvCxnSpPr>
          <p:nvPr/>
        </p:nvCxnSpPr>
        <p:spPr>
          <a:xfrm rot="16200000" flipH="1">
            <a:off x="3913564" y="2514756"/>
            <a:ext cx="288648" cy="113821"/>
          </a:xfrm>
          <a:prstGeom prst="curvedConnector4">
            <a:avLst>
              <a:gd name="adj1" fmla="val -120618"/>
              <a:gd name="adj2" fmla="val 300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1" idx="3"/>
          </p:cNvCxnSpPr>
          <p:nvPr/>
        </p:nvCxnSpPr>
        <p:spPr>
          <a:xfrm rot="5400000">
            <a:off x="2788519" y="2349729"/>
            <a:ext cx="7974" cy="1317790"/>
          </a:xfrm>
          <a:prstGeom prst="curvedConnector4">
            <a:avLst>
              <a:gd name="adj1" fmla="val 2866817"/>
              <a:gd name="adj2" fmla="val 543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1"/>
            <a:endCxn id="8" idx="2"/>
          </p:cNvCxnSpPr>
          <p:nvPr/>
        </p:nvCxnSpPr>
        <p:spPr>
          <a:xfrm rot="16200000" flipH="1" flipV="1">
            <a:off x="1303848" y="2491034"/>
            <a:ext cx="296348" cy="131783"/>
          </a:xfrm>
          <a:prstGeom prst="curvedConnector4">
            <a:avLst>
              <a:gd name="adj1" fmla="val -118561"/>
              <a:gd name="adj2" fmla="val 273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95525" y="1491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5610" y="1644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67200" y="1828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47844" y="3200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295400" y="3200400"/>
            <a:ext cx="304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90700" y="3217307"/>
            <a:ext cx="228600" cy="745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204230" y="3208853"/>
            <a:ext cx="304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9530" y="3225760"/>
            <a:ext cx="228600" cy="745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388" y="33697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33332" y="34136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24256" y="34342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76594" y="33697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7194" y="39819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39819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8788" y="400145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76594" y="40014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7194" y="4800600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HTHHTTHHHTHTHTHHTHHHHHHTHTHH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6799" y="5179457"/>
            <a:ext cx="410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FFFFFFBBBFFFFFFBBBBBBBBFFFFFF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743612" y="2083267"/>
            <a:ext cx="1123788" cy="44902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9800" y="2381250"/>
            <a:ext cx="21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State transition prob.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19800" y="2926318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States</a:t>
            </a:r>
          </a:p>
        </p:txBody>
      </p:sp>
      <p:cxnSp>
        <p:nvCxnSpPr>
          <p:cNvPr id="68" name="Straight Arrow Connector 67"/>
          <p:cNvCxnSpPr>
            <a:stCxn id="67" idx="1"/>
          </p:cNvCxnSpPr>
          <p:nvPr/>
        </p:nvCxnSpPr>
        <p:spPr>
          <a:xfrm flipH="1" flipV="1">
            <a:off x="4181718" y="2968891"/>
            <a:ext cx="1838082" cy="14209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895975" y="3520543"/>
            <a:ext cx="26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Observation symbol prob.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4343643" y="3569733"/>
            <a:ext cx="1523757" cy="14209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19800" y="3962400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Observation symbols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343644" y="4152305"/>
            <a:ext cx="1523756" cy="1428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26974" y="4748629"/>
            <a:ext cx="22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Observation sequence</a:t>
            </a: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5150167" y="4933295"/>
            <a:ext cx="976807" cy="3658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46025" y="5130522"/>
            <a:ext cx="17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sequence</a:t>
            </a:r>
          </a:p>
        </p:txBody>
      </p:sp>
      <p:cxnSp>
        <p:nvCxnSpPr>
          <p:cNvPr id="80" name="Straight Arrow Connector 79"/>
          <p:cNvCxnSpPr>
            <a:stCxn id="79" idx="1"/>
          </p:cNvCxnSpPr>
          <p:nvPr/>
        </p:nvCxnSpPr>
        <p:spPr>
          <a:xfrm flipH="1">
            <a:off x="5169219" y="5315188"/>
            <a:ext cx="976806" cy="365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Three basic problems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34000"/>
                  </a:lnSpc>
                  <a:spcBef>
                    <a:spcPts val="1200"/>
                  </a:spcBef>
                </a:pPr>
                <a:r>
                  <a:rPr lang="en-US" b="1"/>
                  <a:t>Problem 1: </a:t>
                </a:r>
                <a:r>
                  <a:rPr lang="en-US"/>
                  <a:t>Given the observation sequence </a:t>
                </a:r>
                <a:r>
                  <a:rPr lang="en-US" i="1"/>
                  <a:t>O </a:t>
                </a:r>
                <a:r>
                  <a:rPr lang="en-US"/>
                  <a:t>= </a:t>
                </a:r>
                <a:r>
                  <a:rPr lang="en-US" i="1"/>
                  <a:t>O</a:t>
                </a:r>
                <a:r>
                  <a:rPr lang="en-US" i="1" baseline="-25000"/>
                  <a:t>1</a:t>
                </a:r>
                <a:r>
                  <a:rPr lang="en-US" i="1"/>
                  <a:t>O</a:t>
                </a:r>
                <a:r>
                  <a:rPr lang="en-US" i="1" baseline="-25000"/>
                  <a:t>2</a:t>
                </a:r>
                <a:r>
                  <a:rPr lang="en-US" i="1"/>
                  <a:t> ...O</a:t>
                </a:r>
                <a:r>
                  <a:rPr lang="en-US" i="1" baseline="-25000"/>
                  <a:t>T</a:t>
                </a:r>
                <a:r>
                  <a:rPr lang="en-US" i="1"/>
                  <a:t> </a:t>
                </a:r>
                <a:r>
                  <a:rPr lang="en-US"/>
                  <a:t>and a model </a:t>
                </a:r>
                <a:r>
                  <a:rPr lang="en-US" i="1"/>
                  <a:t>λ </a:t>
                </a:r>
                <a:r>
                  <a:rPr lang="en-US"/>
                  <a:t>= (A, B,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/>
                  <a:t>), how do we efficiently </a:t>
                </a:r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  <a:r>
                  <a:rPr lang="en-US"/>
                  <a:t> </a:t>
                </a:r>
                <a:r>
                  <a:rPr lang="en-US" i="1"/>
                  <a:t>P</a:t>
                </a:r>
                <a:r>
                  <a:rPr lang="en-US"/>
                  <a:t>(</a:t>
                </a:r>
                <a:r>
                  <a:rPr lang="en-US" i="1"/>
                  <a:t>O|λ</a:t>
                </a:r>
                <a:r>
                  <a:rPr lang="en-US"/>
                  <a:t>), the </a:t>
                </a:r>
                <a:r>
                  <a:rPr lang="en-US">
                    <a:solidFill>
                      <a:srgbClr val="C00000"/>
                    </a:solidFill>
                  </a:rPr>
                  <a:t>probability of the observation sequence given the model</a:t>
                </a:r>
                <a:r>
                  <a:rPr lang="en-US"/>
                  <a:t>?</a:t>
                </a:r>
              </a:p>
              <a:p>
                <a:pPr algn="just">
                  <a:lnSpc>
                    <a:spcPct val="134000"/>
                  </a:lnSpc>
                  <a:spcBef>
                    <a:spcPts val="1200"/>
                  </a:spcBef>
                </a:pPr>
                <a:r>
                  <a:rPr lang="en-US" b="1"/>
                  <a:t>Problem 2: </a:t>
                </a:r>
                <a:r>
                  <a:rPr lang="en-US"/>
                  <a:t>Given the observation sequence </a:t>
                </a:r>
                <a:r>
                  <a:rPr lang="en-US" i="1"/>
                  <a:t>O </a:t>
                </a:r>
                <a:r>
                  <a:rPr lang="en-US"/>
                  <a:t>= </a:t>
                </a:r>
                <a:r>
                  <a:rPr lang="en-US" i="1"/>
                  <a:t>O</a:t>
                </a:r>
                <a:r>
                  <a:rPr lang="en-US" i="1" baseline="-25000"/>
                  <a:t>1</a:t>
                </a:r>
                <a:r>
                  <a:rPr lang="en-US" i="1"/>
                  <a:t>O</a:t>
                </a:r>
                <a:r>
                  <a:rPr lang="en-US" i="1" baseline="-25000"/>
                  <a:t>2</a:t>
                </a:r>
                <a:r>
                  <a:rPr lang="en-US" i="1"/>
                  <a:t> ...O</a:t>
                </a:r>
                <a:r>
                  <a:rPr lang="en-US" i="1" baseline="-25000"/>
                  <a:t>T</a:t>
                </a:r>
                <a:r>
                  <a:rPr lang="en-US" i="1"/>
                  <a:t> </a:t>
                </a:r>
                <a:r>
                  <a:rPr lang="en-US"/>
                  <a:t>and a model </a:t>
                </a:r>
                <a:r>
                  <a:rPr lang="en-US" i="1"/>
                  <a:t>λ</a:t>
                </a:r>
                <a:r>
                  <a:rPr lang="en-US"/>
                  <a:t>, how do we </a:t>
                </a:r>
                <a:r>
                  <a:rPr lang="en-US">
                    <a:solidFill>
                      <a:srgbClr val="C00000"/>
                    </a:solidFill>
                  </a:rPr>
                  <a:t>choose</a:t>
                </a:r>
                <a:r>
                  <a:rPr lang="en-US"/>
                  <a:t> a corresponding state sequence </a:t>
                </a:r>
                <a:r>
                  <a:rPr lang="en-US" i="1">
                    <a:solidFill>
                      <a:srgbClr val="C00000"/>
                    </a:solidFill>
                  </a:rPr>
                  <a:t>Q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i="1"/>
                  <a:t>q</a:t>
                </a:r>
                <a:r>
                  <a:rPr lang="en-US" i="1" baseline="-25000"/>
                  <a:t>1</a:t>
                </a:r>
                <a:r>
                  <a:rPr lang="en-US"/>
                  <a:t> </a:t>
                </a:r>
                <a:r>
                  <a:rPr lang="en-US" i="1"/>
                  <a:t>q</a:t>
                </a:r>
                <a:r>
                  <a:rPr lang="en-US" i="1" baseline="-25000"/>
                  <a:t>2 </a:t>
                </a:r>
                <a:r>
                  <a:rPr lang="en-US" i="1"/>
                  <a:t>...q</a:t>
                </a:r>
                <a:r>
                  <a:rPr lang="en-US" i="1" baseline="-25000"/>
                  <a:t>T</a:t>
                </a:r>
                <a:r>
                  <a:rPr lang="en-US" i="1"/>
                  <a:t> </a:t>
                </a:r>
                <a:r>
                  <a:rPr lang="en-US"/>
                  <a:t>which is optimal in some sense, i.e., </a:t>
                </a:r>
                <a:r>
                  <a:rPr lang="en-US">
                    <a:solidFill>
                      <a:srgbClr val="C00000"/>
                    </a:solidFill>
                  </a:rPr>
                  <a:t>best explains the observations</a:t>
                </a:r>
                <a:r>
                  <a:rPr lang="en-US"/>
                  <a:t>?</a:t>
                </a:r>
              </a:p>
              <a:p>
                <a:pPr algn="just">
                  <a:lnSpc>
                    <a:spcPct val="134000"/>
                  </a:lnSpc>
                  <a:spcBef>
                    <a:spcPts val="1200"/>
                  </a:spcBef>
                </a:pPr>
                <a:r>
                  <a:rPr lang="en-US" b="1"/>
                  <a:t>Problem 3: </a:t>
                </a:r>
                <a:r>
                  <a:rPr lang="en-US"/>
                  <a:t>Given the observation sequence </a:t>
                </a:r>
                <a:r>
                  <a:rPr lang="en-US" i="1"/>
                  <a:t>O </a:t>
                </a:r>
                <a:r>
                  <a:rPr lang="en-US"/>
                  <a:t>= </a:t>
                </a:r>
                <a:r>
                  <a:rPr lang="en-US" i="1"/>
                  <a:t>O</a:t>
                </a:r>
                <a:r>
                  <a:rPr lang="en-US" i="1" baseline="-25000"/>
                  <a:t>1</a:t>
                </a:r>
                <a:r>
                  <a:rPr lang="en-US" i="1"/>
                  <a:t>O</a:t>
                </a:r>
                <a:r>
                  <a:rPr lang="en-US" i="1" baseline="-25000"/>
                  <a:t>2</a:t>
                </a:r>
                <a:r>
                  <a:rPr lang="en-US" i="1"/>
                  <a:t> ...O</a:t>
                </a:r>
                <a:r>
                  <a:rPr lang="en-US" i="1" baseline="-25000"/>
                  <a:t>T</a:t>
                </a:r>
                <a:r>
                  <a:rPr lang="en-US"/>
                  <a:t>, how do we </a:t>
                </a:r>
                <a:r>
                  <a:rPr lang="en-US">
                    <a:solidFill>
                      <a:srgbClr val="C00000"/>
                    </a:solidFill>
                  </a:rPr>
                  <a:t>adjust the model parameters </a:t>
                </a:r>
                <a:r>
                  <a:rPr lang="en-US" i="1"/>
                  <a:t>λ </a:t>
                </a:r>
                <a:r>
                  <a:rPr lang="en-US"/>
                  <a:t>= (</a:t>
                </a:r>
                <a:r>
                  <a:rPr lang="en-US" i="1"/>
                  <a:t>A, B, π</a:t>
                </a:r>
                <a:r>
                  <a:rPr lang="en-US"/>
                  <a:t>) to </a:t>
                </a:r>
                <a:r>
                  <a:rPr lang="en-US">
                    <a:solidFill>
                      <a:srgbClr val="C00000"/>
                    </a:solidFill>
                  </a:rPr>
                  <a:t>maximize</a:t>
                </a:r>
                <a:r>
                  <a:rPr lang="en-US"/>
                  <a:t> </a:t>
                </a:r>
                <a:r>
                  <a:rPr lang="en-US" i="1"/>
                  <a:t>P</a:t>
                </a:r>
                <a:r>
                  <a:rPr lang="en-US"/>
                  <a:t>(</a:t>
                </a:r>
                <a:r>
                  <a:rPr lang="en-US" i="1"/>
                  <a:t>O|λ</a:t>
                </a:r>
                <a:r>
                  <a:rPr lang="en-US"/>
                  <a:t>)?</a:t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5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Problem 1: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Input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:r>
                  <a:rPr lang="en-US" dirty="0"/>
                  <a:t>O = O</a:t>
                </a:r>
                <a:r>
                  <a:rPr lang="en-US" baseline="-25000" dirty="0"/>
                  <a:t>1</a:t>
                </a:r>
                <a:r>
                  <a:rPr lang="en-US" dirty="0"/>
                  <a:t>O</a:t>
                </a:r>
                <a:r>
                  <a:rPr lang="en-US" baseline="-25000" dirty="0"/>
                  <a:t>2</a:t>
                </a:r>
                <a:r>
                  <a:rPr lang="en-US" dirty="0"/>
                  <a:t> ...O</a:t>
                </a:r>
                <a:r>
                  <a:rPr lang="en-US" baseline="-25000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λ </a:t>
                </a:r>
                <a:r>
                  <a:rPr lang="en-US" dirty="0"/>
                  <a:t>= (A, B,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Output: </a:t>
                </a:r>
                <a:r>
                  <a:rPr lang="en-US" b="1" dirty="0"/>
                  <a:t>P(O|</a:t>
                </a:r>
                <a:r>
                  <a:rPr lang="el-GR" b="1" dirty="0"/>
                  <a:t>λ)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Solution: Use Forward Algorithm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1"/>
                <a:stretch>
                  <a:fillRect l="-96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define a </a:t>
            </a:r>
            <a:r>
              <a:rPr lang="en-US" dirty="0">
                <a:solidFill>
                  <a:srgbClr val="0000CC"/>
                </a:solidFill>
              </a:rPr>
              <a:t>forward variable </a:t>
            </a:r>
            <a:r>
              <a:rPr lang="en-US" i="1" dirty="0"/>
              <a:t>α</a:t>
            </a:r>
            <a:r>
              <a:rPr lang="en-US" i="1" baseline="-25000" dirty="0"/>
              <a:t>t</a:t>
            </a:r>
            <a:r>
              <a:rPr lang="en-US" dirty="0"/>
              <a:t>(i) as the probability of the</a:t>
            </a:r>
            <a:br>
              <a:rPr lang="en-US" dirty="0"/>
            </a:br>
            <a:r>
              <a:rPr lang="en-US" dirty="0"/>
              <a:t>partial observation seq. </a:t>
            </a:r>
            <a:r>
              <a:rPr lang="en-US" dirty="0">
                <a:solidFill>
                  <a:srgbClr val="0000CC"/>
                </a:solidFill>
              </a:rPr>
              <a:t>until </a:t>
            </a:r>
            <a:r>
              <a:rPr lang="en-US" dirty="0"/>
              <a:t>time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with</a:t>
            </a:r>
            <a:r>
              <a:rPr lang="en-US" dirty="0"/>
              <a:t> state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at time </a:t>
            </a:r>
            <a:r>
              <a:rPr lang="en-US" i="1" dirty="0"/>
              <a:t>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Step 1 </a:t>
            </a:r>
            <a:r>
              <a:rPr lang="en-US" dirty="0"/>
              <a:t>- Initialization: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2 </a:t>
            </a:r>
            <a:r>
              <a:rPr lang="en-US" dirty="0"/>
              <a:t>- Induction: </a:t>
            </a:r>
          </a:p>
          <a:p>
            <a:endParaRPr lang="en-US" dirty="0"/>
          </a:p>
          <a:p>
            <a:r>
              <a:rPr lang="en-US" b="1" dirty="0"/>
              <a:t>Step 3 </a:t>
            </a:r>
            <a:r>
              <a:rPr lang="en-US" dirty="0"/>
              <a:t>– Termination: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20003"/>
              </p:ext>
            </p:extLst>
          </p:nvPr>
        </p:nvGraphicFramePr>
        <p:xfrm>
          <a:off x="2819400" y="2438400"/>
          <a:ext cx="38481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1" name="Equation" r:id="rId4" imgW="1892160" imgH="228600" progId="Equation.3">
                  <p:embed/>
                </p:oleObj>
              </mc:Choice>
              <mc:Fallback>
                <p:oleObj name="Equation" r:id="rId4" imgW="18921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848100" cy="465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37647"/>
              </p:ext>
            </p:extLst>
          </p:nvPr>
        </p:nvGraphicFramePr>
        <p:xfrm>
          <a:off x="3962400" y="3200400"/>
          <a:ext cx="19891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2" name="Equation" r:id="rId6" imgW="977760" imgH="228600" progId="Equation.3">
                  <p:embed/>
                </p:oleObj>
              </mc:Choice>
              <mc:Fallback>
                <p:oleObj name="Equation" r:id="rId6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1989137" cy="465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43255"/>
              </p:ext>
            </p:extLst>
          </p:nvPr>
        </p:nvGraphicFramePr>
        <p:xfrm>
          <a:off x="3886200" y="4191000"/>
          <a:ext cx="3746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3" name="Equation" r:id="rId8" imgW="1841400" imgH="457200" progId="Equation.3">
                  <p:embed/>
                </p:oleObj>
              </mc:Choice>
              <mc:Fallback>
                <p:oleObj name="Equation" r:id="rId8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91000"/>
                        <a:ext cx="3746500" cy="930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495620"/>
              </p:ext>
            </p:extLst>
          </p:nvPr>
        </p:nvGraphicFramePr>
        <p:xfrm>
          <a:off x="3962400" y="5410200"/>
          <a:ext cx="24288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4" name="Equation" r:id="rId10" imgW="1193760" imgH="431640" progId="Equation.3">
                  <p:embed/>
                </p:oleObj>
              </mc:Choice>
              <mc:Fallback>
                <p:oleObj name="Equation" r:id="rId10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2428875" cy="879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Forward Algorithm -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toss, O = HTTH</a:t>
            </a:r>
          </a:p>
          <a:p>
            <a:r>
              <a:rPr lang="en-US" dirty="0"/>
              <a:t>Initialization: </a:t>
            </a:r>
          </a:p>
          <a:p>
            <a:r>
              <a:rPr lang="en-US" dirty="0"/>
              <a:t>Induction: </a:t>
            </a:r>
            <a:endParaRPr lang="en-US" dirty="0" smtClean="0"/>
          </a:p>
          <a:p>
            <a:pPr marL="274320"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Prob. of seeing H</a:t>
            </a:r>
            <a:r>
              <a:rPr lang="en-US" baseline="-25000" dirty="0" smtClean="0"/>
              <a:t>4</a:t>
            </a:r>
            <a:r>
              <a:rPr lang="en-US" dirty="0" smtClean="0"/>
              <a:t> from F</a:t>
            </a:r>
            <a:r>
              <a:rPr lang="en-US" baseline="-25000" dirty="0" smtClean="0"/>
              <a:t>4</a:t>
            </a:r>
            <a:r>
              <a:rPr lang="en-US" dirty="0" smtClean="0"/>
              <a:t> or B</a:t>
            </a:r>
            <a:r>
              <a:rPr lang="en-US" baseline="-25000" dirty="0" smtClean="0"/>
              <a:t>4</a:t>
            </a:r>
          </a:p>
          <a:p>
            <a:pPr marL="274320"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Termination</a:t>
            </a:r>
            <a:r>
              <a:rPr lang="en-US" dirty="0"/>
              <a:t>: </a:t>
            </a:r>
            <a:endParaRPr lang="en-US" baseline="-25000" dirty="0" smtClean="0"/>
          </a:p>
          <a:p>
            <a:pPr marL="274320" lvl="1">
              <a:spcAft>
                <a:spcPts val="1200"/>
              </a:spcAft>
              <a:buFont typeface="Wingdings" pitchFamily="2" charset="2"/>
              <a:buChar char="§"/>
            </a:pPr>
            <a:endParaRPr lang="en-US" sz="2400" baseline="-250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46909"/>
              </p:ext>
            </p:extLst>
          </p:nvPr>
        </p:nvGraphicFramePr>
        <p:xfrm>
          <a:off x="2819400" y="2198792"/>
          <a:ext cx="1676400" cy="39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98792"/>
                        <a:ext cx="1676400" cy="3920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2295525" y="5029200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2295525" y="6019800"/>
            <a:ext cx="381000" cy="3810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1556" y="5530334"/>
            <a:ext cx="529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                  T                      </a:t>
            </a:r>
            <a:r>
              <a:rPr lang="en-US" b="1" dirty="0" err="1"/>
              <a:t>T</a:t>
            </a:r>
            <a:r>
              <a:rPr lang="en-US" b="1" dirty="0"/>
              <a:t>                       H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18950"/>
              </p:ext>
            </p:extLst>
          </p:nvPr>
        </p:nvGraphicFramePr>
        <p:xfrm>
          <a:off x="2819400" y="2590800"/>
          <a:ext cx="2971800" cy="73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" name="Equation" r:id="rId5" imgW="1841400" imgH="457200" progId="Equation.3">
                  <p:embed/>
                </p:oleObj>
              </mc:Choice>
              <mc:Fallback>
                <p:oleObj name="Equation" r:id="rId5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2971800" cy="737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581400" y="5029200"/>
            <a:ext cx="381000" cy="1371600"/>
            <a:chOff x="3581400" y="5029200"/>
            <a:chExt cx="381000" cy="1371600"/>
          </a:xfrm>
        </p:grpSpPr>
        <p:sp>
          <p:nvSpPr>
            <p:cNvPr id="23" name="Flowchart: Connector 22"/>
            <p:cNvSpPr/>
            <p:nvPr/>
          </p:nvSpPr>
          <p:spPr>
            <a:xfrm>
              <a:off x="3581400" y="50292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581400" y="60198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76525" y="5227677"/>
            <a:ext cx="919162" cy="1041321"/>
            <a:chOff x="2676525" y="5227677"/>
            <a:chExt cx="919162" cy="1041321"/>
          </a:xfrm>
        </p:grpSpPr>
        <p:grpSp>
          <p:nvGrpSpPr>
            <p:cNvPr id="33" name="Group 32"/>
            <p:cNvGrpSpPr/>
            <p:nvPr/>
          </p:nvGrpSpPr>
          <p:grpSpPr>
            <a:xfrm>
              <a:off x="2676525" y="5334000"/>
              <a:ext cx="904875" cy="876300"/>
              <a:chOff x="2676525" y="5334000"/>
              <a:chExt cx="904875" cy="876300"/>
            </a:xfrm>
          </p:grpSpPr>
          <p:cxnSp>
            <p:nvCxnSpPr>
              <p:cNvPr id="12" name="Straight Arrow Connector 11"/>
              <p:cNvCxnSpPr>
                <a:endCxn id="24" idx="2"/>
              </p:cNvCxnSpPr>
              <p:nvPr/>
            </p:nvCxnSpPr>
            <p:spPr>
              <a:xfrm>
                <a:off x="2676525" y="5334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0" idx="6"/>
                <a:endCxn id="24" idx="2"/>
              </p:cNvCxnSpPr>
              <p:nvPr/>
            </p:nvCxnSpPr>
            <p:spPr>
              <a:xfrm>
                <a:off x="2676525" y="6210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rot="10800000" flipH="1">
              <a:off x="2690812" y="5276850"/>
              <a:ext cx="904875" cy="876300"/>
              <a:chOff x="2676525" y="4953000"/>
              <a:chExt cx="904875" cy="876300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676525" y="4953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676525" y="5829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3105151" y="5227677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05151" y="5899666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62400" y="5181600"/>
            <a:ext cx="919162" cy="1041321"/>
            <a:chOff x="2676525" y="5227677"/>
            <a:chExt cx="919162" cy="1041321"/>
          </a:xfrm>
        </p:grpSpPr>
        <p:grpSp>
          <p:nvGrpSpPr>
            <p:cNvPr id="26" name="Group 25"/>
            <p:cNvGrpSpPr/>
            <p:nvPr/>
          </p:nvGrpSpPr>
          <p:grpSpPr>
            <a:xfrm>
              <a:off x="2676525" y="5334000"/>
              <a:ext cx="904875" cy="876300"/>
              <a:chOff x="2676525" y="5334000"/>
              <a:chExt cx="904875" cy="8763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2676525" y="5334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76525" y="6210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rot="10800000" flipH="1">
              <a:off x="2690812" y="5276850"/>
              <a:ext cx="904875" cy="876300"/>
              <a:chOff x="2676525" y="4953000"/>
              <a:chExt cx="904875" cy="87630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2676525" y="4953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676525" y="5829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105151" y="5227677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05151" y="5899666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0" y="5029200"/>
            <a:ext cx="381000" cy="1371600"/>
            <a:chOff x="3581400" y="5029200"/>
            <a:chExt cx="381000" cy="1371600"/>
          </a:xfrm>
        </p:grpSpPr>
        <p:sp>
          <p:nvSpPr>
            <p:cNvPr id="45" name="Flowchart: Connector 44"/>
            <p:cNvSpPr/>
            <p:nvPr/>
          </p:nvSpPr>
          <p:spPr>
            <a:xfrm>
              <a:off x="3581400" y="50292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3581400" y="60198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57800" y="5205412"/>
            <a:ext cx="919162" cy="1041321"/>
            <a:chOff x="2676525" y="5227677"/>
            <a:chExt cx="919162" cy="1041321"/>
          </a:xfrm>
        </p:grpSpPr>
        <p:grpSp>
          <p:nvGrpSpPr>
            <p:cNvPr id="48" name="Group 47"/>
            <p:cNvGrpSpPr/>
            <p:nvPr/>
          </p:nvGrpSpPr>
          <p:grpSpPr>
            <a:xfrm>
              <a:off x="2676525" y="5334000"/>
              <a:ext cx="904875" cy="876300"/>
              <a:chOff x="2676525" y="5334000"/>
              <a:chExt cx="904875" cy="876300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2676525" y="5334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2676525" y="6210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 flipH="1">
              <a:off x="2690812" y="5276850"/>
              <a:ext cx="904875" cy="876300"/>
              <a:chOff x="2676525" y="4953000"/>
              <a:chExt cx="904875" cy="8763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2676525" y="4953000"/>
                <a:ext cx="904875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676525" y="5829300"/>
                <a:ext cx="9048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105151" y="5227677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05151" y="5899666"/>
              <a:ext cx="24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2200" y="5053012"/>
            <a:ext cx="381000" cy="1371600"/>
            <a:chOff x="3581400" y="5029200"/>
            <a:chExt cx="381000" cy="1371600"/>
          </a:xfrm>
        </p:grpSpPr>
        <p:sp>
          <p:nvSpPr>
            <p:cNvPr id="57" name="Flowchart: Connector 56"/>
            <p:cNvSpPr/>
            <p:nvPr/>
          </p:nvSpPr>
          <p:spPr>
            <a:xfrm>
              <a:off x="3581400" y="50292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581400" y="6019800"/>
              <a:ext cx="381000" cy="38100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458381"/>
              </p:ext>
            </p:extLst>
          </p:nvPr>
        </p:nvGraphicFramePr>
        <p:xfrm>
          <a:off x="1624013" y="3810000"/>
          <a:ext cx="37719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" name="Equation" r:id="rId7" imgW="1854000" imgH="431640" progId="Equation.3">
                  <p:embed/>
                </p:oleObj>
              </mc:Choice>
              <mc:Fallback>
                <p:oleObj name="Equation" r:id="rId7" imgW="18540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810000"/>
                        <a:ext cx="3771900" cy="879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3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27198</TotalTime>
  <Words>618</Words>
  <Application>Microsoft Office PowerPoint</Application>
  <PresentationFormat>On-screen Show (4:3)</PresentationFormat>
  <Paragraphs>179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 3.0</vt:lpstr>
      <vt:lpstr>Institution Information Technology</vt:lpstr>
      <vt:lpstr>Project Name : Implementation Of       Hidden Markov Model  Presented By: Md. Ibrahim Khalil     BSSE 1009 </vt:lpstr>
      <vt:lpstr>Introduction</vt:lpstr>
      <vt:lpstr>Introduction</vt:lpstr>
      <vt:lpstr>HMM Example </vt:lpstr>
      <vt:lpstr>Three basic problems for HMMs</vt:lpstr>
      <vt:lpstr>Problem 1: Evaluation</vt:lpstr>
      <vt:lpstr>Forward Algorithm</vt:lpstr>
      <vt:lpstr>Forward Algorithm - Example</vt:lpstr>
      <vt:lpstr>Problem 2: Decoding</vt:lpstr>
      <vt:lpstr>Viterbi Algorithm - Example</vt:lpstr>
      <vt:lpstr>Problem 3: Estimate Parameters</vt:lpstr>
      <vt:lpstr>Features </vt:lpstr>
      <vt:lpstr>Background Study</vt:lpstr>
      <vt:lpstr>Progress</vt:lpstr>
      <vt:lpstr>Github Repositories</vt:lpstr>
      <vt:lpstr>Road Map </vt:lpstr>
      <vt:lpstr>“The best preparation for tomorrow  is doing your best today”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QUYET</dc:creator>
  <cp:lastModifiedBy>HP</cp:lastModifiedBy>
  <cp:revision>2518</cp:revision>
  <dcterms:created xsi:type="dcterms:W3CDTF">2013-03-20T23:14:55Z</dcterms:created>
  <dcterms:modified xsi:type="dcterms:W3CDTF">2019-03-14T01:50:44Z</dcterms:modified>
</cp:coreProperties>
</file>