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300" r:id="rId4"/>
    <p:sldId id="329" r:id="rId5"/>
    <p:sldId id="330" r:id="rId6"/>
    <p:sldId id="331" r:id="rId7"/>
    <p:sldId id="332" r:id="rId8"/>
    <p:sldId id="333" r:id="rId9"/>
    <p:sldId id="297" r:id="rId10"/>
    <p:sldId id="298" r:id="rId11"/>
    <p:sldId id="301" r:id="rId12"/>
    <p:sldId id="302" r:id="rId13"/>
    <p:sldId id="303" r:id="rId14"/>
    <p:sldId id="318" r:id="rId15"/>
    <p:sldId id="311" r:id="rId16"/>
    <p:sldId id="313" r:id="rId17"/>
    <p:sldId id="314" r:id="rId18"/>
    <p:sldId id="315" r:id="rId19"/>
    <p:sldId id="316" r:id="rId20"/>
    <p:sldId id="317" r:id="rId21"/>
    <p:sldId id="319" r:id="rId22"/>
    <p:sldId id="320" r:id="rId23"/>
    <p:sldId id="321" r:id="rId24"/>
    <p:sldId id="322" r:id="rId25"/>
    <p:sldId id="323" r:id="rId26"/>
    <p:sldId id="324" r:id="rId27"/>
    <p:sldId id="325" r:id="rId28"/>
    <p:sldId id="326" r:id="rId29"/>
    <p:sldId id="327" r:id="rId30"/>
    <p:sldId id="328"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C9DB"/>
    <a:srgbClr val="8E8ED6"/>
    <a:srgbClr val="537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816"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A9B6D-7851-483D-839D-536725428024}"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7F4D0-4EAA-4580-AB7C-871782938509}" type="slidenum">
              <a:rPr lang="en-US" smtClean="0"/>
              <a:t>‹#›</a:t>
            </a:fld>
            <a:endParaRPr lang="en-US"/>
          </a:p>
        </p:txBody>
      </p:sp>
    </p:spTree>
    <p:extLst>
      <p:ext uri="{BB962C8B-B14F-4D97-AF65-F5344CB8AC3E}">
        <p14:creationId xmlns:p14="http://schemas.microsoft.com/office/powerpoint/2010/main" val="12420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87F4D0-4EAA-4580-AB7C-871782938509}" type="slidenum">
              <a:rPr lang="en-US" smtClean="0"/>
              <a:t>30</a:t>
            </a:fld>
            <a:endParaRPr lang="en-US"/>
          </a:p>
        </p:txBody>
      </p:sp>
    </p:spTree>
    <p:extLst>
      <p:ext uri="{BB962C8B-B14F-4D97-AF65-F5344CB8AC3E}">
        <p14:creationId xmlns:p14="http://schemas.microsoft.com/office/powerpoint/2010/main" val="325941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FCD64B-87CA-4407-A6AA-04371348F197}"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120471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CD64B-87CA-4407-A6AA-04371348F197}"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40665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CD64B-87CA-4407-A6AA-04371348F197}"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265341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CD64B-87CA-4407-A6AA-04371348F197}"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68906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CD64B-87CA-4407-A6AA-04371348F197}"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146105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FCD64B-87CA-4407-A6AA-04371348F197}"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6750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FCD64B-87CA-4407-A6AA-04371348F197}"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53591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CD64B-87CA-4407-A6AA-04371348F197}"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348374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CD64B-87CA-4407-A6AA-04371348F197}"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2125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CD64B-87CA-4407-A6AA-04371348F197}"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428948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CD64B-87CA-4407-A6AA-04371348F197}"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AA8C9-ECCA-45D0-8A1C-C1835BD7C45B}" type="slidenum">
              <a:rPr lang="en-US" smtClean="0"/>
              <a:t>‹#›</a:t>
            </a:fld>
            <a:endParaRPr lang="en-US"/>
          </a:p>
        </p:txBody>
      </p:sp>
    </p:spTree>
    <p:extLst>
      <p:ext uri="{BB962C8B-B14F-4D97-AF65-F5344CB8AC3E}">
        <p14:creationId xmlns:p14="http://schemas.microsoft.com/office/powerpoint/2010/main" val="65305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CD64B-87CA-4407-A6AA-04371348F197}" type="datetimeFigureOut">
              <a:rPr lang="en-US" smtClean="0"/>
              <a:t>5/29/2019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AA8C9-ECCA-45D0-8A1C-C1835BD7C45B}" type="slidenum">
              <a:rPr lang="en-US" smtClean="0"/>
              <a:t>‹#›</a:t>
            </a:fld>
            <a:endParaRPr lang="en-US"/>
          </a:p>
        </p:txBody>
      </p:sp>
    </p:spTree>
    <p:extLst>
      <p:ext uri="{BB962C8B-B14F-4D97-AF65-F5344CB8AC3E}">
        <p14:creationId xmlns:p14="http://schemas.microsoft.com/office/powerpoint/2010/main" val="407778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khanacademy.org/math/geometry/triangles/v/similar-triang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ibrary_(computing)" TargetMode="External"/><Relationship Id="rId2" Type="http://schemas.openxmlformats.org/officeDocument/2006/relationships/hyperlink" Target="https://en.wikipedia.org/wiki/Cross-platform" TargetMode="External"/><Relationship Id="rId1" Type="http://schemas.openxmlformats.org/officeDocument/2006/relationships/slideLayout" Target="../slideLayouts/slideLayout1.xml"/><Relationship Id="rId6" Type="http://schemas.openxmlformats.org/officeDocument/2006/relationships/hyperlink" Target="https://en.wikipedia.org/wiki/Language_binding" TargetMode="External"/><Relationship Id="rId5" Type="http://schemas.openxmlformats.org/officeDocument/2006/relationships/hyperlink" Target="https://en.wikipedia.org/wiki/C++" TargetMode="External"/><Relationship Id="rId4" Type="http://schemas.openxmlformats.org/officeDocument/2006/relationships/hyperlink" Target="https://en.wikipedia.org/wiki/Application_programming_inter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1079" y="969847"/>
            <a:ext cx="6027576" cy="4647426"/>
          </a:xfrm>
          <a:prstGeom prst="rect">
            <a:avLst/>
          </a:prstGeom>
          <a:noFill/>
        </p:spPr>
        <p:txBody>
          <a:bodyPr wrap="square" rtlCol="0">
            <a:spAutoFit/>
          </a:bodyPr>
          <a:lstStyle/>
          <a:p>
            <a:r>
              <a:rPr lang="en-US" sz="3200" dirty="0" smtClean="0">
                <a:solidFill>
                  <a:schemeClr val="bg1"/>
                </a:solidFill>
                <a:latin typeface="Cambria Math" panose="02040503050406030204" pitchFamily="18" charset="0"/>
                <a:ea typeface="Cambria Math" panose="02040503050406030204" pitchFamily="18" charset="0"/>
              </a:rPr>
              <a:t>           Software Project Lab-1</a:t>
            </a:r>
          </a:p>
          <a:p>
            <a:endParaRPr lang="en-US" sz="3200" dirty="0">
              <a:solidFill>
                <a:schemeClr val="bg1"/>
              </a:solidFill>
              <a:latin typeface="Cambria Math" panose="02040503050406030204" pitchFamily="18" charset="0"/>
              <a:ea typeface="Cambria Math" panose="02040503050406030204" pitchFamily="18" charset="0"/>
            </a:endParaRPr>
          </a:p>
          <a:p>
            <a:r>
              <a:rPr lang="en-US" sz="3200" dirty="0" smtClean="0">
                <a:solidFill>
                  <a:schemeClr val="bg1"/>
                </a:solidFill>
                <a:latin typeface="Cambria Math" panose="02040503050406030204" pitchFamily="18" charset="0"/>
                <a:ea typeface="Cambria Math" panose="02040503050406030204" pitchFamily="18" charset="0"/>
              </a:rPr>
              <a:t>Name : Junaid Mansur Ifti</a:t>
            </a:r>
          </a:p>
          <a:p>
            <a:endParaRPr lang="en-US" sz="3200" dirty="0" smtClean="0">
              <a:solidFill>
                <a:schemeClr val="bg1"/>
              </a:solidFill>
              <a:latin typeface="Cambria Math" panose="02040503050406030204" pitchFamily="18" charset="0"/>
              <a:ea typeface="Cambria Math" panose="02040503050406030204" pitchFamily="18" charset="0"/>
            </a:endParaRPr>
          </a:p>
          <a:p>
            <a:r>
              <a:rPr lang="en-US" sz="3200" dirty="0" smtClean="0">
                <a:solidFill>
                  <a:schemeClr val="bg1"/>
                </a:solidFill>
                <a:latin typeface="Cambria Math" panose="02040503050406030204" pitchFamily="18" charset="0"/>
                <a:ea typeface="Cambria Math" panose="02040503050406030204" pitchFamily="18" charset="0"/>
              </a:rPr>
              <a:t>Roll:1027</a:t>
            </a:r>
            <a:endParaRPr lang="en-US" sz="3200" dirty="0" smtClean="0">
              <a:solidFill>
                <a:schemeClr val="bg1"/>
              </a:solidFill>
              <a:latin typeface="Cambria Math" panose="02040503050406030204" pitchFamily="18" charset="0"/>
              <a:ea typeface="Cambria Math" panose="02040503050406030204" pitchFamily="18" charset="0"/>
            </a:endParaRPr>
          </a:p>
          <a:p>
            <a:endParaRPr lang="en-US" sz="3200" dirty="0" smtClean="0">
              <a:solidFill>
                <a:schemeClr val="bg1"/>
              </a:solidFill>
              <a:latin typeface="Cambria Math" panose="02040503050406030204" pitchFamily="18" charset="0"/>
              <a:ea typeface="Cambria Math" panose="02040503050406030204" pitchFamily="18" charset="0"/>
            </a:endParaRPr>
          </a:p>
          <a:p>
            <a:r>
              <a:rPr lang="en-US" sz="3200" dirty="0">
                <a:solidFill>
                  <a:schemeClr val="bg1"/>
                </a:solidFill>
                <a:latin typeface="Cambria Math" panose="02040503050406030204" pitchFamily="18" charset="0"/>
                <a:ea typeface="Cambria Math" panose="02040503050406030204" pitchFamily="18" charset="0"/>
              </a:rPr>
              <a:t>	</a:t>
            </a:r>
            <a:r>
              <a:rPr lang="en-US" sz="2400" dirty="0">
                <a:solidFill>
                  <a:schemeClr val="bg1"/>
                </a:solidFill>
                <a:latin typeface="Cambria Math" panose="02040503050406030204" pitchFamily="18" charset="0"/>
                <a:ea typeface="Cambria Math" panose="02040503050406030204" pitchFamily="18" charset="0"/>
              </a:rPr>
              <a:t> </a:t>
            </a:r>
            <a:r>
              <a:rPr lang="en-US" sz="2400" dirty="0" smtClean="0">
                <a:solidFill>
                  <a:schemeClr val="bg1"/>
                </a:solidFill>
                <a:latin typeface="Cambria Math" panose="02040503050406030204" pitchFamily="18" charset="0"/>
                <a:ea typeface="Cambria Math" panose="02040503050406030204" pitchFamily="18" charset="0"/>
              </a:rPr>
              <a:t>           Supervised By</a:t>
            </a:r>
          </a:p>
          <a:p>
            <a:r>
              <a:rPr lang="en-US" sz="2400" dirty="0" smtClean="0">
                <a:solidFill>
                  <a:schemeClr val="bg1"/>
                </a:solidFill>
                <a:latin typeface="Cambria Math" panose="02040503050406030204" pitchFamily="18" charset="0"/>
                <a:ea typeface="Cambria Math" panose="02040503050406030204" pitchFamily="18" charset="0"/>
              </a:rPr>
              <a:t>                      Dr. </a:t>
            </a:r>
            <a:r>
              <a:rPr lang="en-US" sz="2400" dirty="0" err="1" smtClean="0">
                <a:solidFill>
                  <a:schemeClr val="bg1"/>
                </a:solidFill>
                <a:latin typeface="Cambria Math" panose="02040503050406030204" pitchFamily="18" charset="0"/>
                <a:ea typeface="Cambria Math" panose="02040503050406030204" pitchFamily="18" charset="0"/>
              </a:rPr>
              <a:t>Naushin</a:t>
            </a:r>
            <a:r>
              <a:rPr lang="en-US" sz="2400" dirty="0" smtClean="0">
                <a:solidFill>
                  <a:schemeClr val="bg1"/>
                </a:solidFill>
                <a:latin typeface="Cambria Math" panose="02040503050406030204" pitchFamily="18" charset="0"/>
                <a:ea typeface="Cambria Math" panose="02040503050406030204" pitchFamily="18" charset="0"/>
              </a:rPr>
              <a:t> </a:t>
            </a:r>
            <a:r>
              <a:rPr lang="en-US" sz="2400" dirty="0" err="1" smtClean="0">
                <a:solidFill>
                  <a:schemeClr val="bg1"/>
                </a:solidFill>
                <a:latin typeface="Cambria Math" panose="02040503050406030204" pitchFamily="18" charset="0"/>
                <a:ea typeface="Cambria Math" panose="02040503050406030204" pitchFamily="18" charset="0"/>
              </a:rPr>
              <a:t>Nower</a:t>
            </a:r>
            <a:endParaRPr lang="en-US" sz="2400" dirty="0" smtClean="0">
              <a:solidFill>
                <a:schemeClr val="bg1"/>
              </a:solidFill>
              <a:latin typeface="Cambria Math" panose="02040503050406030204" pitchFamily="18" charset="0"/>
              <a:ea typeface="Cambria Math" panose="02040503050406030204" pitchFamily="18" charset="0"/>
            </a:endParaRPr>
          </a:p>
          <a:p>
            <a:r>
              <a:rPr lang="en-US" sz="2400" dirty="0" smtClean="0">
                <a:solidFill>
                  <a:schemeClr val="bg1"/>
                </a:solidFill>
                <a:latin typeface="Cambria Math" panose="02040503050406030204" pitchFamily="18" charset="0"/>
                <a:ea typeface="Cambria Math" panose="02040503050406030204" pitchFamily="18" charset="0"/>
              </a:rPr>
              <a:t>                      Associate Professor</a:t>
            </a:r>
          </a:p>
          <a:p>
            <a:r>
              <a:rPr lang="en-US" sz="2400" dirty="0" smtClean="0">
                <a:solidFill>
                  <a:schemeClr val="bg1"/>
                </a:solidFill>
                <a:latin typeface="Cambria Math" panose="02040503050406030204" pitchFamily="18" charset="0"/>
                <a:ea typeface="Cambria Math" panose="02040503050406030204" pitchFamily="18" charset="0"/>
              </a:rPr>
              <a:t>		       IIT,DU</a:t>
            </a:r>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62090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6791" y="496881"/>
            <a:ext cx="6027576" cy="8186857"/>
          </a:xfrm>
          <a:prstGeom prst="rect">
            <a:avLst/>
          </a:prstGeom>
          <a:noFill/>
        </p:spPr>
        <p:txBody>
          <a:bodyPr wrap="square" rtlCol="0">
            <a:spAutoFit/>
          </a:bodyPr>
          <a:lstStyle/>
          <a:p>
            <a:r>
              <a:rPr lang="en-US" sz="4000" dirty="0" smtClean="0">
                <a:solidFill>
                  <a:schemeClr val="bg1"/>
                </a:solidFill>
                <a:latin typeface="Cambria Math" panose="02040503050406030204" pitchFamily="18" charset="0"/>
                <a:ea typeface="Cambria Math" panose="02040503050406030204" pitchFamily="18" charset="0"/>
              </a:rPr>
              <a:t> 	Why Using SFML</a:t>
            </a:r>
          </a:p>
          <a:p>
            <a:endParaRPr lang="en-US" sz="4000" dirty="0">
              <a:solidFill>
                <a:schemeClr val="bg1"/>
              </a:solidFill>
              <a:latin typeface="Cambria Math" panose="02040503050406030204" pitchFamily="18" charset="0"/>
              <a:ea typeface="Cambria Math" panose="02040503050406030204" pitchFamily="18" charset="0"/>
            </a:endParaRPr>
          </a:p>
          <a:p>
            <a:r>
              <a:rPr lang="en-US" sz="2500" dirty="0" smtClean="0">
                <a:solidFill>
                  <a:schemeClr val="bg1"/>
                </a:solidFill>
                <a:latin typeface="Cambria Math" panose="02040503050406030204" pitchFamily="18" charset="0"/>
                <a:ea typeface="Cambria Math" panose="02040503050406030204" pitchFamily="18" charset="0"/>
              </a:rPr>
              <a:t>SFML provides a simple interface to ease the development of  games and Multimedia </a:t>
            </a:r>
          </a:p>
          <a:p>
            <a:r>
              <a:rPr lang="en-US" sz="2500" dirty="0" smtClean="0">
                <a:solidFill>
                  <a:schemeClr val="bg1"/>
                </a:solidFill>
                <a:latin typeface="Cambria Math" panose="02040503050406030204" pitchFamily="18" charset="0"/>
                <a:ea typeface="Cambria Math" panose="02040503050406030204" pitchFamily="18" charset="0"/>
              </a:rPr>
              <a:t>Applications .It has some simple yet important features which is why it has been chosen to use:</a:t>
            </a:r>
          </a:p>
          <a:p>
            <a:endParaRPr lang="en-US" sz="2500" dirty="0">
              <a:solidFill>
                <a:schemeClr val="bg1"/>
              </a:solidFill>
              <a:latin typeface="Cambria Math" panose="02040503050406030204" pitchFamily="18" charset="0"/>
              <a:ea typeface="Cambria Math" panose="02040503050406030204" pitchFamily="18" charset="0"/>
            </a:endParaRPr>
          </a:p>
          <a:p>
            <a:r>
              <a:rPr lang="en-US" sz="2500" dirty="0" smtClean="0">
                <a:solidFill>
                  <a:schemeClr val="bg1"/>
                </a:solidFill>
                <a:latin typeface="Cambria Math" panose="02040503050406030204" pitchFamily="18" charset="0"/>
                <a:ea typeface="Cambria Math" panose="02040503050406030204" pitchFamily="18" charset="0"/>
              </a:rPr>
              <a:t>1.SFML is Multi-Platform.</a:t>
            </a:r>
          </a:p>
          <a:p>
            <a:r>
              <a:rPr lang="en-US" sz="2500" dirty="0" smtClean="0">
                <a:solidFill>
                  <a:schemeClr val="bg1"/>
                </a:solidFill>
                <a:latin typeface="Cambria Math" panose="02040503050406030204" pitchFamily="18" charset="0"/>
                <a:ea typeface="Cambria Math" panose="02040503050406030204" pitchFamily="18" charset="0"/>
              </a:rPr>
              <a:t>2.SFML is Multi-Language</a:t>
            </a:r>
          </a:p>
          <a:p>
            <a:r>
              <a:rPr lang="en-US" sz="2500" dirty="0" smtClean="0">
                <a:solidFill>
                  <a:schemeClr val="bg1"/>
                </a:solidFill>
                <a:latin typeface="Cambria Math" panose="02040503050406030204" pitchFamily="18" charset="0"/>
                <a:ea typeface="Cambria Math" panose="02040503050406030204" pitchFamily="18" charset="0"/>
              </a:rPr>
              <a:t>3.</a:t>
            </a:r>
            <a:r>
              <a:rPr lang="en-US" dirty="0"/>
              <a:t> </a:t>
            </a:r>
            <a:r>
              <a:rPr lang="en-US" sz="2500" dirty="0">
                <a:solidFill>
                  <a:schemeClr val="bg1"/>
                </a:solidFill>
                <a:latin typeface="Cambria Math" panose="02040503050406030204" pitchFamily="18" charset="0"/>
                <a:ea typeface="Cambria Math" panose="02040503050406030204" pitchFamily="18" charset="0"/>
              </a:rPr>
              <a:t>It is composed of five modules: system, window, graphics, audio and network. </a:t>
            </a: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endParaRPr lang="en-US" sz="28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49137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507" y="717599"/>
            <a:ext cx="6027576" cy="6001643"/>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New Learnings:</a:t>
            </a:r>
          </a:p>
          <a:p>
            <a:endParaRPr lang="en-US" sz="2400" dirty="0">
              <a:solidFill>
                <a:schemeClr val="bg1"/>
              </a:solidFill>
              <a:latin typeface="Cambria Math" panose="02040503050406030204" pitchFamily="18" charset="0"/>
              <a:ea typeface="Cambria Math" panose="02040503050406030204" pitchFamily="18" charset="0"/>
            </a:endParaRPr>
          </a:p>
          <a:p>
            <a:r>
              <a:rPr lang="en-US" sz="2400" dirty="0" smtClean="0">
                <a:solidFill>
                  <a:schemeClr val="bg1"/>
                </a:solidFill>
                <a:latin typeface="Cambria Math" panose="02040503050406030204" pitchFamily="18" charset="0"/>
                <a:ea typeface="Cambria Math" panose="02040503050406030204" pitchFamily="18" charset="0"/>
              </a:rPr>
              <a:t>1.Practical </a:t>
            </a:r>
            <a:r>
              <a:rPr lang="en-US" sz="2400" dirty="0" err="1" smtClean="0">
                <a:solidFill>
                  <a:schemeClr val="bg1"/>
                </a:solidFill>
                <a:latin typeface="Cambria Math" panose="02040503050406030204" pitchFamily="18" charset="0"/>
                <a:ea typeface="Cambria Math" panose="02040503050406030204" pitchFamily="18" charset="0"/>
              </a:rPr>
              <a:t>Implemention</a:t>
            </a:r>
            <a:r>
              <a:rPr lang="en-US" sz="2400" dirty="0" smtClean="0">
                <a:solidFill>
                  <a:schemeClr val="bg1"/>
                </a:solidFill>
                <a:latin typeface="Cambria Math" panose="02040503050406030204" pitchFamily="18" charset="0"/>
                <a:ea typeface="Cambria Math" panose="02040503050406030204" pitchFamily="18" charset="0"/>
              </a:rPr>
              <a:t> of a New External Library.</a:t>
            </a:r>
          </a:p>
          <a:p>
            <a:r>
              <a:rPr lang="en-US" sz="2400" dirty="0" smtClean="0">
                <a:solidFill>
                  <a:schemeClr val="bg1"/>
                </a:solidFill>
                <a:latin typeface="Cambria Math" panose="02040503050406030204" pitchFamily="18" charset="0"/>
                <a:ea typeface="Cambria Math" panose="02040503050406030204" pitchFamily="18" charset="0"/>
              </a:rPr>
              <a:t>2.Intregating SFML Library with Microsoft Visual C++ 2017 and Configuring a SFML Project.</a:t>
            </a:r>
          </a:p>
          <a:p>
            <a:r>
              <a:rPr lang="en-US" sz="2400" dirty="0" smtClean="0">
                <a:solidFill>
                  <a:schemeClr val="bg1"/>
                </a:solidFill>
                <a:latin typeface="Cambria Math" panose="02040503050406030204" pitchFamily="18" charset="0"/>
                <a:ea typeface="Cambria Math" panose="02040503050406030204" pitchFamily="18" charset="0"/>
              </a:rPr>
              <a:t>3.Understanding </a:t>
            </a:r>
            <a:r>
              <a:rPr lang="en-US" sz="2400" dirty="0">
                <a:solidFill>
                  <a:schemeClr val="bg1"/>
                </a:solidFill>
                <a:latin typeface="Cambria Math" panose="02040503050406030204" pitchFamily="18" charset="0"/>
                <a:ea typeface="Cambria Math" panose="02040503050406030204" pitchFamily="18" charset="0"/>
              </a:rPr>
              <a:t>and Learning new API </a:t>
            </a:r>
            <a:r>
              <a:rPr lang="en-US" sz="2400" dirty="0" smtClean="0">
                <a:solidFill>
                  <a:schemeClr val="bg1"/>
                </a:solidFill>
                <a:latin typeface="Cambria Math" panose="02040503050406030204" pitchFamily="18" charset="0"/>
                <a:ea typeface="Cambria Math" panose="02040503050406030204" pitchFamily="18" charset="0"/>
              </a:rPr>
              <a:t>Documentations.</a:t>
            </a:r>
          </a:p>
          <a:p>
            <a:r>
              <a:rPr lang="en-US" sz="2400" dirty="0" smtClean="0">
                <a:solidFill>
                  <a:schemeClr val="bg1"/>
                </a:solidFill>
                <a:latin typeface="Cambria Math" panose="02040503050406030204" pitchFamily="18" charset="0"/>
                <a:ea typeface="Cambria Math" panose="02040503050406030204" pitchFamily="18" charset="0"/>
              </a:rPr>
              <a:t>4.Use and implementation of Mathematical logics to Create track and movement of Vehicle.</a:t>
            </a:r>
          </a:p>
          <a:p>
            <a:r>
              <a:rPr lang="en-US" sz="2400" dirty="0" smtClean="0">
                <a:solidFill>
                  <a:schemeClr val="bg1"/>
                </a:solidFill>
                <a:latin typeface="Cambria Math" panose="02040503050406030204" pitchFamily="18" charset="0"/>
                <a:ea typeface="Cambria Math" panose="02040503050406030204" pitchFamily="18" charset="0"/>
              </a:rPr>
              <a:t>5.Use of Sprites of Textures and Implementing graphically using co-ordinates.</a:t>
            </a:r>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82905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7300" y="370758"/>
            <a:ext cx="6027576" cy="7478970"/>
          </a:xfrm>
          <a:prstGeom prst="rect">
            <a:avLst/>
          </a:prstGeom>
          <a:noFill/>
        </p:spPr>
        <p:txBody>
          <a:bodyPr wrap="square" rtlCol="0">
            <a:spAutoFit/>
          </a:bodyPr>
          <a:lstStyle/>
          <a:p>
            <a:r>
              <a:rPr lang="en-US" sz="4000" dirty="0" smtClean="0">
                <a:solidFill>
                  <a:schemeClr val="bg1"/>
                </a:solidFill>
                <a:latin typeface="Cambria Math" panose="02040503050406030204" pitchFamily="18" charset="0"/>
                <a:ea typeface="Cambria Math" panose="02040503050406030204" pitchFamily="18" charset="0"/>
              </a:rPr>
              <a:t>           Steps of Project</a:t>
            </a:r>
          </a:p>
          <a:p>
            <a:endParaRPr lang="en-US" sz="2500" dirty="0">
              <a:solidFill>
                <a:schemeClr val="bg1"/>
              </a:solidFill>
              <a:latin typeface="Cambria Math" panose="02040503050406030204" pitchFamily="18" charset="0"/>
              <a:ea typeface="Cambria Math" panose="02040503050406030204" pitchFamily="18" charset="0"/>
            </a:endParaRPr>
          </a:p>
          <a:p>
            <a:r>
              <a:rPr lang="en-US" sz="2500" dirty="0" smtClean="0">
                <a:solidFill>
                  <a:schemeClr val="bg1"/>
                </a:solidFill>
                <a:latin typeface="Cambria Math" panose="02040503050406030204" pitchFamily="18" charset="0"/>
                <a:ea typeface="Cambria Math" panose="02040503050406030204" pitchFamily="18" charset="0"/>
              </a:rPr>
              <a:t>To complete this project </a:t>
            </a:r>
            <a:r>
              <a:rPr lang="en-US" sz="2500" dirty="0" err="1" smtClean="0">
                <a:solidFill>
                  <a:schemeClr val="bg1"/>
                </a:solidFill>
                <a:latin typeface="Cambria Math" panose="02040503050406030204" pitchFamily="18" charset="0"/>
                <a:ea typeface="Cambria Math" panose="02040503050406030204" pitchFamily="18" charset="0"/>
              </a:rPr>
              <a:t>successfully,The</a:t>
            </a:r>
            <a:r>
              <a:rPr lang="en-US" sz="2500" dirty="0" smtClean="0">
                <a:solidFill>
                  <a:schemeClr val="bg1"/>
                </a:solidFill>
                <a:latin typeface="Cambria Math" panose="02040503050406030204" pitchFamily="18" charset="0"/>
                <a:ea typeface="Cambria Math" panose="02040503050406030204" pitchFamily="18" charset="0"/>
              </a:rPr>
              <a:t> process has been divided into Following parts-</a:t>
            </a:r>
          </a:p>
          <a:p>
            <a:endParaRPr lang="en-US" sz="2500" dirty="0" smtClean="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500" dirty="0" smtClean="0">
                <a:solidFill>
                  <a:schemeClr val="bg1"/>
                </a:solidFill>
                <a:latin typeface="Cambria Math" panose="02040503050406030204" pitchFamily="18" charset="0"/>
                <a:ea typeface="Cambria Math" panose="02040503050406030204" pitchFamily="18" charset="0"/>
              </a:rPr>
              <a:t>Learning the new API Documentations of SFML and Understanding classes and modules.</a:t>
            </a:r>
          </a:p>
          <a:p>
            <a:pPr marL="457200" indent="-457200">
              <a:buFont typeface="+mj-lt"/>
              <a:buAutoNum type="arabicPeriod"/>
            </a:pPr>
            <a:r>
              <a:rPr lang="en-US" sz="2500" dirty="0" smtClean="0">
                <a:solidFill>
                  <a:schemeClr val="bg1"/>
                </a:solidFill>
                <a:latin typeface="Cambria Math" panose="02040503050406030204" pitchFamily="18" charset="0"/>
                <a:ea typeface="Cambria Math" panose="02040503050406030204" pitchFamily="18" charset="0"/>
              </a:rPr>
              <a:t>Opening and Managing SFML Window,</a:t>
            </a:r>
            <a:br>
              <a:rPr lang="en-US" sz="2500" dirty="0" smtClean="0">
                <a:solidFill>
                  <a:schemeClr val="bg1"/>
                </a:solidFill>
                <a:latin typeface="Cambria Math" panose="02040503050406030204" pitchFamily="18" charset="0"/>
                <a:ea typeface="Cambria Math" panose="02040503050406030204" pitchFamily="18" charset="0"/>
              </a:rPr>
            </a:br>
            <a:r>
              <a:rPr lang="en-US" sz="2500" dirty="0" smtClean="0">
                <a:solidFill>
                  <a:schemeClr val="bg1"/>
                </a:solidFill>
                <a:latin typeface="Cambria Math" panose="02040503050406030204" pitchFamily="18" charset="0"/>
                <a:ea typeface="Cambria Math" panose="02040503050406030204" pitchFamily="18" charset="0"/>
              </a:rPr>
              <a:t>Drawing 2D Sprites and </a:t>
            </a:r>
            <a:r>
              <a:rPr lang="en-US" sz="2500" dirty="0" err="1" smtClean="0">
                <a:solidFill>
                  <a:schemeClr val="bg1"/>
                </a:solidFill>
                <a:latin typeface="Cambria Math" panose="02040503050406030204" pitchFamily="18" charset="0"/>
                <a:ea typeface="Cambria Math" panose="02040503050406030204" pitchFamily="18" charset="0"/>
              </a:rPr>
              <a:t>Textures,Texts</a:t>
            </a:r>
            <a:r>
              <a:rPr lang="en-US" sz="2500" dirty="0" smtClean="0">
                <a:solidFill>
                  <a:schemeClr val="bg1"/>
                </a:solidFill>
                <a:latin typeface="Cambria Math" panose="02040503050406030204" pitchFamily="18" charset="0"/>
                <a:ea typeface="Cambria Math" panose="02040503050406030204" pitchFamily="18" charset="0"/>
              </a:rPr>
              <a:t> and </a:t>
            </a:r>
            <a:r>
              <a:rPr lang="en-US" sz="2500" dirty="0" err="1" smtClean="0">
                <a:solidFill>
                  <a:schemeClr val="bg1"/>
                </a:solidFill>
                <a:latin typeface="Cambria Math" panose="02040503050406030204" pitchFamily="18" charset="0"/>
                <a:ea typeface="Cambria Math" panose="02040503050406030204" pitchFamily="18" charset="0"/>
              </a:rPr>
              <a:t>Fonts,Shapes</a:t>
            </a:r>
            <a:r>
              <a:rPr lang="en-US" sz="2500" dirty="0" smtClean="0">
                <a:solidFill>
                  <a:schemeClr val="bg1"/>
                </a:solidFill>
                <a:latin typeface="Cambria Math" panose="02040503050406030204" pitchFamily="18" charset="0"/>
                <a:ea typeface="Cambria Math" panose="02040503050406030204" pitchFamily="18" charset="0"/>
              </a:rPr>
              <a:t>.</a:t>
            </a:r>
            <a:br>
              <a:rPr lang="en-US" sz="2500" dirty="0" smtClean="0">
                <a:solidFill>
                  <a:schemeClr val="bg1"/>
                </a:solidFill>
                <a:latin typeface="Cambria Math" panose="02040503050406030204" pitchFamily="18" charset="0"/>
                <a:ea typeface="Cambria Math" panose="02040503050406030204" pitchFamily="18" charset="0"/>
              </a:rPr>
            </a:br>
            <a:r>
              <a:rPr lang="en-US" sz="2500" dirty="0" err="1" smtClean="0">
                <a:solidFill>
                  <a:schemeClr val="bg1"/>
                </a:solidFill>
                <a:latin typeface="Cambria Math" panose="02040503050406030204" pitchFamily="18" charset="0"/>
                <a:ea typeface="Cambria Math" panose="02040503050406030204" pitchFamily="18" charset="0"/>
              </a:rPr>
              <a:t>Positioning,Rotation</a:t>
            </a:r>
            <a:r>
              <a:rPr lang="en-US" sz="2500" dirty="0" smtClean="0">
                <a:solidFill>
                  <a:schemeClr val="bg1"/>
                </a:solidFill>
                <a:latin typeface="Cambria Math" panose="02040503050406030204" pitchFamily="18" charset="0"/>
                <a:ea typeface="Cambria Math" panose="02040503050406030204" pitchFamily="18" charset="0"/>
              </a:rPr>
              <a:t> and Switching </a:t>
            </a:r>
            <a:r>
              <a:rPr lang="en-US" sz="2500" dirty="0" err="1" smtClean="0">
                <a:solidFill>
                  <a:schemeClr val="bg1"/>
                </a:solidFill>
                <a:latin typeface="Cambria Math" panose="02040503050406030204" pitchFamily="18" charset="0"/>
                <a:ea typeface="Cambria Math" panose="02040503050406030204" pitchFamily="18" charset="0"/>
              </a:rPr>
              <a:t>Entities,Controlling</a:t>
            </a:r>
            <a:r>
              <a:rPr lang="en-US" sz="2500" dirty="0" smtClean="0">
                <a:solidFill>
                  <a:schemeClr val="bg1"/>
                </a:solidFill>
                <a:latin typeface="Cambria Math" panose="02040503050406030204" pitchFamily="18" charset="0"/>
                <a:ea typeface="Cambria Math" panose="02040503050406030204" pitchFamily="18" charset="0"/>
              </a:rPr>
              <a:t> 2D Camera and views.</a:t>
            </a:r>
            <a:br>
              <a:rPr lang="en-US" sz="2500" dirty="0" smtClean="0">
                <a:solidFill>
                  <a:schemeClr val="bg1"/>
                </a:solidFill>
                <a:latin typeface="Cambria Math" panose="02040503050406030204" pitchFamily="18" charset="0"/>
                <a:ea typeface="Cambria Math" panose="02040503050406030204" pitchFamily="18" charset="0"/>
              </a:rPr>
            </a:br>
            <a:r>
              <a:rPr lang="en-US" sz="2500" dirty="0" smtClean="0">
                <a:solidFill>
                  <a:schemeClr val="bg1"/>
                </a:solidFill>
                <a:latin typeface="Cambria Math" panose="02040503050406030204" pitchFamily="18" charset="0"/>
                <a:ea typeface="Cambria Math" panose="02040503050406030204" pitchFamily="18" charset="0"/>
              </a:rPr>
              <a:t/>
            </a:r>
            <a:br>
              <a:rPr lang="en-US" sz="2500" dirty="0" smtClean="0">
                <a:solidFill>
                  <a:schemeClr val="bg1"/>
                </a:solidFill>
                <a:latin typeface="Cambria Math" panose="02040503050406030204" pitchFamily="18" charset="0"/>
                <a:ea typeface="Cambria Math" panose="02040503050406030204" pitchFamily="18" charset="0"/>
              </a:rPr>
            </a:br>
            <a:endParaRPr lang="en-US" sz="2500" dirty="0" smtClean="0">
              <a:solidFill>
                <a:schemeClr val="bg1"/>
              </a:solidFill>
              <a:latin typeface="Cambria Math" panose="02040503050406030204" pitchFamily="18" charset="0"/>
              <a:ea typeface="Cambria Math" panose="02040503050406030204" pitchFamily="18" charset="0"/>
            </a:endParaRPr>
          </a:p>
          <a:p>
            <a:endParaRPr lang="en-US" sz="40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67416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3416320"/>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3.Learn to Handle external User inputs ( Keyboard or peripherals) and Adding Movement to the </a:t>
            </a:r>
            <a:r>
              <a:rPr lang="en-US" sz="2400" dirty="0" err="1" smtClean="0">
                <a:solidFill>
                  <a:schemeClr val="bg1"/>
                </a:solidFill>
                <a:latin typeface="Cambria Math" panose="02040503050406030204" pitchFamily="18" charset="0"/>
                <a:ea typeface="Cambria Math" panose="02040503050406030204" pitchFamily="18" charset="0"/>
              </a:rPr>
              <a:t>Entity.Making</a:t>
            </a:r>
            <a:r>
              <a:rPr lang="en-US" sz="2400" dirty="0" smtClean="0">
                <a:solidFill>
                  <a:schemeClr val="bg1"/>
                </a:solidFill>
                <a:latin typeface="Cambria Math" panose="02040503050406030204" pitchFamily="18" charset="0"/>
                <a:ea typeface="Cambria Math" panose="02040503050406030204" pitchFamily="18" charset="0"/>
              </a:rPr>
              <a:t> the game time limited by adding clock.</a:t>
            </a:r>
          </a:p>
          <a:p>
            <a:r>
              <a:rPr lang="en-US" sz="2400" dirty="0" smtClean="0">
                <a:solidFill>
                  <a:schemeClr val="bg1"/>
                </a:solidFill>
                <a:latin typeface="Cambria Math" panose="02040503050406030204" pitchFamily="18" charset="0"/>
                <a:ea typeface="Cambria Math" panose="02040503050406030204" pitchFamily="18" charset="0"/>
              </a:rPr>
              <a:t>4.Creating Obstacle on the track and Enriching the Environment of the Surrounding of the Racing Track.</a:t>
            </a:r>
          </a:p>
          <a:p>
            <a:r>
              <a:rPr lang="en-US" sz="2400" dirty="0" smtClean="0">
                <a:solidFill>
                  <a:schemeClr val="bg1"/>
                </a:solidFill>
                <a:latin typeface="Cambria Math" panose="02040503050406030204" pitchFamily="18" charset="0"/>
                <a:ea typeface="Cambria Math" panose="02040503050406030204" pitchFamily="18" charset="0"/>
              </a:rPr>
              <a:t>5.Handling time and Showing the time a racetrack is finished racing.</a:t>
            </a:r>
          </a:p>
        </p:txBody>
      </p:sp>
    </p:spTree>
    <p:extLst>
      <p:ext uri="{BB962C8B-B14F-4D97-AF65-F5344CB8AC3E}">
        <p14:creationId xmlns:p14="http://schemas.microsoft.com/office/powerpoint/2010/main" val="118203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5962" y="2651504"/>
            <a:ext cx="6027576" cy="830997"/>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a:t>
            </a:r>
            <a:r>
              <a:rPr lang="en-US" sz="4800" dirty="0" smtClean="0">
                <a:solidFill>
                  <a:schemeClr val="bg1"/>
                </a:solidFill>
                <a:latin typeface="Cambria Math" panose="02040503050406030204" pitchFamily="18" charset="0"/>
                <a:ea typeface="Cambria Math" panose="02040503050406030204" pitchFamily="18" charset="0"/>
              </a:rPr>
              <a:t>Coding Works</a:t>
            </a:r>
          </a:p>
        </p:txBody>
      </p:sp>
    </p:spTree>
    <p:extLst>
      <p:ext uri="{BB962C8B-B14F-4D97-AF65-F5344CB8AC3E}">
        <p14:creationId xmlns:p14="http://schemas.microsoft.com/office/powerpoint/2010/main" val="3816795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2954655"/>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Scaling from World to Screen Co-Ordinate:</a:t>
            </a:r>
          </a:p>
          <a:p>
            <a:endParaRPr lang="en-US" sz="2400" dirty="0">
              <a:solidFill>
                <a:schemeClr val="bg1"/>
              </a:solidFill>
              <a:latin typeface="Cambria Math" panose="02040503050406030204" pitchFamily="18" charset="0"/>
              <a:ea typeface="Cambria Math" panose="02040503050406030204" pitchFamily="18" charset="0"/>
            </a:endParaRPr>
          </a:p>
          <a:p>
            <a:pPr lvl="0"/>
            <a:r>
              <a:rPr lang="en-US" b="1" dirty="0" smtClean="0">
                <a:solidFill>
                  <a:schemeClr val="bg1"/>
                </a:solidFill>
              </a:rPr>
              <a:t>1.translating</a:t>
            </a:r>
            <a:r>
              <a:rPr lang="en-US" dirty="0" smtClean="0">
                <a:solidFill>
                  <a:schemeClr val="bg1"/>
                </a:solidFill>
              </a:rPr>
              <a:t> </a:t>
            </a:r>
            <a:r>
              <a:rPr lang="en-US" dirty="0">
                <a:solidFill>
                  <a:schemeClr val="bg1"/>
                </a:solidFill>
              </a:rPr>
              <a:t>from world coordinates to camera coordinates</a:t>
            </a:r>
          </a:p>
          <a:p>
            <a:pPr lvl="0"/>
            <a:r>
              <a:rPr lang="en-US" b="1" dirty="0" smtClean="0">
                <a:solidFill>
                  <a:schemeClr val="bg1"/>
                </a:solidFill>
              </a:rPr>
              <a:t>2.projecting</a:t>
            </a:r>
            <a:r>
              <a:rPr lang="en-US" dirty="0" smtClean="0">
                <a:solidFill>
                  <a:schemeClr val="bg1"/>
                </a:solidFill>
              </a:rPr>
              <a:t> </a:t>
            </a:r>
            <a:r>
              <a:rPr lang="en-US" dirty="0">
                <a:solidFill>
                  <a:schemeClr val="bg1"/>
                </a:solidFill>
              </a:rPr>
              <a:t>camera coordinates onto a normalized projection plane</a:t>
            </a:r>
          </a:p>
          <a:p>
            <a:pPr lvl="0"/>
            <a:r>
              <a:rPr lang="en-US" b="1" dirty="0" smtClean="0">
                <a:solidFill>
                  <a:schemeClr val="bg1"/>
                </a:solidFill>
              </a:rPr>
              <a:t>3.scaling</a:t>
            </a:r>
            <a:r>
              <a:rPr lang="en-US" dirty="0" smtClean="0">
                <a:solidFill>
                  <a:schemeClr val="bg1"/>
                </a:solidFill>
              </a:rPr>
              <a:t> </a:t>
            </a:r>
            <a:r>
              <a:rPr lang="en-US" dirty="0">
                <a:solidFill>
                  <a:schemeClr val="bg1"/>
                </a:solidFill>
              </a:rPr>
              <a:t>the projected coordinates to physical screen (in our case canvas) coordinates</a:t>
            </a: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62054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codeincomplete.com/posts/javascript-racer-v1-straight/coords.png"/>
          <p:cNvPicPr/>
          <p:nvPr/>
        </p:nvPicPr>
        <p:blipFill>
          <a:blip r:embed="rId2">
            <a:extLst>
              <a:ext uri="{28A0092B-C50C-407E-A947-70E740481C1C}">
                <a14:useLocalDpi xmlns:a14="http://schemas.microsoft.com/office/drawing/2010/main" val="0"/>
              </a:ext>
            </a:extLst>
          </a:blip>
          <a:srcRect/>
          <a:stretch>
            <a:fillRect/>
          </a:stretch>
        </p:blipFill>
        <p:spPr bwMode="auto">
          <a:xfrm>
            <a:off x="2726778" y="1625833"/>
            <a:ext cx="6101912" cy="2904125"/>
          </a:xfrm>
          <a:prstGeom prst="rect">
            <a:avLst/>
          </a:prstGeom>
          <a:noFill/>
          <a:ln>
            <a:noFill/>
          </a:ln>
        </p:spPr>
      </p:pic>
    </p:spTree>
    <p:extLst>
      <p:ext uri="{BB962C8B-B14F-4D97-AF65-F5344CB8AC3E}">
        <p14:creationId xmlns:p14="http://schemas.microsoft.com/office/powerpoint/2010/main" val="61590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1200329"/>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Raster Road Making</a:t>
            </a: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3" name="Picture 2" descr="https://codeincomplete.com/posts/javascript-racer-v1-straight/segments.png"/>
          <p:cNvPicPr/>
          <p:nvPr/>
        </p:nvPicPr>
        <p:blipFill>
          <a:blip r:embed="rId2">
            <a:extLst>
              <a:ext uri="{28A0092B-C50C-407E-A947-70E740481C1C}">
                <a14:useLocalDpi xmlns:a14="http://schemas.microsoft.com/office/drawing/2010/main" val="0"/>
              </a:ext>
            </a:extLst>
          </a:blip>
          <a:srcRect/>
          <a:stretch>
            <a:fillRect/>
          </a:stretch>
        </p:blipFill>
        <p:spPr bwMode="auto">
          <a:xfrm>
            <a:off x="3409950" y="1916853"/>
            <a:ext cx="4762500" cy="4038600"/>
          </a:xfrm>
          <a:prstGeom prst="rect">
            <a:avLst/>
          </a:prstGeom>
          <a:noFill/>
          <a:ln>
            <a:noFill/>
          </a:ln>
        </p:spPr>
      </p:pic>
    </p:spTree>
    <p:extLst>
      <p:ext uri="{BB962C8B-B14F-4D97-AF65-F5344CB8AC3E}">
        <p14:creationId xmlns:p14="http://schemas.microsoft.com/office/powerpoint/2010/main" val="3787725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1292662"/>
          </a:xfrm>
          <a:prstGeom prst="rect">
            <a:avLst/>
          </a:prstGeom>
          <a:noFill/>
        </p:spPr>
        <p:txBody>
          <a:bodyPr wrap="square" rtlCol="0">
            <a:spAutoFit/>
          </a:bodyPr>
          <a:lstStyle/>
          <a:p>
            <a:r>
              <a:rPr lang="en-US" dirty="0">
                <a:solidFill>
                  <a:schemeClr val="bg1"/>
                </a:solidFill>
              </a:rPr>
              <a:t>The Coding Implementation:</a:t>
            </a:r>
          </a:p>
          <a:p>
            <a:r>
              <a:rPr lang="en-US" dirty="0">
                <a:solidFill>
                  <a:schemeClr val="bg1"/>
                </a:solidFill>
              </a:rPr>
              <a:t>SFML </a:t>
            </a:r>
            <a:r>
              <a:rPr lang="en-US" dirty="0" err="1">
                <a:solidFill>
                  <a:schemeClr val="bg1"/>
                </a:solidFill>
              </a:rPr>
              <a:t>ConvexShape</a:t>
            </a:r>
            <a:r>
              <a:rPr lang="en-US" dirty="0">
                <a:solidFill>
                  <a:schemeClr val="bg1"/>
                </a:solidFill>
              </a:rPr>
              <a:t> class is used here to implement the Road.</a:t>
            </a:r>
          </a:p>
          <a:p>
            <a:r>
              <a:rPr lang="en-US" dirty="0">
                <a:solidFill>
                  <a:schemeClr val="bg1"/>
                </a:solidFill>
              </a:rPr>
              <a:t> </a:t>
            </a: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639614" y="2151851"/>
            <a:ext cx="9122980" cy="3975681"/>
          </a:xfrm>
          <a:prstGeom prst="rect">
            <a:avLst/>
          </a:prstGeom>
          <a:noFill/>
          <a:ln>
            <a:noFill/>
          </a:ln>
        </p:spPr>
      </p:pic>
    </p:spTree>
    <p:extLst>
      <p:ext uri="{BB962C8B-B14F-4D97-AF65-F5344CB8AC3E}">
        <p14:creationId xmlns:p14="http://schemas.microsoft.com/office/powerpoint/2010/main" val="207946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extentofthejam.com/pseudo/images/straight-then-left.png"/>
          <p:cNvPicPr/>
          <p:nvPr/>
        </p:nvPicPr>
        <p:blipFill>
          <a:blip r:embed="rId2">
            <a:extLst>
              <a:ext uri="{28A0092B-C50C-407E-A947-70E740481C1C}">
                <a14:useLocalDpi xmlns:a14="http://schemas.microsoft.com/office/drawing/2010/main" val="0"/>
              </a:ext>
            </a:extLst>
          </a:blip>
          <a:srcRect/>
          <a:stretch>
            <a:fillRect/>
          </a:stretch>
        </p:blipFill>
        <p:spPr bwMode="auto">
          <a:xfrm>
            <a:off x="2049517" y="1524000"/>
            <a:ext cx="7641021" cy="4529959"/>
          </a:xfrm>
          <a:prstGeom prst="rect">
            <a:avLst/>
          </a:prstGeom>
          <a:noFill/>
          <a:ln>
            <a:noFill/>
          </a:ln>
        </p:spPr>
      </p:pic>
    </p:spTree>
    <p:extLst>
      <p:ext uri="{BB962C8B-B14F-4D97-AF65-F5344CB8AC3E}">
        <p14:creationId xmlns:p14="http://schemas.microsoft.com/office/powerpoint/2010/main" val="3504916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6983" y="1547916"/>
            <a:ext cx="6027576" cy="3046988"/>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Project Name: </a:t>
            </a:r>
            <a:r>
              <a:rPr lang="en-US" sz="2400" dirty="0" smtClean="0">
                <a:solidFill>
                  <a:schemeClr val="bg1"/>
                </a:solidFill>
                <a:latin typeface="Cambria Math" panose="02040503050406030204" pitchFamily="18" charset="0"/>
                <a:ea typeface="Cambria Math" panose="02040503050406030204" pitchFamily="18" charset="0"/>
              </a:rPr>
              <a:t>Pseudo 3D </a:t>
            </a:r>
            <a:r>
              <a:rPr lang="en-US" sz="2400" dirty="0" smtClean="0">
                <a:solidFill>
                  <a:schemeClr val="bg1"/>
                </a:solidFill>
                <a:latin typeface="Cambria Math" panose="02040503050406030204" pitchFamily="18" charset="0"/>
                <a:ea typeface="Cambria Math" panose="02040503050406030204" pitchFamily="18" charset="0"/>
              </a:rPr>
              <a:t>Racing Game</a:t>
            </a: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r>
              <a:rPr lang="en-US" sz="2400" dirty="0" smtClean="0">
                <a:solidFill>
                  <a:schemeClr val="bg1"/>
                </a:solidFill>
                <a:latin typeface="Cambria Math" panose="02040503050406030204" pitchFamily="18" charset="0"/>
                <a:ea typeface="Cambria Math" panose="02040503050406030204" pitchFamily="18" charset="0"/>
              </a:rPr>
              <a:t>Language </a:t>
            </a:r>
            <a:r>
              <a:rPr lang="en-US" sz="2400" dirty="0" err="1" smtClean="0">
                <a:solidFill>
                  <a:schemeClr val="bg1"/>
                </a:solidFill>
                <a:latin typeface="Cambria Math" panose="02040503050406030204" pitchFamily="18" charset="0"/>
                <a:ea typeface="Cambria Math" panose="02040503050406030204" pitchFamily="18" charset="0"/>
              </a:rPr>
              <a:t>Used:C</a:t>
            </a:r>
            <a:r>
              <a:rPr lang="en-US" sz="2400" dirty="0" smtClean="0">
                <a:solidFill>
                  <a:schemeClr val="bg1"/>
                </a:solidFill>
                <a:latin typeface="Cambria Math" panose="02040503050406030204" pitchFamily="18" charset="0"/>
                <a:ea typeface="Cambria Math" panose="02040503050406030204" pitchFamily="18" charset="0"/>
              </a:rPr>
              <a:t>++</a:t>
            </a:r>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r>
              <a:rPr lang="en-US" sz="2400" dirty="0" smtClean="0">
                <a:solidFill>
                  <a:schemeClr val="bg1"/>
                </a:solidFill>
                <a:latin typeface="Cambria Math" panose="02040503050406030204" pitchFamily="18" charset="0"/>
                <a:ea typeface="Cambria Math" panose="02040503050406030204" pitchFamily="18" charset="0"/>
              </a:rPr>
              <a:t>Additional Tools Used:</a:t>
            </a:r>
          </a:p>
          <a:p>
            <a:r>
              <a:rPr lang="en-US" sz="2400" dirty="0" smtClean="0">
                <a:solidFill>
                  <a:schemeClr val="bg1"/>
                </a:solidFill>
                <a:latin typeface="Cambria Math" panose="02040503050406030204" pitchFamily="18" charset="0"/>
                <a:ea typeface="Cambria Math" panose="02040503050406030204" pitchFamily="18" charset="0"/>
              </a:rPr>
              <a:t>SFML(</a:t>
            </a:r>
            <a:r>
              <a:rPr lang="en-US" sz="2400" dirty="0" smtClean="0">
                <a:solidFill>
                  <a:schemeClr val="bg1"/>
                </a:solidFill>
              </a:rPr>
              <a:t>Simple </a:t>
            </a:r>
            <a:r>
              <a:rPr lang="en-US" sz="2400" dirty="0">
                <a:solidFill>
                  <a:schemeClr val="bg1"/>
                </a:solidFill>
              </a:rPr>
              <a:t>and Fast Multimedia Library</a:t>
            </a:r>
            <a:r>
              <a:rPr lang="en-US" sz="2400" dirty="0" smtClean="0">
                <a:solidFill>
                  <a:schemeClr val="bg1"/>
                </a:solidFill>
                <a:latin typeface="Cambria Math" panose="02040503050406030204" pitchFamily="18" charset="0"/>
                <a:ea typeface="Cambria Math" panose="02040503050406030204" pitchFamily="18" charset="0"/>
              </a:rPr>
              <a:t>) </a:t>
            </a:r>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3633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1846659"/>
          </a:xfrm>
          <a:prstGeom prst="rect">
            <a:avLst/>
          </a:prstGeom>
          <a:noFill/>
        </p:spPr>
        <p:txBody>
          <a:bodyPr wrap="square" rtlCol="0">
            <a:spAutoFit/>
          </a:bodyPr>
          <a:lstStyle/>
          <a:p>
            <a:r>
              <a:rPr lang="en-US" dirty="0">
                <a:solidFill>
                  <a:schemeClr val="bg1"/>
                </a:solidFill>
              </a:rPr>
              <a:t>The Green color is </a:t>
            </a:r>
            <a:r>
              <a:rPr lang="en-US" dirty="0" err="1">
                <a:solidFill>
                  <a:schemeClr val="bg1"/>
                </a:solidFill>
              </a:rPr>
              <a:t>Grass,The</a:t>
            </a:r>
            <a:r>
              <a:rPr lang="en-US" dirty="0">
                <a:solidFill>
                  <a:schemeClr val="bg1"/>
                </a:solidFill>
              </a:rPr>
              <a:t> Red-white color things are rumble and the other half in grey color is the main </a:t>
            </a:r>
            <a:r>
              <a:rPr lang="en-US" dirty="0" err="1">
                <a:solidFill>
                  <a:schemeClr val="bg1"/>
                </a:solidFill>
              </a:rPr>
              <a:t>road.Half</a:t>
            </a:r>
            <a:r>
              <a:rPr lang="en-US" dirty="0">
                <a:solidFill>
                  <a:schemeClr val="bg1"/>
                </a:solidFill>
              </a:rPr>
              <a:t> of the height of the screen makes a Sky effect.</a:t>
            </a:r>
          </a:p>
          <a:p>
            <a:r>
              <a:rPr lang="en-US" dirty="0">
                <a:solidFill>
                  <a:schemeClr val="bg1"/>
                </a:solidFill>
              </a:rPr>
              <a:t> </a:t>
            </a:r>
          </a:p>
          <a:p>
            <a:r>
              <a:rPr lang="en-US" dirty="0">
                <a:solidFill>
                  <a:schemeClr val="bg1"/>
                </a:solidFill>
              </a:rPr>
              <a:t>The different parts of road is rendered in this code Portion</a:t>
            </a:r>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87747" y="2907654"/>
            <a:ext cx="9832198" cy="3839988"/>
          </a:xfrm>
          <a:prstGeom prst="rect">
            <a:avLst/>
          </a:prstGeom>
          <a:noFill/>
          <a:ln>
            <a:noFill/>
          </a:ln>
        </p:spPr>
      </p:pic>
    </p:spTree>
    <p:extLst>
      <p:ext uri="{BB962C8B-B14F-4D97-AF65-F5344CB8AC3E}">
        <p14:creationId xmlns:p14="http://schemas.microsoft.com/office/powerpoint/2010/main" val="3278344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830997"/>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3D to 2D</a:t>
            </a: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090362" y="1968291"/>
            <a:ext cx="5431790" cy="4413885"/>
          </a:xfrm>
          <a:prstGeom prst="rect">
            <a:avLst/>
          </a:prstGeom>
          <a:noFill/>
          <a:ln>
            <a:noFill/>
          </a:ln>
        </p:spPr>
      </p:pic>
    </p:spTree>
    <p:extLst>
      <p:ext uri="{BB962C8B-B14F-4D97-AF65-F5344CB8AC3E}">
        <p14:creationId xmlns:p14="http://schemas.microsoft.com/office/powerpoint/2010/main" val="309381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362" y="1316689"/>
            <a:ext cx="6027576" cy="830997"/>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3D to 2D</a:t>
            </a: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9255" y="2292798"/>
            <a:ext cx="5740247" cy="4129023"/>
          </a:xfrm>
          <a:prstGeom prst="rect">
            <a:avLst/>
          </a:prstGeom>
          <a:noFill/>
          <a:ln>
            <a:noFill/>
          </a:ln>
        </p:spPr>
      </p:pic>
    </p:spTree>
    <p:extLst>
      <p:ext uri="{BB962C8B-B14F-4D97-AF65-F5344CB8AC3E}">
        <p14:creationId xmlns:p14="http://schemas.microsoft.com/office/powerpoint/2010/main" val="1697869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4445" y="1453323"/>
            <a:ext cx="6027576" cy="830997"/>
          </a:xfrm>
          <a:prstGeom prst="rect">
            <a:avLst/>
          </a:prstGeom>
          <a:noFill/>
        </p:spPr>
        <p:txBody>
          <a:bodyPr wrap="square" rtlCol="0">
            <a:spAutoFit/>
          </a:bodyPr>
          <a:lstStyle/>
          <a:p>
            <a:pPr algn="ctr"/>
            <a:r>
              <a:rPr lang="en-US" sz="2400" dirty="0" smtClean="0">
                <a:solidFill>
                  <a:schemeClr val="bg1"/>
                </a:solidFill>
                <a:latin typeface="Cambria Math" panose="02040503050406030204" pitchFamily="18" charset="0"/>
                <a:ea typeface="Cambria Math" panose="02040503050406030204" pitchFamily="18" charset="0"/>
              </a:rPr>
              <a:t>User input Handling</a:t>
            </a: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14801" y="2094415"/>
            <a:ext cx="6066439" cy="4537613"/>
          </a:xfrm>
          <a:prstGeom prst="rect">
            <a:avLst/>
          </a:prstGeom>
          <a:noFill/>
          <a:ln>
            <a:noFill/>
          </a:ln>
        </p:spPr>
      </p:pic>
    </p:spTree>
    <p:extLst>
      <p:ext uri="{BB962C8B-B14F-4D97-AF65-F5344CB8AC3E}">
        <p14:creationId xmlns:p14="http://schemas.microsoft.com/office/powerpoint/2010/main" val="2257134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0459" y="1537406"/>
            <a:ext cx="6027576" cy="1569660"/>
          </a:xfrm>
          <a:prstGeom prst="rect">
            <a:avLst/>
          </a:prstGeom>
          <a:noFill/>
        </p:spPr>
        <p:txBody>
          <a:bodyPr wrap="square" rtlCol="0">
            <a:spAutoFit/>
          </a:bodyPr>
          <a:lstStyle/>
          <a:p>
            <a:pPr algn="ctr"/>
            <a:r>
              <a:rPr lang="en-US" sz="2400" dirty="0" smtClean="0">
                <a:solidFill>
                  <a:schemeClr val="bg1"/>
                </a:solidFill>
                <a:latin typeface="Cambria Math" panose="02040503050406030204" pitchFamily="18" charset="0"/>
                <a:ea typeface="Cambria Math" panose="02040503050406030204" pitchFamily="18" charset="0"/>
              </a:rPr>
              <a:t>Road Loop</a:t>
            </a:r>
          </a:p>
          <a:p>
            <a:pPr algn="ctr"/>
            <a:endParaRPr lang="en-US" sz="2400" dirty="0">
              <a:solidFill>
                <a:schemeClr val="bg1"/>
              </a:solidFill>
              <a:latin typeface="Cambria Math" panose="02040503050406030204" pitchFamily="18" charset="0"/>
              <a:ea typeface="Cambria Math" panose="02040503050406030204" pitchFamily="18" charset="0"/>
            </a:endParaRPr>
          </a:p>
          <a:p>
            <a:pPr algn="ctr"/>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r="-1174" b="67545"/>
          <a:stretch/>
        </p:blipFill>
        <p:spPr bwMode="auto">
          <a:xfrm>
            <a:off x="2125805" y="2418123"/>
            <a:ext cx="7533202" cy="21748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2591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0459" y="1537406"/>
            <a:ext cx="6027576" cy="1846659"/>
          </a:xfrm>
          <a:prstGeom prst="rect">
            <a:avLst/>
          </a:prstGeom>
          <a:noFill/>
        </p:spPr>
        <p:txBody>
          <a:bodyPr wrap="square" rtlCol="0">
            <a:spAutoFit/>
          </a:bodyPr>
          <a:lstStyle/>
          <a:p>
            <a:pPr algn="ctr"/>
            <a:r>
              <a:rPr lang="en-US" dirty="0">
                <a:solidFill>
                  <a:schemeClr val="bg1"/>
                </a:solidFill>
              </a:rPr>
              <a:t>Sprite and Texture </a:t>
            </a:r>
            <a:r>
              <a:rPr lang="en-US" dirty="0" smtClean="0">
                <a:solidFill>
                  <a:schemeClr val="bg1"/>
                </a:solidFill>
              </a:rPr>
              <a:t>Rendering</a:t>
            </a:r>
          </a:p>
          <a:p>
            <a:pPr algn="ctr"/>
            <a:endParaRPr lang="en-US" sz="2400" dirty="0">
              <a:solidFill>
                <a:schemeClr val="bg1"/>
              </a:solidFill>
              <a:latin typeface="Cambria Math" panose="02040503050406030204" pitchFamily="18" charset="0"/>
              <a:ea typeface="Cambria Math" panose="02040503050406030204" pitchFamily="18" charset="0"/>
            </a:endParaRPr>
          </a:p>
          <a:p>
            <a:pPr algn="ctr"/>
            <a:endParaRPr lang="en-US" sz="2400" dirty="0">
              <a:solidFill>
                <a:schemeClr val="bg1"/>
              </a:solidFill>
              <a:latin typeface="Cambria Math" panose="02040503050406030204" pitchFamily="18" charset="0"/>
              <a:ea typeface="Cambria Math" panose="02040503050406030204" pitchFamily="18" charset="0"/>
            </a:endParaRPr>
          </a:p>
          <a:p>
            <a:pPr algn="ctr"/>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582261" y="2220737"/>
            <a:ext cx="6456636" cy="3906794"/>
          </a:xfrm>
          <a:prstGeom prst="rect">
            <a:avLst/>
          </a:prstGeom>
          <a:noFill/>
          <a:ln>
            <a:noFill/>
          </a:ln>
        </p:spPr>
      </p:pic>
    </p:spTree>
    <p:extLst>
      <p:ext uri="{BB962C8B-B14F-4D97-AF65-F5344CB8AC3E}">
        <p14:creationId xmlns:p14="http://schemas.microsoft.com/office/powerpoint/2010/main" val="2675450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85848" y="1537405"/>
            <a:ext cx="6568966" cy="4337877"/>
          </a:xfrm>
          <a:prstGeom prst="rect">
            <a:avLst/>
          </a:prstGeom>
          <a:noFill/>
          <a:ln>
            <a:noFill/>
          </a:ln>
        </p:spPr>
      </p:pic>
    </p:spTree>
    <p:extLst>
      <p:ext uri="{BB962C8B-B14F-4D97-AF65-F5344CB8AC3E}">
        <p14:creationId xmlns:p14="http://schemas.microsoft.com/office/powerpoint/2010/main" val="1828592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Time Maintain ace and Collision Detection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6772" y="1690687"/>
            <a:ext cx="6148552" cy="4373781"/>
          </a:xfrm>
          <a:prstGeom prst="rect">
            <a:avLst/>
          </a:prstGeom>
          <a:noFill/>
          <a:ln>
            <a:noFill/>
          </a:ln>
        </p:spPr>
      </p:pic>
    </p:spTree>
    <p:extLst>
      <p:ext uri="{BB962C8B-B14F-4D97-AF65-F5344CB8AC3E}">
        <p14:creationId xmlns:p14="http://schemas.microsoft.com/office/powerpoint/2010/main" val="388644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Clock time showing</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03586" y="1733549"/>
            <a:ext cx="8597462" cy="4866948"/>
          </a:xfrm>
          <a:prstGeom prst="rect">
            <a:avLst/>
          </a:prstGeom>
          <a:noFill/>
          <a:ln>
            <a:noFill/>
          </a:ln>
        </p:spPr>
      </p:pic>
    </p:spTree>
    <p:extLst>
      <p:ext uri="{BB962C8B-B14F-4D97-AF65-F5344CB8AC3E}">
        <p14:creationId xmlns:p14="http://schemas.microsoft.com/office/powerpoint/2010/main" val="147824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Collison </a:t>
            </a:r>
            <a:r>
              <a:rPr lang="en-US" b="1" dirty="0">
                <a:solidFill>
                  <a:schemeClr val="bg1"/>
                </a:solidFill>
              </a:rPr>
              <a:t>Detection</a:t>
            </a:r>
            <a:endParaRPr lang="en-US" dirty="0">
              <a:solidFill>
                <a:schemeClr val="bg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3186" y="1818291"/>
            <a:ext cx="7725104" cy="3563006"/>
          </a:xfrm>
          <a:prstGeom prst="rect">
            <a:avLst/>
          </a:prstGeom>
          <a:noFill/>
          <a:ln>
            <a:noFill/>
          </a:ln>
        </p:spPr>
      </p:pic>
    </p:spTree>
    <p:extLst>
      <p:ext uri="{BB962C8B-B14F-4D97-AF65-F5344CB8AC3E}">
        <p14:creationId xmlns:p14="http://schemas.microsoft.com/office/powerpoint/2010/main" val="219329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5769" y="1327198"/>
            <a:ext cx="6027576" cy="3908762"/>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a:t>
            </a:r>
            <a:r>
              <a:rPr lang="en-US" sz="3200" dirty="0" smtClean="0">
                <a:solidFill>
                  <a:schemeClr val="bg1"/>
                </a:solidFill>
                <a:latin typeface="Cambria Math" panose="02040503050406030204" pitchFamily="18" charset="0"/>
                <a:ea typeface="Cambria Math" panose="02040503050406030204" pitchFamily="18" charset="0"/>
              </a:rPr>
              <a:t>Purpose of creating Racing game</a:t>
            </a:r>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400" dirty="0" smtClean="0">
                <a:solidFill>
                  <a:schemeClr val="bg1"/>
                </a:solidFill>
                <a:latin typeface="Cambria Math" panose="02040503050406030204" pitchFamily="18" charset="0"/>
                <a:ea typeface="Cambria Math" panose="02040503050406030204" pitchFamily="18" charset="0"/>
              </a:rPr>
              <a:t>New Challenge and a New </a:t>
            </a:r>
            <a:r>
              <a:rPr lang="en-US" sz="2400" dirty="0">
                <a:solidFill>
                  <a:schemeClr val="bg1"/>
                </a:solidFill>
                <a:latin typeface="Cambria Math" panose="02040503050406030204" pitchFamily="18" charset="0"/>
                <a:ea typeface="Cambria Math" panose="02040503050406030204" pitchFamily="18" charset="0"/>
              </a:rPr>
              <a:t>A</a:t>
            </a:r>
            <a:r>
              <a:rPr lang="en-US" sz="2400" dirty="0" smtClean="0">
                <a:solidFill>
                  <a:schemeClr val="bg1"/>
                </a:solidFill>
                <a:latin typeface="Cambria Math" panose="02040503050406030204" pitchFamily="18" charset="0"/>
                <a:ea typeface="Cambria Math" panose="02040503050406030204" pitchFamily="18" charset="0"/>
              </a:rPr>
              <a:t>rea to widen coding knowledge</a:t>
            </a:r>
          </a:p>
          <a:p>
            <a:pPr marL="342900" indent="-342900">
              <a:buFont typeface="Arial" panose="020B0604020202020204" pitchFamily="34" charset="0"/>
              <a:buChar char="•"/>
            </a:pPr>
            <a:r>
              <a:rPr lang="en-US" sz="2400" dirty="0" smtClean="0">
                <a:solidFill>
                  <a:schemeClr val="bg1"/>
                </a:solidFill>
                <a:latin typeface="Cambria Math" panose="02040503050406030204" pitchFamily="18" charset="0"/>
                <a:ea typeface="Cambria Math" panose="02040503050406030204" pitchFamily="18" charset="0"/>
              </a:rPr>
              <a:t>Interesting and Fun at the same time</a:t>
            </a:r>
          </a:p>
          <a:p>
            <a:pPr marL="342900" indent="-342900">
              <a:buFont typeface="Arial" panose="020B0604020202020204" pitchFamily="34" charset="0"/>
              <a:buChar char="•"/>
            </a:pPr>
            <a:r>
              <a:rPr lang="en-US" sz="2400" dirty="0" smtClean="0">
                <a:solidFill>
                  <a:schemeClr val="bg1"/>
                </a:solidFill>
                <a:latin typeface="Cambria Math" panose="02040503050406030204" pitchFamily="18" charset="0"/>
                <a:ea typeface="Cambria Math" panose="02040503050406030204" pitchFamily="18" charset="0"/>
              </a:rPr>
              <a:t>Graphical visualization of written codes</a:t>
            </a:r>
          </a:p>
          <a:p>
            <a:pPr marL="342900" indent="-342900">
              <a:buFont typeface="Arial" panose="020B0604020202020204" pitchFamily="34" charset="0"/>
              <a:buChar char="•"/>
            </a:pPr>
            <a:r>
              <a:rPr lang="en-US" sz="2400" dirty="0" smtClean="0">
                <a:solidFill>
                  <a:schemeClr val="bg1"/>
                </a:solidFill>
                <a:latin typeface="Cambria Math" panose="02040503050406030204" pitchFamily="18" charset="0"/>
                <a:ea typeface="Cambria Math" panose="02040503050406030204" pitchFamily="18" charset="0"/>
              </a:rPr>
              <a:t>Scope of implementation of Car Physics and Mathematics.</a:t>
            </a:r>
            <a:br>
              <a:rPr lang="en-US" sz="2400" dirty="0" smtClean="0">
                <a:solidFill>
                  <a:schemeClr val="bg1"/>
                </a:solidFill>
                <a:latin typeface="Cambria Math" panose="02040503050406030204" pitchFamily="18" charset="0"/>
                <a:ea typeface="Cambria Math" panose="02040503050406030204" pitchFamily="18" charset="0"/>
              </a:rPr>
            </a:br>
            <a:endParaRPr lang="en-US" sz="2400" dirty="0" smtClean="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09121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Game Environment</a:t>
            </a:r>
            <a:endParaRPr lang="en-US" dirty="0">
              <a:solidFill>
                <a:schemeClr val="bg1"/>
              </a:solidFill>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144110" y="1486218"/>
            <a:ext cx="7561963" cy="5371782"/>
          </a:xfrm>
          <a:prstGeom prst="rect">
            <a:avLst/>
          </a:prstGeom>
          <a:noFill/>
          <a:ln>
            <a:noFill/>
          </a:ln>
        </p:spPr>
      </p:pic>
    </p:spTree>
    <p:extLst>
      <p:ext uri="{BB962C8B-B14F-4D97-AF65-F5344CB8AC3E}">
        <p14:creationId xmlns:p14="http://schemas.microsoft.com/office/powerpoint/2010/main" val="7415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1604" y="2262619"/>
            <a:ext cx="6027576" cy="3046988"/>
          </a:xfrm>
          <a:prstGeom prst="rect">
            <a:avLst/>
          </a:prstGeom>
          <a:noFill/>
        </p:spPr>
        <p:txBody>
          <a:bodyPr wrap="square" rtlCol="0">
            <a:spAutoFit/>
          </a:bodyPr>
          <a:lstStyle/>
          <a:p>
            <a:r>
              <a:rPr lang="en-US" sz="2400" dirty="0" smtClean="0">
                <a:solidFill>
                  <a:schemeClr val="bg1"/>
                </a:solidFill>
                <a:latin typeface="Cambria Math" panose="02040503050406030204" pitchFamily="18" charset="0"/>
                <a:ea typeface="Cambria Math" panose="02040503050406030204" pitchFamily="18" charset="0"/>
              </a:rPr>
              <a:t> </a:t>
            </a:r>
            <a:r>
              <a:rPr lang="en-US" sz="9600" dirty="0" smtClean="0">
                <a:solidFill>
                  <a:schemeClr val="bg1"/>
                </a:solidFill>
                <a:latin typeface="Cambria Math" panose="02040503050406030204" pitchFamily="18" charset="0"/>
                <a:ea typeface="Cambria Math" panose="02040503050406030204" pitchFamily="18" charset="0"/>
              </a:rPr>
              <a:t>Thankyou</a:t>
            </a:r>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5809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Pseudo 3D Perspective</a:t>
            </a:r>
            <a:endParaRPr lang="en-US" dirty="0">
              <a:solidFill>
                <a:schemeClr val="bg1"/>
              </a:solidFill>
            </a:endParaRPr>
          </a:p>
        </p:txBody>
      </p:sp>
      <p:sp>
        <p:nvSpPr>
          <p:cNvPr id="4" name="Rectangle 1"/>
          <p:cNvSpPr>
            <a:spLocks noGrp="1" noChangeArrowheads="1"/>
          </p:cNvSpPr>
          <p:nvPr>
            <p:ph idx="1"/>
          </p:nvPr>
        </p:nvSpPr>
        <p:spPr bwMode="auto">
          <a:xfrm>
            <a:off x="838200" y="2016139"/>
            <a:ext cx="1115080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mp;quot"/>
              </a:rPr>
              <a:t>At its most basic, without getting into vectors and matrices, 3D projection uses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mp;quot"/>
              </a:rPr>
              <a:t>law of </a:t>
            </a:r>
            <a:r>
              <a:rPr kumimoji="0" lang="en-US" altLang="en-US" sz="2400" b="0" i="0" u="none" strike="noStrike" cap="none" normalizeH="0" baseline="0" dirty="0" smtClean="0">
                <a:ln>
                  <a:noFill/>
                </a:ln>
                <a:solidFill>
                  <a:schemeClr val="bg1"/>
                </a:solidFill>
                <a:effectLst/>
                <a:latin typeface="&amp;quot"/>
                <a:hlinkClick r:id="rId2"/>
              </a:rPr>
              <a:t>similar triangles</a:t>
            </a:r>
            <a:r>
              <a:rPr kumimoji="0" lang="en-US" altLang="en-US" sz="2400" b="0" i="0" u="none" strike="noStrike" cap="none" normalizeH="0" baseline="0" dirty="0" smtClean="0">
                <a:ln>
                  <a:noFill/>
                </a:ln>
                <a:solidFill>
                  <a:schemeClr val="bg1"/>
                </a:solidFill>
                <a:effectLst/>
                <a:latin typeface="&amp;quo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mp;quot"/>
              </a:rPr>
              <a:t>If we were to label:</a:t>
            </a:r>
            <a:endParaRPr kumimoji="0" lang="en-US" altLang="en-US" sz="12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bg1"/>
                </a:solidFill>
                <a:effectLst/>
                <a:latin typeface="&amp;quot"/>
              </a:rPr>
              <a:t>h</a:t>
            </a:r>
            <a:r>
              <a:rPr kumimoji="0" lang="en-US" altLang="en-US" sz="2400" b="0" i="0" u="none" strike="noStrike" cap="none" normalizeH="0" baseline="0" dirty="0" smtClean="0">
                <a:ln>
                  <a:noFill/>
                </a:ln>
                <a:solidFill>
                  <a:schemeClr val="bg1"/>
                </a:solidFill>
                <a:effectLst/>
                <a:latin typeface="&amp;quot"/>
              </a:rPr>
              <a:t> = camera height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bg1"/>
                </a:solidFill>
                <a:effectLst/>
                <a:latin typeface="&amp;quot"/>
              </a:rPr>
              <a:t>d</a:t>
            </a:r>
            <a:r>
              <a:rPr kumimoji="0" lang="en-US" altLang="en-US" sz="2400" b="0" i="0" u="none" strike="noStrike" cap="none" normalizeH="0" baseline="0" dirty="0" smtClean="0">
                <a:ln>
                  <a:noFill/>
                </a:ln>
                <a:solidFill>
                  <a:schemeClr val="bg1"/>
                </a:solidFill>
                <a:effectLst/>
                <a:latin typeface="&amp;quot"/>
              </a:rPr>
              <a:t> = distance from camera to screen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bg1"/>
                </a:solidFill>
                <a:effectLst/>
                <a:latin typeface="&amp;quot"/>
              </a:rPr>
              <a:t>z</a:t>
            </a:r>
            <a:r>
              <a:rPr kumimoji="0" lang="en-US" altLang="en-US" sz="2400" b="0" i="0" u="none" strike="noStrike" cap="none" normalizeH="0" baseline="0" dirty="0" smtClean="0">
                <a:ln>
                  <a:noFill/>
                </a:ln>
                <a:solidFill>
                  <a:schemeClr val="bg1"/>
                </a:solidFill>
                <a:effectLst/>
                <a:latin typeface="&amp;quot"/>
              </a:rPr>
              <a:t> = distance from camera to car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bg1"/>
                </a:solidFill>
                <a:effectLst/>
                <a:latin typeface="&amp;quot"/>
              </a:rPr>
              <a:t>y</a:t>
            </a:r>
            <a:r>
              <a:rPr kumimoji="0" lang="en-US" altLang="en-US" sz="2400" b="0" i="0" u="none" strike="noStrike" cap="none" normalizeH="0" baseline="0" dirty="0" smtClean="0">
                <a:ln>
                  <a:noFill/>
                </a:ln>
                <a:solidFill>
                  <a:schemeClr val="bg1"/>
                </a:solidFill>
                <a:effectLst/>
                <a:latin typeface="&amp;quot"/>
              </a:rPr>
              <a:t> = screen y coordinate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mp;quot"/>
              </a:rPr>
              <a:t>Then we could use the law of similar triangles to calculate</a:t>
            </a:r>
            <a:endParaRPr kumimoji="0" lang="en-US" altLang="en-US" sz="12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bg1"/>
                </a:solidFill>
                <a:effectLst/>
                <a:latin typeface="Arial" panose="020B0604020202020204" pitchFamily="34" charset="0"/>
              </a:rPr>
              <a:t>y = h*d/z</a:t>
            </a:r>
            <a:endParaRPr kumimoji="0" lang="en-US" altLang="en-US" sz="36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bg1"/>
                </a:solidFill>
                <a:effectLst/>
                <a:latin typeface="&amp;quot"/>
              </a:rPr>
              <a:t>as shown in the diagram below:</a:t>
            </a:r>
            <a:endParaRPr kumimoji="0" lang="en-US" altLang="en-US" sz="3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44528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5131" y="669048"/>
            <a:ext cx="8746127" cy="4827862"/>
          </a:xfrm>
          <a:prstGeom prst="rect">
            <a:avLst/>
          </a:prstGeom>
        </p:spPr>
      </p:pic>
    </p:spTree>
    <p:extLst>
      <p:ext uri="{BB962C8B-B14F-4D97-AF65-F5344CB8AC3E}">
        <p14:creationId xmlns:p14="http://schemas.microsoft.com/office/powerpoint/2010/main" val="318806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Coordinate </a:t>
            </a:r>
            <a:r>
              <a:rPr lang="en-US" sz="2800" dirty="0">
                <a:solidFill>
                  <a:schemeClr val="bg1"/>
                </a:solidFill>
              </a:rPr>
              <a:t>Systems</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This </a:t>
            </a:r>
            <a:r>
              <a:rPr lang="en-US" sz="2800" dirty="0">
                <a:solidFill>
                  <a:schemeClr val="bg1"/>
                </a:solidFill>
              </a:rPr>
              <a:t>sounds nice and simple in diagram form, but once you start coding its easy to get a little confused because we have been a bit loose in naming our variables and its not clear which represent 3d world coordinates and which represent 2d screen coordinates. We’ve also assumed that the camera is at the origin of our world when in reality it will be following our car.</a:t>
            </a:r>
            <a:br>
              <a:rPr lang="en-US" sz="2800" dirty="0">
                <a:solidFill>
                  <a:schemeClr val="bg1"/>
                </a:solidFill>
              </a:rPr>
            </a:br>
            <a:r>
              <a:rPr lang="en-US" sz="2800" dirty="0">
                <a:solidFill>
                  <a:schemeClr val="bg1"/>
                </a:solidFill>
              </a:rPr>
              <a:t>More formally we should be:</a:t>
            </a:r>
            <a:br>
              <a:rPr lang="en-US" sz="2800" dirty="0">
                <a:solidFill>
                  <a:schemeClr val="bg1"/>
                </a:solidFill>
              </a:rPr>
            </a:br>
            <a:r>
              <a:rPr lang="en-US" sz="2800" dirty="0" smtClean="0">
                <a:solidFill>
                  <a:schemeClr val="bg1"/>
                </a:solidFill>
              </a:rPr>
              <a:t>1.Tr</a:t>
            </a:r>
            <a:r>
              <a:rPr lang="en-US" sz="2800" b="1" dirty="0" smtClean="0">
                <a:solidFill>
                  <a:schemeClr val="bg1"/>
                </a:solidFill>
              </a:rPr>
              <a:t>anslating</a:t>
            </a:r>
            <a:r>
              <a:rPr lang="en-US" sz="2800" dirty="0" smtClean="0">
                <a:solidFill>
                  <a:schemeClr val="bg1"/>
                </a:solidFill>
              </a:rPr>
              <a:t> </a:t>
            </a:r>
            <a:r>
              <a:rPr lang="en-US" sz="2800" dirty="0">
                <a:solidFill>
                  <a:schemeClr val="bg1"/>
                </a:solidFill>
              </a:rPr>
              <a:t>from world coordinates to camera coordinates</a:t>
            </a:r>
            <a:br>
              <a:rPr lang="en-US" sz="2800" dirty="0">
                <a:solidFill>
                  <a:schemeClr val="bg1"/>
                </a:solidFill>
              </a:rPr>
            </a:br>
            <a:r>
              <a:rPr lang="en-US" sz="2800" dirty="0" smtClean="0">
                <a:solidFill>
                  <a:schemeClr val="bg1"/>
                </a:solidFill>
              </a:rPr>
              <a:t>2.</a:t>
            </a:r>
            <a:r>
              <a:rPr lang="en-US" sz="2800" b="1" dirty="0" smtClean="0">
                <a:solidFill>
                  <a:schemeClr val="bg1"/>
                </a:solidFill>
              </a:rPr>
              <a:t>projecting</a:t>
            </a:r>
            <a:r>
              <a:rPr lang="en-US" sz="2800" dirty="0" smtClean="0">
                <a:solidFill>
                  <a:schemeClr val="bg1"/>
                </a:solidFill>
              </a:rPr>
              <a:t> </a:t>
            </a:r>
            <a:r>
              <a:rPr lang="en-US" sz="2800" dirty="0">
                <a:solidFill>
                  <a:schemeClr val="bg1"/>
                </a:solidFill>
              </a:rPr>
              <a:t>camera coordinates onto a normalized projection plane</a:t>
            </a:r>
            <a:br>
              <a:rPr lang="en-US" sz="2800" dirty="0">
                <a:solidFill>
                  <a:schemeClr val="bg1"/>
                </a:solidFill>
              </a:rPr>
            </a:br>
            <a:r>
              <a:rPr lang="en-US" sz="2800" dirty="0" smtClean="0">
                <a:solidFill>
                  <a:schemeClr val="bg1"/>
                </a:solidFill>
              </a:rPr>
              <a:t>3.</a:t>
            </a:r>
            <a:r>
              <a:rPr lang="en-US" sz="2800" b="1" dirty="0" smtClean="0">
                <a:solidFill>
                  <a:schemeClr val="bg1"/>
                </a:solidFill>
              </a:rPr>
              <a:t>scaling</a:t>
            </a:r>
            <a:r>
              <a:rPr lang="en-US" sz="2800" dirty="0" smtClean="0">
                <a:solidFill>
                  <a:schemeClr val="bg1"/>
                </a:solidFill>
              </a:rPr>
              <a:t> </a:t>
            </a:r>
            <a:r>
              <a:rPr lang="en-US" sz="2800" dirty="0">
                <a:solidFill>
                  <a:schemeClr val="bg1"/>
                </a:solidFill>
              </a:rPr>
              <a:t>the projected coordinates to physical screen (in our case canvas) coordinates</a:t>
            </a:r>
          </a:p>
        </p:txBody>
      </p:sp>
    </p:spTree>
    <p:extLst>
      <p:ext uri="{BB962C8B-B14F-4D97-AF65-F5344CB8AC3E}">
        <p14:creationId xmlns:p14="http://schemas.microsoft.com/office/powerpoint/2010/main" val="347060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1" y="1690688"/>
            <a:ext cx="8265299" cy="2429997"/>
          </a:xfrm>
        </p:spPr>
      </p:pic>
    </p:spTree>
    <p:extLst>
      <p:ext uri="{BB962C8B-B14F-4D97-AF65-F5344CB8AC3E}">
        <p14:creationId xmlns:p14="http://schemas.microsoft.com/office/powerpoint/2010/main" val="195086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542" y="1177158"/>
            <a:ext cx="7245565" cy="4535723"/>
          </a:xfrm>
        </p:spPr>
      </p:pic>
    </p:spTree>
    <p:extLst>
      <p:ext uri="{BB962C8B-B14F-4D97-AF65-F5344CB8AC3E}">
        <p14:creationId xmlns:p14="http://schemas.microsoft.com/office/powerpoint/2010/main" val="203454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4031" y="171061"/>
            <a:ext cx="6027576" cy="5909310"/>
          </a:xfrm>
          <a:prstGeom prst="rect">
            <a:avLst/>
          </a:prstGeom>
          <a:noFill/>
        </p:spPr>
        <p:txBody>
          <a:bodyPr wrap="square" rtlCol="0">
            <a:spAutoFit/>
          </a:bodyPr>
          <a:lstStyle/>
          <a:p>
            <a:r>
              <a:rPr lang="en-US" sz="5400" dirty="0" smtClean="0">
                <a:solidFill>
                  <a:schemeClr val="bg1"/>
                </a:solidFill>
                <a:latin typeface="Cambria Math" panose="02040503050406030204" pitchFamily="18" charset="0"/>
                <a:ea typeface="Cambria Math" panose="02040503050406030204" pitchFamily="18" charset="0"/>
              </a:rPr>
              <a:t>             SFML</a:t>
            </a:r>
          </a:p>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r>
              <a:rPr lang="en-US" sz="2800" b="1" dirty="0">
                <a:solidFill>
                  <a:schemeClr val="bg1"/>
                </a:solidFill>
              </a:rPr>
              <a:t>Simple and Fast Multimedia Library</a:t>
            </a:r>
            <a:r>
              <a:rPr lang="en-US" sz="2800" dirty="0">
                <a:solidFill>
                  <a:schemeClr val="bg1"/>
                </a:solidFill>
              </a:rPr>
              <a:t> (</a:t>
            </a:r>
            <a:r>
              <a:rPr lang="en-US" sz="2800" b="1" dirty="0">
                <a:solidFill>
                  <a:schemeClr val="bg1"/>
                </a:solidFill>
              </a:rPr>
              <a:t>SFML</a:t>
            </a:r>
            <a:r>
              <a:rPr lang="en-US" sz="2800" dirty="0">
                <a:solidFill>
                  <a:schemeClr val="bg1"/>
                </a:solidFill>
              </a:rPr>
              <a:t>) is a </a:t>
            </a:r>
            <a:r>
              <a:rPr lang="en-US" sz="2800" dirty="0">
                <a:solidFill>
                  <a:schemeClr val="bg1"/>
                </a:solidFill>
                <a:hlinkClick r:id="rId2" tooltip="Cross-platform"/>
              </a:rPr>
              <a:t>cross-platform</a:t>
            </a:r>
            <a:r>
              <a:rPr lang="en-US" sz="2800" dirty="0">
                <a:solidFill>
                  <a:schemeClr val="bg1"/>
                </a:solidFill>
              </a:rPr>
              <a:t> software development </a:t>
            </a:r>
            <a:r>
              <a:rPr lang="en-US" sz="2800" dirty="0">
                <a:solidFill>
                  <a:schemeClr val="bg1"/>
                </a:solidFill>
                <a:hlinkClick r:id="rId3" tooltip="Library (computing)"/>
              </a:rPr>
              <a:t>library</a:t>
            </a:r>
            <a:r>
              <a:rPr lang="en-US" sz="2800" dirty="0">
                <a:solidFill>
                  <a:schemeClr val="bg1"/>
                </a:solidFill>
              </a:rPr>
              <a:t> designed to provide a simple </a:t>
            </a:r>
            <a:r>
              <a:rPr lang="en-US" sz="2800" dirty="0">
                <a:solidFill>
                  <a:schemeClr val="bg1"/>
                </a:solidFill>
                <a:hlinkClick r:id="rId4" tooltip="Application programming interface"/>
              </a:rPr>
              <a:t>application programming interface</a:t>
            </a:r>
            <a:r>
              <a:rPr lang="en-US" sz="2800" dirty="0">
                <a:solidFill>
                  <a:schemeClr val="bg1"/>
                </a:solidFill>
              </a:rPr>
              <a:t> (API) to various multimedia components in computers. It is written in </a:t>
            </a:r>
            <a:r>
              <a:rPr lang="en-US" sz="2800" dirty="0">
                <a:solidFill>
                  <a:schemeClr val="bg1"/>
                </a:solidFill>
                <a:hlinkClick r:id="rId5" tooltip="C++"/>
              </a:rPr>
              <a:t>C++</a:t>
            </a:r>
            <a:r>
              <a:rPr lang="en-US" sz="2800" dirty="0">
                <a:solidFill>
                  <a:schemeClr val="bg1"/>
                </a:solidFill>
              </a:rPr>
              <a:t> with </a:t>
            </a:r>
            <a:r>
              <a:rPr lang="en-US" sz="2800" dirty="0">
                <a:solidFill>
                  <a:schemeClr val="bg1"/>
                </a:solidFill>
                <a:hlinkClick r:id="rId6" tooltip="Language binding"/>
              </a:rPr>
              <a:t>bindings</a:t>
            </a:r>
            <a:r>
              <a:rPr lang="en-US" sz="2800" dirty="0">
                <a:solidFill>
                  <a:schemeClr val="bg1"/>
                </a:solidFill>
              </a:rPr>
              <a:t> available for </a:t>
            </a:r>
            <a:r>
              <a:rPr lang="en-US" sz="2800" dirty="0" smtClean="0">
                <a:solidFill>
                  <a:schemeClr val="bg1"/>
                </a:solidFill>
              </a:rPr>
              <a:t>many other languages.</a:t>
            </a:r>
            <a:endParaRPr lang="en-US" sz="3600" dirty="0">
              <a:solidFill>
                <a:schemeClr val="bg1"/>
              </a:solidFill>
              <a:ea typeface="Cambria Math" panose="02040503050406030204" pitchFamily="18" charset="0"/>
            </a:endParaRPr>
          </a:p>
          <a:p>
            <a:endParaRPr lang="en-US" sz="2400" dirty="0" smtClean="0">
              <a:solidFill>
                <a:schemeClr val="bg1"/>
              </a:solidFill>
              <a:latin typeface="Cambria Math" panose="02040503050406030204" pitchFamily="18" charset="0"/>
              <a:ea typeface="Cambria Math" panose="02040503050406030204" pitchFamily="18" charset="0"/>
            </a:endParaRPr>
          </a:p>
          <a:p>
            <a:endParaRPr lang="en-US" sz="28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9602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445</Words>
  <Application>Microsoft Office PowerPoint</Application>
  <PresentationFormat>Widescreen</PresentationFormat>
  <Paragraphs>99</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&amp;quot</vt:lpstr>
      <vt:lpstr>Arial</vt:lpstr>
      <vt:lpstr>Calibri</vt:lpstr>
      <vt:lpstr>Calibri Light</vt:lpstr>
      <vt:lpstr>Cambria Math</vt:lpstr>
      <vt:lpstr>Office Theme</vt:lpstr>
      <vt:lpstr>PowerPoint Presentation</vt:lpstr>
      <vt:lpstr>PowerPoint Presentation</vt:lpstr>
      <vt:lpstr>PowerPoint Presentation</vt:lpstr>
      <vt:lpstr>Pseudo 3D Perspective</vt:lpstr>
      <vt:lpstr>PowerPoint Presentation</vt:lpstr>
      <vt:lpstr>              Coordinate Systems   This sounds nice and simple in diagram form, but once you start coding its easy to get a little confused because we have been a bit loose in naming our variables and its not clear which represent 3d world coordinates and which represent 2d screen coordinates. We’ve also assumed that the camera is at the origin of our world when in reality it will be following our car. More formally we should be: 1.Translating from world coordinates to camera coordinates 2.projecting camera coordinates onto a normalized projection plane 3.scaling the projected coordinates to physical screen (in our case canvas) coordinates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Maintain ace and Collision Detection</vt:lpstr>
      <vt:lpstr>Clock time showing</vt:lpstr>
      <vt:lpstr>Collison Detection</vt:lpstr>
      <vt:lpstr>Game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Jacco</dc:creator>
  <cp:lastModifiedBy>Junaid Mansur Ifti</cp:lastModifiedBy>
  <cp:revision>109</cp:revision>
  <dcterms:created xsi:type="dcterms:W3CDTF">2015-01-27T10:37:45Z</dcterms:created>
  <dcterms:modified xsi:type="dcterms:W3CDTF">2019-05-29T05:47:56Z</dcterms:modified>
</cp:coreProperties>
</file>