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320" r:id="rId6"/>
    <p:sldId id="5595" r:id="rId7"/>
    <p:sldId id="5596" r:id="rId8"/>
    <p:sldId id="1853"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EAF"/>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4" autoAdjust="0"/>
    <p:restoredTop sz="95828" autoAdjust="0"/>
  </p:normalViewPr>
  <p:slideViewPr>
    <p:cSldViewPr snapToGrid="0" showGuides="1">
      <p:cViewPr varScale="1">
        <p:scale>
          <a:sx n="121" d="100"/>
          <a:sy n="121" d="100"/>
        </p:scale>
        <p:origin x="534"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1234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65947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4139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46224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704707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86357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0723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322529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69763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59182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75003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50600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6545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88092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04142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003349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97979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254202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hyperlink" Target="https://doi.org/10.1007/978-3-031-23606-8_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PyHPC.2016.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2172/1859696" TargetMode="External"/><Relationship Id="rId5" Type="http://schemas.openxmlformats.org/officeDocument/2006/relationships/hyperlink" Target="https://www.osti.gov/servlets/purl/1827927" TargetMode="External"/><Relationship Id="rId4" Type="http://schemas.openxmlformats.org/officeDocument/2006/relationships/hyperlink" Target="https://doi.org/10.1109/WORKS.2008.47239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hyperlink" Target="https://s.apache.org/existing-workflow-systems" TargetMode="Externa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42771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866184" y="4410488"/>
            <a:ext cx="3322641"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b="0" i="0" u="none" strike="noStrike" dirty="0">
                <a:solidFill>
                  <a:srgbClr val="3277B3"/>
                </a:solidFill>
                <a:effectLst/>
                <a:latin typeface="Roboto" panose="02000000000000000000" pitchFamily="2" charset="0"/>
                <a:hlinkClick r:id="rId7" tooltip="Document DOI URL"/>
              </a:rPr>
              <a:t>https://doi.org/10.1007/978-3-031-23606-8_9</a:t>
            </a:r>
            <a:endParaRPr lang="en-US" sz="1000" dirty="0"/>
          </a:p>
        </p:txBody>
      </p:sp>
    </p:spTree>
    <p:extLst>
      <p:ext uri="{BB962C8B-B14F-4D97-AF65-F5344CB8AC3E}">
        <p14:creationId xmlns:p14="http://schemas.microsoft.com/office/powerpoint/2010/main" val="62424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91927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a:t>
            </a:r>
            <a:r>
              <a:rPr lang="en-US" sz="1000" dirty="0" err="1">
                <a:hlinkClick r:id="rId4"/>
              </a:rPr>
              <a:t>www.nersc.gov</a:t>
            </a:r>
            <a:r>
              <a:rPr lang="en-US" sz="1000" dirty="0">
                <a:hlinkClick r:id="rId4"/>
              </a:rPr>
              <a:t>/assets/NERSC-10/Workflows-Archetypes-White-Paper-v1.0.pdf</a:t>
            </a:r>
            <a:endParaRPr lang="en-US" sz="1000" dirty="0"/>
          </a:p>
        </p:txBody>
      </p:sp>
    </p:spTree>
    <p:extLst>
      <p:ext uri="{BB962C8B-B14F-4D97-AF65-F5344CB8AC3E}">
        <p14:creationId xmlns:p14="http://schemas.microsoft.com/office/powerpoint/2010/main" val="64934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30504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278588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199715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127405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396782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118210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47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80025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73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64772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162234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238341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40445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4193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3108808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193217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269022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167923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HelveticaNeue Regular"/>
              </a:rPr>
              <a:t>C. Harris, P. O'Leary, M. </a:t>
            </a:r>
            <a:r>
              <a:rPr lang="en-US" sz="2000" b="0" i="0" u="none" strike="noStrike" dirty="0" err="1">
                <a:solidFill>
                  <a:srgbClr val="333333"/>
                </a:solidFill>
                <a:effectLst/>
                <a:latin typeface="HelveticaNeue Regular"/>
              </a:rPr>
              <a:t>Grauer</a:t>
            </a:r>
            <a:r>
              <a:rPr lang="en-US" sz="2000" b="0" i="0" u="none" strike="noStrike" dirty="0">
                <a:solidFill>
                  <a:srgbClr val="333333"/>
                </a:solidFill>
                <a:effectLst/>
                <a:latin typeface="HelveticaNeue Regular"/>
              </a:rPr>
              <a:t>, A. Chaudhary, C. </a:t>
            </a:r>
            <a:r>
              <a:rPr lang="en-US" sz="2000" b="0" i="0" u="none" strike="noStrike" dirty="0" err="1">
                <a:solidFill>
                  <a:srgbClr val="333333"/>
                </a:solidFill>
                <a:effectLst/>
                <a:latin typeface="HelveticaNeue Regular"/>
              </a:rPr>
              <a:t>Kotfila</a:t>
            </a:r>
            <a:r>
              <a:rPr lang="en-US" sz="2000" b="0" i="0" u="none" strike="noStrike" dirty="0">
                <a:solidFill>
                  <a:srgbClr val="333333"/>
                </a:solidFill>
                <a:effectLst/>
                <a:latin typeface="HelveticaNeue Regular"/>
              </a:rPr>
              <a:t> and R. </a:t>
            </a:r>
            <a:r>
              <a:rPr lang="en-US" sz="2000" b="0" i="0" u="none" strike="noStrike" dirty="0" err="1">
                <a:solidFill>
                  <a:srgbClr val="333333"/>
                </a:solidFill>
                <a:effectLst/>
                <a:latin typeface="HelveticaNeue Regular"/>
              </a:rPr>
              <a:t>O'Bara</a:t>
            </a:r>
            <a:r>
              <a:rPr lang="en-US" sz="2000" b="0" i="0" u="none" strike="noStrike" dirty="0">
                <a:solidFill>
                  <a:srgbClr val="333333"/>
                </a:solidFill>
                <a:effectLst/>
                <a:latin typeface="HelveticaNeue Regular"/>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HelveticaNeue Regular"/>
              </a:rPr>
              <a:t>PyHPC</a:t>
            </a:r>
            <a:r>
              <a:rPr lang="en-US" sz="2000" b="0" i="0" u="none" strike="noStrike" dirty="0">
                <a:solidFill>
                  <a:srgbClr val="333333"/>
                </a:solidFill>
                <a:effectLst/>
                <a:latin typeface="HelveticaNeue Regular"/>
              </a:rPr>
              <a:t>), Salt Lake City, UT, USA, 2016, pp. 1-8, </a:t>
            </a:r>
            <a:r>
              <a:rPr lang="en-US" sz="2000" b="0" i="0" u="none" strike="noStrike" dirty="0" err="1">
                <a:solidFill>
                  <a:srgbClr val="333333"/>
                </a:solidFill>
                <a:effectLst/>
                <a:latin typeface="HelveticaNeue Regular"/>
              </a:rPr>
              <a:t>doi</a:t>
            </a:r>
            <a:r>
              <a:rPr lang="en-US" sz="2000" b="0" i="0" u="none" strike="noStrike" dirty="0">
                <a:solidFill>
                  <a:srgbClr val="333333"/>
                </a:solidFill>
                <a:effectLst/>
                <a:latin typeface="HelveticaNeue Regular"/>
              </a:rPr>
              <a:t>: </a:t>
            </a:r>
            <a:r>
              <a:rPr lang="en-US" sz="2000" b="0" i="0" u="none" strike="noStrike" dirty="0">
                <a:solidFill>
                  <a:srgbClr val="333333"/>
                </a:solidFill>
                <a:effectLst/>
                <a:latin typeface="HelveticaNeue Regular"/>
                <a:hlinkClick r:id="rId3"/>
              </a:rPr>
              <a:t>10.1109/PyHPC.2016.005</a:t>
            </a:r>
            <a:r>
              <a:rPr lang="en-US" sz="2000" b="0" i="0" u="none" strike="noStrike" dirty="0">
                <a:solidFill>
                  <a:srgbClr val="333333"/>
                </a:solidFill>
                <a:effectLst/>
                <a:latin typeface="HelveticaNeue Regular"/>
              </a:rPr>
              <a:t>.</a:t>
            </a:r>
          </a:p>
          <a:p>
            <a:r>
              <a:rPr lang="en-US" sz="2000" b="0" i="0" u="none" strike="noStrike" dirty="0">
                <a:solidFill>
                  <a:srgbClr val="333333"/>
                </a:solidFill>
                <a:effectLst/>
                <a:latin typeface="HelveticaNeue Regular"/>
              </a:rPr>
              <a:t>S. Bharathi, A. Chervenak, E. </a:t>
            </a:r>
            <a:r>
              <a:rPr lang="en-US" sz="2000" b="0" i="0" u="none" strike="noStrike" dirty="0" err="1">
                <a:solidFill>
                  <a:srgbClr val="333333"/>
                </a:solidFill>
                <a:effectLst/>
                <a:latin typeface="HelveticaNeue Regular"/>
              </a:rPr>
              <a:t>Deelman</a:t>
            </a:r>
            <a:r>
              <a:rPr lang="en-US" sz="2000" b="0" i="0" u="none" strike="noStrike" dirty="0">
                <a:solidFill>
                  <a:srgbClr val="333333"/>
                </a:solidFill>
                <a:effectLst/>
                <a:latin typeface="HelveticaNeue Regular"/>
              </a:rPr>
              <a:t>, G. Mehta, M. -H. </a:t>
            </a:r>
            <a:r>
              <a:rPr lang="en-US" sz="2000" b="0" i="0" u="none" strike="noStrike" dirty="0" err="1">
                <a:solidFill>
                  <a:srgbClr val="333333"/>
                </a:solidFill>
                <a:effectLst/>
                <a:latin typeface="HelveticaNeue Regular"/>
              </a:rPr>
              <a:t>Su</a:t>
            </a:r>
            <a:r>
              <a:rPr lang="en-US" sz="2000" b="0" i="0" u="none" strike="noStrike" dirty="0">
                <a:solidFill>
                  <a:srgbClr val="333333"/>
                </a:solidFill>
                <a:effectLst/>
                <a:latin typeface="HelveticaNeue Regular"/>
              </a:rPr>
              <a:t> and K. </a:t>
            </a:r>
            <a:r>
              <a:rPr lang="en-US" sz="2000" b="0" i="0" u="none" strike="noStrike" dirty="0" err="1">
                <a:solidFill>
                  <a:srgbClr val="333333"/>
                </a:solidFill>
                <a:effectLst/>
                <a:latin typeface="HelveticaNeue Regular"/>
              </a:rPr>
              <a:t>Vahi</a:t>
            </a:r>
            <a:r>
              <a:rPr lang="en-US" sz="2000" b="0" i="0" u="none" strike="noStrike" dirty="0">
                <a:solidFill>
                  <a:srgbClr val="333333"/>
                </a:solidFill>
                <a:effectLst/>
                <a:latin typeface="HelveticaNeue Regular"/>
              </a:rPr>
              <a:t>, "Characterization of scientific workflows," </a:t>
            </a:r>
            <a:r>
              <a:rPr lang="en-US" sz="2000" b="0" i="1" u="none" strike="noStrike" dirty="0">
                <a:solidFill>
                  <a:srgbClr val="333333"/>
                </a:solidFill>
                <a:effectLst/>
                <a:latin typeface="HelveticaNeue Regular"/>
              </a:rPr>
              <a:t>2008 Third Workshop on Workflows in Support of Large-Scale Science</a:t>
            </a:r>
            <a:r>
              <a:rPr lang="en-US" sz="2000" b="0" i="0" u="none" strike="noStrike" dirty="0">
                <a:solidFill>
                  <a:srgbClr val="333333"/>
                </a:solidFill>
                <a:effectLst/>
                <a:latin typeface="HelveticaNeue Regular"/>
              </a:rPr>
              <a:t>, Austin, TX, USA, 2008, pp. 1-10, doi:</a:t>
            </a:r>
            <a:r>
              <a:rPr lang="en-US" sz="2000" b="0" i="0" u="none" strike="noStrike" dirty="0">
                <a:solidFill>
                  <a:srgbClr val="333333"/>
                </a:solidFill>
                <a:effectLst/>
                <a:latin typeface="HelveticaNeue Regular"/>
                <a:hlinkClick r:id="rId4"/>
              </a:rPr>
              <a:t>10.1109/WORKS.2008.4723958</a:t>
            </a:r>
            <a:r>
              <a:rPr lang="en-US" sz="2000" b="0" i="0" u="none" strike="noStrike" dirty="0">
                <a:solidFill>
                  <a:srgbClr val="333333"/>
                </a:solidFill>
                <a:effectLst/>
                <a:latin typeface="HelveticaNeue Regular"/>
              </a:rPr>
              <a:t>.</a:t>
            </a:r>
          </a:p>
          <a:p>
            <a:r>
              <a:rPr lang="en-US" sz="2000" b="0" i="0" u="none" strike="noStrike" dirty="0" err="1">
                <a:solidFill>
                  <a:srgbClr val="333333"/>
                </a:solidFill>
                <a:effectLst/>
                <a:latin typeface="HelveticaNeue Regular"/>
              </a:rPr>
              <a:t>Blaschke</a:t>
            </a:r>
            <a:r>
              <a:rPr lang="en-US" sz="2000" b="0" i="0" u="none" strike="noStrike" dirty="0">
                <a:solidFill>
                  <a:srgbClr val="333333"/>
                </a:solidFill>
                <a:effectLst/>
                <a:latin typeface="HelveticaNeue Regular"/>
              </a:rPr>
              <a:t>, Johannes P., Brewster, Aaron S., et. al. 2021. "Real-Time XFEL Data Analysis at SLAC and NERSC: a Trial Run of Nascent </a:t>
            </a:r>
            <a:r>
              <a:rPr lang="en-US" sz="2000" b="0" i="0" u="none" strike="noStrike" dirty="0" err="1">
                <a:solidFill>
                  <a:srgbClr val="333333"/>
                </a:solidFill>
                <a:effectLst/>
                <a:latin typeface="HelveticaNeue Regular"/>
              </a:rPr>
              <a:t>Exascale</a:t>
            </a:r>
            <a:r>
              <a:rPr lang="en-US" sz="2000" b="0" i="0" u="none" strike="noStrike" dirty="0">
                <a:solidFill>
                  <a:srgbClr val="333333"/>
                </a:solidFill>
                <a:effectLst/>
                <a:latin typeface="HelveticaNeue Regular"/>
              </a:rPr>
              <a:t> Experimental Data Analysis". United States. </a:t>
            </a:r>
            <a:r>
              <a:rPr lang="en-US" sz="2000" b="0" i="0" u="none" strike="noStrike" dirty="0">
                <a:solidFill>
                  <a:srgbClr val="333333"/>
                </a:solidFill>
                <a:effectLst/>
                <a:latin typeface="HelveticaNeue Regular"/>
                <a:hlinkClick r:id="rId5"/>
              </a:rPr>
              <a:t>https://www.osti.gov/servlets/purl/1827927</a:t>
            </a:r>
            <a:r>
              <a:rPr lang="en-US" sz="2000" b="0" i="0" u="none" strike="noStrike" dirty="0">
                <a:solidFill>
                  <a:srgbClr val="333333"/>
                </a:solidFill>
                <a:effectLst/>
                <a:latin typeface="HelveticaNeue Regular"/>
              </a:rPr>
              <a:t>.</a:t>
            </a:r>
          </a:p>
          <a:p>
            <a:r>
              <a:rPr lang="en-US" sz="2000" b="0" i="0" u="none" strike="noStrike" dirty="0">
                <a:solidFill>
                  <a:srgbClr val="333333"/>
                </a:solidFill>
                <a:effectLst/>
                <a:latin typeface="HelveticaNeue Regular"/>
              </a:rPr>
              <a:t>Younge, Andrew J. 2021. "Containers and the Truth between HPC &amp; Cloud System Software Convergence.". United States. DOI:</a:t>
            </a:r>
            <a:r>
              <a:rPr lang="en-US" sz="2000" b="0" i="0" u="none" strike="noStrike" dirty="0">
                <a:solidFill>
                  <a:srgbClr val="333333"/>
                </a:solidFill>
                <a:effectLst/>
                <a:latin typeface="HelveticaNeue Regular"/>
                <a:hlinkClick r:id="rId6"/>
              </a:rPr>
              <a:t>10.2172/1859696</a:t>
            </a:r>
            <a:r>
              <a:rPr lang="en-US" sz="2000" b="0" i="0" u="none" strike="noStrike" dirty="0">
                <a:solidFill>
                  <a:srgbClr val="333333"/>
                </a:solidFill>
                <a:effectLst/>
                <a:latin typeface="HelveticaNeue Regular"/>
              </a:rPr>
              <a:t>. </a:t>
            </a:r>
          </a:p>
        </p:txBody>
      </p:sp>
    </p:spTree>
    <p:extLst>
      <p:ext uri="{BB962C8B-B14F-4D97-AF65-F5344CB8AC3E}">
        <p14:creationId xmlns:p14="http://schemas.microsoft.com/office/powerpoint/2010/main" val="302472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88184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294495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959022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306729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2242859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326570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166412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9027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1313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119534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352324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22403240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13591</TotalTime>
  <Words>3871</Words>
  <Application>Microsoft Office PowerPoint</Application>
  <PresentationFormat>Custom</PresentationFormat>
  <Paragraphs>469</Paragraphs>
  <Slides>36</Slides>
  <Notes>18</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Arial Black</vt:lpstr>
      <vt:lpstr>Calibri</vt:lpstr>
      <vt:lpstr>Cambria Math</vt:lpstr>
      <vt:lpstr>Courier</vt:lpstr>
      <vt:lpstr>HelveticaNeue Regular</vt:lpstr>
      <vt:lpstr>Lucida Console</vt:lpstr>
      <vt:lpstr>Lucida Grande</vt:lpstr>
      <vt:lpstr>Monaco</vt:lpstr>
      <vt:lpstr>Roboto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549</cp:revision>
  <cp:lastPrinted>2017-11-02T18:35:01Z</cp:lastPrinted>
  <dcterms:created xsi:type="dcterms:W3CDTF">2018-11-06T17:28:56Z</dcterms:created>
  <dcterms:modified xsi:type="dcterms:W3CDTF">2023-11-03T21:42:08Z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