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7"/>
  </p:notesMasterIdLst>
  <p:handoutMasterIdLst>
    <p:handoutMasterId r:id="rId48"/>
  </p:handoutMasterIdLst>
  <p:sldIdLst>
    <p:sldId id="617" r:id="rId5"/>
    <p:sldId id="320" r:id="rId6"/>
    <p:sldId id="1880" r:id="rId7"/>
    <p:sldId id="1882" r:id="rId8"/>
    <p:sldId id="1881" r:id="rId9"/>
    <p:sldId id="1883" r:id="rId10"/>
    <p:sldId id="1872" r:id="rId11"/>
    <p:sldId id="1888" r:id="rId12"/>
    <p:sldId id="1887" r:id="rId13"/>
    <p:sldId id="1886" r:id="rId14"/>
    <p:sldId id="1885" r:id="rId15"/>
    <p:sldId id="1889" r:id="rId16"/>
    <p:sldId id="1891" r:id="rId17"/>
    <p:sldId id="1890" r:id="rId18"/>
    <p:sldId id="1892" r:id="rId19"/>
    <p:sldId id="1893" r:id="rId20"/>
    <p:sldId id="1894" r:id="rId21"/>
    <p:sldId id="1896" r:id="rId22"/>
    <p:sldId id="532" r:id="rId23"/>
    <p:sldId id="568" r:id="rId24"/>
    <p:sldId id="563" r:id="rId25"/>
    <p:sldId id="637" r:id="rId26"/>
    <p:sldId id="1884" r:id="rId27"/>
    <p:sldId id="1897" r:id="rId28"/>
    <p:sldId id="1898" r:id="rId29"/>
    <p:sldId id="1855" r:id="rId30"/>
    <p:sldId id="1864" r:id="rId31"/>
    <p:sldId id="1863" r:id="rId32"/>
    <p:sldId id="1867" r:id="rId33"/>
    <p:sldId id="1868" r:id="rId34"/>
    <p:sldId id="1865" r:id="rId35"/>
    <p:sldId id="1866" r:id="rId36"/>
    <p:sldId id="486" r:id="rId37"/>
    <p:sldId id="1869" r:id="rId38"/>
    <p:sldId id="1895" r:id="rId39"/>
    <p:sldId id="299" r:id="rId40"/>
    <p:sldId id="1878" r:id="rId41"/>
    <p:sldId id="611" r:id="rId42"/>
    <p:sldId id="586" r:id="rId43"/>
    <p:sldId id="1870" r:id="rId44"/>
    <p:sldId id="636" r:id="rId45"/>
    <p:sldId id="654" r:id="rId4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4" d="100"/>
          <a:sy n="114" d="100"/>
        </p:scale>
        <p:origin x="840"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98768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1054125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150136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Scientific software development is a complex process, involving expertise in many different subject areas.  Domain experts have a set of models in mind, and will propose equations required to solve the problem.  They should also have considered validation checks arising from physical and mathematical properties of their models: like conserved quantities and analytical solutions.  Applied mathematicians work with solvers and </a:t>
            </a:r>
            <a:r>
              <a:rPr lang="en-US" sz="1200" kern="1200" dirty="0" err="1">
                <a:solidFill>
                  <a:schemeClr val="tx1"/>
                </a:solidFill>
                <a:effectLst/>
                <a:latin typeface="+mn-lt"/>
                <a:ea typeface="+mn-ea"/>
                <a:cs typeface="+mn-cs"/>
              </a:rPr>
              <a:t>discretizations</a:t>
            </a:r>
            <a:r>
              <a:rPr lang="en-US" sz="1200" kern="1200" dirty="0">
                <a:solidFill>
                  <a:schemeClr val="tx1"/>
                </a:solidFill>
                <a:effectLst/>
                <a:latin typeface="+mn-lt"/>
                <a:ea typeface="+mn-ea"/>
                <a:cs typeface="+mn-cs"/>
              </a:rPr>
              <a:t>.  They should contribute a good understanding of function spaces and convergence criteria - which address model fidelity, accuracy, and stability.  Computer scientists map problem details into programming languages.  They contribute extensible and interoperable frameworks that maximize both productivity and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the project team to work together effectively, they need to iterate on features that move toward their science objectives.  Testing happens at many points in this process, and is essential for ensuring that the desired outcomes are achieved.</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306159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235954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24</a:t>
            </a:fld>
            <a:endParaRPr lang="en-US"/>
          </a:p>
        </p:txBody>
      </p:sp>
    </p:spTree>
    <p:extLst>
      <p:ext uri="{BB962C8B-B14F-4D97-AF65-F5344CB8AC3E}">
        <p14:creationId xmlns:p14="http://schemas.microsoft.com/office/powerpoint/2010/main" val="1194558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387135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those basic unit tests are done, we can create a unit test at the next level.  Here,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blast wave is simulated using the cell grid and equation of state previously tested.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wave has a known analytical solution, which provides an error estimate for the implementation.  Out-of-tolerance errors at this stage indicate a problem specific to hydrodynamics, since the cells and equation of state are already tested.  In addition, plotting errors vs. space and time helps to train graduate students.</a:t>
            </a:r>
          </a:p>
        </p:txBody>
      </p:sp>
      <p:sp>
        <p:nvSpPr>
          <p:cNvPr id="4" name="Slide Number Placeholder 3"/>
          <p:cNvSpPr>
            <a:spLocks noGrp="1"/>
          </p:cNvSpPr>
          <p:nvPr>
            <p:ph type="sldNum" sz="quarter" idx="5"/>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298121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4146054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3944756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239920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235142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326911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511110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107481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1179370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4279848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4E672D7-8E2D-4611-973D-F4591A707C34}" type="slidenum">
              <a:rPr lang="en-US" smtClean="0"/>
              <a:t>35</a:t>
            </a:fld>
            <a:endParaRPr lang="en-US"/>
          </a:p>
        </p:txBody>
      </p:sp>
    </p:spTree>
    <p:extLst>
      <p:ext uri="{BB962C8B-B14F-4D97-AF65-F5344CB8AC3E}">
        <p14:creationId xmlns:p14="http://schemas.microsoft.com/office/powerpoint/2010/main" val="1386661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an example from the E3SM code, the </a:t>
            </a:r>
            <a:r>
              <a:rPr lang="en-US" sz="1200" kern="1200" dirty="0" err="1">
                <a:solidFill>
                  <a:schemeClr val="tx1"/>
                </a:solidFill>
                <a:effectLst/>
                <a:latin typeface="+mn-lt"/>
                <a:ea typeface="+mn-ea"/>
                <a:cs typeface="+mn-cs"/>
              </a:rPr>
              <a:t>Exascale</a:t>
            </a:r>
            <a:r>
              <a:rPr lang="en-US" sz="1200" kern="1200" dirty="0">
                <a:solidFill>
                  <a:schemeClr val="tx1"/>
                </a:solidFill>
                <a:effectLst/>
                <a:latin typeface="+mn-lt"/>
                <a:ea typeface="+mn-ea"/>
                <a:cs typeface="+mn-cs"/>
              </a:rPr>
              <a:t> Earth System Model.  Although advanced now, it originated in a combination of Fortran codes dealing with various aspects of climate modeling.  The project came together from a collection of independent projects and development practices. They imposed structure on the code through the use of Fortran modules. However, the focus was on running whole models, so their architecture and testing strategies evolved to work with that goal. That led to an unforeseen difficulty. For several sections of the code, even the simplest modification would take running the entire model to test. This meant enqueuing the job in a batch queue that would take non-trivial amount of time to run. What was missing was granular testing. And it wasn’t easy to separate out code sections for testing independently because one Fortran module gets data from another, that in turn gets data from yet another and so on … This is an example of a methodology used to generate an independent test for a code section. </a:t>
            </a:r>
          </a:p>
          <a:p>
            <a:endParaRPr lang="en-US" sz="1200" kern="1200" dirty="0">
              <a:solidFill>
                <a:schemeClr val="tx1"/>
              </a:solidFill>
              <a:effectLst/>
              <a:latin typeface="+mn-lt"/>
              <a:ea typeface="+mn-ea"/>
              <a:cs typeface="+mn-cs"/>
            </a:endParaRPr>
          </a:p>
          <a:p>
            <a:pPr marL="228600" indent="-228600">
              <a:buAutoNum type="alphaLcParenR"/>
            </a:pPr>
            <a:r>
              <a:rPr lang="en-US" sz="1200" kern="1200" dirty="0">
                <a:solidFill>
                  <a:schemeClr val="tx1"/>
                </a:solidFill>
                <a:effectLst/>
                <a:latin typeface="+mn-lt"/>
                <a:ea typeface="+mn-ea"/>
                <a:cs typeface="+mn-cs"/>
              </a:rPr>
              <a:t>Review the dependencies. Here the model needs to be at a certain ”state” to invoke the target code.</a:t>
            </a:r>
          </a:p>
          <a:p>
            <a:pPr marL="228600" indent="-228600">
              <a:buAutoNum type="alphaLcParenR"/>
            </a:pPr>
            <a:r>
              <a:rPr lang="en-US" sz="1200" kern="1200" dirty="0">
                <a:solidFill>
                  <a:schemeClr val="tx1"/>
                </a:solidFill>
                <a:effectLst/>
                <a:latin typeface="+mn-lt"/>
                <a:ea typeface="+mn-ea"/>
                <a:cs typeface="+mn-cs"/>
              </a:rPr>
              <a:t>Look for dependencies on Fortran data modules that are outside the sub-tree containing the source code for this section</a:t>
            </a:r>
          </a:p>
          <a:p>
            <a:pPr marL="228600" indent="-228600">
              <a:buAutoNum type="alphaLcParenR"/>
            </a:pPr>
            <a:r>
              <a:rPr lang="en-US" sz="1200" kern="1200" dirty="0">
                <a:solidFill>
                  <a:schemeClr val="tx1"/>
                </a:solidFill>
                <a:effectLst/>
                <a:latin typeface="+mn-lt"/>
                <a:ea typeface="+mn-ea"/>
                <a:cs typeface="+mn-cs"/>
              </a:rPr>
              <a:t>For each of the data modules determine where the dependencies can be pruned. </a:t>
            </a:r>
          </a:p>
          <a:p>
            <a:r>
              <a:rPr lang="en-US" sz="1200" kern="1200" dirty="0">
                <a:solidFill>
                  <a:schemeClr val="tx1"/>
                </a:solidFill>
                <a:effectLst/>
                <a:latin typeface="+mn-lt"/>
                <a:ea typeface="+mn-ea"/>
                <a:cs typeface="+mn-cs"/>
              </a:rPr>
              <a:t>d) Run the full model and capture the “state” just before the invocation of the target section.</a:t>
            </a:r>
          </a:p>
          <a:p>
            <a:r>
              <a:rPr lang="en-US" sz="1200" kern="1200" dirty="0">
                <a:solidFill>
                  <a:schemeClr val="tx1"/>
                </a:solidFill>
                <a:effectLst/>
                <a:latin typeface="+mn-lt"/>
                <a:ea typeface="+mn-ea"/>
                <a:cs typeface="+mn-cs"/>
              </a:rPr>
              <a:t>e) Create a separate working directory for the test</a:t>
            </a:r>
          </a:p>
          <a:p>
            <a:r>
              <a:rPr lang="en-US" sz="1200" kern="1200" dirty="0">
                <a:solidFill>
                  <a:schemeClr val="tx1"/>
                </a:solidFill>
                <a:effectLst/>
                <a:latin typeface="+mn-lt"/>
                <a:ea typeface="+mn-ea"/>
                <a:cs typeface="+mn-cs"/>
              </a:rPr>
              <a:t>f) In this working area create soft links to the files that have dependencies</a:t>
            </a:r>
          </a:p>
          <a:p>
            <a:r>
              <a:rPr lang="en-US" sz="1200" kern="1200" dirty="0">
                <a:solidFill>
                  <a:schemeClr val="tx1"/>
                </a:solidFill>
                <a:effectLst/>
                <a:latin typeface="+mn-lt"/>
                <a:ea typeface="+mn-ea"/>
                <a:cs typeface="+mn-cs"/>
              </a:rPr>
              <a:t>g) Where the dependence is to be pruned create a copy of the corresponding file in the working area and modify it as needed.</a:t>
            </a:r>
          </a:p>
          <a:p>
            <a:r>
              <a:rPr lang="en-US" sz="1200" kern="1200" dirty="0">
                <a:solidFill>
                  <a:schemeClr val="tx1"/>
                </a:solidFill>
                <a:effectLst/>
                <a:latin typeface="+mn-lt"/>
                <a:ea typeface="+mn-ea"/>
                <a:cs typeface="+mn-cs"/>
              </a:rPr>
              <a:t>e) Create a test driver to load the state and exercise the unit.</a:t>
            </a:r>
          </a:p>
          <a:p>
            <a:r>
              <a:rPr lang="en-US" sz="1200" kern="1200" dirty="0">
                <a:solidFill>
                  <a:schemeClr val="tx1"/>
                </a:solidFill>
                <a:effectLst/>
                <a:latin typeface="+mn-lt"/>
                <a:ea typeface="+mn-ea"/>
                <a:cs typeface="+mn-cs"/>
              </a:rPr>
              <a:t>d) If extra functions from the code were accessed, these were </a:t>
            </a:r>
            <a:r>
              <a:rPr lang="en-US" sz="1200" kern="1200" dirty="0" err="1">
                <a:solidFill>
                  <a:schemeClr val="tx1"/>
                </a:solidFill>
                <a:effectLst/>
                <a:latin typeface="+mn-lt"/>
                <a:ea typeface="+mn-ea"/>
                <a:cs typeface="+mn-cs"/>
              </a:rPr>
              <a:t>sym</a:t>
            </a:r>
            <a:r>
              <a:rPr lang="en-US" sz="1200" kern="1200" dirty="0">
                <a:solidFill>
                  <a:schemeClr val="tx1"/>
                </a:solidFill>
                <a:effectLst/>
                <a:latin typeface="+mn-lt"/>
                <a:ea typeface="+mn-ea"/>
                <a:cs typeface="+mn-cs"/>
              </a:rPr>
              <a:t>-linked into the test directory.  Here, the branch at the right represents some helper functions that can be imported easily.</a:t>
            </a:r>
          </a:p>
          <a:p>
            <a:r>
              <a:rPr lang="en-US" sz="1200" kern="1200" dirty="0">
                <a:solidFill>
                  <a:schemeClr val="tx1"/>
                </a:solidFill>
                <a:effectLst/>
                <a:latin typeface="+mn-lt"/>
                <a:ea typeface="+mn-ea"/>
                <a:cs typeface="+mn-cs"/>
              </a:rPr>
              <a:t>e) That doesn't always work.  The red dot represents a module with lots of dependencies - not needed for this test.  In these cases, the module was modified to remove unnecessary dependencies.</a:t>
            </a:r>
          </a:p>
          <a:p>
            <a:r>
              <a:rPr lang="en-US" sz="1200" kern="1200" dirty="0">
                <a:solidFill>
                  <a:schemeClr val="tx1"/>
                </a:solidFill>
                <a:effectLst/>
                <a:latin typeface="+mn-lt"/>
                <a:ea typeface="+mn-ea"/>
                <a:cs typeface="+mn-cs"/>
              </a:rPr>
              <a:t>f) With all the code dependencies sorted out, the test driver itself becomes an isolated unit.  For this example, the original test took hours to run through the batch queue of a cluster.  The new unit test ran in 20 seconds on a developer's laptop.</a:t>
            </a:r>
          </a:p>
        </p:txBody>
      </p:sp>
      <p:sp>
        <p:nvSpPr>
          <p:cNvPr id="4" name="Slide Number Placeholder 3"/>
          <p:cNvSpPr>
            <a:spLocks noGrp="1"/>
          </p:cNvSpPr>
          <p:nvPr>
            <p:ph type="sldNum" sz="quarter" idx="5"/>
          </p:nvPr>
        </p:nvSpPr>
        <p:spPr/>
        <p:txBody>
          <a:bodyPr/>
          <a:lstStyle/>
          <a:p>
            <a:fld id="{54E672D7-8E2D-4611-973D-F4591A707C34}" type="slidenum">
              <a:rPr lang="en-US" smtClean="0"/>
              <a:t>36</a:t>
            </a:fld>
            <a:endParaRPr lang="en-US"/>
          </a:p>
        </p:txBody>
      </p:sp>
    </p:spTree>
    <p:extLst>
      <p:ext uri="{BB962C8B-B14F-4D97-AF65-F5344CB8AC3E}">
        <p14:creationId xmlns:p14="http://schemas.microsoft.com/office/powerpoint/2010/main" val="173852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think about this problem as "selecting the right tests."  Taking a step back, there are two 'levels' of tests (regression testing and CI-type tests), and there are multiple 'granularities' of tests (from unit to integration).  Computer scientists tend to gravitate towards tests that run quickly and check data structures, types, definitions, syntax, and error reporting.  These quick tests are great for a continuous integration suite.  Domain scientists tend to think of ways to compare program outputs to external measures - like known solutions and example run cases.  These tests can be long-running, and need interpretation to understand what's going on.  Such tests are often better suited for scheduled testing - which can be set up to run on dedicated servers on a nightly or weekly schedule. And there is a range of intermediate levels of testing pertaining to interoperability in component-based software systems, verification of non-trivial functionality such as transparent restart from a checkpoint etc. Since testing is so broad, individual tests can also vary in complexity.  As a rule of thumb, complicated tests get -100 points.  Tests should be as simple as possible, and always provide information on what went wrong.  If a test can't help to diagnose an error condition, it's not a useful test.</a:t>
            </a:r>
          </a:p>
        </p:txBody>
      </p:sp>
      <p:sp>
        <p:nvSpPr>
          <p:cNvPr id="4" name="Slide Number Placeholder 3"/>
          <p:cNvSpPr>
            <a:spLocks noGrp="1"/>
          </p:cNvSpPr>
          <p:nvPr>
            <p:ph type="sldNum" sz="quarter" idx="5"/>
          </p:nvPr>
        </p:nvSpPr>
        <p:spPr/>
        <p:txBody>
          <a:bodyPr/>
          <a:lstStyle/>
          <a:p>
            <a:fld id="{54E672D7-8E2D-4611-973D-F4591A707C34}" type="slidenum">
              <a:rPr lang="en-US" smtClean="0"/>
              <a:t>37</a:t>
            </a:fld>
            <a:endParaRPr lang="en-US"/>
          </a:p>
        </p:txBody>
      </p:sp>
    </p:spTree>
    <p:extLst>
      <p:ext uri="{BB962C8B-B14F-4D97-AF65-F5344CB8AC3E}">
        <p14:creationId xmlns:p14="http://schemas.microsoft.com/office/powerpoint/2010/main" val="2761583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Even if you follow the TDD methodology, it is useful to know how much code is actually being tested. </a:t>
            </a:r>
          </a:p>
        </p:txBody>
      </p:sp>
      <p:sp>
        <p:nvSpPr>
          <p:cNvPr id="4" name="Slide Number Placeholder 3"/>
          <p:cNvSpPr>
            <a:spLocks noGrp="1"/>
          </p:cNvSpPr>
          <p:nvPr>
            <p:ph type="sldNum" sz="quarter" idx="5"/>
          </p:nvPr>
        </p:nvSpPr>
        <p:spPr/>
        <p:txBody>
          <a:bodyPr/>
          <a:lstStyle/>
          <a:p>
            <a:fld id="{54E672D7-8E2D-4611-973D-F4591A707C34}" type="slidenum">
              <a:rPr lang="en-US" smtClean="0"/>
              <a:t>38</a:t>
            </a:fld>
            <a:endParaRPr lang="en-US"/>
          </a:p>
        </p:txBody>
      </p:sp>
    </p:spTree>
    <p:extLst>
      <p:ext uri="{BB962C8B-B14F-4D97-AF65-F5344CB8AC3E}">
        <p14:creationId xmlns:p14="http://schemas.microsoft.com/office/powerpoint/2010/main" val="2039089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final example shows a graphical way to "map" areas of your code for testing.  The x-axis has physical </a:t>
            </a:r>
            <a:r>
              <a:rPr lang="en-US" sz="1200" kern="1200" dirty="0" err="1">
                <a:solidFill>
                  <a:schemeClr val="tx1"/>
                </a:solidFill>
                <a:effectLst/>
                <a:latin typeface="+mn-lt"/>
                <a:ea typeface="+mn-ea"/>
                <a:cs typeface="+mn-cs"/>
              </a:rPr>
              <a:t>capabiliies</a:t>
            </a:r>
            <a:r>
              <a:rPr lang="en-US" sz="1200" kern="1200" dirty="0">
                <a:solidFill>
                  <a:schemeClr val="tx1"/>
                </a:solidFill>
                <a:effectLst/>
                <a:latin typeface="+mn-lt"/>
                <a:ea typeface="+mn-ea"/>
                <a:cs typeface="+mn-cs"/>
              </a:rPr>
              <a:t>.  The y-axis has infrastructure and generic solvers.  List out all test and mark the corresponding squares in the matrix if the two corresponding features are exercised together in the test. For example here SV stands for the </a:t>
            </a:r>
            <a:r>
              <a:rPr lang="en-US" sz="1200" kern="1200" dirty="0" err="1">
                <a:solidFill>
                  <a:schemeClr val="tx1"/>
                </a:solidFill>
                <a:effectLst/>
                <a:latin typeface="+mn-lt"/>
                <a:ea typeface="+mn-ea"/>
                <a:cs typeface="+mn-cs"/>
              </a:rPr>
              <a:t>Sedov</a:t>
            </a:r>
            <a:r>
              <a:rPr lang="en-US" sz="1200" kern="1200" dirty="0">
                <a:solidFill>
                  <a:schemeClr val="tx1"/>
                </a:solidFill>
                <a:effectLst/>
                <a:latin typeface="+mn-lt"/>
                <a:ea typeface="+mn-ea"/>
                <a:cs typeface="+mn-cs"/>
              </a:rPr>
              <a:t> test run with Uniform grid and includes tracer particles. Similarly the </a:t>
            </a:r>
            <a:r>
              <a:rPr lang="en-US" sz="1200" kern="1200" dirty="0" err="1">
                <a:solidFill>
                  <a:schemeClr val="tx1"/>
                </a:solidFill>
                <a:effectLst/>
                <a:latin typeface="+mn-lt"/>
                <a:ea typeface="+mn-ea"/>
                <a:cs typeface="+mn-cs"/>
              </a:rPr>
              <a:t>celluar</a:t>
            </a:r>
            <a:r>
              <a:rPr lang="en-US" sz="1200" kern="1200" dirty="0">
                <a:solidFill>
                  <a:schemeClr val="tx1"/>
                </a:solidFill>
                <a:effectLst/>
                <a:latin typeface="+mn-lt"/>
                <a:ea typeface="+mn-ea"/>
                <a:cs typeface="+mn-cs"/>
              </a:rPr>
              <a:t> test (CL) runs with AMR and also includes nuclear burning and particles in addition to Hydro and EOS.  The idea is to know which of these squares need to be marked to have sufficient amount of interoperability coverage needed by the code.   Not every square needs to be covered, though.  It also helps document areas of your code that are needed for each science scenario.</a:t>
            </a:r>
          </a:p>
          <a:p>
            <a:r>
              <a:rPr lang="en-US" sz="1200" kern="1200" dirty="0">
                <a:solidFill>
                  <a:schemeClr val="tx1"/>
                </a:solidFill>
                <a:effectLst/>
                <a:latin typeface="+mn-lt"/>
                <a:ea typeface="+mn-ea"/>
                <a:cs typeface="+mn-cs"/>
              </a:rPr>
              <a:t>This type of map is complementary to code coverage.  If your program is well-structured, there should be some correspondence between this map and the files that coverage shows as "tested".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Order described here gives guidelines for how to select the tests to maximize the needed coverage while minimizing the cost. It is always desirable to run the fastest and most lightweight tests that can pinpoint the error</a:t>
            </a:r>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1762549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247521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reproducibility talk</a:t>
            </a: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393113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41</a:t>
            </a:fld>
            <a:endParaRPr lang="en-US"/>
          </a:p>
        </p:txBody>
      </p:sp>
    </p:spTree>
    <p:extLst>
      <p:ext uri="{BB962C8B-B14F-4D97-AF65-F5344CB8AC3E}">
        <p14:creationId xmlns:p14="http://schemas.microsoft.com/office/powerpoint/2010/main" val="1999427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42</a:t>
            </a:fld>
            <a:endParaRPr lang="en-US"/>
          </a:p>
        </p:txBody>
      </p:sp>
    </p:spTree>
    <p:extLst>
      <p:ext uri="{BB962C8B-B14F-4D97-AF65-F5344CB8AC3E}">
        <p14:creationId xmlns:p14="http://schemas.microsoft.com/office/powerpoint/2010/main" val="303759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705039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86668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56071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89686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381599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definitions and how it is used in a workflow. A process of inserting a check in development cycle. </a:t>
            </a:r>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36645511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BF7E92D7-9ED5-A87C-D509-BA64DB423A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1269" y="1812348"/>
            <a:ext cx="2109916" cy="905256"/>
          </a:xfrm>
          <a:prstGeom prst="rect">
            <a:avLst/>
          </a:prstGeom>
        </p:spPr>
      </p:pic>
      <p:pic>
        <p:nvPicPr>
          <p:cNvPr id="6" name="Picture 2">
            <a:extLst>
              <a:ext uri="{FF2B5EF4-FFF2-40B4-BE49-F238E27FC236}">
                <a16:creationId xmlns:a16="http://schemas.microsoft.com/office/drawing/2014/main" id="{B8685B5A-1B42-9554-1180-7967FE532B3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0177" y="4159671"/>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63495F55-8B64-2E14-879A-F0E83862F680}"/>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990" y="3344480"/>
            <a:ext cx="2937455" cy="68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4891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docs.gitlab.com/ee/ci/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hyperlink" Target="https://bssw.io/items?topic=testing"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ltp.sourceforge.net/coverage/lcov.php"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1017/CBO9780511760396"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doi.org/10.1002/spe.2220" TargetMode="External"/><Relationship Id="rId4" Type="http://schemas.openxmlformats.org/officeDocument/2006/relationships/hyperlink" Target="https://isbndb.com/book/97801311770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David E. </a:t>
            </a:r>
            <a:r>
              <a:rPr lang="en-US" sz="2000" dirty="0" err="1"/>
              <a:t>Bernholdt</a:t>
            </a:r>
            <a:r>
              <a:rPr lang="en-US" sz="2000" dirty="0"/>
              <a:t> (ORNL), Patricia Grubel (LANL), Rinku Gupta (ANL), Alicia </a:t>
            </a:r>
            <a:r>
              <a:rPr lang="en-US" sz="2000" dirty="0" err="1"/>
              <a:t>Klinvex</a:t>
            </a:r>
            <a:r>
              <a:rPr lang="en-US" sz="2000" dirty="0"/>
              <a:t> (SNL), Mark C. Miller (LLNL), Jared O’Neal (ANL), David M. Rogers (ORNL), Gregory R. Watson (ORNL)</a:t>
            </a:r>
          </a:p>
        </p:txBody>
      </p:sp>
      <p:sp>
        <p:nvSpPr>
          <p:cNvPr id="5" name="Google Shape;50;g60257ae959_0_0">
            <a:extLst>
              <a:ext uri="{FF2B5EF4-FFF2-40B4-BE49-F238E27FC236}">
                <a16:creationId xmlns:a16="http://schemas.microsoft.com/office/drawing/2014/main" id="{4F415A61-E92B-8AF3-3F00-EC6BF9B912DB}"/>
              </a:ext>
            </a:extLst>
          </p:cNvPr>
          <p:cNvSpPr txBox="1">
            <a:spLocks noGrp="1"/>
          </p:cNvSpPr>
          <p:nvPr>
            <p:ph type="ctrTitle"/>
          </p:nvPr>
        </p:nvSpPr>
        <p:spPr>
          <a:xfrm>
            <a:off x="3177633" y="503144"/>
            <a:ext cx="8292316" cy="1030930"/>
          </a:xfrm>
          <a:prstGeom prst="rect">
            <a:avLst/>
          </a:prstGeom>
          <a:noFill/>
          <a:ln>
            <a:noFill/>
          </a:ln>
        </p:spPr>
        <p:txBody>
          <a:bodyPr spcFirstLastPara="1" wrap="square" lIns="91425" tIns="45700" rIns="91425" bIns="45700" anchor="b" anchorCtr="0">
            <a:noAutofit/>
          </a:bodyPr>
          <a:lstStyle/>
          <a:p>
            <a:r>
              <a:rPr lang="en-US" dirty="0"/>
              <a:t>Software Testing and Verification</a:t>
            </a:r>
            <a:endParaRPr lang="en-US" sz="2800" dirty="0">
              <a:effectLst/>
            </a:endParaRP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5" name="TextBox 14">
            <a:extLst>
              <a:ext uri="{FF2B5EF4-FFF2-40B4-BE49-F238E27FC236}">
                <a16:creationId xmlns:a16="http://schemas.microsoft.com/office/drawing/2014/main" id="{F9B4A991-F297-965C-6924-5E546D972B66}"/>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7" name="Rectangle 6">
            <a:extLst>
              <a:ext uri="{FF2B5EF4-FFF2-40B4-BE49-F238E27FC236}">
                <a16:creationId xmlns:a16="http://schemas.microsoft.com/office/drawing/2014/main" id="{AE9EFDAD-7B60-9EFA-8FEB-6230778AF06F}"/>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8656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17" name="TextBox 16">
            <a:extLst>
              <a:ext uri="{FF2B5EF4-FFF2-40B4-BE49-F238E27FC236}">
                <a16:creationId xmlns:a16="http://schemas.microsoft.com/office/drawing/2014/main" id="{AA0BA1E1-5374-FD6A-8F4E-24246BDA28A3}"/>
              </a:ext>
            </a:extLst>
          </p:cNvPr>
          <p:cNvSpPr txBox="1"/>
          <p:nvPr/>
        </p:nvSpPr>
        <p:spPr>
          <a:xfrm>
            <a:off x="1130110" y="4787598"/>
            <a:ext cx="9121599" cy="1181862"/>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You write a “main” that reads in a number, calls the functions and prints true or false</a:t>
            </a:r>
          </a:p>
          <a:p>
            <a:pPr marL="285750" indent="-285750" algn="l">
              <a:lnSpc>
                <a:spcPct val="90000"/>
              </a:lnSpc>
              <a:buFont typeface="Arial" panose="020B0604020202020204" pitchFamily="34" charset="0"/>
              <a:buChar char="•"/>
            </a:pPr>
            <a:r>
              <a:rPr lang="en-US" dirty="0"/>
              <a:t>You can automate it by including a series of known primes and non-primes and their corresponding true or false values</a:t>
            </a:r>
          </a:p>
          <a:p>
            <a:pPr marL="285750" indent="-285750" algn="l">
              <a:lnSpc>
                <a:spcPct val="90000"/>
              </a:lnSpc>
              <a:buFont typeface="Arial" panose="020B0604020202020204" pitchFamily="34" charset="0"/>
              <a:buChar char="•"/>
            </a:pPr>
            <a:r>
              <a:rPr lang="en-US" dirty="0"/>
              <a:t>This is your “unit test” for the function</a:t>
            </a:r>
          </a:p>
        </p:txBody>
      </p:sp>
      <p:sp>
        <p:nvSpPr>
          <p:cNvPr id="5" name="TextBox 4">
            <a:extLst>
              <a:ext uri="{FF2B5EF4-FFF2-40B4-BE49-F238E27FC236}">
                <a16:creationId xmlns:a16="http://schemas.microsoft.com/office/drawing/2014/main" id="{49C8C45C-548E-EEC7-AA85-6EB7426DAC04}"/>
              </a:ext>
            </a:extLst>
          </p:cNvPr>
          <p:cNvSpPr txBox="1"/>
          <p:nvPr/>
        </p:nvSpPr>
        <p:spPr>
          <a:xfrm>
            <a:off x="6686634" y="4063455"/>
            <a:ext cx="4024756" cy="849463"/>
          </a:xfrm>
          <a:prstGeom prst="rect">
            <a:avLst/>
          </a:prstGeom>
          <a:noFill/>
        </p:spPr>
        <p:txBody>
          <a:bodyPr wrap="none" lIns="118872" tIns="91440" rIns="118872" bIns="91440" rtlCol="0" anchor="ctr" anchorCtr="0">
            <a:spAutoFit/>
          </a:bodyPr>
          <a:lstStyle/>
          <a:p>
            <a:pPr>
              <a:lnSpc>
                <a:spcPct val="90000"/>
              </a:lnSpc>
            </a:pPr>
            <a:r>
              <a:rPr lang="en-US" sz="2400" dirty="0"/>
              <a:t>Here are all the ingredients </a:t>
            </a:r>
          </a:p>
          <a:p>
            <a:pPr>
              <a:lnSpc>
                <a:spcPct val="90000"/>
              </a:lnSpc>
            </a:pPr>
            <a:r>
              <a:rPr lang="en-US" sz="2400" dirty="0"/>
              <a:t>for building a test !!</a:t>
            </a:r>
          </a:p>
        </p:txBody>
      </p:sp>
      <p:sp>
        <p:nvSpPr>
          <p:cNvPr id="8" name="Rectangle 7">
            <a:extLst>
              <a:ext uri="{FF2B5EF4-FFF2-40B4-BE49-F238E27FC236}">
                <a16:creationId xmlns:a16="http://schemas.microsoft.com/office/drawing/2014/main" id="{9FEC453C-8A27-5A5F-B26A-ABA513B00F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123551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3" name="Rounded Rectangle 2">
            <a:extLst>
              <a:ext uri="{FF2B5EF4-FFF2-40B4-BE49-F238E27FC236}">
                <a16:creationId xmlns:a16="http://schemas.microsoft.com/office/drawing/2014/main" id="{DC74BD74-D77A-B3A0-E636-1F86AC14DAC6}"/>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Tree>
    <p:extLst>
      <p:ext uri="{BB962C8B-B14F-4D97-AF65-F5344CB8AC3E}">
        <p14:creationId xmlns:p14="http://schemas.microsoft.com/office/powerpoint/2010/main" val="333554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820FFD99-BEBF-3BBA-4887-719613134193}"/>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5D17A6F2-5045-CE14-8808-8048FBC8D19C}"/>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135591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406844" y="2791910"/>
            <a:ext cx="2373788"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Finally, you want to verify that it meets your encryption needs</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64888" y="2786713"/>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integrate your new function with your encryption software</a:t>
            </a:r>
          </a:p>
        </p:txBody>
      </p:sp>
      <p:sp>
        <p:nvSpPr>
          <p:cNvPr id="14" name="Rectangle 13">
            <a:extLst>
              <a:ext uri="{FF2B5EF4-FFF2-40B4-BE49-F238E27FC236}">
                <a16:creationId xmlns:a16="http://schemas.microsoft.com/office/drawing/2014/main" id="{1F978CD3-CF5F-A8A1-483B-8479C73829B3}"/>
              </a:ext>
            </a:extLst>
          </p:cNvPr>
          <p:cNvSpPr/>
          <p:nvPr/>
        </p:nvSpPr>
        <p:spPr>
          <a:xfrm>
            <a:off x="6293987" y="918026"/>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So, you write another unit test that counts the number of digits in the prime</a:t>
            </a:r>
          </a:p>
        </p:txBody>
      </p:sp>
      <p:sp>
        <p:nvSpPr>
          <p:cNvPr id="17" name="TextBox 16">
            <a:extLst>
              <a:ext uri="{FF2B5EF4-FFF2-40B4-BE49-F238E27FC236}">
                <a16:creationId xmlns:a16="http://schemas.microsoft.com/office/drawing/2014/main" id="{AA0BA1E1-5374-FD6A-8F4E-24246BDA28A3}"/>
              </a:ext>
            </a:extLst>
          </p:cNvPr>
          <p:cNvSpPr txBox="1"/>
          <p:nvPr/>
        </p:nvSpPr>
        <p:spPr>
          <a:xfrm>
            <a:off x="1130110" y="4912247"/>
            <a:ext cx="9121599" cy="932563"/>
          </a:xfrm>
          <a:prstGeom prst="rect">
            <a:avLst/>
          </a:prstGeom>
          <a:noFill/>
        </p:spPr>
        <p:txBody>
          <a:bodyPr wrap="square" lIns="118872" tIns="91440" rIns="118872" bIns="91440" rtlCol="0" anchor="ctr" anchorCtr="0">
            <a:spAutoFit/>
          </a:bodyPr>
          <a:lstStyle/>
          <a:p>
            <a:pPr marL="285750" indent="-285750" algn="l">
              <a:lnSpc>
                <a:spcPct val="90000"/>
              </a:lnSpc>
              <a:buFont typeface="Arial" panose="020B0604020202020204" pitchFamily="34" charset="0"/>
              <a:buChar char="•"/>
            </a:pPr>
            <a:r>
              <a:rPr lang="en-US" dirty="0"/>
              <a:t>Now you have a more complex test that involves several correctly working components</a:t>
            </a:r>
          </a:p>
          <a:p>
            <a:pPr marL="285750" indent="-285750" algn="l">
              <a:lnSpc>
                <a:spcPct val="90000"/>
              </a:lnSpc>
              <a:buFont typeface="Arial" panose="020B0604020202020204" pitchFamily="34" charset="0"/>
              <a:buChar char="•"/>
            </a:pPr>
            <a:r>
              <a:rPr lang="en-US" dirty="0"/>
              <a:t>This is your “integration test”</a:t>
            </a:r>
          </a:p>
        </p:txBody>
      </p:sp>
      <p:sp>
        <p:nvSpPr>
          <p:cNvPr id="5" name="Rectangle 4">
            <a:extLst>
              <a:ext uri="{FF2B5EF4-FFF2-40B4-BE49-F238E27FC236}">
                <a16:creationId xmlns:a16="http://schemas.microsoft.com/office/drawing/2014/main" id="{648347E4-2A2D-9DC2-0D84-37E16DD6AAD7}"/>
              </a:ext>
            </a:extLst>
          </p:cNvPr>
          <p:cNvSpPr/>
          <p:nvPr/>
        </p:nvSpPr>
        <p:spPr>
          <a:xfrm>
            <a:off x="6293987" y="2874309"/>
            <a:ext cx="4976506" cy="1427609"/>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t>The encryption software is likely to have a way to verify that the cipher can only be translated with the right key </a:t>
            </a:r>
          </a:p>
        </p:txBody>
      </p:sp>
      <p:sp>
        <p:nvSpPr>
          <p:cNvPr id="6" name="Rounded Rectangle 5">
            <a:extLst>
              <a:ext uri="{FF2B5EF4-FFF2-40B4-BE49-F238E27FC236}">
                <a16:creationId xmlns:a16="http://schemas.microsoft.com/office/drawing/2014/main" id="{0D608E29-31E7-E9CA-2DB4-6662B68CA624}"/>
              </a:ext>
            </a:extLst>
          </p:cNvPr>
          <p:cNvSpPr/>
          <p:nvPr/>
        </p:nvSpPr>
        <p:spPr>
          <a:xfrm>
            <a:off x="406844" y="864917"/>
            <a:ext cx="2430816"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write a function to get to a large prime for encryption</a:t>
            </a:r>
          </a:p>
        </p:txBody>
      </p:sp>
      <p:sp>
        <p:nvSpPr>
          <p:cNvPr id="7" name="Rounded Rectangle 6">
            <a:extLst>
              <a:ext uri="{FF2B5EF4-FFF2-40B4-BE49-F238E27FC236}">
                <a16:creationId xmlns:a16="http://schemas.microsoft.com/office/drawing/2014/main" id="{D723FA3C-E98E-202D-34A1-9D56EE64C3D6}"/>
              </a:ext>
            </a:extLst>
          </p:cNvPr>
          <p:cNvSpPr/>
          <p:nvPr/>
        </p:nvSpPr>
        <p:spPr>
          <a:xfrm>
            <a:off x="3064889" y="820511"/>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Then you wish to confirm that it is a large enough prime</a:t>
            </a:r>
          </a:p>
        </p:txBody>
      </p:sp>
    </p:spTree>
    <p:extLst>
      <p:ext uri="{BB962C8B-B14F-4D97-AF65-F5344CB8AC3E}">
        <p14:creationId xmlns:p14="http://schemas.microsoft.com/office/powerpoint/2010/main" val="353798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Well known tests for enterprise software</a:t>
            </a:r>
          </a:p>
          <a:p>
            <a:pPr marL="0" indent="0">
              <a:buFont typeface="Arial" charset="0"/>
              <a:buNone/>
            </a:pPr>
            <a:endParaRPr lang="en-US" b="1" dirty="0"/>
          </a:p>
          <a:p>
            <a:r>
              <a:rPr lang="en-US" dirty="0"/>
              <a:t>Unit tests – verify a single function, extremely quick to run </a:t>
            </a:r>
          </a:p>
          <a:p>
            <a:r>
              <a:rPr lang="en-US" dirty="0"/>
              <a:t>Integration tests – verify functions working together</a:t>
            </a:r>
          </a:p>
          <a:p>
            <a:r>
              <a:rPr lang="en-US" dirty="0"/>
              <a:t>System tests – verify functionality of the entire software</a:t>
            </a:r>
          </a:p>
          <a:p>
            <a:r>
              <a:rPr lang="en-US" dirty="0"/>
              <a:t>Acceptance tests – verify that the client needs are met</a:t>
            </a:r>
          </a:p>
          <a:p>
            <a:r>
              <a:rPr lang="en-US" dirty="0"/>
              <a:t>Regression tests – verify that there is no degradation in code capabilities</a:t>
            </a:r>
          </a:p>
        </p:txBody>
      </p:sp>
    </p:spTree>
    <p:extLst>
      <p:ext uri="{BB962C8B-B14F-4D97-AF65-F5344CB8AC3E}">
        <p14:creationId xmlns:p14="http://schemas.microsoft.com/office/powerpoint/2010/main" val="119222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Types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279501"/>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pPr marL="0" indent="0">
              <a:buFont typeface="Arial" charset="0"/>
              <a:buNone/>
            </a:pPr>
            <a:r>
              <a:rPr lang="en-US" b="1" dirty="0"/>
              <a:t>Additional types of tests needed for research software</a:t>
            </a:r>
          </a:p>
          <a:p>
            <a:r>
              <a:rPr lang="en-US" dirty="0"/>
              <a:t>Composite unit tests – are tests for specific functionalities and/or capabilities</a:t>
            </a:r>
          </a:p>
          <a:p>
            <a:r>
              <a:rPr lang="en-US" dirty="0"/>
              <a:t>Granular tests – are integration tests at various granularities verifying correct behavior of interoperating functional units</a:t>
            </a:r>
          </a:p>
          <a:p>
            <a:r>
              <a:rPr lang="en-US" dirty="0"/>
              <a:t>Restart tests – verify that a run can restart transparently from a checkpointed state</a:t>
            </a:r>
          </a:p>
          <a:p>
            <a:r>
              <a:rPr lang="en-US" dirty="0"/>
              <a:t>Performance tests – apply to high-performance computing codes, verify that there is no performance loss</a:t>
            </a:r>
          </a:p>
          <a:p>
            <a:endParaRPr lang="en-US" dirty="0"/>
          </a:p>
        </p:txBody>
      </p:sp>
    </p:spTree>
    <p:extLst>
      <p:ext uri="{BB962C8B-B14F-4D97-AF65-F5344CB8AC3E}">
        <p14:creationId xmlns:p14="http://schemas.microsoft.com/office/powerpoint/2010/main" val="144669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27E7-1B04-6059-DC21-F381E18D613E}"/>
              </a:ext>
            </a:extLst>
          </p:cNvPr>
          <p:cNvSpPr>
            <a:spLocks noGrp="1"/>
          </p:cNvSpPr>
          <p:nvPr>
            <p:ph type="title"/>
          </p:nvPr>
        </p:nvSpPr>
        <p:spPr/>
        <p:txBody>
          <a:bodyPr/>
          <a:lstStyle/>
          <a:p>
            <a:r>
              <a:rPr lang="en-US" dirty="0"/>
              <a:t>Classes of Tests</a:t>
            </a:r>
          </a:p>
        </p:txBody>
      </p:sp>
      <p:sp>
        <p:nvSpPr>
          <p:cNvPr id="3" name="Content Placeholder 4">
            <a:extLst>
              <a:ext uri="{FF2B5EF4-FFF2-40B4-BE49-F238E27FC236}">
                <a16:creationId xmlns:a16="http://schemas.microsoft.com/office/drawing/2014/main" id="{A13C00BA-9C9C-7C0D-6354-5FA108DBBEAE}"/>
              </a:ext>
            </a:extLst>
          </p:cNvPr>
          <p:cNvSpPr txBox="1">
            <a:spLocks/>
          </p:cNvSpPr>
          <p:nvPr/>
        </p:nvSpPr>
        <p:spPr>
          <a:xfrm>
            <a:off x="776578" y="987948"/>
            <a:ext cx="10234322" cy="5458572"/>
          </a:xfrm>
          <a:prstGeom prst="rect">
            <a:avLst/>
          </a:prstGeom>
        </p:spPr>
        <p:txBody>
          <a:bodyPr>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White box testing – when you know the internals and can modify the code you are testing</a:t>
            </a:r>
          </a:p>
          <a:p>
            <a:pPr lvl="1"/>
            <a:r>
              <a:rPr lang="en-US" dirty="0"/>
              <a:t>Likely to be the code you and your collaborators are developing</a:t>
            </a:r>
          </a:p>
          <a:p>
            <a:pPr lvl="1"/>
            <a:r>
              <a:rPr lang="en-US" dirty="0"/>
              <a:t>You can insert assertions </a:t>
            </a:r>
          </a:p>
          <a:p>
            <a:pPr lvl="1"/>
            <a:r>
              <a:rPr lang="en-US" dirty="0"/>
              <a:t>You can insert code snippets that make testing easier</a:t>
            </a:r>
          </a:p>
          <a:p>
            <a:endParaRPr lang="en-US" dirty="0"/>
          </a:p>
          <a:p>
            <a:r>
              <a:rPr lang="en-US" dirty="0"/>
              <a:t>Black box testing – when you do not know the internals of the code being tested, and cannot modify the code</a:t>
            </a:r>
          </a:p>
          <a:p>
            <a:pPr lvl="1"/>
            <a:r>
              <a:rPr lang="en-US" dirty="0"/>
              <a:t>Third party software or legacy code</a:t>
            </a:r>
          </a:p>
          <a:p>
            <a:pPr lvl="1"/>
            <a:r>
              <a:rPr lang="en-US" dirty="0"/>
              <a:t>The only means of verification available is reasoning about output to be obtained from supplied input</a:t>
            </a:r>
          </a:p>
        </p:txBody>
      </p:sp>
    </p:spTree>
    <p:extLst>
      <p:ext uri="{BB962C8B-B14F-4D97-AF65-F5344CB8AC3E}">
        <p14:creationId xmlns:p14="http://schemas.microsoft.com/office/powerpoint/2010/main" val="62222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ACDB-1E73-1D50-6F84-4358DDFD89C5}"/>
              </a:ext>
            </a:extLst>
          </p:cNvPr>
          <p:cNvSpPr>
            <a:spLocks noGrp="1"/>
          </p:cNvSpPr>
          <p:nvPr>
            <p:ph type="title"/>
          </p:nvPr>
        </p:nvSpPr>
        <p:spPr/>
        <p:txBody>
          <a:bodyPr/>
          <a:lstStyle/>
          <a:p>
            <a:r>
              <a:rPr lang="en-US" dirty="0"/>
              <a:t>Test Driven Development</a:t>
            </a:r>
          </a:p>
        </p:txBody>
      </p:sp>
      <p:sp>
        <p:nvSpPr>
          <p:cNvPr id="3" name="Rounded Rectangle 2">
            <a:extLst>
              <a:ext uri="{FF2B5EF4-FFF2-40B4-BE49-F238E27FC236}">
                <a16:creationId xmlns:a16="http://schemas.microsoft.com/office/drawing/2014/main" id="{F0320A9A-C595-1142-D2C2-5FFFB1A21975}"/>
              </a:ext>
            </a:extLst>
          </p:cNvPr>
          <p:cNvSpPr/>
          <p:nvPr/>
        </p:nvSpPr>
        <p:spPr>
          <a:xfrm>
            <a:off x="2076450" y="105156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Consider new code</a:t>
            </a:r>
          </a:p>
        </p:txBody>
      </p:sp>
      <p:sp>
        <p:nvSpPr>
          <p:cNvPr id="4" name="Rounded Rectangle 3">
            <a:extLst>
              <a:ext uri="{FF2B5EF4-FFF2-40B4-BE49-F238E27FC236}">
                <a16:creationId xmlns:a16="http://schemas.microsoft.com/office/drawing/2014/main" id="{7A985171-2F55-532B-D096-45FF2DE0CDEB}"/>
              </a:ext>
            </a:extLst>
          </p:cNvPr>
          <p:cNvSpPr/>
          <p:nvPr/>
        </p:nvSpPr>
        <p:spPr>
          <a:xfrm>
            <a:off x="2000250" y="43434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Implement/modify  code</a:t>
            </a:r>
          </a:p>
        </p:txBody>
      </p:sp>
      <p:sp>
        <p:nvSpPr>
          <p:cNvPr id="5" name="Rounded Rectangle 4">
            <a:extLst>
              <a:ext uri="{FF2B5EF4-FFF2-40B4-BE49-F238E27FC236}">
                <a16:creationId xmlns:a16="http://schemas.microsoft.com/office/drawing/2014/main" id="{71D3B9DE-D6F6-FB25-45D7-6EEEDAF6CB7F}"/>
              </a:ext>
            </a:extLst>
          </p:cNvPr>
          <p:cNvSpPr/>
          <p:nvPr/>
        </p:nvSpPr>
        <p:spPr>
          <a:xfrm>
            <a:off x="3924300" y="266700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Write/</a:t>
            </a:r>
          </a:p>
          <a:p>
            <a:pPr algn="ctr">
              <a:lnSpc>
                <a:spcPct val="90000"/>
              </a:lnSpc>
            </a:pPr>
            <a:r>
              <a:rPr lang="en-US" sz="2000" b="1" dirty="0">
                <a:solidFill>
                  <a:schemeClr val="tx2">
                    <a:lumMod val="75000"/>
                  </a:schemeClr>
                </a:solidFill>
              </a:rPr>
              <a:t>modify  tests</a:t>
            </a:r>
          </a:p>
        </p:txBody>
      </p:sp>
      <p:sp>
        <p:nvSpPr>
          <p:cNvPr id="6" name="Rounded Rectangle 5">
            <a:extLst>
              <a:ext uri="{FF2B5EF4-FFF2-40B4-BE49-F238E27FC236}">
                <a16:creationId xmlns:a16="http://schemas.microsoft.com/office/drawing/2014/main" id="{5A956C32-DCAC-6933-3AF7-14CE11C99C52}"/>
              </a:ext>
            </a:extLst>
          </p:cNvPr>
          <p:cNvSpPr/>
          <p:nvPr/>
        </p:nvSpPr>
        <p:spPr>
          <a:xfrm>
            <a:off x="228600" y="2663190"/>
            <a:ext cx="1771650" cy="1188720"/>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tx2">
                    <a:lumMod val="75000"/>
                  </a:schemeClr>
                </a:solidFill>
              </a:rPr>
              <a:t>Test and modify code</a:t>
            </a:r>
          </a:p>
        </p:txBody>
      </p:sp>
      <p:cxnSp>
        <p:nvCxnSpPr>
          <p:cNvPr id="8" name="Curved Connector 7">
            <a:extLst>
              <a:ext uri="{FF2B5EF4-FFF2-40B4-BE49-F238E27FC236}">
                <a16:creationId xmlns:a16="http://schemas.microsoft.com/office/drawing/2014/main" id="{8260F4E3-2DCE-4116-E075-419B6CF087D2}"/>
              </a:ext>
            </a:extLst>
          </p:cNvPr>
          <p:cNvCxnSpPr>
            <a:stCxn id="3" idx="3"/>
            <a:endCxn id="5" idx="0"/>
          </p:cNvCxnSpPr>
          <p:nvPr/>
        </p:nvCxnSpPr>
        <p:spPr>
          <a:xfrm>
            <a:off x="3848100" y="1645920"/>
            <a:ext cx="962025" cy="102108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84BBCA6-B07D-228B-E6D8-483EF9A7E773}"/>
              </a:ext>
            </a:extLst>
          </p:cNvPr>
          <p:cNvCxnSpPr>
            <a:stCxn id="5" idx="2"/>
            <a:endCxn id="4" idx="3"/>
          </p:cNvCxnSpPr>
          <p:nvPr/>
        </p:nvCxnSpPr>
        <p:spPr>
          <a:xfrm rot="5400000">
            <a:off x="3749993" y="3877628"/>
            <a:ext cx="1082040" cy="10382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A3478A72-0613-7065-232E-ADDBDC8AA369}"/>
              </a:ext>
            </a:extLst>
          </p:cNvPr>
          <p:cNvCxnSpPr>
            <a:stCxn id="4" idx="1"/>
            <a:endCxn id="6" idx="2"/>
          </p:cNvCxnSpPr>
          <p:nvPr/>
        </p:nvCxnSpPr>
        <p:spPr>
          <a:xfrm rot="10800000">
            <a:off x="1114426" y="3851910"/>
            <a:ext cx="885825" cy="1085850"/>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63D0BD54-C858-FC2E-4BC0-8E908CC9521B}"/>
              </a:ext>
            </a:extLst>
          </p:cNvPr>
          <p:cNvCxnSpPr>
            <a:stCxn id="6" idx="0"/>
            <a:endCxn id="3" idx="1"/>
          </p:cNvCxnSpPr>
          <p:nvPr/>
        </p:nvCxnSpPr>
        <p:spPr>
          <a:xfrm rot="5400000" flipH="1" flipV="1">
            <a:off x="1086802" y="1673543"/>
            <a:ext cx="1017270" cy="962025"/>
          </a:xfrm>
          <a:prstGeom prst="curvedConnector2">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43CF51-A1E1-ADF9-D885-7A8A1F61C363}"/>
              </a:ext>
            </a:extLst>
          </p:cNvPr>
          <p:cNvCxnSpPr>
            <a:stCxn id="6" idx="3"/>
            <a:endCxn id="4" idx="0"/>
          </p:cNvCxnSpPr>
          <p:nvPr/>
        </p:nvCxnSpPr>
        <p:spPr>
          <a:xfrm>
            <a:off x="2000250" y="3257550"/>
            <a:ext cx="885825" cy="1085850"/>
          </a:xfrm>
          <a:prstGeom prst="curvedConnector2">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8C972055-7E45-0428-D771-2FCF9CF9DF67}"/>
              </a:ext>
            </a:extLst>
          </p:cNvPr>
          <p:cNvSpPr txBox="1">
            <a:spLocks/>
          </p:cNvSpPr>
          <p:nvPr/>
        </p:nvSpPr>
        <p:spPr>
          <a:xfrm>
            <a:off x="6157912" y="679132"/>
            <a:ext cx="4916488" cy="5156835"/>
          </a:xfrm>
          <a:prstGeom prst="rect">
            <a:avLst/>
          </a:prstGeom>
        </p:spPr>
        <p:txBody>
          <a:bodyPr>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b="1" dirty="0"/>
          </a:p>
          <a:p>
            <a:r>
              <a:rPr lang="en-US" dirty="0"/>
              <a:t>Documented specifications and requirements of the code</a:t>
            </a:r>
          </a:p>
          <a:p>
            <a:r>
              <a:rPr lang="en-US" dirty="0"/>
              <a:t>Ensures that thought is given to what it means for the program to be correct, rather than just what the program should do</a:t>
            </a:r>
          </a:p>
          <a:p>
            <a:r>
              <a:rPr lang="en-US" dirty="0"/>
              <a:t>More efficient development cycle</a:t>
            </a:r>
          </a:p>
          <a:p>
            <a:r>
              <a:rPr lang="en-US" dirty="0"/>
              <a:t>Much less debugging</a:t>
            </a:r>
          </a:p>
          <a:p>
            <a:r>
              <a:rPr lang="en-US" dirty="0"/>
              <a:t>Requires:</a:t>
            </a:r>
          </a:p>
          <a:p>
            <a:pPr lvl="1"/>
            <a:r>
              <a:rPr lang="en-US" dirty="0"/>
              <a:t>Care in writing tests</a:t>
            </a:r>
          </a:p>
          <a:p>
            <a:pPr lvl="1"/>
            <a:r>
              <a:rPr lang="en-US" dirty="0"/>
              <a:t>Frequent running of tests </a:t>
            </a:r>
          </a:p>
          <a:p>
            <a:pPr lvl="1"/>
            <a:r>
              <a:rPr lang="en-US" dirty="0"/>
              <a:t>Wide adoption by development team</a:t>
            </a:r>
          </a:p>
          <a:p>
            <a:endParaRPr lang="en-US" dirty="0"/>
          </a:p>
          <a:p>
            <a:endParaRPr lang="en-US" dirty="0"/>
          </a:p>
        </p:txBody>
      </p:sp>
    </p:spTree>
    <p:extLst>
      <p:ext uri="{BB962C8B-B14F-4D97-AF65-F5344CB8AC3E}">
        <p14:creationId xmlns:p14="http://schemas.microsoft.com/office/powerpoint/2010/main" val="367120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50A31D3-4DA7-3448-B1F5-2E6DA28EE481}"/>
              </a:ext>
            </a:extLst>
          </p:cNvPr>
          <p:cNvSpPr/>
          <p:nvPr/>
        </p:nvSpPr>
        <p:spPr>
          <a:xfrm>
            <a:off x="7638585" y="5988205"/>
            <a:ext cx="4226313" cy="869795"/>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Continuous Integration (CI)</a:t>
            </a:r>
            <a:endParaRPr lang="en-US" i="1" dirty="0"/>
          </a:p>
        </p:txBody>
      </p:sp>
      <p:pic>
        <p:nvPicPr>
          <p:cNvPr id="1026" name="Picture 2">
            <a:extLst>
              <a:ext uri="{FF2B5EF4-FFF2-40B4-BE49-F238E27FC236}">
                <a16:creationId xmlns:a16="http://schemas.microsoft.com/office/drawing/2014/main" id="{3D7300DE-94CF-7B44-BF28-EF47BA49F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607" y="1072862"/>
            <a:ext cx="9966040" cy="551551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5236BB-B956-8344-B45B-E3125039ACF0}"/>
              </a:ext>
            </a:extLst>
          </p:cNvPr>
          <p:cNvSpPr txBox="1"/>
          <p:nvPr/>
        </p:nvSpPr>
        <p:spPr>
          <a:xfrm>
            <a:off x="1218178" y="6101612"/>
            <a:ext cx="6206836" cy="433965"/>
          </a:xfrm>
          <a:prstGeom prst="rect">
            <a:avLst/>
          </a:prstGeom>
          <a:noFill/>
        </p:spPr>
        <p:txBody>
          <a:bodyPr wrap="square" lIns="118872" tIns="91440" rIns="118872" bIns="91440" rtlCol="0" anchor="ctr" anchorCtr="0">
            <a:spAutoFit/>
          </a:bodyPr>
          <a:lstStyle/>
          <a:p>
            <a:pPr>
              <a:lnSpc>
                <a:spcPct val="90000"/>
              </a:lnSpc>
            </a:pPr>
            <a:r>
              <a:rPr lang="en-US" dirty="0">
                <a:hlinkClick r:id="rId4"/>
              </a:rPr>
              <a:t>https://</a:t>
            </a:r>
            <a:r>
              <a:rPr lang="en-US" dirty="0" err="1">
                <a:hlinkClick r:id="rId4"/>
              </a:rPr>
              <a:t>docs.gitlab.com</a:t>
            </a:r>
            <a:r>
              <a:rPr lang="en-US" dirty="0">
                <a:hlinkClick r:id="rId4"/>
              </a:rPr>
              <a:t>/</a:t>
            </a:r>
            <a:r>
              <a:rPr lang="en-US" dirty="0" err="1">
                <a:hlinkClick r:id="rId4"/>
              </a:rPr>
              <a:t>ee</a:t>
            </a:r>
            <a:r>
              <a:rPr lang="en-US" dirty="0">
                <a:hlinkClick r:id="rId4"/>
              </a:rPr>
              <a:t>/ci/introduction/</a:t>
            </a:r>
            <a:endParaRPr lang="en-US" dirty="0"/>
          </a:p>
        </p:txBody>
      </p:sp>
    </p:spTree>
    <p:extLst>
      <p:ext uri="{BB962C8B-B14F-4D97-AF65-F5344CB8AC3E}">
        <p14:creationId xmlns:p14="http://schemas.microsoft.com/office/powerpoint/2010/main" val="145771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C071-E79D-5E41-8EBA-EE2764512AB0}"/>
              </a:ext>
            </a:extLst>
          </p:cNvPr>
          <p:cNvSpPr>
            <a:spLocks noGrp="1"/>
          </p:cNvSpPr>
          <p:nvPr>
            <p:ph type="title"/>
          </p:nvPr>
        </p:nvSpPr>
        <p:spPr>
          <a:xfrm>
            <a:off x="365760" y="411480"/>
            <a:ext cx="11372473" cy="661382"/>
          </a:xfrm>
        </p:spPr>
        <p:txBody>
          <a:bodyPr/>
          <a:lstStyle/>
          <a:p>
            <a:r>
              <a:rPr lang="en-US" dirty="0"/>
              <a:t>CI Components</a:t>
            </a:r>
          </a:p>
        </p:txBody>
      </p:sp>
      <p:sp>
        <p:nvSpPr>
          <p:cNvPr id="3" name="Content Placeholder 2">
            <a:extLst>
              <a:ext uri="{FF2B5EF4-FFF2-40B4-BE49-F238E27FC236}">
                <a16:creationId xmlns:a16="http://schemas.microsoft.com/office/drawing/2014/main" id="{7A78E7AF-E77C-0444-AFCD-CD3AF65384A0}"/>
              </a:ext>
            </a:extLst>
          </p:cNvPr>
          <p:cNvSpPr>
            <a:spLocks noGrp="1"/>
          </p:cNvSpPr>
          <p:nvPr>
            <p:ph idx="1"/>
          </p:nvPr>
        </p:nvSpPr>
        <p:spPr>
          <a:xfrm>
            <a:off x="365760" y="1072863"/>
            <a:ext cx="11369809" cy="5373657"/>
          </a:xfrm>
        </p:spPr>
        <p:txBody>
          <a:bodyPr>
            <a:normAutofit/>
          </a:bodyPr>
          <a:lstStyle/>
          <a:p>
            <a:r>
              <a:rPr lang="en-US" dirty="0"/>
              <a:t>Testing</a:t>
            </a:r>
          </a:p>
          <a:p>
            <a:pPr lvl="1"/>
            <a:r>
              <a:rPr lang="en-US" dirty="0"/>
              <a:t>Focused, critical functionality (infrastructure), fast, independent, orthogonal, complete, … </a:t>
            </a:r>
          </a:p>
          <a:p>
            <a:pPr lvl="1"/>
            <a:r>
              <a:rPr lang="en-US" dirty="0"/>
              <a:t>Likely to use a subset of full test-suite, or even develop new simpler tests</a:t>
            </a:r>
          </a:p>
          <a:p>
            <a:r>
              <a:rPr lang="en-US" dirty="0"/>
              <a:t>Integration</a:t>
            </a:r>
          </a:p>
          <a:p>
            <a:pPr lvl="1"/>
            <a:r>
              <a:rPr lang="en-US" dirty="0"/>
              <a:t>Changes across key branches merged &amp; tested to ensure the “whole” still works</a:t>
            </a:r>
          </a:p>
          <a:p>
            <a:pPr lvl="2"/>
            <a:r>
              <a:rPr lang="en-US" dirty="0"/>
              <a:t>Integration can take place at multiple levels</a:t>
            </a:r>
          </a:p>
          <a:p>
            <a:pPr lvl="1"/>
            <a:r>
              <a:rPr lang="en-US" dirty="0"/>
              <a:t>Develop, develop, develop, merge, merge, merge, test, test, test…NO!</a:t>
            </a:r>
          </a:p>
          <a:p>
            <a:pPr lvl="1"/>
            <a:r>
              <a:rPr lang="en-US" dirty="0"/>
              <a:t>Develop, test, merge, develop, test, merge, develop, test, merge…YES!</a:t>
            </a:r>
          </a:p>
          <a:p>
            <a:r>
              <a:rPr lang="en-US" dirty="0"/>
              <a:t>Continuous</a:t>
            </a:r>
          </a:p>
          <a:p>
            <a:pPr lvl="1"/>
            <a:r>
              <a:rPr lang="en-US" dirty="0"/>
              <a:t>Changes tested every commit and/or pull-request (like auto-correct)</a:t>
            </a:r>
          </a:p>
          <a:p>
            <a:r>
              <a:rPr lang="en-US" dirty="0"/>
              <a:t>CI generally implies a lot of </a:t>
            </a:r>
            <a:r>
              <a:rPr lang="en-US" u="sng" dirty="0"/>
              <a:t>automation</a:t>
            </a:r>
            <a:endParaRPr lang="en-US" dirty="0"/>
          </a:p>
          <a:p>
            <a:pPr lvl="1"/>
            <a:endParaRPr lang="en-US" dirty="0"/>
          </a:p>
        </p:txBody>
      </p:sp>
    </p:spTree>
    <p:extLst>
      <p:ext uri="{BB962C8B-B14F-4D97-AF65-F5344CB8AC3E}">
        <p14:creationId xmlns:p14="http://schemas.microsoft.com/office/powerpoint/2010/main" val="2494821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1D32CB7-D634-43E1-8542-F61B3C62064E}"/>
              </a:ext>
            </a:extLst>
          </p:cNvPr>
          <p:cNvSpPr>
            <a:spLocks noGrp="1"/>
          </p:cNvSpPr>
          <p:nvPr>
            <p:ph type="title"/>
          </p:nvPr>
        </p:nvSpPr>
        <p:spPr/>
        <p:txBody>
          <a:bodyPr/>
          <a:lstStyle/>
          <a:p>
            <a:r>
              <a:rPr lang="en-US" dirty="0"/>
              <a:t>What is CI Good For</a:t>
            </a:r>
          </a:p>
        </p:txBody>
      </p:sp>
      <p:sp>
        <p:nvSpPr>
          <p:cNvPr id="10" name="Content Placeholder 9">
            <a:extLst>
              <a:ext uri="{FF2B5EF4-FFF2-40B4-BE49-F238E27FC236}">
                <a16:creationId xmlns:a16="http://schemas.microsoft.com/office/drawing/2014/main" id="{E214442A-CF4F-4DB6-85EE-FF2632D271ED}"/>
              </a:ext>
            </a:extLst>
          </p:cNvPr>
          <p:cNvSpPr>
            <a:spLocks noGrp="1"/>
          </p:cNvSpPr>
          <p:nvPr>
            <p:ph idx="1"/>
          </p:nvPr>
        </p:nvSpPr>
        <p:spPr>
          <a:xfrm>
            <a:off x="365760" y="1003074"/>
            <a:ext cx="11369809" cy="4047778"/>
          </a:xfrm>
        </p:spPr>
        <p:txBody>
          <a:bodyPr/>
          <a:lstStyle/>
          <a:p>
            <a:r>
              <a:rPr lang="en-US" sz="2000" dirty="0"/>
              <a:t>The purpose of CI is to identify problems early</a:t>
            </a:r>
          </a:p>
          <a:p>
            <a:pPr lvl="1">
              <a:spcBef>
                <a:spcPts val="200"/>
              </a:spcBef>
            </a:pPr>
            <a:r>
              <a:rPr lang="en-US" sz="1800" dirty="0"/>
              <a:t>Prevent code that would “break the build” or adversely impact other developers being introduced</a:t>
            </a:r>
          </a:p>
          <a:p>
            <a:pPr lvl="1">
              <a:spcBef>
                <a:spcPts val="200"/>
              </a:spcBef>
            </a:pPr>
            <a:r>
              <a:rPr lang="en-US" sz="1800" dirty="0"/>
              <a:t>Need to provide sufficient confidence, but run quickly – balance varies by project</a:t>
            </a:r>
            <a:endParaRPr lang="en-US" sz="2000" dirty="0"/>
          </a:p>
          <a:p>
            <a:pPr>
              <a:spcBef>
                <a:spcPts val="2400"/>
              </a:spcBef>
            </a:pPr>
            <a:r>
              <a:rPr lang="en-US" sz="2000" dirty="0"/>
              <a:t>CI should complement (not replace) more extensive automated testing</a:t>
            </a:r>
          </a:p>
          <a:p>
            <a:pPr lvl="1">
              <a:spcBef>
                <a:spcPts val="200"/>
              </a:spcBef>
            </a:pPr>
            <a:r>
              <a:rPr lang="en-US" sz="1800" dirty="0"/>
              <a:t>Use scheduled testing for more and more detailed tests, more configurations and platforms, performance testing, etc.</a:t>
            </a:r>
          </a:p>
          <a:p>
            <a:pPr>
              <a:spcBef>
                <a:spcPts val="2400"/>
              </a:spcBef>
            </a:pPr>
            <a:r>
              <a:rPr lang="en-US" sz="2000" dirty="0"/>
              <a:t>CI for TDD is a natural fit</a:t>
            </a:r>
          </a:p>
          <a:p>
            <a:pPr lvl="1">
              <a:spcBef>
                <a:spcPts val="200"/>
              </a:spcBef>
            </a:pPr>
            <a:r>
              <a:rPr lang="en-US" sz="1800" dirty="0"/>
              <a:t>Writing tests before the code works well with CI</a:t>
            </a:r>
          </a:p>
          <a:p>
            <a:pPr>
              <a:spcBef>
                <a:spcPts val="2400"/>
              </a:spcBef>
            </a:pPr>
            <a:r>
              <a:rPr lang="en-US" sz="2000" dirty="0"/>
              <a:t>Many options for where to execute CI tests</a:t>
            </a:r>
          </a:p>
          <a:p>
            <a:pPr lvl="1">
              <a:spcBef>
                <a:spcPts val="200"/>
              </a:spcBef>
            </a:pPr>
            <a:r>
              <a:rPr lang="en-US" sz="1800" dirty="0"/>
              <a:t>Free services are a good (easy) place to start</a:t>
            </a:r>
          </a:p>
          <a:p>
            <a:pPr lvl="1">
              <a:spcBef>
                <a:spcPts val="200"/>
              </a:spcBef>
            </a:pPr>
            <a:r>
              <a:rPr lang="en-US" sz="1800" dirty="0"/>
              <a:t>But may not be sufficient in the long run (especially large HPC/scientific codes)</a:t>
            </a:r>
          </a:p>
          <a:p>
            <a:pPr>
              <a:spcBef>
                <a:spcPts val="2400"/>
              </a:spcBef>
            </a:pPr>
            <a:r>
              <a:rPr lang="en-US" sz="2000" u="sng" dirty="0"/>
              <a:t>Start simple</a:t>
            </a:r>
            <a:r>
              <a:rPr lang="en-US" sz="2000" dirty="0"/>
              <a:t> to get automation working, then build out what you need</a:t>
            </a:r>
          </a:p>
          <a:p>
            <a:pPr lvl="1">
              <a:spcBef>
                <a:spcPts val="200"/>
              </a:spcBef>
            </a:pPr>
            <a:r>
              <a:rPr lang="en-US" sz="1800" dirty="0"/>
              <a:t>Focus initially on key software configurations and aspects of the code to be tested</a:t>
            </a:r>
          </a:p>
          <a:p>
            <a:pPr lvl="1">
              <a:spcBef>
                <a:spcPts val="200"/>
              </a:spcBef>
            </a:pPr>
            <a:r>
              <a:rPr lang="en-US" sz="1800" dirty="0"/>
              <a:t>Make sure your testing expands to cover new code, use TDD</a:t>
            </a:r>
          </a:p>
        </p:txBody>
      </p:sp>
    </p:spTree>
    <p:extLst>
      <p:ext uri="{BB962C8B-B14F-4D97-AF65-F5344CB8AC3E}">
        <p14:creationId xmlns:p14="http://schemas.microsoft.com/office/powerpoint/2010/main" val="378409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10FEE4-3F87-4FD8-9487-44BB569C6CA3}"/>
              </a:ext>
            </a:extLst>
          </p:cNvPr>
          <p:cNvSpPr txBox="1">
            <a:spLocks/>
          </p:cNvSpPr>
          <p:nvPr/>
        </p:nvSpPr>
        <p:spPr bwMode="auto">
          <a:xfrm>
            <a:off x="408175" y="365759"/>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Testing within the scientific software development lifecycle</a:t>
            </a:r>
          </a:p>
        </p:txBody>
      </p:sp>
      <p:grpSp>
        <p:nvGrpSpPr>
          <p:cNvPr id="18" name="Group 17">
            <a:extLst>
              <a:ext uri="{FF2B5EF4-FFF2-40B4-BE49-F238E27FC236}">
                <a16:creationId xmlns:a16="http://schemas.microsoft.com/office/drawing/2014/main" id="{052D9562-18B8-4A91-9EA2-855AD92D5578}"/>
              </a:ext>
            </a:extLst>
          </p:cNvPr>
          <p:cNvGrpSpPr/>
          <p:nvPr/>
        </p:nvGrpSpPr>
        <p:grpSpPr>
          <a:xfrm>
            <a:off x="756465" y="868681"/>
            <a:ext cx="9455181" cy="5211764"/>
            <a:chOff x="756465" y="868681"/>
            <a:chExt cx="9455181" cy="5211764"/>
          </a:xfrm>
        </p:grpSpPr>
        <p:pic>
          <p:nvPicPr>
            <p:cNvPr id="6" name="Picture 5">
              <a:extLst>
                <a:ext uri="{FF2B5EF4-FFF2-40B4-BE49-F238E27FC236}">
                  <a16:creationId xmlns:a16="http://schemas.microsoft.com/office/drawing/2014/main" id="{0ED17D82-53CB-4E66-9A12-FC640ECD9C67}"/>
                </a:ext>
              </a:extLst>
            </p:cNvPr>
            <p:cNvPicPr>
              <a:picLocks noChangeAspect="1"/>
            </p:cNvPicPr>
            <p:nvPr/>
          </p:nvPicPr>
          <p:blipFill rotWithShape="1">
            <a:blip r:embed="rId3"/>
            <a:srcRect b="3388"/>
            <a:stretch/>
          </p:blipFill>
          <p:spPr>
            <a:xfrm>
              <a:off x="756465" y="868681"/>
              <a:ext cx="9455181" cy="5166360"/>
            </a:xfrm>
            <a:prstGeom prst="rect">
              <a:avLst/>
            </a:prstGeom>
          </p:spPr>
        </p:pic>
        <p:sp>
          <p:nvSpPr>
            <p:cNvPr id="17" name="Rectangle 16">
              <a:extLst>
                <a:ext uri="{FF2B5EF4-FFF2-40B4-BE49-F238E27FC236}">
                  <a16:creationId xmlns:a16="http://schemas.microsoft.com/office/drawing/2014/main" id="{E7A58FC9-6D82-4047-A2B6-4B9C64919640}"/>
                </a:ext>
              </a:extLst>
            </p:cNvPr>
            <p:cNvSpPr/>
            <p:nvPr/>
          </p:nvSpPr>
          <p:spPr>
            <a:xfrm>
              <a:off x="9102592" y="5810595"/>
              <a:ext cx="425025" cy="269850"/>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55272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Tree>
    <p:extLst>
      <p:ext uri="{BB962C8B-B14F-4D97-AF65-F5344CB8AC3E}">
        <p14:creationId xmlns:p14="http://schemas.microsoft.com/office/powerpoint/2010/main" val="259756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a:t>
            </a:r>
            <a:r>
              <a:rPr lang="en-US" sz="2000" dirty="0" err="1">
                <a:solidFill>
                  <a:sysClr val="windowText" lastClr="000000"/>
                </a:solidFill>
              </a:rPr>
              <a:t>upto</a:t>
            </a:r>
            <a:r>
              <a:rPr lang="en-US" sz="2000" dirty="0">
                <a:solidFill>
                  <a:sysClr val="windowText" lastClr="000000"/>
                </a:solidFill>
              </a:rPr>
              <a:t>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Tree>
    <p:extLst>
      <p:ext uri="{BB962C8B-B14F-4D97-AF65-F5344CB8AC3E}">
        <p14:creationId xmlns:p14="http://schemas.microsoft.com/office/powerpoint/2010/main" val="1025052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Building a Test-suite</a:t>
            </a:r>
          </a:p>
        </p:txBody>
      </p:sp>
      <p:sp>
        <p:nvSpPr>
          <p:cNvPr id="6" name="Rounded Rectangle 5">
            <a:extLst>
              <a:ext uri="{FF2B5EF4-FFF2-40B4-BE49-F238E27FC236}">
                <a16:creationId xmlns:a16="http://schemas.microsoft.com/office/drawing/2014/main" id="{971F79A8-936E-E19F-69DA-47AC4E387FC1}"/>
              </a:ext>
            </a:extLst>
          </p:cNvPr>
          <p:cNvSpPr/>
          <p:nvPr/>
        </p:nvSpPr>
        <p:spPr>
          <a:xfrm>
            <a:off x="1375054" y="3972180"/>
            <a:ext cx="6302096" cy="2670067"/>
          </a:xfrm>
          <a:prstGeom prst="roundRect">
            <a:avLst/>
          </a:prstGeom>
          <a:solidFill>
            <a:schemeClr val="accent3">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ysClr val="windowText" lastClr="000000"/>
                </a:solidFill>
              </a:rPr>
              <a:t>From a known analytical solution</a:t>
            </a:r>
          </a:p>
          <a:p>
            <a:pPr marL="342900" indent="-342900">
              <a:lnSpc>
                <a:spcPct val="90000"/>
              </a:lnSpc>
              <a:buFont typeface="Arial" panose="020B0604020202020204" pitchFamily="34" charset="0"/>
              <a:buChar char="•"/>
            </a:pPr>
            <a:r>
              <a:rPr lang="en-US" sz="2000" dirty="0">
                <a:solidFill>
                  <a:sysClr val="windowText" lastClr="000000"/>
                </a:solidFill>
              </a:rPr>
              <a:t>Manufacture a solution</a:t>
            </a:r>
          </a:p>
          <a:p>
            <a:pPr marL="342900" indent="-342900">
              <a:lnSpc>
                <a:spcPct val="90000"/>
              </a:lnSpc>
              <a:buFont typeface="Arial" panose="020B0604020202020204" pitchFamily="34" charset="0"/>
              <a:buChar char="•"/>
            </a:pPr>
            <a:r>
              <a:rPr lang="en-US" sz="2000" dirty="0">
                <a:solidFill>
                  <a:sysClr val="windowText" lastClr="000000"/>
                </a:solidFill>
              </a:rPr>
              <a:t>Visualize and inspect output and anoint as baseline</a:t>
            </a:r>
          </a:p>
          <a:p>
            <a:pPr marL="342900" indent="-342900">
              <a:lnSpc>
                <a:spcPct val="90000"/>
              </a:lnSpc>
              <a:buFont typeface="Arial" panose="020B0604020202020204" pitchFamily="34" charset="0"/>
              <a:buChar char="•"/>
            </a:pPr>
            <a:r>
              <a:rPr lang="en-US" sz="2000" dirty="0">
                <a:solidFill>
                  <a:sysClr val="windowText" lastClr="000000"/>
                </a:solidFill>
              </a:rPr>
              <a:t>Run a test case up to point A and drop a checkpoint. Run another test case up to a later point B. </a:t>
            </a:r>
          </a:p>
          <a:p>
            <a:pPr marL="800100" lvl="1" indent="-342900">
              <a:lnSpc>
                <a:spcPct val="90000"/>
              </a:lnSpc>
              <a:buFont typeface="Arial" panose="020B0604020202020204" pitchFamily="34" charset="0"/>
              <a:buChar char="•"/>
            </a:pPr>
            <a:r>
              <a:rPr lang="en-US" sz="2000" dirty="0">
                <a:solidFill>
                  <a:sysClr val="windowText" lastClr="000000"/>
                </a:solidFill>
              </a:rPr>
              <a:t>Use point A to restart and B as the anointed baseline</a:t>
            </a:r>
          </a:p>
        </p:txBody>
      </p:sp>
      <p:sp>
        <p:nvSpPr>
          <p:cNvPr id="12" name="Rounded Rectangle 11">
            <a:extLst>
              <a:ext uri="{FF2B5EF4-FFF2-40B4-BE49-F238E27FC236}">
                <a16:creationId xmlns:a16="http://schemas.microsoft.com/office/drawing/2014/main" id="{E3A1E368-C8DE-AC7E-30DC-02722CB16FBE}"/>
              </a:ext>
            </a:extLst>
          </p:cNvPr>
          <p:cNvSpPr/>
          <p:nvPr/>
        </p:nvSpPr>
        <p:spPr>
          <a:xfrm>
            <a:off x="1375054" y="1381171"/>
            <a:ext cx="9712046" cy="194008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For some tests assertions will suffice</a:t>
            </a:r>
          </a:p>
          <a:p>
            <a:pPr marL="342900" indent="-342900">
              <a:lnSpc>
                <a:spcPct val="90000"/>
              </a:lnSpc>
              <a:buFont typeface="Arial" panose="020B0604020202020204" pitchFamily="34" charset="0"/>
              <a:buChar char="•"/>
            </a:pPr>
            <a:r>
              <a:rPr lang="en-US" sz="2000" dirty="0">
                <a:solidFill>
                  <a:schemeClr val="bg1"/>
                </a:solidFill>
              </a:rPr>
              <a:t>For others you will need to compare the output against baselines</a:t>
            </a:r>
          </a:p>
          <a:p>
            <a:pPr marL="800100" lvl="1" indent="-342900">
              <a:lnSpc>
                <a:spcPct val="90000"/>
              </a:lnSpc>
              <a:buFont typeface="Arial" panose="020B0604020202020204" pitchFamily="34" charset="0"/>
              <a:buChar char="•"/>
            </a:pPr>
            <a:r>
              <a:rPr lang="en-US" sz="2000" dirty="0">
                <a:solidFill>
                  <a:schemeClr val="bg1"/>
                </a:solidFill>
              </a:rPr>
              <a:t>Building a comparison utility is extremely useful </a:t>
            </a:r>
          </a:p>
          <a:p>
            <a:pPr marL="342900" indent="-342900">
              <a:lnSpc>
                <a:spcPct val="90000"/>
              </a:lnSpc>
              <a:buFont typeface="Arial" panose="020B0604020202020204" pitchFamily="34" charset="0"/>
              <a:buChar char="•"/>
            </a:pPr>
            <a:r>
              <a:rPr lang="en-US" sz="2000" dirty="0">
                <a:solidFill>
                  <a:schemeClr val="bg1"/>
                </a:solidFill>
              </a:rPr>
              <a:t>Also useful to develop diagnostics – indirect ways of verifying behavior</a:t>
            </a:r>
          </a:p>
          <a:p>
            <a:pPr marL="800100" lvl="1" indent="-342900">
              <a:lnSpc>
                <a:spcPct val="90000"/>
              </a:lnSpc>
              <a:buFont typeface="Arial" panose="020B0604020202020204" pitchFamily="34" charset="0"/>
              <a:buChar char="•"/>
            </a:pPr>
            <a:r>
              <a:rPr lang="en-US" sz="2000" dirty="0">
                <a:solidFill>
                  <a:schemeClr val="bg1"/>
                </a:solidFill>
              </a:rPr>
              <a:t>Conservation of physical quantities</a:t>
            </a:r>
          </a:p>
          <a:p>
            <a:pPr marL="800100" lvl="1" indent="-342900">
              <a:lnSpc>
                <a:spcPct val="90000"/>
              </a:lnSpc>
              <a:buFont typeface="Arial" panose="020B0604020202020204" pitchFamily="34" charset="0"/>
              <a:buChar char="•"/>
            </a:pPr>
            <a:r>
              <a:rPr lang="en-US" sz="2000" dirty="0">
                <a:solidFill>
                  <a:schemeClr val="bg1"/>
                </a:solidFill>
              </a:rPr>
              <a:t>No non-physical values</a:t>
            </a:r>
          </a:p>
        </p:txBody>
      </p:sp>
      <p:sp>
        <p:nvSpPr>
          <p:cNvPr id="4" name="TextBox 3">
            <a:extLst>
              <a:ext uri="{FF2B5EF4-FFF2-40B4-BE49-F238E27FC236}">
                <a16:creationId xmlns:a16="http://schemas.microsoft.com/office/drawing/2014/main" id="{EEE3EFF9-1991-0ED5-0E24-C67ED8D874A7}"/>
              </a:ext>
            </a:extLst>
          </p:cNvPr>
          <p:cNvSpPr txBox="1"/>
          <p:nvPr/>
        </p:nvSpPr>
        <p:spPr>
          <a:xfrm>
            <a:off x="1375054" y="919506"/>
            <a:ext cx="3870868" cy="461665"/>
          </a:xfrm>
          <a:prstGeom prst="rect">
            <a:avLst/>
          </a:prstGeom>
          <a:noFill/>
        </p:spPr>
        <p:txBody>
          <a:bodyPr wrap="none" lIns="118872" tIns="91440" rIns="118872" bIns="91440" rtlCol="0" anchor="ctr" anchorCtr="0">
            <a:spAutoFit/>
          </a:bodyPr>
          <a:lstStyle/>
          <a:p>
            <a:pPr algn="l">
              <a:lnSpc>
                <a:spcPct val="90000"/>
              </a:lnSpc>
            </a:pPr>
            <a:r>
              <a:rPr lang="en-US" sz="2000" b="1" dirty="0"/>
              <a:t>Elements of test development</a:t>
            </a:r>
          </a:p>
        </p:txBody>
      </p:sp>
      <p:sp>
        <p:nvSpPr>
          <p:cNvPr id="13" name="TextBox 12">
            <a:extLst>
              <a:ext uri="{FF2B5EF4-FFF2-40B4-BE49-F238E27FC236}">
                <a16:creationId xmlns:a16="http://schemas.microsoft.com/office/drawing/2014/main" id="{48420E51-C9F6-C5FD-F215-CF01A9FBB0E9}"/>
              </a:ext>
            </a:extLst>
          </p:cNvPr>
          <p:cNvSpPr txBox="1"/>
          <p:nvPr/>
        </p:nvSpPr>
        <p:spPr>
          <a:xfrm>
            <a:off x="1281531" y="3533632"/>
            <a:ext cx="4441537" cy="461665"/>
          </a:xfrm>
          <a:prstGeom prst="rect">
            <a:avLst/>
          </a:prstGeom>
          <a:noFill/>
        </p:spPr>
        <p:txBody>
          <a:bodyPr wrap="none" lIns="118872" tIns="91440" rIns="118872" bIns="91440" rtlCol="0" anchor="ctr" anchorCtr="0">
            <a:spAutoFit/>
          </a:bodyPr>
          <a:lstStyle/>
          <a:p>
            <a:pPr algn="l">
              <a:lnSpc>
                <a:spcPct val="90000"/>
              </a:lnSpc>
            </a:pPr>
            <a:r>
              <a:rPr lang="en-US" sz="2000" b="1" dirty="0"/>
              <a:t>Building baselines for comparison</a:t>
            </a:r>
          </a:p>
        </p:txBody>
      </p:sp>
      <p:sp>
        <p:nvSpPr>
          <p:cNvPr id="16" name="Rounded Rectangle 15">
            <a:extLst>
              <a:ext uri="{FF2B5EF4-FFF2-40B4-BE49-F238E27FC236}">
                <a16:creationId xmlns:a16="http://schemas.microsoft.com/office/drawing/2014/main" id="{D3069DB2-512D-E621-9BFB-35F7F8DB59DB}"/>
              </a:ext>
            </a:extLst>
          </p:cNvPr>
          <p:cNvSpPr/>
          <p:nvPr/>
        </p:nvSpPr>
        <p:spPr>
          <a:xfrm>
            <a:off x="8203242" y="3972180"/>
            <a:ext cx="2397318" cy="1954192"/>
          </a:xfrm>
          <a:prstGeom prst="roundRect">
            <a:avLst/>
          </a:prstGeom>
          <a:solidFill>
            <a:srgbClr val="7030A0"/>
          </a:solidFill>
          <a:ln>
            <a:solidFill>
              <a:srgbClr val="7030A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Apply scaffolding for selection of tests … explained next</a:t>
            </a: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00703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Tree>
    <p:custDataLst>
      <p:tags r:id="rId1"/>
    </p:custDataLst>
    <p:extLst>
      <p:ext uri="{BB962C8B-B14F-4D97-AF65-F5344CB8AC3E}">
        <p14:creationId xmlns:p14="http://schemas.microsoft.com/office/powerpoint/2010/main" val="2975949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868680"/>
            <a:ext cx="4312257" cy="3142431"/>
          </a:xfrm>
        </p:spPr>
        <p:txBody>
          <a:bodyPr/>
          <a:lstStyle/>
          <a:p>
            <a:pPr marL="0" indent="0">
              <a:buNone/>
            </a:pPr>
            <a:endParaRPr lang="en-US" b="1" dirty="0"/>
          </a:p>
          <a:p>
            <a:pPr marL="0" indent="0">
              <a:buNone/>
            </a:pPr>
            <a:r>
              <a:rPr lang="en-US" b="1" dirty="0"/>
              <a:t>Components needed</a:t>
            </a:r>
          </a:p>
          <a:p>
            <a:r>
              <a:rPr lang="en-US" dirty="0"/>
              <a:t>Mesh </a:t>
            </a:r>
          </a:p>
          <a:p>
            <a:r>
              <a:rPr lang="en-US" dirty="0"/>
              <a:t>Hydrodynamics solver</a:t>
            </a:r>
          </a:p>
          <a:p>
            <a:r>
              <a:rPr lang="en-US" dirty="0"/>
              <a:t>Equation of state</a:t>
            </a:r>
          </a:p>
          <a:p>
            <a:r>
              <a:rPr lang="en-US" dirty="0"/>
              <a:t>Parallelization</a:t>
            </a:r>
          </a:p>
        </p:txBody>
      </p:sp>
      <p:pic>
        <p:nvPicPr>
          <p:cNvPr id="6" name="Picture 17" descr="&#10;sedov_pm3.png                                                  00238215Macintosh HD                   B746699A:"/>
          <p:cNvPicPr>
            <a:picLocks noChangeAspect="1" noChangeArrowheads="1"/>
          </p:cNvPicPr>
          <p:nvPr/>
        </p:nvPicPr>
        <p:blipFill>
          <a:blip r:embed="rId4" cstate="email">
            <a:extLst>
              <a:ext uri="{28A0092B-C50C-407E-A947-70E740481C1C}">
                <a14:useLocalDpi xmlns:a14="http://schemas.microsoft.com/office/drawing/2010/main" val="0"/>
              </a:ext>
            </a:extLst>
          </a:blip>
          <a:srcRect l="10492" t="8498" r="26555" b="9293"/>
          <a:stretch>
            <a:fillRect/>
          </a:stretch>
        </p:blipFill>
        <p:spPr bwMode="auto">
          <a:xfrm>
            <a:off x="4301720" y="1406387"/>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 Shock Hydrodynamics with Adaptive Mesh Refinement</a:t>
            </a:r>
          </a:p>
        </p:txBody>
      </p:sp>
      <p:sp>
        <p:nvSpPr>
          <p:cNvPr id="2" name="Rounded Rectangle 1">
            <a:extLst>
              <a:ext uri="{FF2B5EF4-FFF2-40B4-BE49-F238E27FC236}">
                <a16:creationId xmlns:a16="http://schemas.microsoft.com/office/drawing/2014/main" id="{FAB234B3-E69B-8323-7C39-DA446C2B5333}"/>
              </a:ext>
            </a:extLst>
          </p:cNvPr>
          <p:cNvSpPr/>
          <p:nvPr/>
        </p:nvSpPr>
        <p:spPr>
          <a:xfrm>
            <a:off x="463825" y="4468310"/>
            <a:ext cx="3627053" cy="13656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Strategy for development</a:t>
            </a:r>
          </a:p>
          <a:p>
            <a:pPr algn="ctr">
              <a:lnSpc>
                <a:spcPct val="90000"/>
              </a:lnSpc>
            </a:pPr>
            <a:r>
              <a:rPr lang="en-US" sz="2000" dirty="0">
                <a:solidFill>
                  <a:schemeClr val="bg1"/>
                </a:solidFill>
              </a:rPr>
              <a:t>Think of an application with analytical solution</a:t>
            </a:r>
          </a:p>
        </p:txBody>
      </p:sp>
      <p:sp>
        <p:nvSpPr>
          <p:cNvPr id="4" name="Rounded Rectangle 3">
            <a:extLst>
              <a:ext uri="{FF2B5EF4-FFF2-40B4-BE49-F238E27FC236}">
                <a16:creationId xmlns:a16="http://schemas.microsoft.com/office/drawing/2014/main" id="{820F3246-481E-3BC2-8F33-808C1A76ABB6}"/>
              </a:ext>
            </a:extLst>
          </p:cNvPr>
          <p:cNvSpPr/>
          <p:nvPr/>
        </p:nvSpPr>
        <p:spPr>
          <a:xfrm>
            <a:off x="7721651" y="1885631"/>
            <a:ext cx="3627053" cy="3265498"/>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err="1">
                <a:solidFill>
                  <a:schemeClr val="bg1"/>
                </a:solidFill>
              </a:rPr>
              <a:t>Sedov</a:t>
            </a:r>
            <a:r>
              <a:rPr lang="en-US" sz="2000" dirty="0">
                <a:solidFill>
                  <a:schemeClr val="bg1"/>
                </a:solidFill>
              </a:rPr>
              <a:t> blast wave</a:t>
            </a:r>
          </a:p>
          <a:p>
            <a:pPr marL="342900" indent="-342900">
              <a:lnSpc>
                <a:spcPct val="90000"/>
              </a:lnSpc>
              <a:buFont typeface="Arial" panose="020B0604020202020204" pitchFamily="34" charset="0"/>
              <a:buChar char="•"/>
            </a:pPr>
            <a:r>
              <a:rPr lang="en-US" sz="2000" dirty="0">
                <a:solidFill>
                  <a:schemeClr val="bg1"/>
                </a:solidFill>
              </a:rPr>
              <a:t>High pressure at the center</a:t>
            </a:r>
          </a:p>
          <a:p>
            <a:pPr marL="342900" indent="-342900">
              <a:lnSpc>
                <a:spcPct val="90000"/>
              </a:lnSpc>
              <a:buFont typeface="Arial" panose="020B0604020202020204" pitchFamily="34" charset="0"/>
              <a:buChar char="•"/>
            </a:pPr>
            <a:r>
              <a:rPr lang="en-US" sz="2000" dirty="0">
                <a:solidFill>
                  <a:schemeClr val="bg1"/>
                </a:solidFill>
              </a:rPr>
              <a:t>Shock moves out in a circle</a:t>
            </a:r>
          </a:p>
          <a:p>
            <a:pPr marL="342900" indent="-342900">
              <a:lnSpc>
                <a:spcPct val="90000"/>
              </a:lnSpc>
              <a:buFont typeface="Arial" panose="020B0604020202020204" pitchFamily="34" charset="0"/>
              <a:buChar char="•"/>
            </a:pPr>
            <a:r>
              <a:rPr lang="en-US" sz="2000" dirty="0">
                <a:solidFill>
                  <a:schemeClr val="bg1"/>
                </a:solidFill>
              </a:rPr>
              <a:t>Analytical solution for how far the shock has travelled</a:t>
            </a:r>
          </a:p>
          <a:p>
            <a:pPr marL="342900" indent="-342900">
              <a:lnSpc>
                <a:spcPct val="90000"/>
              </a:lnSpc>
              <a:buFont typeface="Arial" panose="020B0604020202020204" pitchFamily="34" charset="0"/>
              <a:buChar char="•"/>
            </a:pPr>
            <a:endParaRPr lang="en-US" sz="2000" dirty="0">
              <a:solidFill>
                <a:schemeClr val="bg1"/>
              </a:solidFill>
            </a:endParaRPr>
          </a:p>
        </p:txBody>
      </p:sp>
    </p:spTree>
    <p:custDataLst>
      <p:tags r:id="rId1"/>
    </p:custDataLst>
    <p:extLst>
      <p:ext uri="{BB962C8B-B14F-4D97-AF65-F5344CB8AC3E}">
        <p14:creationId xmlns:p14="http://schemas.microsoft.com/office/powerpoint/2010/main" val="120810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Tree>
    <p:custDataLst>
      <p:tags r:id="rId1"/>
    </p:custDataLst>
    <p:extLst>
      <p:ext uri="{BB962C8B-B14F-4D97-AF65-F5344CB8AC3E}">
        <p14:creationId xmlns:p14="http://schemas.microsoft.com/office/powerpoint/2010/main" val="396745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Equation of State</a:t>
            </a:r>
          </a:p>
        </p:txBody>
      </p:sp>
      <p:sp>
        <p:nvSpPr>
          <p:cNvPr id="5" name="Content Placeholder 4"/>
          <p:cNvSpPr>
            <a:spLocks noGrp="1"/>
          </p:cNvSpPr>
          <p:nvPr>
            <p:ph sz="quarter" idx="1"/>
          </p:nvPr>
        </p:nvSpPr>
        <p:spPr>
          <a:xfrm>
            <a:off x="729774" y="1802813"/>
            <a:ext cx="10057495" cy="2795692"/>
          </a:xfrm>
        </p:spPr>
        <p:txBody>
          <a:bodyPr/>
          <a:lstStyle/>
          <a:p>
            <a:r>
              <a:rPr lang="en-US" dirty="0"/>
              <a:t>Initialize density and internal energy with known values</a:t>
            </a:r>
          </a:p>
          <a:p>
            <a:r>
              <a:rPr lang="en-US" dirty="0"/>
              <a:t>Compute pressure and temperature using EOS</a:t>
            </a:r>
          </a:p>
          <a:p>
            <a:r>
              <a:rPr lang="en-US" dirty="0"/>
              <a:t>Next use density and computed pressure as input and compute internal energy and temperature using EOS</a:t>
            </a:r>
          </a:p>
          <a:p>
            <a:r>
              <a:rPr lang="en-US" dirty="0"/>
              <a:t>Compare computed values against initialized values</a:t>
            </a:r>
          </a:p>
          <a:p>
            <a:pPr marL="0" indent="0">
              <a:buNone/>
            </a:pPr>
            <a:endParaRPr lang="en-US" dirty="0"/>
          </a:p>
        </p:txBody>
      </p:sp>
      <p:sp>
        <p:nvSpPr>
          <p:cNvPr id="4" name="Rounded Rectangle 3">
            <a:extLst>
              <a:ext uri="{FF2B5EF4-FFF2-40B4-BE49-F238E27FC236}">
                <a16:creationId xmlns:a16="http://schemas.microsoft.com/office/drawing/2014/main" id="{E5484925-C7F9-2A60-D496-70C9AA0F5262}"/>
              </a:ext>
            </a:extLst>
          </p:cNvPr>
          <p:cNvSpPr/>
          <p:nvPr/>
        </p:nvSpPr>
        <p:spPr>
          <a:xfrm>
            <a:off x="2598578" y="4598505"/>
            <a:ext cx="3627053" cy="9144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 unit test </a:t>
            </a:r>
          </a:p>
        </p:txBody>
      </p:sp>
    </p:spTree>
    <p:custDataLst>
      <p:tags r:id="rId1"/>
    </p:custDataLst>
    <p:extLst>
      <p:ext uri="{BB962C8B-B14F-4D97-AF65-F5344CB8AC3E}">
        <p14:creationId xmlns:p14="http://schemas.microsoft.com/office/powerpoint/2010/main" val="110228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602169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Tree>
    <p:custDataLst>
      <p:tags r:id="rId1"/>
    </p:custDataLst>
    <p:extLst>
      <p:ext uri="{BB962C8B-B14F-4D97-AF65-F5344CB8AC3E}">
        <p14:creationId xmlns:p14="http://schemas.microsoft.com/office/powerpoint/2010/main" val="321457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Mesh</a:t>
            </a:r>
          </a:p>
        </p:txBody>
      </p:sp>
      <p:sp>
        <p:nvSpPr>
          <p:cNvPr id="5" name="Content Placeholder 4"/>
          <p:cNvSpPr>
            <a:spLocks noGrp="1"/>
          </p:cNvSpPr>
          <p:nvPr>
            <p:ph sz="quarter" idx="1"/>
          </p:nvPr>
        </p:nvSpPr>
        <p:spPr>
          <a:xfrm>
            <a:off x="561910" y="1325880"/>
            <a:ext cx="5902934" cy="4893023"/>
          </a:xfrm>
        </p:spPr>
        <p:txBody>
          <a:bodyPr/>
          <a:lstStyle/>
          <a:p>
            <a:r>
              <a:rPr lang="en-US" dirty="0"/>
              <a:t>Start with uniform grid</a:t>
            </a:r>
          </a:p>
          <a:p>
            <a:r>
              <a:rPr lang="en-US" dirty="0"/>
              <a:t>Domain decomposition for parallelization</a:t>
            </a:r>
          </a:p>
          <a:p>
            <a:pPr lvl="1"/>
            <a:r>
              <a:rPr lang="en-US" dirty="0"/>
              <a:t>Halo fill operation</a:t>
            </a:r>
          </a:p>
          <a:p>
            <a:r>
              <a:rPr lang="en-US" dirty="0"/>
              <a:t>Initialize the interior (red) with a known function</a:t>
            </a:r>
          </a:p>
          <a:p>
            <a:r>
              <a:rPr lang="en-US" dirty="0"/>
              <a:t>Apply halo fill</a:t>
            </a:r>
          </a:p>
          <a:p>
            <a:r>
              <a:rPr lang="en-US" dirty="0"/>
              <a:t>Compute values for the halo using the known function</a:t>
            </a:r>
          </a:p>
          <a:p>
            <a:r>
              <a:rPr lang="en-US" dirty="0"/>
              <a:t>Compare against filled values</a:t>
            </a:r>
          </a:p>
          <a:p>
            <a:pPr marL="0" indent="0">
              <a:buNone/>
            </a:pPr>
            <a:endParaRPr lang="en-US" dirty="0"/>
          </a:p>
        </p:txBody>
      </p:sp>
      <p:grpSp>
        <p:nvGrpSpPr>
          <p:cNvPr id="9" name="Group 8">
            <a:extLst>
              <a:ext uri="{FF2B5EF4-FFF2-40B4-BE49-F238E27FC236}">
                <a16:creationId xmlns:a16="http://schemas.microsoft.com/office/drawing/2014/main" id="{85793508-B53B-654E-95B1-E2E34F1DE3B4}"/>
              </a:ext>
            </a:extLst>
          </p:cNvPr>
          <p:cNvGrpSpPr/>
          <p:nvPr/>
        </p:nvGrpSpPr>
        <p:grpSpPr>
          <a:xfrm>
            <a:off x="6505642" y="2237359"/>
            <a:ext cx="2079986" cy="1631092"/>
            <a:chOff x="9658247" y="3805881"/>
            <a:chExt cx="2079986" cy="1631092"/>
          </a:xfrm>
        </p:grpSpPr>
        <p:sp>
          <p:nvSpPr>
            <p:cNvPr id="10" name="Rectangle 9">
              <a:extLst>
                <a:ext uri="{FF2B5EF4-FFF2-40B4-BE49-F238E27FC236}">
                  <a16:creationId xmlns:a16="http://schemas.microsoft.com/office/drawing/2014/main" id="{F1BC5DAF-FB6C-E846-8754-C13ADB909601}"/>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1" name="Rectangle 10">
              <a:extLst>
                <a:ext uri="{FF2B5EF4-FFF2-40B4-BE49-F238E27FC236}">
                  <a16:creationId xmlns:a16="http://schemas.microsoft.com/office/drawing/2014/main" id="{674E4AB0-5EBC-A14F-93BE-2A60B4418EA4}"/>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2</a:t>
              </a:r>
            </a:p>
          </p:txBody>
        </p:sp>
      </p:grpSp>
      <p:grpSp>
        <p:nvGrpSpPr>
          <p:cNvPr id="12" name="Group 11">
            <a:extLst>
              <a:ext uri="{FF2B5EF4-FFF2-40B4-BE49-F238E27FC236}">
                <a16:creationId xmlns:a16="http://schemas.microsoft.com/office/drawing/2014/main" id="{2348CE2A-6110-8E44-A7B1-762FE7CAAC53}"/>
              </a:ext>
            </a:extLst>
          </p:cNvPr>
          <p:cNvGrpSpPr/>
          <p:nvPr/>
        </p:nvGrpSpPr>
        <p:grpSpPr>
          <a:xfrm>
            <a:off x="7789106" y="1180370"/>
            <a:ext cx="2079986" cy="1631092"/>
            <a:chOff x="9658247" y="3805881"/>
            <a:chExt cx="2079986" cy="1631092"/>
          </a:xfrm>
        </p:grpSpPr>
        <p:sp>
          <p:nvSpPr>
            <p:cNvPr id="13" name="Rectangle 12">
              <a:extLst>
                <a:ext uri="{FF2B5EF4-FFF2-40B4-BE49-F238E27FC236}">
                  <a16:creationId xmlns:a16="http://schemas.microsoft.com/office/drawing/2014/main" id="{18E08F0C-3C42-FE43-817A-850D8252FDA8}"/>
                </a:ext>
              </a:extLst>
            </p:cNvPr>
            <p:cNvSpPr/>
            <p:nvPr/>
          </p:nvSpPr>
          <p:spPr>
            <a:xfrm>
              <a:off x="9658247" y="3805881"/>
              <a:ext cx="2079986" cy="1631092"/>
            </a:xfrm>
            <a:prstGeom prst="rect">
              <a:avLst/>
            </a:prstGeom>
            <a:solidFill>
              <a:schemeClr val="accent3">
                <a:alpha val="58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4" name="Rectangle 13">
              <a:extLst>
                <a:ext uri="{FF2B5EF4-FFF2-40B4-BE49-F238E27FC236}">
                  <a16:creationId xmlns:a16="http://schemas.microsoft.com/office/drawing/2014/main" id="{8E56C841-8950-C544-BBEF-292FA2BFD703}"/>
                </a:ext>
              </a:extLst>
            </p:cNvPr>
            <p:cNvSpPr/>
            <p:nvPr/>
          </p:nvSpPr>
          <p:spPr>
            <a:xfrm>
              <a:off x="10056889" y="4079744"/>
              <a:ext cx="1285103" cy="1083365"/>
            </a:xfrm>
            <a:prstGeom prst="rect">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rank 1</a:t>
              </a:r>
            </a:p>
          </p:txBody>
        </p:sp>
      </p:grpSp>
      <p:sp>
        <p:nvSpPr>
          <p:cNvPr id="15" name="TextBox 14">
            <a:extLst>
              <a:ext uri="{FF2B5EF4-FFF2-40B4-BE49-F238E27FC236}">
                <a16:creationId xmlns:a16="http://schemas.microsoft.com/office/drawing/2014/main" id="{A8555D94-28CA-8244-A3F4-18ED0B844E35}"/>
              </a:ext>
            </a:extLst>
          </p:cNvPr>
          <p:cNvSpPr txBox="1"/>
          <p:nvPr/>
        </p:nvSpPr>
        <p:spPr>
          <a:xfrm>
            <a:off x="8626426" y="2902167"/>
            <a:ext cx="1201867" cy="433965"/>
          </a:xfrm>
          <a:prstGeom prst="rect">
            <a:avLst/>
          </a:prstGeom>
          <a:noFill/>
        </p:spPr>
        <p:txBody>
          <a:bodyPr wrap="none" lIns="118872" tIns="91440" rIns="118872" bIns="91440" rtlCol="0" anchor="ctr" anchorCtr="0">
            <a:spAutoFit/>
          </a:bodyPr>
          <a:lstStyle/>
          <a:p>
            <a:pPr algn="l">
              <a:lnSpc>
                <a:spcPct val="90000"/>
              </a:lnSpc>
            </a:pPr>
            <a:r>
              <a:rPr lang="en-US" dirty="0"/>
              <a:t>halo cells</a:t>
            </a:r>
          </a:p>
        </p:txBody>
      </p:sp>
      <p:sp>
        <p:nvSpPr>
          <p:cNvPr id="4" name="Rounded Rectangle 3">
            <a:extLst>
              <a:ext uri="{FF2B5EF4-FFF2-40B4-BE49-F238E27FC236}">
                <a16:creationId xmlns:a16="http://schemas.microsoft.com/office/drawing/2014/main" id="{E5484925-C7F9-2A60-D496-70C9AA0F5262}"/>
              </a:ext>
            </a:extLst>
          </p:cNvPr>
          <p:cNvSpPr/>
          <p:nvPr/>
        </p:nvSpPr>
        <p:spPr>
          <a:xfrm>
            <a:off x="6672465" y="4322729"/>
            <a:ext cx="4547985" cy="135490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another unit test with manufactured solution</a:t>
            </a:r>
          </a:p>
        </p:txBody>
      </p:sp>
    </p:spTree>
    <p:custDataLst>
      <p:tags r:id="rId1"/>
    </p:custDataLst>
    <p:extLst>
      <p:ext uri="{BB962C8B-B14F-4D97-AF65-F5344CB8AC3E}">
        <p14:creationId xmlns:p14="http://schemas.microsoft.com/office/powerpoint/2010/main" val="338660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Hydrodynamics</a:t>
            </a:r>
          </a:p>
        </p:txBody>
      </p:sp>
      <p:sp>
        <p:nvSpPr>
          <p:cNvPr id="5" name="Content Placeholder 4"/>
          <p:cNvSpPr>
            <a:spLocks noGrp="1"/>
          </p:cNvSpPr>
          <p:nvPr>
            <p:ph sz="quarter" idx="1"/>
          </p:nvPr>
        </p:nvSpPr>
        <p:spPr>
          <a:xfrm>
            <a:off x="398469" y="1193212"/>
            <a:ext cx="10812869" cy="2570405"/>
          </a:xfrm>
        </p:spPr>
        <p:txBody>
          <a:bodyPr/>
          <a:lstStyle/>
          <a:p>
            <a:r>
              <a:rPr lang="en-US" dirty="0"/>
              <a:t>Apply initial conditions to the mesh</a:t>
            </a:r>
          </a:p>
          <a:p>
            <a:pPr lvl="1"/>
            <a:r>
              <a:rPr lang="en-US" dirty="0"/>
              <a:t>zeroes everywhere except at the center</a:t>
            </a:r>
          </a:p>
          <a:p>
            <a:r>
              <a:rPr lang="en-US" dirty="0"/>
              <a:t>Write code for the analytical expression of the distance traveled by the shock</a:t>
            </a:r>
          </a:p>
          <a:p>
            <a:r>
              <a:rPr lang="en-US" dirty="0"/>
              <a:t>Do time integration</a:t>
            </a:r>
          </a:p>
          <a:p>
            <a:r>
              <a:rPr lang="en-US" dirty="0"/>
              <a:t>At time </a:t>
            </a:r>
            <a:r>
              <a:rPr lang="en-US" b="1" dirty="0"/>
              <a:t>T </a:t>
            </a:r>
            <a:r>
              <a:rPr lang="en-US" dirty="0"/>
              <a:t>compare evolved solution against analytical solution</a:t>
            </a:r>
            <a:endParaRPr lang="en-US" b="1" dirty="0"/>
          </a:p>
          <a:p>
            <a:pPr marL="0" indent="0">
              <a:buNone/>
            </a:pPr>
            <a:endParaRPr lang="en-US" dirty="0"/>
          </a:p>
        </p:txBody>
      </p:sp>
      <p:sp>
        <p:nvSpPr>
          <p:cNvPr id="3" name="Rounded Rectangle 2">
            <a:extLst>
              <a:ext uri="{FF2B5EF4-FFF2-40B4-BE49-F238E27FC236}">
                <a16:creationId xmlns:a16="http://schemas.microsoft.com/office/drawing/2014/main" id="{FCD39F8F-B00D-5B2C-06A4-9F8AA5448B26}"/>
              </a:ext>
            </a:extLst>
          </p:cNvPr>
          <p:cNvSpPr/>
          <p:nvPr/>
        </p:nvSpPr>
        <p:spPr>
          <a:xfrm>
            <a:off x="1742657" y="3911912"/>
            <a:ext cx="9468681" cy="872123"/>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If both mesh and EOS unit test pass, then any failure is in Hydrodynamics</a:t>
            </a:r>
          </a:p>
          <a:p>
            <a:pPr algn="ctr">
              <a:lnSpc>
                <a:spcPct val="90000"/>
              </a:lnSpc>
            </a:pPr>
            <a:r>
              <a:rPr lang="en-US" sz="2000" dirty="0">
                <a:solidFill>
                  <a:schemeClr val="bg1"/>
                </a:solidFill>
              </a:rPr>
              <a:t>This is a composite unit test</a:t>
            </a:r>
          </a:p>
        </p:txBody>
      </p:sp>
      <p:sp>
        <p:nvSpPr>
          <p:cNvPr id="6" name="Rounded Rectangle 5">
            <a:extLst>
              <a:ext uri="{FF2B5EF4-FFF2-40B4-BE49-F238E27FC236}">
                <a16:creationId xmlns:a16="http://schemas.microsoft.com/office/drawing/2014/main" id="{DB7AEADD-DC0C-D749-0362-CFF384CFC3B9}"/>
              </a:ext>
            </a:extLst>
          </p:cNvPr>
          <p:cNvSpPr/>
          <p:nvPr/>
        </p:nvSpPr>
        <p:spPr>
          <a:xfrm>
            <a:off x="2955235" y="5022574"/>
            <a:ext cx="4863548" cy="742122"/>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This is also the idea behind scaffolding </a:t>
            </a:r>
          </a:p>
        </p:txBody>
      </p:sp>
    </p:spTree>
    <p:custDataLst>
      <p:tags r:id="rId1"/>
    </p:custDataLst>
    <p:extLst>
      <p:ext uri="{BB962C8B-B14F-4D97-AF65-F5344CB8AC3E}">
        <p14:creationId xmlns:p14="http://schemas.microsoft.com/office/powerpoint/2010/main" val="1531542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Tree>
    <p:extLst>
      <p:ext uri="{BB962C8B-B14F-4D97-AF65-F5344CB8AC3E}">
        <p14:creationId xmlns:p14="http://schemas.microsoft.com/office/powerpoint/2010/main" val="420675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Tree>
    <p:extLst>
      <p:ext uri="{BB962C8B-B14F-4D97-AF65-F5344CB8AC3E}">
        <p14:creationId xmlns:p14="http://schemas.microsoft.com/office/powerpoint/2010/main" val="424986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978939"/>
            <a:ext cx="10129962" cy="477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same halo fill unit test for mesh also works for AMR</a:t>
            </a:r>
          </a:p>
          <a:p>
            <a:r>
              <a:rPr lang="en-US" dirty="0"/>
              <a:t>Additional functionalities to test are:</a:t>
            </a:r>
          </a:p>
          <a:p>
            <a:pPr lvl="1"/>
            <a:r>
              <a:rPr lang="en-US" dirty="0"/>
              <a:t>Fine-coarse boundary resolution</a:t>
            </a:r>
          </a:p>
          <a:p>
            <a:pPr lvl="1"/>
            <a:r>
              <a:rPr lang="en-US" dirty="0" err="1"/>
              <a:t>Regridding</a:t>
            </a:r>
            <a:endParaRPr lang="en-US" dirty="0"/>
          </a:p>
          <a:p>
            <a:r>
              <a:rPr lang="en-US" dirty="0"/>
              <a:t>Steps in testing </a:t>
            </a:r>
          </a:p>
          <a:p>
            <a:pPr lvl="1"/>
            <a:r>
              <a:rPr lang="en-US" dirty="0"/>
              <a:t>Run </a:t>
            </a:r>
            <a:r>
              <a:rPr lang="en-US" dirty="0" err="1"/>
              <a:t>Sedov</a:t>
            </a:r>
            <a:r>
              <a:rPr lang="en-US" dirty="0"/>
              <a:t> with UG</a:t>
            </a:r>
          </a:p>
          <a:p>
            <a:pPr lvl="1"/>
            <a:r>
              <a:rPr lang="en-US" dirty="0"/>
              <a:t>Run </a:t>
            </a:r>
            <a:r>
              <a:rPr lang="en-US" dirty="0" err="1"/>
              <a:t>Sedov</a:t>
            </a:r>
            <a:r>
              <a:rPr lang="en-US" dirty="0"/>
              <a:t> with AMR, but no dynamic refinement</a:t>
            </a:r>
          </a:p>
          <a:p>
            <a:pPr lvl="2"/>
            <a:r>
              <a:rPr lang="en-US" dirty="0"/>
              <a:t>If failed fault is in flux correction</a:t>
            </a:r>
          </a:p>
          <a:p>
            <a:pPr lvl="1"/>
            <a:r>
              <a:rPr lang="en-US" dirty="0"/>
              <a:t>Run </a:t>
            </a:r>
            <a:r>
              <a:rPr lang="en-US" dirty="0" err="1"/>
              <a:t>Sedov</a:t>
            </a:r>
            <a:r>
              <a:rPr lang="en-US" dirty="0"/>
              <a:t> with AMR and dynamic refinement</a:t>
            </a:r>
          </a:p>
          <a:p>
            <a:pPr lvl="2"/>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Step  4:  AMR</a:t>
            </a:r>
          </a:p>
        </p:txBody>
      </p:sp>
      <p:sp>
        <p:nvSpPr>
          <p:cNvPr id="2" name="Rounded Rectangle 1">
            <a:extLst>
              <a:ext uri="{FF2B5EF4-FFF2-40B4-BE49-F238E27FC236}">
                <a16:creationId xmlns:a16="http://schemas.microsoft.com/office/drawing/2014/main" id="{E3EE4D45-283D-1E60-00E0-FE348E1C0A0C}"/>
              </a:ext>
            </a:extLst>
          </p:cNvPr>
          <p:cNvSpPr/>
          <p:nvPr/>
        </p:nvSpPr>
        <p:spPr>
          <a:xfrm>
            <a:off x="7885872" y="1733550"/>
            <a:ext cx="3974465" cy="2552700"/>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We have continued to build scaffolding and are using granular testing to pinpoint the cause of error</a:t>
            </a:r>
          </a:p>
        </p:txBody>
      </p:sp>
      <p:sp>
        <p:nvSpPr>
          <p:cNvPr id="3" name="Rounded Rectangle 2">
            <a:extLst>
              <a:ext uri="{FF2B5EF4-FFF2-40B4-BE49-F238E27FC236}">
                <a16:creationId xmlns:a16="http://schemas.microsoft.com/office/drawing/2014/main" id="{92A9624E-ABDF-34C6-CADC-9B4A35DFD25E}"/>
              </a:ext>
            </a:extLst>
          </p:cNvPr>
          <p:cNvSpPr/>
          <p:nvPr/>
        </p:nvSpPr>
        <p:spPr>
          <a:xfrm>
            <a:off x="7885872" y="4482234"/>
            <a:ext cx="3974465" cy="1070841"/>
          </a:xfrm>
          <a:prstGeom prst="round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All of these are examples of white box testing</a:t>
            </a:r>
          </a:p>
        </p:txBody>
      </p:sp>
    </p:spTree>
    <p:extLst>
      <p:ext uri="{BB962C8B-B14F-4D97-AF65-F5344CB8AC3E}">
        <p14:creationId xmlns:p14="http://schemas.microsoft.com/office/powerpoint/2010/main" val="1642722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408175" y="203464"/>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Mixed White/Black Box Testing For a Legacy Code</a:t>
            </a:r>
          </a:p>
        </p:txBody>
      </p:sp>
    </p:spTree>
    <p:custDataLst>
      <p:tags r:id="rId1"/>
    </p:custDataLst>
    <p:extLst>
      <p:ext uri="{BB962C8B-B14F-4D97-AF65-F5344CB8AC3E}">
        <p14:creationId xmlns:p14="http://schemas.microsoft.com/office/powerpoint/2010/main" val="55171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a:t>
            </a:r>
          </a:p>
        </p:txBody>
      </p:sp>
      <p:sp>
        <p:nvSpPr>
          <p:cNvPr id="3" name="Content Placeholder 2">
            <a:extLst>
              <a:ext uri="{FF2B5EF4-FFF2-40B4-BE49-F238E27FC236}">
                <a16:creationId xmlns:a16="http://schemas.microsoft.com/office/drawing/2014/main" id="{33CEB475-6103-499A-277A-222D42710F9B}"/>
              </a:ext>
            </a:extLst>
          </p:cNvPr>
          <p:cNvSpPr>
            <a:spLocks noGrp="1"/>
          </p:cNvSpPr>
          <p:nvPr>
            <p:ph idx="1"/>
          </p:nvPr>
        </p:nvSpPr>
        <p:spPr>
          <a:xfrm>
            <a:off x="710317" y="1405111"/>
            <a:ext cx="11369809" cy="4047778"/>
          </a:xfrm>
        </p:spPr>
        <p:txBody>
          <a:bodyPr/>
          <a:lstStyle/>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3"/>
              </a:rPr>
              <a:t>https://bssw.io/items?topic=testing</a:t>
            </a:r>
            <a:endParaRPr lang="en-US" dirty="0"/>
          </a:p>
        </p:txBody>
      </p:sp>
    </p:spTree>
    <p:extLst>
      <p:ext uri="{BB962C8B-B14F-4D97-AF65-F5344CB8AC3E}">
        <p14:creationId xmlns:p14="http://schemas.microsoft.com/office/powerpoint/2010/main" val="3388918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031832-2156-504F-B8AF-48ABE34B424D}"/>
              </a:ext>
            </a:extLst>
          </p:cNvPr>
          <p:cNvSpPr>
            <a:spLocks noGrp="1"/>
          </p:cNvSpPr>
          <p:nvPr>
            <p:ph idx="1"/>
          </p:nvPr>
        </p:nvSpPr>
        <p:spPr>
          <a:xfrm>
            <a:off x="609443" y="1385204"/>
            <a:ext cx="6470978" cy="4422776"/>
          </a:xfrm>
        </p:spPr>
        <p:txBody>
          <a:bodyPr/>
          <a:lstStyle/>
          <a:p>
            <a:r>
              <a:rPr lang="en-US" sz="2200" dirty="0"/>
              <a:t>Expose parts of the code that aren’t being tested</a:t>
            </a:r>
          </a:p>
          <a:p>
            <a:pPr lvl="1"/>
            <a:r>
              <a:rPr lang="en-US" sz="1900" dirty="0" err="1"/>
              <a:t>gcov</a:t>
            </a:r>
            <a:r>
              <a:rPr lang="en-US" sz="1900" dirty="0"/>
              <a:t> - standard utility with the GNU compiler collection suite (we will use it in the next few slides)</a:t>
            </a:r>
          </a:p>
          <a:p>
            <a:pPr lvl="1"/>
            <a:r>
              <a:rPr lang="en-US" sz="1900" dirty="0"/>
              <a:t>Compile/link with –coverage &amp; turn off optimization</a:t>
            </a:r>
          </a:p>
          <a:p>
            <a:pPr lvl="1"/>
            <a:r>
              <a:rPr lang="en-US" sz="1900" dirty="0"/>
              <a:t>Counts the number of times each statement is executed</a:t>
            </a:r>
          </a:p>
          <a:p>
            <a:pPr lvl="1"/>
            <a:r>
              <a:rPr lang="en-US" sz="1900" dirty="0"/>
              <a:t>Necessary for testing, but not sufficient</a:t>
            </a:r>
          </a:p>
          <a:p>
            <a:r>
              <a:rPr lang="en-US" sz="2200" dirty="0" err="1"/>
              <a:t>gcov</a:t>
            </a:r>
            <a:r>
              <a:rPr lang="en-US" sz="2200" dirty="0"/>
              <a:t> also works for C and Fortran</a:t>
            </a:r>
          </a:p>
          <a:p>
            <a:pPr lvl="1"/>
            <a:r>
              <a:rPr lang="en-US" sz="1900" dirty="0"/>
              <a:t>Other tools exist for other languages</a:t>
            </a:r>
          </a:p>
          <a:p>
            <a:pPr lvl="1"/>
            <a:r>
              <a:rPr lang="en-US" sz="1900" dirty="0" err="1"/>
              <a:t>JCov</a:t>
            </a:r>
            <a:r>
              <a:rPr lang="en-US" sz="1900" dirty="0"/>
              <a:t> for Java</a:t>
            </a:r>
          </a:p>
          <a:p>
            <a:pPr lvl="1"/>
            <a:r>
              <a:rPr lang="en-US" sz="1900" dirty="0" err="1"/>
              <a:t>Coverage.py</a:t>
            </a:r>
            <a:r>
              <a:rPr lang="en-US" sz="1900" dirty="0"/>
              <a:t> for python</a:t>
            </a:r>
          </a:p>
          <a:p>
            <a:pPr lvl="1"/>
            <a:r>
              <a:rPr lang="en-US" sz="1900" dirty="0" err="1"/>
              <a:t>Devel</a:t>
            </a:r>
            <a:r>
              <a:rPr lang="en-US" sz="1900" dirty="0"/>
              <a:t>::Cover for </a:t>
            </a:r>
            <a:r>
              <a:rPr lang="en-US" sz="1900" dirty="0" err="1"/>
              <a:t>perl</a:t>
            </a:r>
            <a:endParaRPr lang="en-US" sz="1900" dirty="0"/>
          </a:p>
          <a:p>
            <a:pPr lvl="1"/>
            <a:r>
              <a:rPr lang="en-US" sz="1900" dirty="0"/>
              <a:t>profile for MATLAB</a:t>
            </a:r>
          </a:p>
          <a:p>
            <a:endParaRPr lang="en-US" sz="2000" dirty="0"/>
          </a:p>
        </p:txBody>
      </p:sp>
      <p:sp>
        <p:nvSpPr>
          <p:cNvPr id="4" name="Text Placeholder 3">
            <a:extLst>
              <a:ext uri="{FF2B5EF4-FFF2-40B4-BE49-F238E27FC236}">
                <a16:creationId xmlns:a16="http://schemas.microsoft.com/office/drawing/2014/main" id="{F62A6E05-B1BD-534E-884C-E62949A07353}"/>
              </a:ext>
            </a:extLst>
          </p:cNvPr>
          <p:cNvSpPr>
            <a:spLocks noGrp="1"/>
          </p:cNvSpPr>
          <p:nvPr>
            <p:ph type="body" sz="quarter" idx="12"/>
          </p:nvPr>
        </p:nvSpPr>
        <p:spPr>
          <a:xfrm>
            <a:off x="609442" y="853958"/>
            <a:ext cx="11160961" cy="499715"/>
          </a:xfrm>
        </p:spPr>
        <p:txBody>
          <a:bodyPr/>
          <a:lstStyle/>
          <a:p>
            <a:r>
              <a:rPr lang="en-US" dirty="0"/>
              <a:t>Code coverage tools</a:t>
            </a:r>
          </a:p>
          <a:p>
            <a:endParaRPr lang="en-US" dirty="0"/>
          </a:p>
        </p:txBody>
      </p:sp>
      <p:sp>
        <p:nvSpPr>
          <p:cNvPr id="2" name="Title 1">
            <a:extLst>
              <a:ext uri="{FF2B5EF4-FFF2-40B4-BE49-F238E27FC236}">
                <a16:creationId xmlns:a16="http://schemas.microsoft.com/office/drawing/2014/main" id="{75E86857-8815-FB42-AB5A-F79919C28FB0}"/>
              </a:ext>
            </a:extLst>
          </p:cNvPr>
          <p:cNvSpPr>
            <a:spLocks noGrp="1"/>
          </p:cNvSpPr>
          <p:nvPr>
            <p:ph type="title"/>
          </p:nvPr>
        </p:nvSpPr>
        <p:spPr/>
        <p:txBody>
          <a:bodyPr/>
          <a:lstStyle/>
          <a:p>
            <a:r>
              <a:rPr lang="en-US" dirty="0"/>
              <a:t>How do we determine what tests are needed?</a:t>
            </a:r>
          </a:p>
        </p:txBody>
      </p:sp>
      <p:sp>
        <p:nvSpPr>
          <p:cNvPr id="7" name="Content Placeholder 2">
            <a:extLst>
              <a:ext uri="{FF2B5EF4-FFF2-40B4-BE49-F238E27FC236}">
                <a16:creationId xmlns:a16="http://schemas.microsoft.com/office/drawing/2014/main" id="{B0AC3198-6740-CB42-9C0C-C51FE1D7A69F}"/>
              </a:ext>
            </a:extLst>
          </p:cNvPr>
          <p:cNvSpPr txBox="1">
            <a:spLocks/>
          </p:cNvSpPr>
          <p:nvPr/>
        </p:nvSpPr>
        <p:spPr bwMode="auto">
          <a:xfrm>
            <a:off x="7103631" y="1413172"/>
            <a:ext cx="4527211" cy="3930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Lcov</a:t>
            </a:r>
            <a:r>
              <a:rPr lang="en-US" dirty="0"/>
              <a:t> </a:t>
            </a:r>
          </a:p>
          <a:p>
            <a:pPr lvl="1"/>
            <a:r>
              <a:rPr lang="en-US" dirty="0"/>
              <a:t>a graphical front-end for </a:t>
            </a:r>
            <a:r>
              <a:rPr lang="en-US" dirty="0" err="1"/>
              <a:t>gcov</a:t>
            </a:r>
            <a:endParaRPr lang="en-US" dirty="0"/>
          </a:p>
          <a:p>
            <a:pPr lvl="1"/>
            <a:r>
              <a:rPr lang="en-US" dirty="0"/>
              <a:t>available at </a:t>
            </a:r>
            <a:r>
              <a:rPr lang="en-US" dirty="0">
                <a:hlinkClick r:id="rId3"/>
              </a:rPr>
              <a:t>http://</a:t>
            </a:r>
            <a:r>
              <a:rPr lang="en-US" dirty="0" err="1">
                <a:hlinkClick r:id="rId3"/>
              </a:rPr>
              <a:t>ltp.sourceforge.net</a:t>
            </a:r>
            <a:r>
              <a:rPr lang="en-US" dirty="0">
                <a:hlinkClick r:id="rId3"/>
              </a:rPr>
              <a:t>/coverage/</a:t>
            </a:r>
            <a:r>
              <a:rPr lang="en-US" dirty="0" err="1">
                <a:hlinkClick r:id="rId3"/>
              </a:rPr>
              <a:t>lcov.php</a:t>
            </a:r>
            <a:r>
              <a:rPr lang="en-US" dirty="0">
                <a:hlinkClick r:id="rId3"/>
              </a:rPr>
              <a:t> </a:t>
            </a:r>
            <a:endParaRPr lang="en-US" dirty="0"/>
          </a:p>
          <a:p>
            <a:pPr lvl="1"/>
            <a:r>
              <a:rPr lang="en-US" dirty="0" err="1"/>
              <a:t>Codecov.io</a:t>
            </a:r>
            <a:r>
              <a:rPr lang="en-US" dirty="0"/>
              <a:t> in CI module </a:t>
            </a:r>
          </a:p>
          <a:p>
            <a:r>
              <a:rPr lang="en-US" dirty="0"/>
              <a:t>Hosted servers (e.g., coveralls, </a:t>
            </a:r>
            <a:r>
              <a:rPr lang="en-US" dirty="0" err="1"/>
              <a:t>codecov</a:t>
            </a:r>
            <a:r>
              <a:rPr lang="en-US" dirty="0"/>
              <a:t>)</a:t>
            </a:r>
          </a:p>
          <a:p>
            <a:r>
              <a:rPr lang="en-US" dirty="0"/>
              <a:t>graphical visualization of results</a:t>
            </a:r>
          </a:p>
          <a:p>
            <a:r>
              <a:rPr lang="en-US" dirty="0"/>
              <a:t>push results to server through continuous integration server</a:t>
            </a:r>
          </a:p>
          <a:p>
            <a:endParaRPr lang="en-US" dirty="0"/>
          </a:p>
          <a:p>
            <a:endParaRPr lang="en-US" dirty="0"/>
          </a:p>
          <a:p>
            <a:endParaRPr lang="en-US" dirty="0"/>
          </a:p>
        </p:txBody>
      </p:sp>
    </p:spTree>
    <p:extLst>
      <p:ext uri="{BB962C8B-B14F-4D97-AF65-F5344CB8AC3E}">
        <p14:creationId xmlns:p14="http://schemas.microsoft.com/office/powerpoint/2010/main" val="96083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Test-suite</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3">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93582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769830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Good Rules of Thumb</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991268" y="675860"/>
            <a:ext cx="9733722" cy="6016770"/>
          </a:xfrm>
          <a:ln>
            <a:noFill/>
          </a:ln>
        </p:spPr>
        <p:txBody>
          <a:bodyPr>
            <a:normAutofit/>
          </a:bodyPr>
          <a:lstStyle/>
          <a:p>
            <a:pPr marL="0" indent="0">
              <a:buNone/>
            </a:pPr>
            <a:endParaRPr lang="en-US" sz="2000" b="1" dirty="0">
              <a:solidFill>
                <a:schemeClr val="tx2"/>
              </a:solidFill>
            </a:endParaRPr>
          </a:p>
          <a:p>
            <a:r>
              <a:rPr lang="en-US" dirty="0"/>
              <a:t>Test your tests!</a:t>
            </a:r>
          </a:p>
          <a:p>
            <a:pPr lvl="1">
              <a:spcBef>
                <a:spcPts val="200"/>
              </a:spcBef>
            </a:pPr>
            <a:r>
              <a:rPr lang="en-US" dirty="0"/>
              <a:t>Make sure tests fail when they’re supposed to!</a:t>
            </a:r>
            <a:endParaRPr lang="en-US" sz="2000" b="1" dirty="0">
              <a:solidFill>
                <a:schemeClr val="tx2"/>
              </a:solidFill>
            </a:endParaRPr>
          </a:p>
          <a:p>
            <a:r>
              <a:rPr lang="en-US" sz="2000" dirty="0"/>
              <a:t>Add “regression tests”</a:t>
            </a:r>
          </a:p>
          <a:p>
            <a:pPr lvl="1">
              <a:spcBef>
                <a:spcPts val="200"/>
              </a:spcBef>
            </a:pPr>
            <a:r>
              <a:rPr lang="en-US" sz="1800" dirty="0"/>
              <a:t>Ensure that bugs aren’t creeping in</a:t>
            </a:r>
            <a:endParaRPr lang="en-US" dirty="0"/>
          </a:p>
          <a:p>
            <a:r>
              <a:rPr lang="en-US" dirty="0"/>
              <a:t>Test regularly</a:t>
            </a:r>
          </a:p>
          <a:p>
            <a:pPr lvl="1"/>
            <a:r>
              <a:rPr lang="en-US" dirty="0"/>
              <a:t>Critical when teams are adding code regularly</a:t>
            </a:r>
          </a:p>
          <a:p>
            <a:pPr lvl="1">
              <a:spcBef>
                <a:spcPts val="200"/>
              </a:spcBef>
            </a:pPr>
            <a:r>
              <a:rPr lang="en-US" dirty="0"/>
              <a:t>To identify and document where changes to the underlying platform change code behavior/results</a:t>
            </a:r>
          </a:p>
          <a:p>
            <a:pPr marL="346075" lvl="1" indent="0">
              <a:spcBef>
                <a:spcPts val="200"/>
              </a:spcBef>
              <a:buNone/>
            </a:pPr>
            <a:endParaRPr lang="en-US" dirty="0"/>
          </a:p>
          <a:p>
            <a:pPr>
              <a:spcBef>
                <a:spcPts val="200"/>
              </a:spcBef>
            </a:pPr>
            <a:r>
              <a:rPr lang="en-US" dirty="0"/>
              <a:t>Automate regular testing</a:t>
            </a:r>
          </a:p>
          <a:p>
            <a:pPr lvl="1">
              <a:spcBef>
                <a:spcPts val="200"/>
              </a:spcBef>
            </a:pPr>
            <a:r>
              <a:rPr lang="en-US" dirty="0"/>
              <a:t>Inculcate the discipline of monitoring the outcome of regular testing</a:t>
            </a:r>
          </a:p>
          <a:p>
            <a:r>
              <a:rPr lang="en-US" dirty="0"/>
              <a:t>Exercise third-party dependencies</a:t>
            </a:r>
          </a:p>
          <a:p>
            <a:pPr lvl="1">
              <a:spcBef>
                <a:spcPts val="200"/>
              </a:spcBef>
            </a:pPr>
            <a:endParaRPr lang="en-US" dirty="0"/>
          </a:p>
          <a:p>
            <a:pPr>
              <a:spcBef>
                <a:spcPts val="200"/>
              </a:spcBef>
            </a:pPr>
            <a:r>
              <a:rPr lang="en-US" dirty="0"/>
              <a:t>Physics/math-based strategies</a:t>
            </a:r>
          </a:p>
          <a:p>
            <a:pPr lvl="1">
              <a:spcBef>
                <a:spcPts val="200"/>
              </a:spcBef>
            </a:pPr>
            <a:r>
              <a:rPr lang="en-US" dirty="0"/>
              <a:t>Conserved quantities, symmetries, synthetic operators</a:t>
            </a:r>
          </a:p>
          <a:p>
            <a:pPr lvl="1">
              <a:spcBef>
                <a:spcPts val="200"/>
              </a:spcBef>
            </a:pPr>
            <a:r>
              <a:rPr lang="en-US" dirty="0"/>
              <a:t>Eliminate complete dependence on bitwise reproducibility</a:t>
            </a:r>
          </a:p>
          <a:p>
            <a:pPr>
              <a:spcBef>
                <a:spcPts val="200"/>
              </a:spcBef>
            </a:pPr>
            <a:endParaRPr lang="en-US" dirty="0"/>
          </a:p>
          <a:p>
            <a:pPr lvl="1">
              <a:spcBef>
                <a:spcPts val="200"/>
              </a:spcBef>
            </a:pPr>
            <a:endParaRPr lang="en-US" sz="800" dirty="0"/>
          </a:p>
          <a:p>
            <a:pPr lvl="1">
              <a:spcBef>
                <a:spcPts val="200"/>
              </a:spcBef>
            </a:pPr>
            <a:endParaRPr lang="en-US" sz="800" dirty="0"/>
          </a:p>
        </p:txBody>
      </p:sp>
    </p:spTree>
    <p:extLst>
      <p:ext uri="{BB962C8B-B14F-4D97-AF65-F5344CB8AC3E}">
        <p14:creationId xmlns:p14="http://schemas.microsoft.com/office/powerpoint/2010/main" val="218327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174BE-4E72-FE40-8782-11FDA9237EF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3356FF5-E6BE-B54D-B0C3-DA1A1ADD65B2}"/>
              </a:ext>
            </a:extLst>
          </p:cNvPr>
          <p:cNvSpPr>
            <a:spLocks noGrp="1"/>
          </p:cNvSpPr>
          <p:nvPr>
            <p:ph idx="1"/>
          </p:nvPr>
        </p:nvSpPr>
        <p:spPr>
          <a:xfrm>
            <a:off x="365760" y="1056877"/>
            <a:ext cx="11369809" cy="5088742"/>
          </a:xfrm>
        </p:spPr>
        <p:txBody>
          <a:bodyPr/>
          <a:lstStyle/>
          <a:p>
            <a:r>
              <a:rPr lang="en-US" sz="2800" dirty="0"/>
              <a:t>A testing strategy is essential for producing reliable trustworthy software</a:t>
            </a:r>
          </a:p>
          <a:p>
            <a:pPr lvl="1"/>
            <a:r>
              <a:rPr lang="en-US" sz="2400" dirty="0"/>
              <a:t>Invest the time needed to thoroughly test your software at all levels</a:t>
            </a:r>
          </a:p>
          <a:p>
            <a:pPr lvl="1"/>
            <a:r>
              <a:rPr lang="en-US" sz="2400" dirty="0"/>
              <a:t>Use automation whenever possible</a:t>
            </a:r>
          </a:p>
          <a:p>
            <a:r>
              <a:rPr lang="en-US" sz="2800" dirty="0"/>
              <a:t>Different challenges are associated with exploratory, legacy, and composable codes</a:t>
            </a:r>
          </a:p>
          <a:p>
            <a:pPr lvl="1"/>
            <a:r>
              <a:rPr lang="en-US" sz="2400" dirty="0"/>
              <a:t>Adapt your strategy to fit your situation.</a:t>
            </a:r>
          </a:p>
          <a:p>
            <a:pPr lvl="1"/>
            <a:r>
              <a:rPr lang="en-US" sz="2400" dirty="0"/>
              <a:t>Eventually you will want to be able to verify all components in a code release.</a:t>
            </a:r>
          </a:p>
          <a:p>
            <a:r>
              <a:rPr lang="en-US" sz="2800" dirty="0"/>
              <a:t>Don’t get distracted by all the technologies out there – focus on exercising your code.</a:t>
            </a:r>
          </a:p>
          <a:p>
            <a:pPr lvl="1"/>
            <a:r>
              <a:rPr lang="en-US" sz="2400" dirty="0"/>
              <a:t>Scaffolding projects can help with mechanics.</a:t>
            </a:r>
            <a:endParaRPr lang="en-US" sz="2800" dirty="0"/>
          </a:p>
        </p:txBody>
      </p:sp>
    </p:spTree>
    <p:extLst>
      <p:ext uri="{BB962C8B-B14F-4D97-AF65-F5344CB8AC3E}">
        <p14:creationId xmlns:p14="http://schemas.microsoft.com/office/powerpoint/2010/main" val="1097066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Resources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400" dirty="0"/>
              <a:t>Oberkampf, W., &amp; Roy, C. (2010). Verification and Validation in Scientific Computing. Cambridge: Cambridge University Press. doi:</a:t>
            </a:r>
            <a:r>
              <a:rPr lang="en-US" sz="2400" dirty="0">
                <a:hlinkClick r:id="rId3"/>
              </a:rPr>
              <a:t>10.1017/CBO9780511760396</a:t>
            </a:r>
            <a:endParaRPr lang="en-US" sz="2400" dirty="0"/>
          </a:p>
          <a:p>
            <a:r>
              <a:rPr lang="en-US" sz="2400" dirty="0"/>
              <a:t>Michael Feathers. 2004. Working Effectively with Legacy Code. Prentice Hall PTR, USA.</a:t>
            </a:r>
            <a:r>
              <a:rPr lang="en-US" dirty="0"/>
              <a:t> ISBN: </a:t>
            </a:r>
            <a:r>
              <a:rPr lang="en-US" dirty="0">
                <a:hlinkClick r:id="rId4"/>
              </a:rPr>
              <a:t>9780131177055</a:t>
            </a:r>
            <a:endParaRPr lang="en-US" dirty="0"/>
          </a:p>
          <a:p>
            <a:r>
              <a:rPr lang="en-US" dirty="0"/>
              <a:t>A Dubey, K </a:t>
            </a:r>
            <a:r>
              <a:rPr lang="en-US" dirty="0" err="1"/>
              <a:t>Weide</a:t>
            </a:r>
            <a:r>
              <a:rPr lang="en-US" dirty="0"/>
              <a:t>, D Lee, J </a:t>
            </a:r>
            <a:r>
              <a:rPr lang="en-US" dirty="0" err="1"/>
              <a:t>Bachan</a:t>
            </a:r>
            <a:r>
              <a:rPr lang="en-US" dirty="0"/>
              <a:t>, C Daley, S </a:t>
            </a:r>
            <a:r>
              <a:rPr lang="en-US" dirty="0" err="1"/>
              <a:t>Olofin</a:t>
            </a:r>
            <a:r>
              <a:rPr lang="en-US" dirty="0"/>
              <a:t>… - Ongoing Verification of a Multiphysics Community Code. Software: Practice and Experience, 2015 </a:t>
            </a:r>
            <a:r>
              <a:rPr lang="en-US" b="1" dirty="0">
                <a:hlinkClick r:id="rId5"/>
              </a:rPr>
              <a:t>https://doi.org/10.1002/spe.2220</a:t>
            </a:r>
            <a:endParaRPr lang="en-US" dirty="0"/>
          </a:p>
          <a:p>
            <a:pPr marL="0" indent="0">
              <a:buNone/>
            </a:pPr>
            <a:endParaRPr lang="en-US" sz="2400" dirty="0"/>
          </a:p>
        </p:txBody>
      </p:sp>
    </p:spTree>
    <p:extLst>
      <p:ext uri="{BB962C8B-B14F-4D97-AF65-F5344CB8AC3E}">
        <p14:creationId xmlns:p14="http://schemas.microsoft.com/office/powerpoint/2010/main" val="319311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Tree>
    <p:extLst>
      <p:ext uri="{BB962C8B-B14F-4D97-AF65-F5344CB8AC3E}">
        <p14:creationId xmlns:p14="http://schemas.microsoft.com/office/powerpoint/2010/main" val="306804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C67A-46AB-49E1-3442-CB0F724F4BED}"/>
              </a:ext>
            </a:extLst>
          </p:cNvPr>
          <p:cNvSpPr>
            <a:spLocks noGrp="1"/>
          </p:cNvSpPr>
          <p:nvPr>
            <p:ph type="title"/>
          </p:nvPr>
        </p:nvSpPr>
        <p:spPr/>
        <p:txBody>
          <a:bodyPr/>
          <a:lstStyle/>
          <a:p>
            <a:r>
              <a:rPr lang="en-US" dirty="0"/>
              <a:t>What is Testing</a:t>
            </a:r>
          </a:p>
        </p:txBody>
      </p:sp>
      <p:sp>
        <p:nvSpPr>
          <p:cNvPr id="4" name="Rectangle 3">
            <a:extLst>
              <a:ext uri="{FF2B5EF4-FFF2-40B4-BE49-F238E27FC236}">
                <a16:creationId xmlns:a16="http://schemas.microsoft.com/office/drawing/2014/main" id="{1224A926-6461-934B-0CE7-C6AAEB21B0DD}"/>
              </a:ext>
            </a:extLst>
          </p:cNvPr>
          <p:cNvSpPr/>
          <p:nvPr/>
        </p:nvSpPr>
        <p:spPr>
          <a:xfrm>
            <a:off x="692727" y="1990898"/>
            <a:ext cx="9157855" cy="2078181"/>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lnSpc>
                <a:spcPct val="90000"/>
              </a:lnSpc>
              <a:buFont typeface="Arial" panose="020B0604020202020204" pitchFamily="34" charset="0"/>
              <a:buChar char="•"/>
            </a:pPr>
            <a:r>
              <a:rPr lang="en-US" sz="2000" dirty="0">
                <a:solidFill>
                  <a:schemeClr val="bg1"/>
                </a:solidFill>
              </a:rPr>
              <a:t>When you compile it, you are testing for defects in syntax</a:t>
            </a:r>
          </a:p>
          <a:p>
            <a:pPr marL="342900" indent="-342900">
              <a:lnSpc>
                <a:spcPct val="90000"/>
              </a:lnSpc>
              <a:buFont typeface="Arial" panose="020B0604020202020204" pitchFamily="34" charset="0"/>
              <a:buChar char="•"/>
            </a:pPr>
            <a:r>
              <a:rPr lang="en-US" sz="2000" dirty="0">
                <a:solidFill>
                  <a:schemeClr val="bg1"/>
                </a:solidFill>
              </a:rPr>
              <a:t>When you run it for the first time you are testing for correctness</a:t>
            </a:r>
          </a:p>
          <a:p>
            <a:pPr marL="342900" indent="-342900">
              <a:lnSpc>
                <a:spcPct val="90000"/>
              </a:lnSpc>
              <a:buFont typeface="Arial" panose="020B0604020202020204" pitchFamily="34" charset="0"/>
              <a:buChar char="•"/>
            </a:pPr>
            <a:r>
              <a:rPr lang="en-US" sz="2000" dirty="0">
                <a:solidFill>
                  <a:schemeClr val="bg1"/>
                </a:solidFill>
              </a:rPr>
              <a:t>When you add any code and run it again, you are testing it again</a:t>
            </a:r>
          </a:p>
          <a:p>
            <a:pPr marL="342900" indent="-342900">
              <a:lnSpc>
                <a:spcPct val="90000"/>
              </a:lnSpc>
              <a:buFont typeface="Arial" panose="020B0604020202020204" pitchFamily="34" charset="0"/>
              <a:buChar char="•"/>
            </a:pPr>
            <a:r>
              <a:rPr lang="en-US" sz="2000" dirty="0">
                <a:solidFill>
                  <a:schemeClr val="bg1"/>
                </a:solidFill>
              </a:rPr>
              <a:t>When you break down your development into smaller chunks you test each chunk, then you combine the chunks, and you test again.</a:t>
            </a:r>
          </a:p>
        </p:txBody>
      </p:sp>
      <p:sp>
        <p:nvSpPr>
          <p:cNvPr id="5" name="Rectangle 4">
            <a:extLst>
              <a:ext uri="{FF2B5EF4-FFF2-40B4-BE49-F238E27FC236}">
                <a16:creationId xmlns:a16="http://schemas.microsoft.com/office/drawing/2014/main" id="{65847FFB-77D9-8202-5719-F46F37C5FAE6}"/>
              </a:ext>
            </a:extLst>
          </p:cNvPr>
          <p:cNvSpPr/>
          <p:nvPr/>
        </p:nvSpPr>
        <p:spPr>
          <a:xfrm>
            <a:off x="692727" y="1076498"/>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Whenever you write a code you are doing it </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6" name="Rectangle 5">
            <a:extLst>
              <a:ext uri="{FF2B5EF4-FFF2-40B4-BE49-F238E27FC236}">
                <a16:creationId xmlns:a16="http://schemas.microsoft.com/office/drawing/2014/main" id="{41355D4C-4465-D7E1-167C-9AC8A9668648}"/>
              </a:ext>
            </a:extLst>
          </p:cNvPr>
          <p:cNvSpPr/>
          <p:nvPr/>
        </p:nvSpPr>
        <p:spPr>
          <a:xfrm>
            <a:off x="692727" y="4245031"/>
            <a:ext cx="9157855" cy="738448"/>
          </a:xfrm>
          <a:prstGeom prst="rect">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Testing is an integral part of code development</a:t>
            </a:r>
          </a:p>
          <a:p>
            <a:pPr marL="342900" indent="-342900">
              <a:lnSpc>
                <a:spcPct val="90000"/>
              </a:lnSpc>
              <a:buFont typeface="Arial" panose="020B0604020202020204" pitchFamily="34" charset="0"/>
              <a:buChar char="•"/>
            </a:pPr>
            <a:endParaRPr lang="en-US" sz="2000" dirty="0">
              <a:solidFill>
                <a:schemeClr val="bg1"/>
              </a:solidFill>
            </a:endParaRPr>
          </a:p>
        </p:txBody>
      </p:sp>
      <p:sp>
        <p:nvSpPr>
          <p:cNvPr id="7" name="Rectangle 6">
            <a:extLst>
              <a:ext uri="{FF2B5EF4-FFF2-40B4-BE49-F238E27FC236}">
                <a16:creationId xmlns:a16="http://schemas.microsoft.com/office/drawing/2014/main" id="{6A96B5CB-C4A1-82FF-1079-853230E1CA6C}"/>
              </a:ext>
            </a:extLst>
          </p:cNvPr>
          <p:cNvSpPr/>
          <p:nvPr/>
        </p:nvSpPr>
        <p:spPr>
          <a:xfrm>
            <a:off x="692727" y="5264727"/>
            <a:ext cx="6788728" cy="516775"/>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So, what is the whole fuss about testing?</a:t>
            </a:r>
          </a:p>
        </p:txBody>
      </p:sp>
      <p:sp>
        <p:nvSpPr>
          <p:cNvPr id="8" name="Rectangle 7">
            <a:extLst>
              <a:ext uri="{FF2B5EF4-FFF2-40B4-BE49-F238E27FC236}">
                <a16:creationId xmlns:a16="http://schemas.microsoft.com/office/drawing/2014/main" id="{8102D08C-52B8-4574-2A76-7728A7F6EB15}"/>
              </a:ext>
            </a:extLst>
          </p:cNvPr>
          <p:cNvSpPr/>
          <p:nvPr/>
        </p:nvSpPr>
        <p:spPr>
          <a:xfrm>
            <a:off x="692727" y="5943599"/>
            <a:ext cx="6788728" cy="720437"/>
          </a:xfrm>
          <a:prstGeom prst="rect">
            <a:avLst/>
          </a:prstGeom>
          <a:solidFill>
            <a:schemeClr val="tx2">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Formalization of the process intimidates people</a:t>
            </a:r>
          </a:p>
          <a:p>
            <a:pPr algn="ctr">
              <a:lnSpc>
                <a:spcPct val="90000"/>
              </a:lnSpc>
            </a:pPr>
            <a:r>
              <a:rPr lang="en-US" sz="2000" dirty="0">
                <a:solidFill>
                  <a:sysClr val="windowText" lastClr="000000"/>
                </a:solidFill>
              </a:rPr>
              <a:t>because they think of writing tests as an overhead</a:t>
            </a:r>
          </a:p>
        </p:txBody>
      </p:sp>
    </p:spTree>
    <p:extLst>
      <p:ext uri="{BB962C8B-B14F-4D97-AF65-F5344CB8AC3E}">
        <p14:creationId xmlns:p14="http://schemas.microsoft.com/office/powerpoint/2010/main" val="27883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1696277"/>
            <a:chOff x="718754" y="1360869"/>
            <a:chExt cx="5375657" cy="1696277"/>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371168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Tree>
    <p:extLst>
      <p:ext uri="{BB962C8B-B14F-4D97-AF65-F5344CB8AC3E}">
        <p14:creationId xmlns:p14="http://schemas.microsoft.com/office/powerpoint/2010/main" val="2997243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CC4F-16D6-E895-AFBC-9A514D75E691}"/>
              </a:ext>
            </a:extLst>
          </p:cNvPr>
          <p:cNvSpPr>
            <a:spLocks noGrp="1"/>
          </p:cNvSpPr>
          <p:nvPr>
            <p:ph type="title"/>
          </p:nvPr>
        </p:nvSpPr>
        <p:spPr>
          <a:xfrm>
            <a:off x="406844" y="215753"/>
            <a:ext cx="11375136" cy="914400"/>
          </a:xfrm>
        </p:spPr>
        <p:txBody>
          <a:bodyPr/>
          <a:lstStyle/>
          <a:p>
            <a:r>
              <a:rPr lang="en-US" dirty="0"/>
              <a:t>How to Think About Building Tests</a:t>
            </a:r>
          </a:p>
        </p:txBody>
      </p:sp>
      <p:grpSp>
        <p:nvGrpSpPr>
          <p:cNvPr id="16" name="Group 15">
            <a:extLst>
              <a:ext uri="{FF2B5EF4-FFF2-40B4-BE49-F238E27FC236}">
                <a16:creationId xmlns:a16="http://schemas.microsoft.com/office/drawing/2014/main" id="{D3CC4FF2-1DF2-1ADB-24C4-88350472919D}"/>
              </a:ext>
            </a:extLst>
          </p:cNvPr>
          <p:cNvGrpSpPr/>
          <p:nvPr/>
        </p:nvGrpSpPr>
        <p:grpSpPr>
          <a:xfrm>
            <a:off x="406844" y="864917"/>
            <a:ext cx="5375657" cy="3623270"/>
            <a:chOff x="718754" y="1360869"/>
            <a:chExt cx="5375657" cy="3623270"/>
          </a:xfrm>
        </p:grpSpPr>
        <p:sp>
          <p:nvSpPr>
            <p:cNvPr id="3" name="Rounded Rectangle 2">
              <a:extLst>
                <a:ext uri="{FF2B5EF4-FFF2-40B4-BE49-F238E27FC236}">
                  <a16:creationId xmlns:a16="http://schemas.microsoft.com/office/drawing/2014/main" id="{DC74BD74-D77A-B3A0-E636-1F86AC14DAC6}"/>
                </a:ext>
              </a:extLst>
            </p:cNvPr>
            <p:cNvSpPr/>
            <p:nvPr/>
          </p:nvSpPr>
          <p:spPr>
            <a:xfrm>
              <a:off x="718754" y="1360869"/>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start by thinking about what is the correct behavior</a:t>
              </a:r>
            </a:p>
          </p:txBody>
        </p:sp>
        <p:sp>
          <p:nvSpPr>
            <p:cNvPr id="9" name="Rounded Rectangle 8">
              <a:extLst>
                <a:ext uri="{FF2B5EF4-FFF2-40B4-BE49-F238E27FC236}">
                  <a16:creationId xmlns:a16="http://schemas.microsoft.com/office/drawing/2014/main" id="{1D295530-44B8-F049-1220-DD7166199FFC}"/>
                </a:ext>
              </a:extLst>
            </p:cNvPr>
            <p:cNvSpPr/>
            <p:nvPr/>
          </p:nvSpPr>
          <p:spPr>
            <a:xfrm>
              <a:off x="3092542" y="1360869"/>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sp>
          <p:nvSpPr>
            <p:cNvPr id="4" name="Rounded Rectangle 3">
              <a:extLst>
                <a:ext uri="{FF2B5EF4-FFF2-40B4-BE49-F238E27FC236}">
                  <a16:creationId xmlns:a16="http://schemas.microsoft.com/office/drawing/2014/main" id="{753DC160-4EC9-B8F8-2210-4AD51C69F727}"/>
                </a:ext>
              </a:extLst>
            </p:cNvPr>
            <p:cNvSpPr/>
            <p:nvPr/>
          </p:nvSpPr>
          <p:spPr>
            <a:xfrm>
              <a:off x="718754" y="3287862"/>
              <a:ext cx="2046135" cy="1696277"/>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You also think about what would be wrong behavior</a:t>
              </a:r>
            </a:p>
          </p:txBody>
        </p:sp>
        <p:sp>
          <p:nvSpPr>
            <p:cNvPr id="13" name="Rounded Rectangle 12">
              <a:extLst>
                <a:ext uri="{FF2B5EF4-FFF2-40B4-BE49-F238E27FC236}">
                  <a16:creationId xmlns:a16="http://schemas.microsoft.com/office/drawing/2014/main" id="{8F952D7B-D792-0880-0C14-7941C8902919}"/>
                </a:ext>
              </a:extLst>
            </p:cNvPr>
            <p:cNvSpPr/>
            <p:nvPr/>
          </p:nvSpPr>
          <p:spPr>
            <a:xfrm>
              <a:off x="3000951" y="3317348"/>
              <a:ext cx="3001869" cy="1666791"/>
            </a:xfrm>
            <a:prstGeom prst="roundRect">
              <a:avLst/>
            </a:prstGeom>
            <a:solidFill>
              <a:srgbClr val="0070C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Next you think about how you are going to be able to tell whether the code is exhibiting correct behavior</a:t>
              </a:r>
            </a:p>
          </p:txBody>
        </p:sp>
      </p:grpSp>
      <p:sp>
        <p:nvSpPr>
          <p:cNvPr id="5" name="Rectangle 4">
            <a:extLst>
              <a:ext uri="{FF2B5EF4-FFF2-40B4-BE49-F238E27FC236}">
                <a16:creationId xmlns:a16="http://schemas.microsoft.com/office/drawing/2014/main" id="{1E5E0043-1B40-EDC2-B4EA-771685942AB6}"/>
              </a:ext>
            </a:extLst>
          </p:cNvPr>
          <p:cNvSpPr/>
          <p:nvPr/>
        </p:nvSpPr>
        <p:spPr>
          <a:xfrm>
            <a:off x="6629944" y="451896"/>
            <a:ext cx="4976506" cy="3511826"/>
          </a:xfrm>
          <a:prstGeom prst="rect">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Let us work through an example …</a:t>
            </a:r>
          </a:p>
          <a:p>
            <a:pPr algn="ctr">
              <a:lnSpc>
                <a:spcPct val="90000"/>
              </a:lnSpc>
            </a:pPr>
            <a:endParaRPr lang="en-US" sz="2400" dirty="0">
              <a:solidFill>
                <a:sysClr val="windowText" lastClr="000000"/>
              </a:solidFill>
            </a:endParaRPr>
          </a:p>
          <a:p>
            <a:pPr marL="342900" indent="-342900">
              <a:lnSpc>
                <a:spcPct val="90000"/>
              </a:lnSpc>
              <a:buFont typeface="Arial" panose="020B0604020202020204" pitchFamily="34" charset="0"/>
              <a:buChar char="•"/>
            </a:pPr>
            <a:r>
              <a:rPr lang="en-US" sz="2000" dirty="0">
                <a:solidFill>
                  <a:sysClr val="windowText" lastClr="000000"/>
                </a:solidFill>
              </a:rPr>
              <a:t>You want a large prime number for encryption</a:t>
            </a:r>
          </a:p>
          <a:p>
            <a:pPr marL="342900" indent="-342900">
              <a:lnSpc>
                <a:spcPct val="90000"/>
              </a:lnSpc>
              <a:buFont typeface="Arial" panose="020B0604020202020204" pitchFamily="34" charset="0"/>
              <a:buChar char="•"/>
            </a:pPr>
            <a:r>
              <a:rPr lang="en-US" sz="2000" dirty="0">
                <a:solidFill>
                  <a:sysClr val="windowText" lastClr="000000"/>
                </a:solidFill>
              </a:rPr>
              <a:t>As a part of the development, you first write a function that checks if a given number is prime</a:t>
            </a:r>
          </a:p>
          <a:p>
            <a:pPr>
              <a:lnSpc>
                <a:spcPct val="90000"/>
              </a:lnSpc>
            </a:pPr>
            <a:endParaRPr lang="en-US" sz="2000" dirty="0">
              <a:solidFill>
                <a:sysClr val="windowText" lastClr="000000"/>
              </a:solidFill>
            </a:endParaRPr>
          </a:p>
          <a:p>
            <a:pPr>
              <a:lnSpc>
                <a:spcPct val="90000"/>
              </a:lnSpc>
            </a:pPr>
            <a:r>
              <a:rPr lang="en-US" sz="2000" dirty="0">
                <a:solidFill>
                  <a:sysClr val="windowText" lastClr="000000"/>
                </a:solidFill>
              </a:rPr>
              <a:t>Correct behavior: input 13 returns true, input 15 returns false</a:t>
            </a:r>
          </a:p>
          <a:p>
            <a:pPr>
              <a:lnSpc>
                <a:spcPct val="90000"/>
              </a:lnSpc>
            </a:pPr>
            <a:r>
              <a:rPr lang="en-US" sz="2000" dirty="0">
                <a:solidFill>
                  <a:sysClr val="windowText" lastClr="000000"/>
                </a:solidFill>
              </a:rPr>
              <a:t>Incorrect behavior: input 15 returns true</a:t>
            </a:r>
          </a:p>
          <a:p>
            <a:pPr algn="ctr">
              <a:lnSpc>
                <a:spcPct val="90000"/>
              </a:lnSpc>
            </a:pPr>
            <a:endParaRPr lang="en-US" sz="2000" dirty="0">
              <a:solidFill>
                <a:sysClr val="windowText" lastClr="000000"/>
              </a:solidFill>
            </a:endParaRPr>
          </a:p>
        </p:txBody>
      </p:sp>
    </p:spTree>
    <p:extLst>
      <p:ext uri="{BB962C8B-B14F-4D97-AF65-F5344CB8AC3E}">
        <p14:creationId xmlns:p14="http://schemas.microsoft.com/office/powerpoint/2010/main" val="3619635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7.2|3.4|1.7|15|27"/>
</p:tagLst>
</file>

<file path=ppt/tags/tag2.xml><?xml version="1.0" encoding="utf-8"?>
<p:tagLst xmlns:a="http://schemas.openxmlformats.org/drawingml/2006/main" xmlns:r="http://schemas.openxmlformats.org/officeDocument/2006/relationships" xmlns:p="http://schemas.openxmlformats.org/presentationml/2006/main">
  <p:tag name="TIMING" val="|87.2|3.4|1.7|15|27"/>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102|13.3"/>
</p:tagLst>
</file>

<file path=ppt/tags/tag5.xml><?xml version="1.0" encoding="utf-8"?>
<p:tagLst xmlns:a="http://schemas.openxmlformats.org/drawingml/2006/main" xmlns:r="http://schemas.openxmlformats.org/officeDocument/2006/relationships" xmlns:p="http://schemas.openxmlformats.org/presentationml/2006/main">
  <p:tag name="TIMING" val="|102|13.3"/>
</p:tagLst>
</file>

<file path=ppt/tags/tag6.xml><?xml version="1.0" encoding="utf-8"?>
<p:tagLst xmlns:a="http://schemas.openxmlformats.org/drawingml/2006/main" xmlns:r="http://schemas.openxmlformats.org/officeDocument/2006/relationships" xmlns:p="http://schemas.openxmlformats.org/presentationml/2006/main">
  <p:tag name="TIMING" val="|102|13.3"/>
</p:tagLst>
</file>

<file path=ppt/tags/tag7.xml><?xml version="1.0" encoding="utf-8"?>
<p:tagLst xmlns:a="http://schemas.openxmlformats.org/drawingml/2006/main" xmlns:r="http://schemas.openxmlformats.org/officeDocument/2006/relationships" xmlns:p="http://schemas.openxmlformats.org/presentationml/2006/main">
  <p:tag name="TIMING" val="|102|13.3"/>
</p:tagLst>
</file>

<file path=ppt/tags/tag8.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2975</TotalTime>
  <Words>4712</Words>
  <Application>Microsoft Macintosh PowerPoint</Application>
  <PresentationFormat>Custom</PresentationFormat>
  <Paragraphs>486</Paragraphs>
  <Slides>42</Slides>
  <Notes>32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-apple-system</vt:lpstr>
      <vt:lpstr>Arial</vt:lpstr>
      <vt:lpstr>Arial Black</vt:lpstr>
      <vt:lpstr>Calibri</vt:lpstr>
      <vt:lpstr>Presentations (Wide Screen)</vt:lpstr>
      <vt:lpstr>Software Testing and Verification</vt:lpstr>
      <vt:lpstr>License, Citation and Acknowledgements</vt:lpstr>
      <vt:lpstr>What is Testing</vt:lpstr>
      <vt:lpstr>What is Testing</vt:lpstr>
      <vt:lpstr>What is Testing</vt:lpstr>
      <vt:lpstr>What is Testing</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How to Think About Building Tests</vt:lpstr>
      <vt:lpstr>Types of Tests</vt:lpstr>
      <vt:lpstr>Types of Tests</vt:lpstr>
      <vt:lpstr>Classes of Tests</vt:lpstr>
      <vt:lpstr>Test Driven Development</vt:lpstr>
      <vt:lpstr>Continuous Integration (CI)</vt:lpstr>
      <vt:lpstr>CI Components</vt:lpstr>
      <vt:lpstr>What is CI Good For</vt:lpstr>
      <vt:lpstr>PowerPoint Presentation</vt:lpstr>
      <vt:lpstr>Building a Test-suite</vt:lpstr>
      <vt:lpstr>Building a Test-suite</vt:lpstr>
      <vt:lpstr>Building a Test-suite</vt:lpstr>
      <vt:lpstr>Example – Shock Hydrodynamics with Adaptive Mesh Refinement</vt:lpstr>
      <vt:lpstr>Example – Shock Hydrodynamics with Adaptive Mesh Refinement</vt:lpstr>
      <vt:lpstr>Step 1 – Equation of State</vt:lpstr>
      <vt:lpstr>Step 1 – Equation of State</vt:lpstr>
      <vt:lpstr>Step 2 – Mesh</vt:lpstr>
      <vt:lpstr>Step 2 – Mesh</vt:lpstr>
      <vt:lpstr>Step 3 – Hydrodynamics</vt:lpstr>
      <vt:lpstr>Step  4:  AMR</vt:lpstr>
      <vt:lpstr>Step  4:  AMR</vt:lpstr>
      <vt:lpstr>Step  4:  AMR</vt:lpstr>
      <vt:lpstr>PowerPoint Presentation</vt:lpstr>
      <vt:lpstr>How to build your test suite?</vt:lpstr>
      <vt:lpstr>How do we determine what tests are needed?</vt:lpstr>
      <vt:lpstr>Building Test-suite</vt:lpstr>
      <vt:lpstr>Good Rules of Thumb</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394</cp:revision>
  <cp:lastPrinted>2017-11-02T18:35:01Z</cp:lastPrinted>
  <dcterms:created xsi:type="dcterms:W3CDTF">2018-11-06T17:28:56Z</dcterms:created>
  <dcterms:modified xsi:type="dcterms:W3CDTF">2024-03-25T14:22:36Z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