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41"/>
  </p:notesMasterIdLst>
  <p:handoutMasterIdLst>
    <p:handoutMasterId r:id="rId42"/>
  </p:handoutMasterIdLst>
  <p:sldIdLst>
    <p:sldId id="256" r:id="rId5"/>
    <p:sldId id="320" r:id="rId6"/>
    <p:sldId id="5595" r:id="rId7"/>
    <p:sldId id="5596" r:id="rId8"/>
    <p:sldId id="1853" r:id="rId9"/>
    <p:sldId id="1871" r:id="rId10"/>
    <p:sldId id="1851" r:id="rId11"/>
    <p:sldId id="1856" r:id="rId12"/>
    <p:sldId id="1867" r:id="rId13"/>
    <p:sldId id="5586" r:id="rId14"/>
    <p:sldId id="5587" r:id="rId15"/>
    <p:sldId id="5588" r:id="rId16"/>
    <p:sldId id="5591" r:id="rId17"/>
    <p:sldId id="5585" r:id="rId18"/>
    <p:sldId id="5592" r:id="rId19"/>
    <p:sldId id="5583" r:id="rId20"/>
    <p:sldId id="5582" r:id="rId21"/>
    <p:sldId id="5584" r:id="rId22"/>
    <p:sldId id="1872" r:id="rId23"/>
    <p:sldId id="1858" r:id="rId24"/>
    <p:sldId id="1850" r:id="rId25"/>
    <p:sldId id="1865" r:id="rId26"/>
    <p:sldId id="1868" r:id="rId27"/>
    <p:sldId id="1866" r:id="rId28"/>
    <p:sldId id="1857" r:id="rId29"/>
    <p:sldId id="1869" r:id="rId30"/>
    <p:sldId id="1870" r:id="rId31"/>
    <p:sldId id="313" r:id="rId32"/>
    <p:sldId id="5593" r:id="rId33"/>
    <p:sldId id="5589" r:id="rId34"/>
    <p:sldId id="1859" r:id="rId35"/>
    <p:sldId id="1860" r:id="rId36"/>
    <p:sldId id="1862" r:id="rId37"/>
    <p:sldId id="1863" r:id="rId38"/>
    <p:sldId id="1861" r:id="rId39"/>
    <p:sldId id="1864" r:id="rId40"/>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6EAF"/>
    <a:srgbClr val="C39C2F"/>
    <a:srgbClr val="C59C27"/>
    <a:srgbClr val="D13940"/>
    <a:srgbClr val="EF9A1A"/>
    <a:srgbClr val="907262"/>
    <a:srgbClr val="B3CD1F"/>
    <a:srgbClr val="43B1E5"/>
    <a:srgbClr val="00B8BB"/>
    <a:srgbClr val="426F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44" autoAdjust="0"/>
    <p:restoredTop sz="95828" autoAdjust="0"/>
  </p:normalViewPr>
  <p:slideViewPr>
    <p:cSldViewPr snapToGrid="0" showGuides="1">
      <p:cViewPr varScale="1">
        <p:scale>
          <a:sx n="62" d="100"/>
          <a:sy n="62" d="100"/>
        </p:scale>
        <p:origin x="102" y="1380"/>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11/11/2023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11/11/2023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2512348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659470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19</a:t>
            </a:fld>
            <a:endParaRPr lang="en-US"/>
          </a:p>
        </p:txBody>
      </p:sp>
    </p:spTree>
    <p:extLst>
      <p:ext uri="{BB962C8B-B14F-4D97-AF65-F5344CB8AC3E}">
        <p14:creationId xmlns:p14="http://schemas.microsoft.com/office/powerpoint/2010/main" val="2041398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20</a:t>
            </a:fld>
            <a:endParaRPr lang="en-US"/>
          </a:p>
        </p:txBody>
      </p:sp>
    </p:spTree>
    <p:extLst>
      <p:ext uri="{BB962C8B-B14F-4D97-AF65-F5344CB8AC3E}">
        <p14:creationId xmlns:p14="http://schemas.microsoft.com/office/powerpoint/2010/main" val="3462249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24</a:t>
            </a:fld>
            <a:endParaRPr lang="en-US"/>
          </a:p>
        </p:txBody>
      </p:sp>
    </p:spTree>
    <p:extLst>
      <p:ext uri="{BB962C8B-B14F-4D97-AF65-F5344CB8AC3E}">
        <p14:creationId xmlns:p14="http://schemas.microsoft.com/office/powerpoint/2010/main" val="704707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27</a:t>
            </a:fld>
            <a:endParaRPr lang="en-US"/>
          </a:p>
        </p:txBody>
      </p:sp>
    </p:spTree>
    <p:extLst>
      <p:ext uri="{BB962C8B-B14F-4D97-AF65-F5344CB8AC3E}">
        <p14:creationId xmlns:p14="http://schemas.microsoft.com/office/powerpoint/2010/main" val="2863579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28</a:t>
            </a:fld>
            <a:endParaRPr lang="en-US"/>
          </a:p>
        </p:txBody>
      </p:sp>
    </p:spTree>
    <p:extLst>
      <p:ext uri="{BB962C8B-B14F-4D97-AF65-F5344CB8AC3E}">
        <p14:creationId xmlns:p14="http://schemas.microsoft.com/office/powerpoint/2010/main" val="4007233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29</a:t>
            </a:fld>
            <a:endParaRPr lang="en-US"/>
          </a:p>
        </p:txBody>
      </p:sp>
    </p:spTree>
    <p:extLst>
      <p:ext uri="{BB962C8B-B14F-4D97-AF65-F5344CB8AC3E}">
        <p14:creationId xmlns:p14="http://schemas.microsoft.com/office/powerpoint/2010/main" val="3225291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30</a:t>
            </a:fld>
            <a:endParaRPr lang="en-US"/>
          </a:p>
        </p:txBody>
      </p:sp>
    </p:spTree>
    <p:extLst>
      <p:ext uri="{BB962C8B-B14F-4D97-AF65-F5344CB8AC3E}">
        <p14:creationId xmlns:p14="http://schemas.microsoft.com/office/powerpoint/2010/main" val="2697639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34</a:t>
            </a:fld>
            <a:endParaRPr lang="en-US"/>
          </a:p>
        </p:txBody>
      </p:sp>
    </p:spTree>
    <p:extLst>
      <p:ext uri="{BB962C8B-B14F-4D97-AF65-F5344CB8AC3E}">
        <p14:creationId xmlns:p14="http://schemas.microsoft.com/office/powerpoint/2010/main" val="3591820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3750032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3506007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165453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3880929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3041427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4003349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3979794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425420215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spTree>
    <p:extLst>
      <p:ext uri="{BB962C8B-B14F-4D97-AF65-F5344CB8AC3E}">
        <p14:creationId xmlns:p14="http://schemas.microsoft.com/office/powerpoint/2010/main" val="410734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2"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7" Type="http://schemas.openxmlformats.org/officeDocument/2006/relationships/hyperlink" Target="https://doi.org/10.1007/978-3-031-23606-8_9"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www.analyticsvidhya.com/blog/2022/02/a-comprehensive-guide-on-hyperparameter-tuning-and-its-technique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www.nersc.gov/assets/NERSC-10/Workflows-Archetypes-White-Paper-v1.0.pdf"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doi.org/10.48550/arXiv.2106.11469"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doi.org/10.3389/fonc.2019.00984"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4226105"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jpeg"/><Relationship Id="rId2" Type="http://schemas.openxmlformats.org/officeDocument/2006/relationships/image" Target="../media/image34.png"/><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opencontainers.org/"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doi.org/10.2172/1859696"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hyperlink" Target="https://materialsproject.github.io/fireworks" TargetMode="External"/><Relationship Id="rId13" Type="http://schemas.openxmlformats.org/officeDocument/2006/relationships/hyperlink" Target="https://snakemake.github.io/" TargetMode="External"/><Relationship Id="rId18" Type="http://schemas.openxmlformats.org/officeDocument/2006/relationships/hyperlink" Target="https://docker.com/" TargetMode="External"/><Relationship Id="rId3" Type="http://schemas.openxmlformats.org/officeDocument/2006/relationships/hyperlink" Target="https://www.aiida.net/" TargetMode="External"/><Relationship Id="rId21" Type="http://schemas.openxmlformats.org/officeDocument/2006/relationships/hyperlink" Target="https://shifter.readthedocs.io/en/latest" TargetMode="External"/><Relationship Id="rId7" Type="http://schemas.openxmlformats.org/officeDocument/2006/relationships/hyperlink" Target="http://cromwell.readthedocs.io/" TargetMode="External"/><Relationship Id="rId12" Type="http://schemas.openxmlformats.org/officeDocument/2006/relationships/hyperlink" Target="https://pegasus.isi.edu/" TargetMode="External"/><Relationship Id="rId17" Type="http://schemas.openxmlformats.org/officeDocument/2006/relationships/hyperlink" Target="https://hpc.github.io/charliecloud/" TargetMode="External"/><Relationship Id="rId2" Type="http://schemas.openxmlformats.org/officeDocument/2006/relationships/notesSlide" Target="../notesSlides/notesSlide15.xml"/><Relationship Id="rId16" Type="http://schemas.openxmlformats.org/officeDocument/2006/relationships/hyperlink" Target="https://apptainer.org/" TargetMode="External"/><Relationship Id="rId20" Type="http://schemas.openxmlformats.org/officeDocument/2006/relationships/hyperlink" Target="https://sarus.readthedocs.io/en/stable" TargetMode="External"/><Relationship Id="rId1" Type="http://schemas.openxmlformats.org/officeDocument/2006/relationships/slideLayout" Target="../slideLayouts/slideLayout4.xml"/><Relationship Id="rId6" Type="http://schemas.openxmlformats.org/officeDocument/2006/relationships/hyperlink" Target="https://www.covalent.xyz/" TargetMode="External"/><Relationship Id="rId11" Type="http://schemas.openxmlformats.org/officeDocument/2006/relationships/hyperlink" Target="https://www.nextflow.io/" TargetMode="External"/><Relationship Id="rId5" Type="http://schemas.openxmlformats.org/officeDocument/2006/relationships/hyperlink" Target="https://compss.bsc.es/" TargetMode="External"/><Relationship Id="rId15" Type="http://schemas.openxmlformats.org/officeDocument/2006/relationships/hyperlink" Target="https://ccl.cse.nd.edu/software/taskvine" TargetMode="External"/><Relationship Id="rId10" Type="http://schemas.openxmlformats.org/officeDocument/2006/relationships/hyperlink" Target="https://maestrowf.readthedocs.io/en/latest/" TargetMode="External"/><Relationship Id="rId19" Type="http://schemas.openxmlformats.org/officeDocument/2006/relationships/hyperlink" Target="https://podman.io/" TargetMode="External"/><Relationship Id="rId4" Type="http://schemas.openxmlformats.org/officeDocument/2006/relationships/hyperlink" Target="https://github.com/lanl/BEE" TargetMode="External"/><Relationship Id="rId9" Type="http://schemas.openxmlformats.org/officeDocument/2006/relationships/hyperlink" Target="https://galaxyproject.org/" TargetMode="External"/><Relationship Id="rId14" Type="http://schemas.openxmlformats.org/officeDocument/2006/relationships/hyperlink" Target="http://swift-lang.org/Swift-T"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s://w3id.org/workflowhub/workflow-ro-crate/1.0" TargetMode="External"/><Relationship Id="rId3" Type="http://schemas.openxmlformats.org/officeDocument/2006/relationships/hyperlink" Target="https://nf-co.re/" TargetMode="External"/><Relationship Id="rId7" Type="http://schemas.openxmlformats.org/officeDocument/2006/relationships/hyperlink" Target="https://www.commonwl.org/"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hyperlink" Target="https://dockstore.org/" TargetMode="External"/><Relationship Id="rId11" Type="http://schemas.openxmlformats.org/officeDocument/2006/relationships/hyperlink" Target="https://dataverse.org/" TargetMode="External"/><Relationship Id="rId5" Type="http://schemas.openxmlformats.org/officeDocument/2006/relationships/hyperlink" Target="https://workflowhub.eu/" TargetMode="External"/><Relationship Id="rId10" Type="http://schemas.openxmlformats.org/officeDocument/2006/relationships/hyperlink" Target="https://zenodo.org/" TargetMode="External"/><Relationship Id="rId4" Type="http://schemas.openxmlformats.org/officeDocument/2006/relationships/hyperlink" Target="https://snakemake.github.io/snakemake-workflow-catalog" TargetMode="External"/><Relationship Id="rId9" Type="http://schemas.openxmlformats.org/officeDocument/2006/relationships/hyperlink" Target="https://bioschemas.org/profile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doi.org/10.1109/PyHPC.2016.005"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s://doi.org/10.2172/1859696" TargetMode="External"/><Relationship Id="rId5" Type="http://schemas.openxmlformats.org/officeDocument/2006/relationships/hyperlink" Target="https://doi.org/10.48550/arXiv.2106.11469" TargetMode="External"/><Relationship Id="rId4" Type="http://schemas.openxmlformats.org/officeDocument/2006/relationships/hyperlink" Target="https://doi.org/10.1109/WORKS.2008.4723958"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doi.org/10.5120/ijca2017915684"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hyperlink" Target="https://s.apache.org/existing-workflow-systems" TargetMode="External"/><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notesSlide" Target="../notesSlides/notesSlide5.xml"/><Relationship Id="rId16"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jpe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jpeg"/><Relationship Id="rId1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B3B4-69DA-4728-BD80-41CE41CDE796}"/>
              </a:ext>
            </a:extLst>
          </p:cNvPr>
          <p:cNvSpPr>
            <a:spLocks noGrp="1"/>
          </p:cNvSpPr>
          <p:nvPr>
            <p:ph type="ctrTitle"/>
          </p:nvPr>
        </p:nvSpPr>
        <p:spPr/>
        <p:txBody>
          <a:bodyPr/>
          <a:lstStyle/>
          <a:p>
            <a:r>
              <a:rPr lang="en-US" dirty="0"/>
              <a:t>Reproducible Workflows</a:t>
            </a:r>
          </a:p>
        </p:txBody>
      </p:sp>
      <p:sp>
        <p:nvSpPr>
          <p:cNvPr id="3" name="Text Placeholder 2">
            <a:extLst>
              <a:ext uri="{FF2B5EF4-FFF2-40B4-BE49-F238E27FC236}">
                <a16:creationId xmlns:a16="http://schemas.microsoft.com/office/drawing/2014/main" id="{A99BF10E-A133-4BAB-A18B-C7563472A356}"/>
              </a:ext>
            </a:extLst>
          </p:cNvPr>
          <p:cNvSpPr>
            <a:spLocks noGrp="1"/>
          </p:cNvSpPr>
          <p:nvPr>
            <p:ph type="body" sz="quarter" idx="10"/>
          </p:nvPr>
        </p:nvSpPr>
        <p:spPr/>
        <p:txBody>
          <a:bodyPr/>
          <a:lstStyle/>
          <a:p>
            <a:endParaRPr lang="en-US" dirty="0"/>
          </a:p>
        </p:txBody>
      </p:sp>
      <p:sp>
        <p:nvSpPr>
          <p:cNvPr id="4" name="Text Placeholder 3">
            <a:extLst>
              <a:ext uri="{FF2B5EF4-FFF2-40B4-BE49-F238E27FC236}">
                <a16:creationId xmlns:a16="http://schemas.microsoft.com/office/drawing/2014/main" id="{CAA49102-FA8F-46A7-83A0-A9A05667E16E}"/>
              </a:ext>
            </a:extLst>
          </p:cNvPr>
          <p:cNvSpPr>
            <a:spLocks noGrp="1"/>
          </p:cNvSpPr>
          <p:nvPr>
            <p:ph type="body" sz="quarter" idx="11"/>
          </p:nvPr>
        </p:nvSpPr>
        <p:spPr>
          <a:xfrm>
            <a:off x="3176924" y="2085870"/>
            <a:ext cx="2806987" cy="424732"/>
          </a:xfrm>
        </p:spPr>
        <p:txBody>
          <a:bodyPr/>
          <a:lstStyle/>
          <a:p>
            <a:r>
              <a:rPr lang="en-US" dirty="0"/>
              <a:t>Gregory R. Watson</a:t>
            </a:r>
          </a:p>
        </p:txBody>
      </p:sp>
      <p:sp>
        <p:nvSpPr>
          <p:cNvPr id="5" name="Text Placeholder 4">
            <a:extLst>
              <a:ext uri="{FF2B5EF4-FFF2-40B4-BE49-F238E27FC236}">
                <a16:creationId xmlns:a16="http://schemas.microsoft.com/office/drawing/2014/main" id="{65EE6617-5516-4E55-AE7E-7E31417CEDFF}"/>
              </a:ext>
            </a:extLst>
          </p:cNvPr>
          <p:cNvSpPr>
            <a:spLocks noGrp="1"/>
          </p:cNvSpPr>
          <p:nvPr>
            <p:ph type="body" sz="quarter" idx="12"/>
          </p:nvPr>
        </p:nvSpPr>
        <p:spPr>
          <a:xfrm>
            <a:off x="5983911" y="2140952"/>
            <a:ext cx="1690167" cy="376085"/>
          </a:xfrm>
        </p:spPr>
        <p:txBody>
          <a:bodyPr/>
          <a:lstStyle/>
          <a:p>
            <a:r>
              <a:rPr lang="en-US" dirty="0"/>
              <a:t>(he/him)</a:t>
            </a:r>
          </a:p>
        </p:txBody>
      </p:sp>
      <p:sp>
        <p:nvSpPr>
          <p:cNvPr id="6" name="Text Placeholder 5">
            <a:extLst>
              <a:ext uri="{FF2B5EF4-FFF2-40B4-BE49-F238E27FC236}">
                <a16:creationId xmlns:a16="http://schemas.microsoft.com/office/drawing/2014/main" id="{A2D55B71-8B0F-4FB0-8981-1394D64313AD}"/>
              </a:ext>
            </a:extLst>
          </p:cNvPr>
          <p:cNvSpPr>
            <a:spLocks noGrp="1"/>
          </p:cNvSpPr>
          <p:nvPr>
            <p:ph type="body" sz="quarter" idx="13"/>
          </p:nvPr>
        </p:nvSpPr>
        <p:spPr/>
        <p:txBody>
          <a:bodyPr/>
          <a:lstStyle/>
          <a:p>
            <a:r>
              <a:rPr lang="en-US" dirty="0"/>
              <a:t>Oak Ridge National Laboratory</a:t>
            </a:r>
          </a:p>
        </p:txBody>
      </p:sp>
      <p:sp>
        <p:nvSpPr>
          <p:cNvPr id="7" name="Text Placeholder 6">
            <a:extLst>
              <a:ext uri="{FF2B5EF4-FFF2-40B4-BE49-F238E27FC236}">
                <a16:creationId xmlns:a16="http://schemas.microsoft.com/office/drawing/2014/main" id="{F5829A8F-4A06-4B9D-8269-0962AD5516DA}"/>
              </a:ext>
            </a:extLst>
          </p:cNvPr>
          <p:cNvSpPr>
            <a:spLocks noGrp="1"/>
          </p:cNvSpPr>
          <p:nvPr>
            <p:ph type="body" sz="quarter" idx="14"/>
          </p:nvPr>
        </p:nvSpPr>
        <p:spPr/>
        <p:txBody>
          <a:bodyPr/>
          <a:lstStyle/>
          <a:p>
            <a:pPr>
              <a:spcBef>
                <a:spcPts val="2800"/>
              </a:spcBef>
            </a:pPr>
            <a:r>
              <a:rPr lang="en-US" sz="2000" b="0" i="0" dirty="0">
                <a:solidFill>
                  <a:srgbClr val="111111"/>
                </a:solidFill>
                <a:effectLst/>
                <a:latin typeface="+mn-lt"/>
              </a:rPr>
              <a:t>Better Software for Reproducible Science tutorial</a:t>
            </a:r>
            <a:r>
              <a:rPr lang="en-US" sz="2000" dirty="0">
                <a:latin typeface="+mn-lt"/>
              </a:rPr>
              <a:t> </a:t>
            </a:r>
            <a:r>
              <a:rPr lang="en-US" sz="2000" dirty="0"/>
              <a:t>@ SC23</a:t>
            </a:r>
          </a:p>
        </p:txBody>
      </p:sp>
      <p:sp>
        <p:nvSpPr>
          <p:cNvPr id="8" name="Text Placeholder 7">
            <a:extLst>
              <a:ext uri="{FF2B5EF4-FFF2-40B4-BE49-F238E27FC236}">
                <a16:creationId xmlns:a16="http://schemas.microsoft.com/office/drawing/2014/main" id="{00425D42-C089-4CFF-BE75-87BF248450A9}"/>
              </a:ext>
            </a:extLst>
          </p:cNvPr>
          <p:cNvSpPr>
            <a:spLocks noGrp="1"/>
          </p:cNvSpPr>
          <p:nvPr>
            <p:ph type="body" sz="quarter" idx="15"/>
          </p:nvPr>
        </p:nvSpPr>
        <p:spPr/>
        <p:txBody>
          <a:bodyPr/>
          <a:lstStyle/>
          <a:p>
            <a:r>
              <a:rPr lang="en-US" sz="2000" dirty="0"/>
              <a:t>Contributors: Patricia A. Grubel (LANL), David M. Rogers (ORNL), Gregory R. Watson (ORNL)</a:t>
            </a:r>
            <a:endParaRPr lang="en-US" dirty="0"/>
          </a:p>
        </p:txBody>
      </p:sp>
    </p:spTree>
    <p:extLst>
      <p:ext uri="{BB962C8B-B14F-4D97-AF65-F5344CB8AC3E}">
        <p14:creationId xmlns:p14="http://schemas.microsoft.com/office/powerpoint/2010/main" val="219470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7CEC023-2820-BAFA-10B8-E23AD8B73E28}"/>
              </a:ext>
            </a:extLst>
          </p:cNvPr>
          <p:cNvSpPr>
            <a:spLocks noGrp="1"/>
          </p:cNvSpPr>
          <p:nvPr>
            <p:ph type="title"/>
          </p:nvPr>
        </p:nvSpPr>
        <p:spPr/>
        <p:txBody>
          <a:bodyPr/>
          <a:lstStyle/>
          <a:p>
            <a:r>
              <a:rPr lang="en-US" dirty="0"/>
              <a:t>Data / Code Combinator</a:t>
            </a:r>
          </a:p>
        </p:txBody>
      </p:sp>
      <p:sp>
        <p:nvSpPr>
          <p:cNvPr id="27" name="Rectangle 26">
            <a:extLst>
              <a:ext uri="{FF2B5EF4-FFF2-40B4-BE49-F238E27FC236}">
                <a16:creationId xmlns:a16="http://schemas.microsoft.com/office/drawing/2014/main" id="{215E88F4-4929-74F8-6DEB-EC5447B22EA1}"/>
              </a:ext>
            </a:extLst>
          </p:cNvPr>
          <p:cNvSpPr/>
          <p:nvPr/>
        </p:nvSpPr>
        <p:spPr>
          <a:xfrm>
            <a:off x="364201" y="1037967"/>
            <a:ext cx="7148707" cy="5708822"/>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6" name="TextBox 35">
            <a:extLst>
              <a:ext uri="{FF2B5EF4-FFF2-40B4-BE49-F238E27FC236}">
                <a16:creationId xmlns:a16="http://schemas.microsoft.com/office/drawing/2014/main" id="{AE38BB83-B9F4-2D10-6EC4-037CB6D08D64}"/>
              </a:ext>
            </a:extLst>
          </p:cNvPr>
          <p:cNvSpPr txBox="1"/>
          <p:nvPr/>
        </p:nvSpPr>
        <p:spPr>
          <a:xfrm>
            <a:off x="7702213" y="1224941"/>
            <a:ext cx="4038683" cy="2480872"/>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marL="285750" indent="-285750" algn="l">
              <a:lnSpc>
                <a:spcPct val="120000"/>
              </a:lnSpc>
              <a:buFont typeface="Arial" panose="020B0604020202020204" pitchFamily="34" charset="0"/>
              <a:buChar char="•"/>
            </a:pPr>
            <a:r>
              <a:rPr lang="en-US" dirty="0"/>
              <a:t>Publish data and structured code from within your code</a:t>
            </a:r>
          </a:p>
          <a:p>
            <a:pPr marL="285750" indent="-285750" algn="l">
              <a:lnSpc>
                <a:spcPct val="120000"/>
              </a:lnSpc>
              <a:buFont typeface="Arial" panose="020B0604020202020204" pitchFamily="34" charset="0"/>
              <a:buChar char="•"/>
            </a:pPr>
            <a:r>
              <a:rPr lang="en-US" dirty="0"/>
              <a:t>Offers tracking functionality for provenance (code / experiment progression)</a:t>
            </a:r>
          </a:p>
          <a:p>
            <a:pPr marL="285750" indent="-285750" algn="l">
              <a:lnSpc>
                <a:spcPct val="120000"/>
              </a:lnSpc>
              <a:buFont typeface="Arial" panose="020B0604020202020204" pitchFamily="34" charset="0"/>
              <a:buChar char="•"/>
            </a:pPr>
            <a:r>
              <a:rPr lang="en-US" dirty="0"/>
              <a:t>Popular for AI/ML models, where it facilitates model comparisons</a:t>
            </a:r>
          </a:p>
        </p:txBody>
      </p:sp>
      <p:sp>
        <p:nvSpPr>
          <p:cNvPr id="37" name="TextBox 36">
            <a:extLst>
              <a:ext uri="{FF2B5EF4-FFF2-40B4-BE49-F238E27FC236}">
                <a16:creationId xmlns:a16="http://schemas.microsoft.com/office/drawing/2014/main" id="{1E53625F-16AD-282D-5875-E9C0E514ACD4}"/>
              </a:ext>
            </a:extLst>
          </p:cNvPr>
          <p:cNvSpPr txBox="1"/>
          <p:nvPr/>
        </p:nvSpPr>
        <p:spPr>
          <a:xfrm>
            <a:off x="7702213" y="4176699"/>
            <a:ext cx="4212862" cy="1264962"/>
          </a:xfrm>
          <a:prstGeom prst="rect">
            <a:avLst/>
          </a:prstGeom>
        </p:spPr>
        <p:txBody>
          <a:bodyPr wrap="square" lIns="118872" tIns="91440" rIns="118872" bIns="91440" rtlCol="0" anchor="ctr" anchorCtr="0">
            <a:spAutoFit/>
          </a:bodyPr>
          <a:lstStyle/>
          <a:p>
            <a:pPr algn="l">
              <a:lnSpc>
                <a:spcPct val="90000"/>
              </a:lnSpc>
            </a:pPr>
            <a:r>
              <a:rPr lang="en-US" dirty="0"/>
              <a:t>Implementations:</a:t>
            </a:r>
          </a:p>
          <a:p>
            <a:pPr algn="l">
              <a:lnSpc>
                <a:spcPct val="90000"/>
              </a:lnSpc>
            </a:pPr>
            <a:endParaRPr lang="en-US" sz="600" dirty="0"/>
          </a:p>
          <a:p>
            <a:pPr lvl="1">
              <a:lnSpc>
                <a:spcPct val="90000"/>
              </a:lnSpc>
            </a:pPr>
            <a:r>
              <a:rPr lang="en-US" dirty="0" err="1">
                <a:solidFill>
                  <a:schemeClr val="bg1">
                    <a:lumMod val="50000"/>
                  </a:schemeClr>
                </a:solidFill>
              </a:rPr>
              <a:t>pypi</a:t>
            </a:r>
            <a:r>
              <a:rPr lang="en-US" dirty="0">
                <a:solidFill>
                  <a:schemeClr val="bg1">
                    <a:lumMod val="50000"/>
                  </a:schemeClr>
                </a:solidFill>
              </a:rPr>
              <a:t> / </a:t>
            </a:r>
            <a:r>
              <a:rPr lang="en-US" dirty="0" err="1">
                <a:solidFill>
                  <a:schemeClr val="bg1">
                    <a:lumMod val="50000"/>
                  </a:schemeClr>
                </a:solidFill>
              </a:rPr>
              <a:t>dvc</a:t>
            </a:r>
            <a:r>
              <a:rPr lang="en-US" dirty="0">
                <a:solidFill>
                  <a:schemeClr val="bg1">
                    <a:lumMod val="50000"/>
                  </a:schemeClr>
                </a:solidFill>
              </a:rPr>
              <a:t> (</a:t>
            </a:r>
            <a:r>
              <a:rPr lang="en-US" dirty="0" err="1">
                <a:solidFill>
                  <a:schemeClr val="bg1">
                    <a:lumMod val="50000"/>
                  </a:schemeClr>
                </a:solidFill>
              </a:rPr>
              <a:t>DVC.org</a:t>
            </a:r>
            <a:r>
              <a:rPr lang="en-US" dirty="0">
                <a:solidFill>
                  <a:schemeClr val="bg1">
                    <a:lumMod val="50000"/>
                  </a:schemeClr>
                </a:solidFill>
              </a:rPr>
              <a:t>)</a:t>
            </a:r>
          </a:p>
          <a:p>
            <a:pPr lvl="1">
              <a:lnSpc>
                <a:spcPct val="90000"/>
              </a:lnSpc>
            </a:pPr>
            <a:r>
              <a:rPr lang="en-US" dirty="0">
                <a:solidFill>
                  <a:schemeClr val="bg1">
                    <a:lumMod val="50000"/>
                  </a:schemeClr>
                </a:solidFill>
              </a:rPr>
              <a:t>Weights &amp; Biases (</a:t>
            </a:r>
            <a:r>
              <a:rPr lang="en-US" dirty="0" err="1">
                <a:solidFill>
                  <a:schemeClr val="bg1">
                    <a:lumMod val="50000"/>
                  </a:schemeClr>
                </a:solidFill>
              </a:rPr>
              <a:t>wandb.ai</a:t>
            </a:r>
            <a:r>
              <a:rPr lang="en-US" dirty="0">
                <a:solidFill>
                  <a:schemeClr val="bg1">
                    <a:lumMod val="50000"/>
                  </a:schemeClr>
                </a:solidFill>
              </a:rPr>
              <a:t>)</a:t>
            </a:r>
          </a:p>
          <a:p>
            <a:pPr lvl="1">
              <a:lnSpc>
                <a:spcPct val="90000"/>
              </a:lnSpc>
            </a:pPr>
            <a:r>
              <a:rPr lang="en-US" dirty="0" err="1">
                <a:solidFill>
                  <a:schemeClr val="bg1">
                    <a:lumMod val="50000"/>
                  </a:schemeClr>
                </a:solidFill>
              </a:rPr>
              <a:t>huggingface.co</a:t>
            </a:r>
            <a:endParaRPr lang="en-US" dirty="0">
              <a:solidFill>
                <a:schemeClr val="bg1">
                  <a:lumMod val="50000"/>
                </a:schemeClr>
              </a:solidFill>
            </a:endParaRPr>
          </a:p>
        </p:txBody>
      </p:sp>
      <p:pic>
        <p:nvPicPr>
          <p:cNvPr id="4" name="Picture 3" descr="A screenshot of a computer&#10;&#10;Description automatically generated">
            <a:extLst>
              <a:ext uri="{FF2B5EF4-FFF2-40B4-BE49-F238E27FC236}">
                <a16:creationId xmlns:a16="http://schemas.microsoft.com/office/drawing/2014/main" id="{AAE6D66B-F79C-5414-6308-A3F398213D33}"/>
              </a:ext>
            </a:extLst>
          </p:cNvPr>
          <p:cNvPicPr>
            <a:picLocks noChangeAspect="1"/>
          </p:cNvPicPr>
          <p:nvPr/>
        </p:nvPicPr>
        <p:blipFill rotWithShape="1">
          <a:blip r:embed="rId2">
            <a:extLst>
              <a:ext uri="{28A0092B-C50C-407E-A947-70E740481C1C}">
                <a14:useLocalDpi xmlns:a14="http://schemas.microsoft.com/office/drawing/2010/main" val="0"/>
              </a:ext>
            </a:extLst>
          </a:blip>
          <a:srcRect r="9678"/>
          <a:stretch/>
        </p:blipFill>
        <p:spPr>
          <a:xfrm>
            <a:off x="528845" y="1263923"/>
            <a:ext cx="6032593" cy="3406125"/>
          </a:xfrm>
          <a:prstGeom prst="rect">
            <a:avLst/>
          </a:prstGeom>
        </p:spPr>
      </p:pic>
      <p:pic>
        <p:nvPicPr>
          <p:cNvPr id="6" name="Picture 5" descr="A diagram of a computer network&#10;&#10;Description automatically generated">
            <a:extLst>
              <a:ext uri="{FF2B5EF4-FFF2-40B4-BE49-F238E27FC236}">
                <a16:creationId xmlns:a16="http://schemas.microsoft.com/office/drawing/2014/main" id="{DCEEC773-5F19-3815-DF1E-1B71647E5B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8104" y="4809180"/>
            <a:ext cx="2997200" cy="1739900"/>
          </a:xfrm>
          <a:prstGeom prst="rect">
            <a:avLst/>
          </a:prstGeom>
        </p:spPr>
      </p:pic>
    </p:spTree>
    <p:extLst>
      <p:ext uri="{BB962C8B-B14F-4D97-AF65-F5344CB8AC3E}">
        <p14:creationId xmlns:p14="http://schemas.microsoft.com/office/powerpoint/2010/main" val="427713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pPr>
              <a:lnSpc>
                <a:spcPct val="100000"/>
              </a:lnSpc>
            </a:pPr>
            <a:r>
              <a:rPr lang="en-US" dirty="0"/>
              <a:t>Common scientific workflow patterns</a:t>
            </a:r>
            <a:br>
              <a:rPr lang="en-US" dirty="0"/>
            </a:br>
            <a:r>
              <a:rPr lang="en-US" b="0" dirty="0"/>
              <a:t>High-performance Simulation and Modeling</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10302BE-A810-98A8-DA23-C8FCC3882B96}"/>
                  </a:ext>
                </a:extLst>
              </p:cNvPr>
              <p:cNvSpPr txBox="1"/>
              <p:nvPr/>
            </p:nvSpPr>
            <p:spPr>
              <a:xfrm>
                <a:off x="664812" y="1693388"/>
                <a:ext cx="2789588" cy="2446824"/>
              </a:xfrm>
              <a:prstGeom prst="rect">
                <a:avLst/>
              </a:prstGeom>
              <a:noFill/>
            </p:spPr>
            <p:txBody>
              <a:bodyPr wrap="square">
                <a:spAutoFit/>
              </a:bodyPr>
              <a:lstStyle/>
              <a:p>
                <a:r>
                  <a:rPr lang="en-US" sz="900" dirty="0"/>
                  <a:t>Figure 4. Diagram of the S(Q,</a:t>
                </a:r>
                <a14:m>
                  <m:oMath xmlns:m="http://schemas.openxmlformats.org/officeDocument/2006/math">
                    <m:r>
                      <a:rPr lang="en-US" sz="900" i="1" smtClean="0">
                        <a:latin typeface="Cambria Math" panose="02040503050406030204" pitchFamily="18" charset="0"/>
                        <a:ea typeface="Cambria Math" panose="02040503050406030204" pitchFamily="18" charset="0"/>
                      </a:rPr>
                      <m:t>𝜔</m:t>
                    </m:r>
                  </m:oMath>
                </a14:m>
                <a:r>
                  <a:rPr lang="en-US" sz="900" dirty="0"/>
                  <a:t>) prediction workflow. The workflow begins with a DFT calculation based on the new material of interest to build a low-energy effective model. A first DCA++ simulation is performed for convergence to self-consistency. For the problems of interest here, which require O(1000) bins of data for the four-point vertex function, a second DCA++ simulation is run to produce the binned data. The relevant observables are extracted and manipulated into a convenient form using several Python scripts. This includes the extraction of the vertex function </a:t>
                </a:r>
                <a14:m>
                  <m:oMath xmlns:m="http://schemas.openxmlformats.org/officeDocument/2006/math">
                    <m:r>
                      <m:rPr>
                        <m:sty m:val="p"/>
                      </m:rPr>
                      <a:rPr lang="el-GR" sz="900" i="1" dirty="0" smtClean="0">
                        <a:latin typeface="Cambria Math" panose="02040503050406030204" pitchFamily="18" charset="0"/>
                        <a:ea typeface="Cambria Math" panose="02040503050406030204" pitchFamily="18" charset="0"/>
                      </a:rPr>
                      <m:t>Γ</m:t>
                    </m:r>
                  </m:oMath>
                </a14:m>
                <a:r>
                  <a:rPr lang="en-US" sz="900" dirty="0"/>
                  <a:t>, the solution of the Bethe-Salpeter equation to generate S(Q,</a:t>
                </a:r>
                <a14:m>
                  <m:oMath xmlns:m="http://schemas.openxmlformats.org/officeDocument/2006/math">
                    <m:r>
                      <a:rPr lang="en-US" sz="900" i="1">
                        <a:latin typeface="Cambria Math" panose="02040503050406030204" pitchFamily="18" charset="0"/>
                        <a:ea typeface="Cambria Math" panose="02040503050406030204" pitchFamily="18" charset="0"/>
                      </a:rPr>
                      <m:t>𝜔</m:t>
                    </m:r>
                  </m:oMath>
                </a14:m>
                <a:r>
                  <a:rPr lang="en-US" sz="900" dirty="0"/>
                  <a:t>) on the imaginary frequency axis, and the analytic continuation to perform the rotation to the real frequency axis. The final product of the Python analysis is the prediction for S(Q,</a:t>
                </a:r>
                <a14:m>
                  <m:oMath xmlns:m="http://schemas.openxmlformats.org/officeDocument/2006/math">
                    <m:r>
                      <a:rPr lang="en-US" sz="900" i="1">
                        <a:latin typeface="Cambria Math" panose="02040503050406030204" pitchFamily="18" charset="0"/>
                        <a:ea typeface="Cambria Math" panose="02040503050406030204" pitchFamily="18" charset="0"/>
                      </a:rPr>
                      <m:t>𝜔</m:t>
                    </m:r>
                  </m:oMath>
                </a14:m>
                <a:r>
                  <a:rPr lang="en-US" sz="900" dirty="0"/>
                  <a:t>) .</a:t>
                </a:r>
              </a:p>
            </p:txBody>
          </p:sp>
        </mc:Choice>
        <mc:Fallback xmlns="">
          <p:sp>
            <p:nvSpPr>
              <p:cNvPr id="8" name="TextBox 7">
                <a:extLst>
                  <a:ext uri="{FF2B5EF4-FFF2-40B4-BE49-F238E27FC236}">
                    <a16:creationId xmlns:a16="http://schemas.microsoft.com/office/drawing/2014/main" id="{C10302BE-A810-98A8-DA23-C8FCC3882B96}"/>
                  </a:ext>
                </a:extLst>
              </p:cNvPr>
              <p:cNvSpPr txBox="1">
                <a:spLocks noRot="1" noChangeAspect="1" noMove="1" noResize="1" noEditPoints="1" noAdjustHandles="1" noChangeArrowheads="1" noChangeShapeType="1" noTextEdit="1"/>
              </p:cNvSpPr>
              <p:nvPr/>
            </p:nvSpPr>
            <p:spPr>
              <a:xfrm>
                <a:off x="664812" y="1693388"/>
                <a:ext cx="2789588" cy="2446824"/>
              </a:xfrm>
              <a:prstGeom prst="rect">
                <a:avLst/>
              </a:prstGeom>
              <a:blipFill>
                <a:blip r:embed="rId5"/>
                <a:stretch>
                  <a:fillRect b="-518"/>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F8E56C82-7F58-105C-4631-872185D7C6F6}"/>
              </a:ext>
            </a:extLst>
          </p:cNvPr>
          <p:cNvSpPr/>
          <p:nvPr/>
        </p:nvSpPr>
        <p:spPr>
          <a:xfrm>
            <a:off x="568960" y="1423701"/>
            <a:ext cx="11508602" cy="2828622"/>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0" name="TextBox 9">
            <a:extLst>
              <a:ext uri="{FF2B5EF4-FFF2-40B4-BE49-F238E27FC236}">
                <a16:creationId xmlns:a16="http://schemas.microsoft.com/office/drawing/2014/main" id="{FF594A7A-D5D6-F1EC-599B-01424C4A86A1}"/>
              </a:ext>
            </a:extLst>
          </p:cNvPr>
          <p:cNvSpPr txBox="1"/>
          <p:nvPr/>
        </p:nvSpPr>
        <p:spPr>
          <a:xfrm>
            <a:off x="568960" y="4572071"/>
            <a:ext cx="5222240" cy="1947649"/>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marL="285750" indent="-285750" algn="l">
              <a:lnSpc>
                <a:spcPct val="130000"/>
              </a:lnSpc>
              <a:buFont typeface="Arial" panose="020B0604020202020204" pitchFamily="34" charset="0"/>
              <a:buChar char="•"/>
            </a:pPr>
            <a:r>
              <a:rPr lang="en-US" dirty="0"/>
              <a:t>Setup: mesh generation, pre-computation</a:t>
            </a:r>
          </a:p>
          <a:p>
            <a:pPr marL="285750" indent="-285750" algn="l">
              <a:lnSpc>
                <a:spcPct val="130000"/>
              </a:lnSpc>
              <a:buFont typeface="Arial" panose="020B0604020202020204" pitchFamily="34" charset="0"/>
              <a:buChar char="•"/>
            </a:pPr>
            <a:r>
              <a:rPr lang="en-US" dirty="0"/>
              <a:t>Simulate: physics calculations</a:t>
            </a:r>
          </a:p>
          <a:p>
            <a:pPr marL="285750" indent="-285750" algn="l">
              <a:lnSpc>
                <a:spcPct val="130000"/>
              </a:lnSpc>
              <a:buFont typeface="Arial" panose="020B0604020202020204" pitchFamily="34" charset="0"/>
              <a:buChar char="•"/>
            </a:pPr>
            <a:r>
              <a:rPr lang="en-US" dirty="0"/>
              <a:t>Down-sample: data reduction</a:t>
            </a:r>
          </a:p>
          <a:p>
            <a:pPr marL="285750" indent="-285750" algn="l">
              <a:lnSpc>
                <a:spcPct val="130000"/>
              </a:lnSpc>
              <a:buFont typeface="Arial" panose="020B0604020202020204" pitchFamily="34" charset="0"/>
              <a:buChar char="•"/>
            </a:pPr>
            <a:r>
              <a:rPr lang="en-US" dirty="0"/>
              <a:t>Post-process: format for visualization tools</a:t>
            </a:r>
          </a:p>
          <a:p>
            <a:pPr marL="285750" indent="-285750" algn="l">
              <a:lnSpc>
                <a:spcPct val="130000"/>
              </a:lnSpc>
              <a:buFont typeface="Arial" panose="020B0604020202020204" pitchFamily="34" charset="0"/>
              <a:buChar char="•"/>
            </a:pPr>
            <a:r>
              <a:rPr lang="en-US" dirty="0"/>
              <a:t>Visualize: inspect the data</a:t>
            </a:r>
          </a:p>
        </p:txBody>
      </p:sp>
      <p:pic>
        <p:nvPicPr>
          <p:cNvPr id="7" name="Picture 6" descr="A diagram of a workflow&#10;&#10;Description automatically generated">
            <a:extLst>
              <a:ext uri="{FF2B5EF4-FFF2-40B4-BE49-F238E27FC236}">
                <a16:creationId xmlns:a16="http://schemas.microsoft.com/office/drawing/2014/main" id="{0C490AFB-8618-AAB6-065C-8E9E17A8FE4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54400" y="1655324"/>
            <a:ext cx="8438636" cy="2365375"/>
          </a:xfrm>
          <a:prstGeom prst="rect">
            <a:avLst/>
          </a:prstGeom>
        </p:spPr>
      </p:pic>
      <p:sp>
        <p:nvSpPr>
          <p:cNvPr id="3" name="TextBox 2">
            <a:extLst>
              <a:ext uri="{FF2B5EF4-FFF2-40B4-BE49-F238E27FC236}">
                <a16:creationId xmlns:a16="http://schemas.microsoft.com/office/drawing/2014/main" id="{1073727F-736C-5825-F1C7-CD60A7D515DD}"/>
              </a:ext>
            </a:extLst>
          </p:cNvPr>
          <p:cNvSpPr txBox="1"/>
          <p:nvPr/>
        </p:nvSpPr>
        <p:spPr>
          <a:xfrm>
            <a:off x="8866184" y="4410488"/>
            <a:ext cx="3322641" cy="323165"/>
          </a:xfrm>
          <a:prstGeom prst="rect">
            <a:avLst/>
          </a:prstGeom>
          <a:noFill/>
        </p:spPr>
        <p:txBody>
          <a:bodyPr wrap="none" lIns="118872" tIns="91440" rIns="118872" bIns="91440" rtlCol="0" anchor="ctr" anchorCtr="0">
            <a:spAutoFit/>
          </a:bodyPr>
          <a:lstStyle/>
          <a:p>
            <a:pPr algn="l">
              <a:lnSpc>
                <a:spcPct val="90000"/>
              </a:lnSpc>
            </a:pPr>
            <a:r>
              <a:rPr lang="en-US" sz="1000" dirty="0"/>
              <a:t>Source: </a:t>
            </a:r>
            <a:r>
              <a:rPr lang="en-US" sz="1000" b="0" i="0" u="none" strike="noStrike" dirty="0">
                <a:solidFill>
                  <a:srgbClr val="3277B3"/>
                </a:solidFill>
                <a:effectLst/>
                <a:latin typeface="Roboto" panose="02000000000000000000" pitchFamily="2" charset="0"/>
                <a:hlinkClick r:id="rId7" tooltip="Document DOI URL"/>
              </a:rPr>
              <a:t>https://doi.org/10.1007/978-3-031-23606-8_9</a:t>
            </a:r>
            <a:endParaRPr lang="en-US" sz="1000" dirty="0"/>
          </a:p>
        </p:txBody>
      </p:sp>
    </p:spTree>
    <p:extLst>
      <p:ext uri="{BB962C8B-B14F-4D97-AF65-F5344CB8AC3E}">
        <p14:creationId xmlns:p14="http://schemas.microsoft.com/office/powerpoint/2010/main" val="624242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pPr>
              <a:lnSpc>
                <a:spcPct val="100000"/>
              </a:lnSpc>
            </a:pPr>
            <a:r>
              <a:rPr lang="en-US" dirty="0"/>
              <a:t>Common scientific workflow patterns</a:t>
            </a:r>
            <a:br>
              <a:rPr lang="en-US" dirty="0"/>
            </a:br>
            <a:r>
              <a:rPr lang="en-US" b="0" dirty="0"/>
              <a:t>High-performance AI</a:t>
            </a:r>
          </a:p>
        </p:txBody>
      </p:sp>
      <p:pic>
        <p:nvPicPr>
          <p:cNvPr id="1028" name="Picture 4" descr="influencing on models">
            <a:extLst>
              <a:ext uri="{FF2B5EF4-FFF2-40B4-BE49-F238E27FC236}">
                <a16:creationId xmlns:a16="http://schemas.microsoft.com/office/drawing/2014/main" id="{E586873B-489F-42BC-F11D-FAA02961E7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6100" y="1206727"/>
            <a:ext cx="5779713" cy="459305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B8A5605-18FC-F14D-3513-A51A16DFC4AE}"/>
              </a:ext>
            </a:extLst>
          </p:cNvPr>
          <p:cNvSpPr/>
          <p:nvPr/>
        </p:nvSpPr>
        <p:spPr>
          <a:xfrm>
            <a:off x="5658177" y="1206727"/>
            <a:ext cx="5729472" cy="4533674"/>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TextBox 5">
            <a:extLst>
              <a:ext uri="{FF2B5EF4-FFF2-40B4-BE49-F238E27FC236}">
                <a16:creationId xmlns:a16="http://schemas.microsoft.com/office/drawing/2014/main" id="{55E09FC6-0A3A-8A7E-F2FA-D2EF682AF149}"/>
              </a:ext>
            </a:extLst>
          </p:cNvPr>
          <p:cNvSpPr txBox="1"/>
          <p:nvPr/>
        </p:nvSpPr>
        <p:spPr>
          <a:xfrm>
            <a:off x="5658177" y="5799783"/>
            <a:ext cx="5779713" cy="400110"/>
          </a:xfrm>
          <a:prstGeom prst="rect">
            <a:avLst/>
          </a:prstGeom>
          <a:noFill/>
        </p:spPr>
        <p:txBody>
          <a:bodyPr wrap="square">
            <a:spAutoFit/>
          </a:bodyPr>
          <a:lstStyle/>
          <a:p>
            <a:r>
              <a:rPr lang="en-US" sz="1000" dirty="0"/>
              <a:t>Source: </a:t>
            </a:r>
            <a:r>
              <a:rPr lang="en-US" sz="1000" dirty="0">
                <a:hlinkClick r:id="rId4"/>
              </a:rPr>
              <a:t>https://</a:t>
            </a:r>
            <a:r>
              <a:rPr lang="en-US" sz="1000" dirty="0" err="1">
                <a:hlinkClick r:id="rId4"/>
              </a:rPr>
              <a:t>www.analyticsvidhya.com</a:t>
            </a:r>
            <a:r>
              <a:rPr lang="en-US" sz="1000" dirty="0">
                <a:hlinkClick r:id="rId4"/>
              </a:rPr>
              <a:t>/blog/2022/02/a-comprehensive-guide-on-hyperparameter-tuning-and-its-techniques/</a:t>
            </a:r>
            <a:endParaRPr lang="en-US" sz="1000" dirty="0"/>
          </a:p>
        </p:txBody>
      </p:sp>
      <p:sp>
        <p:nvSpPr>
          <p:cNvPr id="7" name="TextBox 6">
            <a:extLst>
              <a:ext uri="{FF2B5EF4-FFF2-40B4-BE49-F238E27FC236}">
                <a16:creationId xmlns:a16="http://schemas.microsoft.com/office/drawing/2014/main" id="{9AFFCEEC-3A89-A387-9842-F5D159873C6F}"/>
              </a:ext>
            </a:extLst>
          </p:cNvPr>
          <p:cNvSpPr txBox="1"/>
          <p:nvPr/>
        </p:nvSpPr>
        <p:spPr>
          <a:xfrm>
            <a:off x="455401" y="1591153"/>
            <a:ext cx="4838279" cy="2667846"/>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marL="285750" indent="-285750" algn="l">
              <a:lnSpc>
                <a:spcPct val="130000"/>
              </a:lnSpc>
              <a:buFont typeface="Arial" panose="020B0604020202020204" pitchFamily="34" charset="0"/>
              <a:buChar char="•"/>
            </a:pPr>
            <a:r>
              <a:rPr lang="en-US" dirty="0"/>
              <a:t>Training: AI model training using scientific data</a:t>
            </a:r>
          </a:p>
          <a:p>
            <a:pPr marL="285750" indent="-285750" algn="l">
              <a:lnSpc>
                <a:spcPct val="130000"/>
              </a:lnSpc>
              <a:buFont typeface="Arial" panose="020B0604020202020204" pitchFamily="34" charset="0"/>
              <a:buChar char="•"/>
            </a:pPr>
            <a:r>
              <a:rPr lang="en-US" dirty="0"/>
              <a:t>Inference: Use the model to make predications</a:t>
            </a:r>
          </a:p>
          <a:p>
            <a:pPr marL="285750" indent="-285750" algn="l">
              <a:lnSpc>
                <a:spcPct val="130000"/>
              </a:lnSpc>
              <a:buFont typeface="Arial" panose="020B0604020202020204" pitchFamily="34" charset="0"/>
              <a:buChar char="•"/>
            </a:pPr>
            <a:r>
              <a:rPr lang="en-US" dirty="0"/>
              <a:t>Hyperparameter optimization: Find the best combination of hyperparameters for the problem</a:t>
            </a:r>
          </a:p>
        </p:txBody>
      </p:sp>
    </p:spTree>
    <p:extLst>
      <p:ext uri="{BB962C8B-B14F-4D97-AF65-F5344CB8AC3E}">
        <p14:creationId xmlns:p14="http://schemas.microsoft.com/office/powerpoint/2010/main" val="919279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pPr>
              <a:lnSpc>
                <a:spcPct val="100000"/>
              </a:lnSpc>
            </a:pPr>
            <a:r>
              <a:rPr lang="en-US" dirty="0"/>
              <a:t>Common scientific workflow patterns</a:t>
            </a:r>
            <a:br>
              <a:rPr lang="en-US" dirty="0"/>
            </a:br>
            <a:r>
              <a:rPr lang="en-US" b="0" dirty="0"/>
              <a:t>Scientific Data Lifecycle</a:t>
            </a:r>
          </a:p>
        </p:txBody>
      </p:sp>
      <p:pic>
        <p:nvPicPr>
          <p:cNvPr id="4097" name="Picture 1" descr="page12image678059696">
            <a:extLst>
              <a:ext uri="{FF2B5EF4-FFF2-40B4-BE49-F238E27FC236}">
                <a16:creationId xmlns:a16="http://schemas.microsoft.com/office/drawing/2014/main" id="{7BB26460-66CE-E589-37C1-5A8E9F656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32" y="2112884"/>
            <a:ext cx="7365968" cy="38561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BF9FA3C-B582-79F1-BBF6-BAA7986A8EE1}"/>
              </a:ext>
            </a:extLst>
          </p:cNvPr>
          <p:cNvSpPr txBox="1"/>
          <p:nvPr/>
        </p:nvSpPr>
        <p:spPr>
          <a:xfrm>
            <a:off x="7631982" y="466902"/>
            <a:ext cx="4455243" cy="2813271"/>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marL="285750" indent="-285750" algn="l">
              <a:lnSpc>
                <a:spcPct val="120000"/>
              </a:lnSpc>
              <a:buFont typeface="Arial" panose="020B0604020202020204" pitchFamily="34" charset="0"/>
              <a:buChar char="•"/>
            </a:pPr>
            <a:r>
              <a:rPr lang="en-US" dirty="0"/>
              <a:t>Interactive data-analytics: running data intensive workflows against shared datasets</a:t>
            </a:r>
          </a:p>
          <a:p>
            <a:pPr marL="285750" indent="-285750" algn="l">
              <a:lnSpc>
                <a:spcPct val="120000"/>
              </a:lnSpc>
              <a:buFont typeface="Arial" panose="020B0604020202020204" pitchFamily="34" charset="0"/>
              <a:buChar char="•"/>
            </a:pPr>
            <a:r>
              <a:rPr lang="en-US" dirty="0"/>
              <a:t>Visualization: flexible visualizations depending on requirements</a:t>
            </a:r>
          </a:p>
          <a:p>
            <a:pPr marL="285750" indent="-285750" algn="l">
              <a:lnSpc>
                <a:spcPct val="120000"/>
              </a:lnSpc>
              <a:buFont typeface="Arial" panose="020B0604020202020204" pitchFamily="34" charset="0"/>
              <a:buChar char="•"/>
            </a:pPr>
            <a:r>
              <a:rPr lang="en-US" dirty="0"/>
              <a:t>Creation of summary datasets</a:t>
            </a:r>
          </a:p>
          <a:p>
            <a:pPr marL="285750" indent="-285750" algn="l">
              <a:lnSpc>
                <a:spcPct val="120000"/>
              </a:lnSpc>
              <a:buFont typeface="Arial" panose="020B0604020202020204" pitchFamily="34" charset="0"/>
              <a:buChar char="•"/>
            </a:pPr>
            <a:r>
              <a:rPr lang="en-US" dirty="0"/>
              <a:t>Workflow replication/modification</a:t>
            </a:r>
          </a:p>
          <a:p>
            <a:pPr marL="285750" indent="-285750" algn="l">
              <a:lnSpc>
                <a:spcPct val="120000"/>
              </a:lnSpc>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18D168F3-B566-FB15-B195-30817CB6D077}"/>
              </a:ext>
            </a:extLst>
          </p:cNvPr>
          <p:cNvSpPr txBox="1"/>
          <p:nvPr/>
        </p:nvSpPr>
        <p:spPr>
          <a:xfrm>
            <a:off x="647732" y="5896317"/>
            <a:ext cx="5592493" cy="323165"/>
          </a:xfrm>
          <a:prstGeom prst="rect">
            <a:avLst/>
          </a:prstGeom>
          <a:noFill/>
        </p:spPr>
        <p:txBody>
          <a:bodyPr wrap="none" lIns="118872" tIns="91440" rIns="118872" bIns="91440" rtlCol="0" anchor="ctr" anchorCtr="0">
            <a:spAutoFit/>
          </a:bodyPr>
          <a:lstStyle/>
          <a:p>
            <a:pPr algn="l">
              <a:lnSpc>
                <a:spcPct val="90000"/>
              </a:lnSpc>
            </a:pPr>
            <a:r>
              <a:rPr lang="en-US" sz="1000" dirty="0"/>
              <a:t>Source: </a:t>
            </a:r>
            <a:r>
              <a:rPr lang="en-US" sz="1000" dirty="0">
                <a:hlinkClick r:id="rId4"/>
              </a:rPr>
              <a:t>https://www.nersc.gov/assets/NERSC-10/Workflows-Archetypes-White-Paper-v1.0.pdf</a:t>
            </a:r>
            <a:endParaRPr lang="en-US" sz="1000" dirty="0"/>
          </a:p>
        </p:txBody>
      </p:sp>
    </p:spTree>
    <p:extLst>
      <p:ext uri="{BB962C8B-B14F-4D97-AF65-F5344CB8AC3E}">
        <p14:creationId xmlns:p14="http://schemas.microsoft.com/office/powerpoint/2010/main" val="649340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15E88F4-4929-74F8-6DEB-EC5447B22EA1}"/>
              </a:ext>
            </a:extLst>
          </p:cNvPr>
          <p:cNvSpPr/>
          <p:nvPr/>
        </p:nvSpPr>
        <p:spPr>
          <a:xfrm>
            <a:off x="364201" y="1418967"/>
            <a:ext cx="7169905" cy="5251621"/>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6" name="TextBox 35">
            <a:extLst>
              <a:ext uri="{FF2B5EF4-FFF2-40B4-BE49-F238E27FC236}">
                <a16:creationId xmlns:a16="http://schemas.microsoft.com/office/drawing/2014/main" id="{AE38BB83-B9F4-2D10-6EC4-037CB6D08D64}"/>
              </a:ext>
            </a:extLst>
          </p:cNvPr>
          <p:cNvSpPr txBox="1"/>
          <p:nvPr/>
        </p:nvSpPr>
        <p:spPr>
          <a:xfrm>
            <a:off x="7833851" y="1335740"/>
            <a:ext cx="4038683" cy="1483676"/>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marL="285750" indent="-285750" algn="l">
              <a:lnSpc>
                <a:spcPct val="120000"/>
              </a:lnSpc>
              <a:buFont typeface="Arial" panose="020B0604020202020204" pitchFamily="34" charset="0"/>
              <a:buChar char="•"/>
            </a:pPr>
            <a:r>
              <a:rPr lang="en-US" dirty="0"/>
              <a:t>Data transport</a:t>
            </a:r>
          </a:p>
          <a:p>
            <a:pPr marL="285750" indent="-285750" algn="l">
              <a:lnSpc>
                <a:spcPct val="120000"/>
              </a:lnSpc>
              <a:buFont typeface="Arial" panose="020B0604020202020204" pitchFamily="34" charset="0"/>
              <a:buChar char="•"/>
            </a:pPr>
            <a:r>
              <a:rPr lang="en-US" dirty="0"/>
              <a:t>Compression</a:t>
            </a:r>
          </a:p>
          <a:p>
            <a:pPr marL="285750" indent="-285750" algn="l">
              <a:lnSpc>
                <a:spcPct val="120000"/>
              </a:lnSpc>
              <a:buFont typeface="Arial" panose="020B0604020202020204" pitchFamily="34" charset="0"/>
              <a:buChar char="•"/>
            </a:pPr>
            <a:r>
              <a:rPr lang="en-US" dirty="0"/>
              <a:t>Visualization</a:t>
            </a:r>
          </a:p>
          <a:p>
            <a:pPr marL="285750" indent="-285750" algn="l">
              <a:lnSpc>
                <a:spcPct val="120000"/>
              </a:lnSpc>
              <a:buFont typeface="Arial" panose="020B0604020202020204" pitchFamily="34" charset="0"/>
              <a:buChar char="•"/>
            </a:pPr>
            <a:r>
              <a:rPr lang="en-US" dirty="0"/>
              <a:t>Buffering / final storage</a:t>
            </a:r>
          </a:p>
        </p:txBody>
      </p:sp>
      <p:sp>
        <p:nvSpPr>
          <p:cNvPr id="37" name="TextBox 36">
            <a:extLst>
              <a:ext uri="{FF2B5EF4-FFF2-40B4-BE49-F238E27FC236}">
                <a16:creationId xmlns:a16="http://schemas.microsoft.com/office/drawing/2014/main" id="{1E53625F-16AD-282D-5875-E9C0E514ACD4}"/>
              </a:ext>
            </a:extLst>
          </p:cNvPr>
          <p:cNvSpPr txBox="1"/>
          <p:nvPr/>
        </p:nvSpPr>
        <p:spPr>
          <a:xfrm>
            <a:off x="7746762" y="3524960"/>
            <a:ext cx="4212862" cy="1763560"/>
          </a:xfrm>
          <a:prstGeom prst="rect">
            <a:avLst/>
          </a:prstGeom>
        </p:spPr>
        <p:txBody>
          <a:bodyPr wrap="square" lIns="118872" tIns="91440" rIns="118872" bIns="91440" rtlCol="0" anchor="ctr" anchorCtr="0">
            <a:spAutoFit/>
          </a:bodyPr>
          <a:lstStyle/>
          <a:p>
            <a:pPr algn="l">
              <a:lnSpc>
                <a:spcPct val="90000"/>
              </a:lnSpc>
            </a:pPr>
            <a:r>
              <a:rPr lang="en-US" dirty="0"/>
              <a:t>Implementations:</a:t>
            </a:r>
          </a:p>
          <a:p>
            <a:pPr algn="l">
              <a:lnSpc>
                <a:spcPct val="90000"/>
              </a:lnSpc>
            </a:pPr>
            <a:endParaRPr lang="en-US" sz="600" dirty="0"/>
          </a:p>
          <a:p>
            <a:pPr lvl="1">
              <a:lnSpc>
                <a:spcPct val="90000"/>
              </a:lnSpc>
            </a:pPr>
            <a:r>
              <a:rPr lang="en-US" dirty="0" err="1">
                <a:solidFill>
                  <a:schemeClr val="bg1">
                    <a:lumMod val="50000"/>
                  </a:schemeClr>
                </a:solidFill>
              </a:rPr>
              <a:t>XRootD</a:t>
            </a:r>
            <a:endParaRPr lang="en-US" dirty="0">
              <a:solidFill>
                <a:schemeClr val="bg1">
                  <a:lumMod val="50000"/>
                </a:schemeClr>
              </a:solidFill>
            </a:endParaRPr>
          </a:p>
          <a:p>
            <a:pPr lvl="1">
              <a:lnSpc>
                <a:spcPct val="90000"/>
              </a:lnSpc>
            </a:pPr>
            <a:r>
              <a:rPr lang="en-US" dirty="0" err="1">
                <a:solidFill>
                  <a:schemeClr val="bg1">
                    <a:lumMod val="50000"/>
                  </a:schemeClr>
                </a:solidFill>
              </a:rPr>
              <a:t>pypi</a:t>
            </a:r>
            <a:r>
              <a:rPr lang="en-US" dirty="0">
                <a:solidFill>
                  <a:schemeClr val="bg1">
                    <a:lumMod val="50000"/>
                  </a:schemeClr>
                </a:solidFill>
              </a:rPr>
              <a:t> / ray</a:t>
            </a:r>
          </a:p>
          <a:p>
            <a:pPr lvl="1">
              <a:lnSpc>
                <a:spcPct val="90000"/>
              </a:lnSpc>
            </a:pPr>
            <a:r>
              <a:rPr lang="en-US" dirty="0">
                <a:solidFill>
                  <a:schemeClr val="bg1">
                    <a:lumMod val="50000"/>
                  </a:schemeClr>
                </a:solidFill>
              </a:rPr>
              <a:t>Apache </a:t>
            </a:r>
            <a:r>
              <a:rPr lang="en-US" dirty="0" err="1">
                <a:solidFill>
                  <a:schemeClr val="bg1">
                    <a:lumMod val="50000"/>
                  </a:schemeClr>
                </a:solidFill>
              </a:rPr>
              <a:t>kafka</a:t>
            </a:r>
            <a:endParaRPr lang="en-US" dirty="0">
              <a:solidFill>
                <a:schemeClr val="bg1">
                  <a:lumMod val="50000"/>
                </a:schemeClr>
              </a:solidFill>
            </a:endParaRPr>
          </a:p>
          <a:p>
            <a:pPr lvl="1">
              <a:lnSpc>
                <a:spcPct val="90000"/>
              </a:lnSpc>
            </a:pPr>
            <a:r>
              <a:rPr lang="en-US" dirty="0">
                <a:solidFill>
                  <a:schemeClr val="bg1">
                    <a:lumMod val="50000"/>
                  </a:schemeClr>
                </a:solidFill>
              </a:rPr>
              <a:t>Globus</a:t>
            </a:r>
          </a:p>
          <a:p>
            <a:pPr lvl="1">
              <a:lnSpc>
                <a:spcPct val="90000"/>
              </a:lnSpc>
            </a:pPr>
            <a:r>
              <a:rPr lang="en-US" dirty="0">
                <a:solidFill>
                  <a:schemeClr val="bg1">
                    <a:lumMod val="50000"/>
                  </a:schemeClr>
                </a:solidFill>
              </a:rPr>
              <a:t>custom...</a:t>
            </a:r>
          </a:p>
        </p:txBody>
      </p:sp>
      <p:sp>
        <p:nvSpPr>
          <p:cNvPr id="3" name="TextBox 2">
            <a:extLst>
              <a:ext uri="{FF2B5EF4-FFF2-40B4-BE49-F238E27FC236}">
                <a16:creationId xmlns:a16="http://schemas.microsoft.com/office/drawing/2014/main" id="{D2D4E5C1-BAC3-7160-BE7B-35EAB2F9A913}"/>
              </a:ext>
            </a:extLst>
          </p:cNvPr>
          <p:cNvSpPr txBox="1"/>
          <p:nvPr/>
        </p:nvSpPr>
        <p:spPr>
          <a:xfrm>
            <a:off x="562071" y="5562592"/>
            <a:ext cx="6740772" cy="1107996"/>
          </a:xfrm>
          <a:prstGeom prst="rect">
            <a:avLst/>
          </a:prstGeom>
          <a:noFill/>
        </p:spPr>
        <p:txBody>
          <a:bodyPr wrap="square">
            <a:spAutoFit/>
          </a:bodyPr>
          <a:lstStyle/>
          <a:p>
            <a:pPr algn="l"/>
            <a:br>
              <a:rPr lang="en-US" sz="1100" b="1" i="0" dirty="0">
                <a:solidFill>
                  <a:srgbClr val="000000"/>
                </a:solidFill>
                <a:effectLst/>
                <a:latin typeface="Lucida Grande" panose="020B0600040502020204" pitchFamily="34" charset="0"/>
              </a:rPr>
            </a:br>
            <a:r>
              <a:rPr lang="en-US" sz="1100" b="1" i="0" dirty="0">
                <a:solidFill>
                  <a:srgbClr val="000000"/>
                </a:solidFill>
                <a:effectLst/>
                <a:latin typeface="Lucida Grande" panose="020B0600040502020204" pitchFamily="34" charset="0"/>
              </a:rPr>
              <a:t>Real-Time XFEL Data Analysis at SLAC and NERSC: a Trial Run of Nascent Exascale Experimental Data Analysis. </a:t>
            </a:r>
            <a:r>
              <a:rPr lang="en-US" sz="1100" i="0" dirty="0">
                <a:solidFill>
                  <a:srgbClr val="000000"/>
                </a:solidFill>
                <a:effectLst/>
                <a:latin typeface="Lucida Grande" panose="020B0600040502020204" pitchFamily="34" charset="0"/>
              </a:rPr>
              <a:t>DOI:</a:t>
            </a:r>
            <a:r>
              <a:rPr lang="en-US" sz="1100" i="0" dirty="0">
                <a:solidFill>
                  <a:srgbClr val="000000"/>
                </a:solidFill>
                <a:effectLst/>
                <a:latin typeface="Lucida Grande" panose="020B0600040502020204" pitchFamily="34" charset="0"/>
                <a:hlinkClick r:id="rId2"/>
              </a:rPr>
              <a:t>10.48550/arXiv.2106.11469</a:t>
            </a:r>
            <a:endParaRPr lang="en-US" sz="1100" i="0" dirty="0">
              <a:solidFill>
                <a:srgbClr val="000000"/>
              </a:solidFill>
              <a:effectLst/>
              <a:latin typeface="Lucida Grande" panose="020B0600040502020204" pitchFamily="34" charset="0"/>
            </a:endParaRPr>
          </a:p>
          <a:p>
            <a:pPr algn="l"/>
            <a:r>
              <a:rPr lang="en-US" sz="1100" b="0" i="0" u="none" strike="noStrike" dirty="0">
                <a:solidFill>
                  <a:srgbClr val="000000"/>
                </a:solidFill>
                <a:effectLst/>
                <a:latin typeface="Lucida Grande" panose="020B0600040502020204" pitchFamily="34" charset="0"/>
              </a:rPr>
              <a:t>Johannes P. Blaschke</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Aaron S. Brewster</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Daniel W. Paley</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Derek Mendez</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Asmit Bhowmick</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Nicholas K. Sauter</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Wilko Kröger</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Murali Shankar</a:t>
            </a:r>
            <a:r>
              <a:rPr lang="en-US" sz="1100" u="none" strike="noStrike" dirty="0">
                <a:solidFill>
                  <a:srgbClr val="000000"/>
                </a:solidFill>
                <a:latin typeface="Lucida Grande" panose="020B0600040502020204" pitchFamily="34" charset="0"/>
              </a:rPr>
              <a:t>,</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Bjoern Enders</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Deborah Bard</a:t>
            </a:r>
            <a:endParaRPr lang="en-US" sz="1100" b="0" i="0" dirty="0">
              <a:solidFill>
                <a:srgbClr val="000000"/>
              </a:solidFill>
              <a:effectLst/>
              <a:latin typeface="Lucida Grande" panose="020B0600040502020204" pitchFamily="34" charset="0"/>
            </a:endParaRPr>
          </a:p>
          <a:p>
            <a:pPr algn="l"/>
            <a:endParaRPr lang="en-US" sz="1100" b="0" i="0" dirty="0">
              <a:solidFill>
                <a:srgbClr val="000000"/>
              </a:solidFill>
              <a:effectLst/>
              <a:latin typeface="Lucida Grande" panose="020B0600040502020204" pitchFamily="34" charset="0"/>
            </a:endParaRPr>
          </a:p>
        </p:txBody>
      </p:sp>
      <p:pic>
        <p:nvPicPr>
          <p:cNvPr id="10" name="Picture 9" descr="A diagram of data processing&#10;&#10;Description automatically generated">
            <a:extLst>
              <a:ext uri="{FF2B5EF4-FFF2-40B4-BE49-F238E27FC236}">
                <a16:creationId xmlns:a16="http://schemas.microsoft.com/office/drawing/2014/main" id="{3363D18B-08D6-87C2-1733-256B65BFEF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433" y="1458019"/>
            <a:ext cx="6944497" cy="4166698"/>
          </a:xfrm>
          <a:prstGeom prst="rect">
            <a:avLst/>
          </a:prstGeom>
        </p:spPr>
      </p:pic>
      <p:sp>
        <p:nvSpPr>
          <p:cNvPr id="6" name="Title 1">
            <a:extLst>
              <a:ext uri="{FF2B5EF4-FFF2-40B4-BE49-F238E27FC236}">
                <a16:creationId xmlns:a16="http://schemas.microsoft.com/office/drawing/2014/main" id="{08C5BD5C-DBE7-A48B-3BF7-C0115D2D6C43}"/>
              </a:ext>
            </a:extLst>
          </p:cNvPr>
          <p:cNvSpPr>
            <a:spLocks noGrp="1"/>
          </p:cNvSpPr>
          <p:nvPr>
            <p:ph type="title"/>
          </p:nvPr>
        </p:nvSpPr>
        <p:spPr>
          <a:xfrm>
            <a:off x="365760" y="411480"/>
            <a:ext cx="11372473" cy="914400"/>
          </a:xfrm>
        </p:spPr>
        <p:txBody>
          <a:bodyPr/>
          <a:lstStyle/>
          <a:p>
            <a:pPr>
              <a:lnSpc>
                <a:spcPct val="100000"/>
              </a:lnSpc>
            </a:pPr>
            <a:r>
              <a:rPr lang="en-US" dirty="0"/>
              <a:t>Common scientific workflow patterns</a:t>
            </a:r>
            <a:br>
              <a:rPr lang="en-US" dirty="0"/>
            </a:br>
            <a:r>
              <a:rPr lang="en-US" b="0" dirty="0"/>
              <a:t>Real-Time / Streaming</a:t>
            </a:r>
          </a:p>
        </p:txBody>
      </p:sp>
    </p:spTree>
    <p:extLst>
      <p:ext uri="{BB962C8B-B14F-4D97-AF65-F5344CB8AC3E}">
        <p14:creationId xmlns:p14="http://schemas.microsoft.com/office/powerpoint/2010/main" val="305043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pPr>
              <a:lnSpc>
                <a:spcPct val="100000"/>
              </a:lnSpc>
            </a:pPr>
            <a:r>
              <a:rPr lang="en-US" dirty="0"/>
              <a:t>Common scientific workflow patterns</a:t>
            </a:r>
            <a:br>
              <a:rPr lang="en-US" dirty="0"/>
            </a:br>
            <a:r>
              <a:rPr lang="en-US" b="0" dirty="0"/>
              <a:t>Hybrid</a:t>
            </a:r>
          </a:p>
        </p:txBody>
      </p:sp>
      <p:pic>
        <p:nvPicPr>
          <p:cNvPr id="4" name="Picture 2">
            <a:extLst>
              <a:ext uri="{FF2B5EF4-FFF2-40B4-BE49-F238E27FC236}">
                <a16:creationId xmlns:a16="http://schemas.microsoft.com/office/drawing/2014/main" id="{BAEFC6A8-D5C1-E462-87DF-8EDF4F2AC2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4474" y="1325880"/>
            <a:ext cx="6837529" cy="445925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88F4B7D-25CF-670B-5919-CDA5899E2092}"/>
              </a:ext>
            </a:extLst>
          </p:cNvPr>
          <p:cNvSpPr/>
          <p:nvPr/>
        </p:nvSpPr>
        <p:spPr>
          <a:xfrm>
            <a:off x="5029200" y="1008931"/>
            <a:ext cx="7103590" cy="4934670"/>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 name="Rectangle 8">
            <a:extLst>
              <a:ext uri="{FF2B5EF4-FFF2-40B4-BE49-F238E27FC236}">
                <a16:creationId xmlns:a16="http://schemas.microsoft.com/office/drawing/2014/main" id="{5D67CB4B-F3BC-7E76-4326-087161417479}"/>
              </a:ext>
            </a:extLst>
          </p:cNvPr>
          <p:cNvSpPr/>
          <p:nvPr/>
        </p:nvSpPr>
        <p:spPr>
          <a:xfrm>
            <a:off x="7670800" y="6001138"/>
            <a:ext cx="4321203" cy="856862"/>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TextBox 5">
            <a:extLst>
              <a:ext uri="{FF2B5EF4-FFF2-40B4-BE49-F238E27FC236}">
                <a16:creationId xmlns:a16="http://schemas.microsoft.com/office/drawing/2014/main" id="{F6D99053-6A2D-87E2-631C-79A64F100A2B}"/>
              </a:ext>
            </a:extLst>
          </p:cNvPr>
          <p:cNvSpPr txBox="1"/>
          <p:nvPr/>
        </p:nvSpPr>
        <p:spPr>
          <a:xfrm>
            <a:off x="5187630" y="6001138"/>
            <a:ext cx="6837529" cy="707886"/>
          </a:xfrm>
          <a:prstGeom prst="rect">
            <a:avLst/>
          </a:prstGeom>
          <a:noFill/>
        </p:spPr>
        <p:txBody>
          <a:bodyPr wrap="square">
            <a:spAutoFit/>
          </a:bodyPr>
          <a:lstStyle/>
          <a:p>
            <a:r>
              <a:rPr lang="en-US" sz="1000" dirty="0"/>
              <a:t>Bhattacharya Tanmoy, </a:t>
            </a:r>
            <a:r>
              <a:rPr lang="en-US" sz="1000" dirty="0" err="1"/>
              <a:t>Brettin</a:t>
            </a:r>
            <a:r>
              <a:rPr lang="en-US" sz="1000" dirty="0"/>
              <a:t> Thomas, </a:t>
            </a:r>
            <a:r>
              <a:rPr lang="en-US" sz="1000" dirty="0" err="1"/>
              <a:t>Doroshow</a:t>
            </a:r>
            <a:r>
              <a:rPr lang="en-US" sz="1000" dirty="0"/>
              <a:t> James H., </a:t>
            </a:r>
            <a:r>
              <a:rPr lang="en-US" sz="1000" dirty="0" err="1"/>
              <a:t>Evrard</a:t>
            </a:r>
            <a:r>
              <a:rPr lang="en-US" sz="1000" dirty="0"/>
              <a:t> Yvonne A., Greenspan Emily J., </a:t>
            </a:r>
            <a:r>
              <a:rPr lang="en-US" sz="1000" dirty="0" err="1"/>
              <a:t>Gryshuk</a:t>
            </a:r>
            <a:r>
              <a:rPr lang="en-US" sz="1000" dirty="0"/>
              <a:t> Amy L., Hoang </a:t>
            </a:r>
            <a:r>
              <a:rPr lang="en-US" sz="1000" dirty="0" err="1"/>
              <a:t>Thuc</a:t>
            </a:r>
            <a:r>
              <a:rPr lang="en-US" sz="1000" dirty="0"/>
              <a:t> T., Lauzon Carolyn B. </a:t>
            </a:r>
            <a:r>
              <a:rPr lang="en-US" sz="1000" dirty="0" err="1"/>
              <a:t>Vea</a:t>
            </a:r>
            <a:r>
              <a:rPr lang="en-US" sz="1000" dirty="0"/>
              <a:t>, </a:t>
            </a:r>
            <a:r>
              <a:rPr lang="en-US" sz="1000" dirty="0" err="1"/>
              <a:t>Nissley</a:t>
            </a:r>
            <a:r>
              <a:rPr lang="en-US" sz="1000" dirty="0"/>
              <a:t> Dwight, Penberthy Lynne, Stahlberg Eric, Stevens Rick, </a:t>
            </a:r>
            <a:r>
              <a:rPr lang="en-US" sz="1000" dirty="0" err="1"/>
              <a:t>Streitz</a:t>
            </a:r>
            <a:r>
              <a:rPr lang="en-US" sz="1000" dirty="0"/>
              <a:t> Fred, Tourassi Georgia, Xia Fangfang, </a:t>
            </a:r>
            <a:r>
              <a:rPr lang="en-US" sz="1000" dirty="0" err="1"/>
              <a:t>Zaki</a:t>
            </a:r>
            <a:r>
              <a:rPr lang="en-US" sz="1000" dirty="0"/>
              <a:t> George, “AI Meets Exascale Computing: Advancing Cancer Research With Large-Scale High Performance Computing”, Frontiers in Oncology, vol 9, 2019, DOI:</a:t>
            </a:r>
            <a:r>
              <a:rPr lang="en-US" sz="1000" dirty="0">
                <a:hlinkClick r:id="rId4"/>
              </a:rPr>
              <a:t>10.3389/fonc.2019.00984</a:t>
            </a:r>
            <a:r>
              <a:rPr lang="en-US" sz="1000" dirty="0"/>
              <a:t>    </a:t>
            </a:r>
          </a:p>
        </p:txBody>
      </p:sp>
      <p:sp>
        <p:nvSpPr>
          <p:cNvPr id="10" name="TextBox 9">
            <a:extLst>
              <a:ext uri="{FF2B5EF4-FFF2-40B4-BE49-F238E27FC236}">
                <a16:creationId xmlns:a16="http://schemas.microsoft.com/office/drawing/2014/main" id="{C25F228F-5C89-E820-A46B-80A82C895A74}"/>
              </a:ext>
            </a:extLst>
          </p:cNvPr>
          <p:cNvSpPr txBox="1"/>
          <p:nvPr/>
        </p:nvSpPr>
        <p:spPr>
          <a:xfrm>
            <a:off x="365760" y="1711460"/>
            <a:ext cx="4038683" cy="818879"/>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marL="285750" indent="-285750" algn="l">
              <a:lnSpc>
                <a:spcPct val="120000"/>
              </a:lnSpc>
              <a:buFont typeface="Arial" panose="020B0604020202020204" pitchFamily="34" charset="0"/>
              <a:buChar char="•"/>
            </a:pPr>
            <a:r>
              <a:rPr lang="en-US" dirty="0"/>
              <a:t>Combines elements of multiple workflow patterns</a:t>
            </a:r>
          </a:p>
        </p:txBody>
      </p:sp>
    </p:spTree>
    <p:extLst>
      <p:ext uri="{BB962C8B-B14F-4D97-AF65-F5344CB8AC3E}">
        <p14:creationId xmlns:p14="http://schemas.microsoft.com/office/powerpoint/2010/main" val="2785889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7CEC023-2820-BAFA-10B8-E23AD8B73E28}"/>
              </a:ext>
            </a:extLst>
          </p:cNvPr>
          <p:cNvSpPr>
            <a:spLocks noGrp="1"/>
          </p:cNvSpPr>
          <p:nvPr>
            <p:ph type="title"/>
          </p:nvPr>
        </p:nvSpPr>
        <p:spPr>
          <a:xfrm>
            <a:off x="365760" y="411480"/>
            <a:ext cx="11375136" cy="711660"/>
          </a:xfrm>
        </p:spPr>
        <p:txBody>
          <a:bodyPr/>
          <a:lstStyle/>
          <a:p>
            <a:r>
              <a:rPr lang="en-US" dirty="0"/>
              <a:t>Make-like (acyclic)</a:t>
            </a:r>
          </a:p>
        </p:txBody>
      </p:sp>
      <p:sp>
        <p:nvSpPr>
          <p:cNvPr id="27" name="Rectangle 26">
            <a:extLst>
              <a:ext uri="{FF2B5EF4-FFF2-40B4-BE49-F238E27FC236}">
                <a16:creationId xmlns:a16="http://schemas.microsoft.com/office/drawing/2014/main" id="{215E88F4-4929-74F8-6DEB-EC5447B22EA1}"/>
              </a:ext>
            </a:extLst>
          </p:cNvPr>
          <p:cNvSpPr/>
          <p:nvPr/>
        </p:nvSpPr>
        <p:spPr>
          <a:xfrm>
            <a:off x="364201" y="1037967"/>
            <a:ext cx="6938642" cy="5251621"/>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6" name="TextBox 35">
            <a:extLst>
              <a:ext uri="{FF2B5EF4-FFF2-40B4-BE49-F238E27FC236}">
                <a16:creationId xmlns:a16="http://schemas.microsoft.com/office/drawing/2014/main" id="{AE38BB83-B9F4-2D10-6EC4-037CB6D08D64}"/>
              </a:ext>
            </a:extLst>
          </p:cNvPr>
          <p:cNvSpPr txBox="1"/>
          <p:nvPr/>
        </p:nvSpPr>
        <p:spPr>
          <a:xfrm>
            <a:off x="7664550" y="1256870"/>
            <a:ext cx="4038683" cy="1569660"/>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algn="l"/>
            <a:r>
              <a:rPr lang="en-US" dirty="0"/>
              <a:t>Typical characteristics:</a:t>
            </a:r>
          </a:p>
          <a:p>
            <a:pPr marL="285750" indent="-285750" algn="l">
              <a:buFont typeface="Arial" panose="020B0604020202020204" pitchFamily="34" charset="0"/>
              <a:buChar char="•"/>
            </a:pPr>
            <a:r>
              <a:rPr lang="en-US" dirty="0"/>
              <a:t>List of a -&gt; b conversion rules</a:t>
            </a:r>
          </a:p>
          <a:p>
            <a:pPr marL="285750" indent="-285750" algn="l">
              <a:buFont typeface="Arial" panose="020B0604020202020204" pitchFamily="34" charset="0"/>
              <a:buChar char="•"/>
            </a:pPr>
            <a:r>
              <a:rPr lang="en-US" dirty="0"/>
              <a:t>File presence = workflow state</a:t>
            </a:r>
          </a:p>
          <a:p>
            <a:pPr marL="285750" indent="-285750" algn="l">
              <a:buFont typeface="Arial" panose="020B0604020202020204" pitchFamily="34" charset="0"/>
              <a:buChar char="•"/>
            </a:pPr>
            <a:r>
              <a:rPr lang="en-US" dirty="0"/>
              <a:t>Shell-like variable substitution</a:t>
            </a:r>
          </a:p>
          <a:p>
            <a:pPr marL="285750" indent="-285750" algn="l">
              <a:buFont typeface="Arial" panose="020B0604020202020204" pitchFamily="34" charset="0"/>
              <a:buChar char="•"/>
            </a:pPr>
            <a:r>
              <a:rPr lang="en-US" dirty="0"/>
              <a:t>Can be auto-parallelized</a:t>
            </a:r>
          </a:p>
        </p:txBody>
      </p:sp>
      <p:sp>
        <p:nvSpPr>
          <p:cNvPr id="37" name="TextBox 36">
            <a:extLst>
              <a:ext uri="{FF2B5EF4-FFF2-40B4-BE49-F238E27FC236}">
                <a16:creationId xmlns:a16="http://schemas.microsoft.com/office/drawing/2014/main" id="{1E53625F-16AD-282D-5875-E9C0E514ACD4}"/>
              </a:ext>
            </a:extLst>
          </p:cNvPr>
          <p:cNvSpPr txBox="1"/>
          <p:nvPr/>
        </p:nvSpPr>
        <p:spPr>
          <a:xfrm>
            <a:off x="7577461" y="3207544"/>
            <a:ext cx="4212862" cy="2511457"/>
          </a:xfrm>
          <a:prstGeom prst="rect">
            <a:avLst/>
          </a:prstGeom>
        </p:spPr>
        <p:txBody>
          <a:bodyPr wrap="square" lIns="118872" tIns="91440" rIns="118872" bIns="91440" rtlCol="0" anchor="ctr" anchorCtr="0">
            <a:spAutoFit/>
          </a:bodyPr>
          <a:lstStyle/>
          <a:p>
            <a:pPr algn="l">
              <a:lnSpc>
                <a:spcPct val="90000"/>
              </a:lnSpc>
            </a:pPr>
            <a:r>
              <a:rPr lang="en-US" dirty="0"/>
              <a:t>Implementations:</a:t>
            </a:r>
          </a:p>
          <a:p>
            <a:pPr algn="l">
              <a:lnSpc>
                <a:spcPct val="90000"/>
              </a:lnSpc>
            </a:pPr>
            <a:endParaRPr lang="en-US" sz="600" dirty="0"/>
          </a:p>
          <a:p>
            <a:pPr lvl="1">
              <a:lnSpc>
                <a:spcPct val="90000"/>
              </a:lnSpc>
            </a:pPr>
            <a:r>
              <a:rPr lang="en-US" dirty="0">
                <a:solidFill>
                  <a:schemeClr val="bg1">
                    <a:lumMod val="50000"/>
                  </a:schemeClr>
                </a:solidFill>
              </a:rPr>
              <a:t>GNU make</a:t>
            </a:r>
          </a:p>
          <a:p>
            <a:pPr lvl="1">
              <a:lnSpc>
                <a:spcPct val="90000"/>
              </a:lnSpc>
            </a:pPr>
            <a:r>
              <a:rPr lang="en-US" dirty="0">
                <a:solidFill>
                  <a:schemeClr val="bg1">
                    <a:lumMod val="50000"/>
                  </a:schemeClr>
                </a:solidFill>
              </a:rPr>
              <a:t>plan9 </a:t>
            </a:r>
            <a:r>
              <a:rPr lang="en-US" dirty="0" err="1">
                <a:solidFill>
                  <a:schemeClr val="bg1">
                    <a:lumMod val="50000"/>
                  </a:schemeClr>
                </a:solidFill>
              </a:rPr>
              <a:t>mk</a:t>
            </a:r>
            <a:endParaRPr lang="en-US" dirty="0">
              <a:solidFill>
                <a:schemeClr val="bg1">
                  <a:lumMod val="50000"/>
                </a:schemeClr>
              </a:solidFill>
            </a:endParaRPr>
          </a:p>
          <a:p>
            <a:pPr lvl="1">
              <a:lnSpc>
                <a:spcPct val="90000"/>
              </a:lnSpc>
            </a:pPr>
            <a:r>
              <a:rPr lang="en-US" dirty="0" err="1">
                <a:solidFill>
                  <a:schemeClr val="bg1">
                    <a:lumMod val="50000"/>
                  </a:schemeClr>
                </a:solidFill>
              </a:rPr>
              <a:t>pmake</a:t>
            </a:r>
            <a:endParaRPr lang="en-US" dirty="0">
              <a:solidFill>
                <a:schemeClr val="bg1">
                  <a:lumMod val="50000"/>
                </a:schemeClr>
              </a:solidFill>
            </a:endParaRPr>
          </a:p>
          <a:p>
            <a:pPr lvl="1">
              <a:lnSpc>
                <a:spcPct val="90000"/>
              </a:lnSpc>
            </a:pPr>
            <a:r>
              <a:rPr lang="en-US" dirty="0" err="1">
                <a:solidFill>
                  <a:schemeClr val="bg1">
                    <a:lumMod val="50000"/>
                  </a:schemeClr>
                </a:solidFill>
              </a:rPr>
              <a:t>snakemake</a:t>
            </a:r>
            <a:endParaRPr lang="en-US" dirty="0">
              <a:solidFill>
                <a:schemeClr val="bg1">
                  <a:lumMod val="50000"/>
                </a:schemeClr>
              </a:solidFill>
            </a:endParaRPr>
          </a:p>
          <a:p>
            <a:pPr lvl="1">
              <a:lnSpc>
                <a:spcPct val="90000"/>
              </a:lnSpc>
            </a:pPr>
            <a:r>
              <a:rPr lang="en-US" dirty="0">
                <a:solidFill>
                  <a:schemeClr val="bg1">
                    <a:lumMod val="50000"/>
                  </a:schemeClr>
                </a:solidFill>
              </a:rPr>
              <a:t>fireworks</a:t>
            </a:r>
          </a:p>
          <a:p>
            <a:pPr lvl="1">
              <a:lnSpc>
                <a:spcPct val="90000"/>
              </a:lnSpc>
            </a:pPr>
            <a:r>
              <a:rPr lang="en-US" dirty="0">
                <a:solidFill>
                  <a:schemeClr val="bg1">
                    <a:lumMod val="50000"/>
                  </a:schemeClr>
                </a:solidFill>
              </a:rPr>
              <a:t>swift/T</a:t>
            </a:r>
          </a:p>
          <a:p>
            <a:pPr lvl="1">
              <a:lnSpc>
                <a:spcPct val="90000"/>
              </a:lnSpc>
            </a:pPr>
            <a:r>
              <a:rPr lang="en-US" dirty="0" err="1">
                <a:solidFill>
                  <a:schemeClr val="bg1">
                    <a:lumMod val="50000"/>
                  </a:schemeClr>
                </a:solidFill>
              </a:rPr>
              <a:t>nextflow.io</a:t>
            </a:r>
            <a:endParaRPr lang="en-US" dirty="0">
              <a:solidFill>
                <a:schemeClr val="bg1">
                  <a:lumMod val="50000"/>
                </a:schemeClr>
              </a:solidFill>
            </a:endParaRPr>
          </a:p>
          <a:p>
            <a:pPr lvl="1">
              <a:lnSpc>
                <a:spcPct val="90000"/>
              </a:lnSpc>
            </a:pPr>
            <a:r>
              <a:rPr lang="en-US" dirty="0">
                <a:solidFill>
                  <a:schemeClr val="bg1">
                    <a:lumMod val="50000"/>
                  </a:schemeClr>
                </a:solidFill>
              </a:rPr>
              <a:t>DPLASMA</a:t>
            </a:r>
          </a:p>
        </p:txBody>
      </p:sp>
      <p:sp>
        <p:nvSpPr>
          <p:cNvPr id="3" name="TextBox 2">
            <a:extLst>
              <a:ext uri="{FF2B5EF4-FFF2-40B4-BE49-F238E27FC236}">
                <a16:creationId xmlns:a16="http://schemas.microsoft.com/office/drawing/2014/main" id="{F4893D9B-9AFF-FCF0-9ACE-33F9CB7B4E7D}"/>
              </a:ext>
            </a:extLst>
          </p:cNvPr>
          <p:cNvSpPr txBox="1"/>
          <p:nvPr/>
        </p:nvSpPr>
        <p:spPr>
          <a:xfrm>
            <a:off x="447929" y="1211275"/>
            <a:ext cx="6756060" cy="4801314"/>
          </a:xfrm>
          <a:prstGeom prst="rect">
            <a:avLst/>
          </a:prstGeom>
          <a:noFill/>
        </p:spPr>
        <p:txBody>
          <a:bodyPr wrap="square">
            <a:spAutoFit/>
          </a:bodyPr>
          <a:lstStyle/>
          <a:p>
            <a:r>
              <a:rPr lang="en-US" dirty="0" err="1">
                <a:solidFill>
                  <a:srgbClr val="2CEEEB"/>
                </a:solidFill>
                <a:effectLst/>
                <a:latin typeface="Monaco" pitchFamily="2" charset="77"/>
              </a:rPr>
              <a:t>prot_dcd</a:t>
            </a:r>
            <a:r>
              <a:rPr lang="en-US" dirty="0">
                <a:solidFill>
                  <a:schemeClr val="bg1">
                    <a:lumMod val="50000"/>
                  </a:schemeClr>
                </a:solidFill>
                <a:effectLst/>
                <a:latin typeface="Monaco" pitchFamily="2" charset="77"/>
              </a:rPr>
              <a:t>:</a:t>
            </a:r>
          </a:p>
          <a:p>
            <a:r>
              <a:rPr lang="en-US" dirty="0">
                <a:solidFill>
                  <a:srgbClr val="F2F2F2"/>
                </a:solidFill>
                <a:effectLst/>
                <a:latin typeface="Monaco" pitchFamily="2" charset="77"/>
              </a:rPr>
              <a:t>    </a:t>
            </a:r>
            <a:r>
              <a:rPr lang="en-US" dirty="0">
                <a:solidFill>
                  <a:srgbClr val="2CEEEB"/>
                </a:solidFill>
                <a:effectLst/>
                <a:latin typeface="Monaco" pitchFamily="2" charset="77"/>
              </a:rPr>
              <a:t>resource</a:t>
            </a:r>
            <a:r>
              <a:rPr lang="en-US" dirty="0">
                <a:solidFill>
                  <a:schemeClr val="bg1">
                    <a:lumMod val="50000"/>
                  </a:schemeClr>
                </a:solidFill>
                <a:effectLst/>
                <a:latin typeface="Monaco" pitchFamily="2" charset="77"/>
              </a:rPr>
              <a:t>:</a:t>
            </a:r>
          </a:p>
          <a:p>
            <a:r>
              <a:rPr lang="en-US" dirty="0">
                <a:solidFill>
                  <a:srgbClr val="F2F2F2"/>
                </a:solidFill>
                <a:effectLst/>
                <a:latin typeface="Monaco" pitchFamily="2" charset="77"/>
              </a:rPr>
              <a:t>        </a:t>
            </a:r>
            <a:r>
              <a:rPr lang="en-US" dirty="0">
                <a:solidFill>
                  <a:srgbClr val="2CEEEB"/>
                </a:solidFill>
                <a:effectLst/>
                <a:latin typeface="Monaco" pitchFamily="2" charset="77"/>
              </a:rPr>
              <a:t>time</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solidFill>
                  <a:srgbClr val="FB00FF"/>
                </a:solidFill>
                <a:effectLst/>
                <a:latin typeface="Monaco" pitchFamily="2" charset="77"/>
              </a:rPr>
              <a:t>1.0</a:t>
            </a:r>
            <a:endParaRPr lang="en-US" dirty="0">
              <a:solidFill>
                <a:srgbClr val="F2F2F2"/>
              </a:solidFill>
              <a:effectLst/>
              <a:latin typeface="Monaco" pitchFamily="2" charset="77"/>
            </a:endParaRPr>
          </a:p>
          <a:p>
            <a:r>
              <a:rPr lang="en-US" dirty="0">
                <a:solidFill>
                  <a:srgbClr val="F2F2F2"/>
                </a:solidFill>
                <a:effectLst/>
                <a:latin typeface="Monaco" pitchFamily="2" charset="77"/>
              </a:rPr>
              <a:t>        </a:t>
            </a:r>
            <a:r>
              <a:rPr lang="en-US" dirty="0" err="1">
                <a:solidFill>
                  <a:srgbClr val="2CEEEB"/>
                </a:solidFill>
                <a:effectLst/>
                <a:latin typeface="Monaco" pitchFamily="2" charset="77"/>
              </a:rPr>
              <a:t>cpu</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solidFill>
                  <a:srgbClr val="FB00FF"/>
                </a:solidFill>
                <a:effectLst/>
                <a:latin typeface="Monaco" pitchFamily="2" charset="77"/>
              </a:rPr>
              <a:t>4</a:t>
            </a:r>
            <a:endParaRPr lang="en-US" dirty="0">
              <a:solidFill>
                <a:srgbClr val="F2F2F2"/>
              </a:solidFill>
              <a:effectLst/>
              <a:latin typeface="Monaco" pitchFamily="2" charset="77"/>
            </a:endParaRPr>
          </a:p>
          <a:p>
            <a:r>
              <a:rPr lang="en-US" dirty="0">
                <a:solidFill>
                  <a:srgbClr val="F2F2F2"/>
                </a:solidFill>
                <a:effectLst/>
                <a:latin typeface="Monaco" pitchFamily="2" charset="77"/>
              </a:rPr>
              <a:t>        </a:t>
            </a:r>
            <a:r>
              <a:rPr lang="en-US" dirty="0" err="1">
                <a:solidFill>
                  <a:srgbClr val="2CEEEB"/>
                </a:solidFill>
                <a:effectLst/>
                <a:latin typeface="Monaco" pitchFamily="2" charset="77"/>
              </a:rPr>
              <a:t>nrs</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solidFill>
                  <a:srgbClr val="FB00FF"/>
                </a:solidFill>
                <a:effectLst/>
                <a:latin typeface="Monaco" pitchFamily="2" charset="77"/>
              </a:rPr>
              <a:t>1</a:t>
            </a:r>
            <a:endParaRPr lang="en-US" dirty="0">
              <a:solidFill>
                <a:srgbClr val="F2F2F2"/>
              </a:solidFill>
              <a:effectLst/>
              <a:latin typeface="Monaco" pitchFamily="2" charset="77"/>
            </a:endParaRPr>
          </a:p>
          <a:p>
            <a:r>
              <a:rPr lang="en-US" dirty="0">
                <a:solidFill>
                  <a:srgbClr val="F2F2F2"/>
                </a:solidFill>
                <a:effectLst/>
                <a:latin typeface="Monaco" pitchFamily="2" charset="77"/>
              </a:rPr>
              <a:t>    </a:t>
            </a:r>
            <a:r>
              <a:rPr lang="en-US" dirty="0" err="1">
                <a:solidFill>
                  <a:srgbClr val="2CEEEB"/>
                </a:solidFill>
                <a:effectLst/>
                <a:latin typeface="Monaco" pitchFamily="2" charset="77"/>
              </a:rPr>
              <a:t>inp</a:t>
            </a:r>
            <a:r>
              <a:rPr lang="en-US" dirty="0">
                <a:solidFill>
                  <a:schemeClr val="bg1">
                    <a:lumMod val="50000"/>
                  </a:schemeClr>
                </a:solidFill>
                <a:effectLst/>
                <a:latin typeface="Monaco" pitchFamily="2" charset="77"/>
              </a:rPr>
              <a:t>:</a:t>
            </a:r>
            <a:endParaRPr lang="en-US" dirty="0">
              <a:solidFill>
                <a:srgbClr val="F2F2F2"/>
              </a:solidFill>
              <a:effectLst/>
              <a:latin typeface="Monaco" pitchFamily="2" charset="77"/>
            </a:endParaRPr>
          </a:p>
          <a:p>
            <a:r>
              <a:rPr lang="en-US" dirty="0">
                <a:solidFill>
                  <a:srgbClr val="F2F2F2"/>
                </a:solidFill>
                <a:effectLst/>
                <a:latin typeface="Monaco" pitchFamily="2" charset="77"/>
              </a:rPr>
              <a:t>        </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effectLst/>
                <a:latin typeface="Monaco" pitchFamily="2" charset="77"/>
              </a:rPr>
              <a:t>Production/</a:t>
            </a:r>
            <a:r>
              <a:rPr lang="en-US" dirty="0" err="1">
                <a:effectLst/>
                <a:latin typeface="Monaco" pitchFamily="2" charset="77"/>
              </a:rPr>
              <a:t>remd</a:t>
            </a:r>
            <a:r>
              <a:rPr lang="en-US" dirty="0">
                <a:effectLst/>
                <a:latin typeface="Monaco" pitchFamily="2" charset="77"/>
              </a:rPr>
              <a:t>_{n}/</a:t>
            </a:r>
            <a:r>
              <a:rPr lang="en-US" dirty="0" err="1">
                <a:effectLst/>
                <a:latin typeface="Monaco" pitchFamily="2" charset="77"/>
              </a:rPr>
              <a:t>prot.xtc</a:t>
            </a:r>
            <a:endParaRPr lang="en-US" dirty="0">
              <a:effectLst/>
              <a:latin typeface="Monaco" pitchFamily="2" charset="77"/>
            </a:endParaRPr>
          </a:p>
          <a:p>
            <a:r>
              <a:rPr lang="en-US" dirty="0">
                <a:solidFill>
                  <a:srgbClr val="F2F2F2"/>
                </a:solidFill>
                <a:effectLst/>
                <a:latin typeface="Monaco" pitchFamily="2" charset="77"/>
              </a:rPr>
              <a:t>        </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effectLst/>
                <a:latin typeface="Monaco" pitchFamily="2" charset="77"/>
              </a:rPr>
              <a:t>Production/</a:t>
            </a:r>
            <a:r>
              <a:rPr lang="en-US" dirty="0" err="1">
                <a:effectLst/>
                <a:latin typeface="Monaco" pitchFamily="2" charset="77"/>
              </a:rPr>
              <a:t>remd</a:t>
            </a:r>
            <a:r>
              <a:rPr lang="en-US" dirty="0">
                <a:effectLst/>
                <a:latin typeface="Monaco" pitchFamily="2" charset="77"/>
              </a:rPr>
              <a:t>_{n}/</a:t>
            </a:r>
            <a:r>
              <a:rPr lang="en-US" dirty="0" err="1">
                <a:effectLst/>
                <a:latin typeface="Monaco" pitchFamily="2" charset="77"/>
              </a:rPr>
              <a:t>prot.tpr</a:t>
            </a:r>
            <a:endParaRPr lang="en-US" dirty="0">
              <a:effectLst/>
              <a:latin typeface="Monaco" pitchFamily="2" charset="77"/>
            </a:endParaRPr>
          </a:p>
          <a:p>
            <a:r>
              <a:rPr lang="en-US" dirty="0">
                <a:solidFill>
                  <a:srgbClr val="F2F2F2"/>
                </a:solidFill>
                <a:effectLst/>
                <a:latin typeface="Monaco" pitchFamily="2" charset="77"/>
              </a:rPr>
              <a:t>    </a:t>
            </a:r>
            <a:r>
              <a:rPr lang="en-US" dirty="0">
                <a:solidFill>
                  <a:srgbClr val="2CEEEB"/>
                </a:solidFill>
                <a:effectLst/>
                <a:latin typeface="Monaco" pitchFamily="2" charset="77"/>
              </a:rPr>
              <a:t>out</a:t>
            </a:r>
            <a:r>
              <a:rPr lang="en-US" dirty="0">
                <a:solidFill>
                  <a:schemeClr val="bg1">
                    <a:lumMod val="50000"/>
                  </a:schemeClr>
                </a:solidFill>
                <a:effectLst/>
                <a:latin typeface="Monaco" pitchFamily="2" charset="77"/>
              </a:rPr>
              <a:t>:</a:t>
            </a:r>
            <a:endParaRPr lang="en-US" dirty="0">
              <a:solidFill>
                <a:srgbClr val="F2F2F2"/>
              </a:solidFill>
              <a:effectLst/>
              <a:latin typeface="Monaco" pitchFamily="2" charset="77"/>
            </a:endParaRPr>
          </a:p>
          <a:p>
            <a:r>
              <a:rPr lang="en-US" dirty="0">
                <a:solidFill>
                  <a:srgbClr val="F2F2F2"/>
                </a:solidFill>
                <a:effectLst/>
                <a:latin typeface="Monaco" pitchFamily="2" charset="77"/>
              </a:rPr>
              <a:t>        </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effectLst/>
                <a:latin typeface="Monaco" pitchFamily="2" charset="77"/>
              </a:rPr>
              <a:t>Production/</a:t>
            </a:r>
            <a:r>
              <a:rPr lang="en-US" dirty="0" err="1">
                <a:effectLst/>
                <a:latin typeface="Monaco" pitchFamily="2" charset="77"/>
              </a:rPr>
              <a:t>remd</a:t>
            </a:r>
            <a:r>
              <a:rPr lang="en-US" dirty="0">
                <a:effectLst/>
                <a:latin typeface="Monaco" pitchFamily="2" charset="77"/>
              </a:rPr>
              <a:t>_{n}/</a:t>
            </a:r>
            <a:r>
              <a:rPr lang="en-US" dirty="0" err="1">
                <a:effectLst/>
                <a:latin typeface="Monaco" pitchFamily="2" charset="77"/>
              </a:rPr>
              <a:t>prot.psf</a:t>
            </a:r>
            <a:endParaRPr lang="en-US" dirty="0">
              <a:effectLst/>
              <a:latin typeface="Monaco" pitchFamily="2" charset="77"/>
            </a:endParaRPr>
          </a:p>
          <a:p>
            <a:r>
              <a:rPr lang="en-US" dirty="0">
                <a:solidFill>
                  <a:srgbClr val="F2F2F2"/>
                </a:solidFill>
                <a:effectLst/>
                <a:latin typeface="Monaco" pitchFamily="2" charset="77"/>
              </a:rPr>
              <a:t>        </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effectLst/>
                <a:latin typeface="Monaco" pitchFamily="2" charset="77"/>
              </a:rPr>
              <a:t>Production/</a:t>
            </a:r>
            <a:r>
              <a:rPr lang="en-US" dirty="0" err="1">
                <a:effectLst/>
                <a:latin typeface="Monaco" pitchFamily="2" charset="77"/>
              </a:rPr>
              <a:t>remd</a:t>
            </a:r>
            <a:r>
              <a:rPr lang="en-US" dirty="0">
                <a:effectLst/>
                <a:latin typeface="Monaco" pitchFamily="2" charset="77"/>
              </a:rPr>
              <a:t>_{n}/</a:t>
            </a:r>
            <a:r>
              <a:rPr lang="en-US" dirty="0" err="1">
                <a:effectLst/>
                <a:latin typeface="Monaco" pitchFamily="2" charset="77"/>
              </a:rPr>
              <a:t>prot.dcd</a:t>
            </a:r>
            <a:endParaRPr lang="en-US" dirty="0">
              <a:effectLst/>
              <a:latin typeface="Monaco" pitchFamily="2" charset="77"/>
            </a:endParaRPr>
          </a:p>
          <a:p>
            <a:r>
              <a:rPr lang="en-US" dirty="0">
                <a:solidFill>
                  <a:srgbClr val="F2F2F2"/>
                </a:solidFill>
                <a:effectLst/>
                <a:latin typeface="Monaco" pitchFamily="2" charset="77"/>
              </a:rPr>
              <a:t>    </a:t>
            </a:r>
            <a:r>
              <a:rPr lang="en-US" dirty="0">
                <a:solidFill>
                  <a:srgbClr val="2CEEEB"/>
                </a:solidFill>
                <a:effectLst/>
                <a:latin typeface="Monaco" pitchFamily="2" charset="77"/>
              </a:rPr>
              <a:t>script</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effectLst/>
                <a:latin typeface="Monaco" pitchFamily="2" charset="77"/>
              </a:rPr>
              <a:t>|</a:t>
            </a:r>
          </a:p>
          <a:p>
            <a:r>
              <a:rPr lang="en-US" dirty="0">
                <a:effectLst/>
                <a:latin typeface="Monaco" pitchFamily="2" charset="77"/>
              </a:rPr>
              <a:t>        . /ccs/</a:t>
            </a:r>
            <a:r>
              <a:rPr lang="en-US" dirty="0" err="1">
                <a:effectLst/>
                <a:latin typeface="Monaco" pitchFamily="2" charset="77"/>
              </a:rPr>
              <a:t>proj</a:t>
            </a:r>
            <a:r>
              <a:rPr lang="en-US" dirty="0">
                <a:effectLst/>
                <a:latin typeface="Monaco" pitchFamily="2" charset="77"/>
              </a:rPr>
              <a:t>/bif128/setup-env-</a:t>
            </a:r>
            <a:r>
              <a:rPr lang="en-US" dirty="0" err="1">
                <a:effectLst/>
                <a:latin typeface="Monaco" pitchFamily="2" charset="77"/>
              </a:rPr>
              <a:t>vmd.sh</a:t>
            </a:r>
            <a:endParaRPr lang="en-US" dirty="0">
              <a:effectLst/>
              <a:latin typeface="Monaco" pitchFamily="2" charset="77"/>
            </a:endParaRPr>
          </a:p>
          <a:p>
            <a:r>
              <a:rPr lang="en-US" dirty="0">
                <a:effectLst/>
                <a:latin typeface="Monaco" pitchFamily="2" charset="77"/>
              </a:rPr>
              <a:t>        {</a:t>
            </a:r>
            <a:r>
              <a:rPr lang="en-US" dirty="0" err="1">
                <a:effectLst/>
                <a:latin typeface="Monaco" pitchFamily="2" charset="77"/>
              </a:rPr>
              <a:t>mpirun</a:t>
            </a:r>
            <a:r>
              <a:rPr lang="en-US" dirty="0">
                <a:effectLst/>
                <a:latin typeface="Monaco" pitchFamily="2" charset="77"/>
              </a:rPr>
              <a:t>} </a:t>
            </a:r>
            <a:r>
              <a:rPr lang="en-US" dirty="0" err="1">
                <a:effectLst/>
                <a:latin typeface="Monaco" pitchFamily="2" charset="77"/>
              </a:rPr>
              <a:t>vmd</a:t>
            </a:r>
            <a:r>
              <a:rPr lang="en-US" dirty="0">
                <a:effectLst/>
                <a:latin typeface="Monaco" pitchFamily="2" charset="77"/>
              </a:rPr>
              <a:t> -</a:t>
            </a:r>
            <a:r>
              <a:rPr lang="en-US" dirty="0" err="1">
                <a:effectLst/>
                <a:latin typeface="Monaco" pitchFamily="2" charset="77"/>
              </a:rPr>
              <a:t>dispdev</a:t>
            </a:r>
            <a:r>
              <a:rPr lang="en-US" dirty="0">
                <a:effectLst/>
                <a:latin typeface="Monaco" pitchFamily="2" charset="77"/>
              </a:rPr>
              <a:t> text \</a:t>
            </a:r>
          </a:p>
          <a:p>
            <a:r>
              <a:rPr lang="en-US" dirty="0">
                <a:latin typeface="Monaco" pitchFamily="2" charset="77"/>
              </a:rPr>
              <a:t>           </a:t>
            </a:r>
            <a:r>
              <a:rPr lang="en-US" dirty="0">
                <a:effectLst/>
                <a:latin typeface="Monaco" pitchFamily="2" charset="77"/>
              </a:rPr>
              <a:t>-e $SRC/</a:t>
            </a:r>
            <a:r>
              <a:rPr lang="en-US" dirty="0" err="1">
                <a:effectLst/>
                <a:latin typeface="Monaco" pitchFamily="2" charset="77"/>
              </a:rPr>
              <a:t>vmd</a:t>
            </a:r>
            <a:r>
              <a:rPr lang="en-US" dirty="0">
                <a:effectLst/>
                <a:latin typeface="Monaco" pitchFamily="2" charset="77"/>
              </a:rPr>
              <a:t>/</a:t>
            </a:r>
            <a:r>
              <a:rPr lang="en-US" dirty="0" err="1">
                <a:effectLst/>
                <a:latin typeface="Monaco" pitchFamily="2" charset="77"/>
              </a:rPr>
              <a:t>rewrap.tcl</a:t>
            </a:r>
            <a:r>
              <a:rPr lang="en-US" dirty="0">
                <a:effectLst/>
                <a:latin typeface="Monaco" pitchFamily="2" charset="77"/>
              </a:rPr>
              <a:t> \</a:t>
            </a:r>
          </a:p>
          <a:p>
            <a:r>
              <a:rPr lang="en-US" dirty="0">
                <a:effectLst/>
                <a:latin typeface="Monaco" pitchFamily="2" charset="77"/>
              </a:rPr>
              <a:t>           -</a:t>
            </a:r>
            <a:r>
              <a:rPr lang="en-US" dirty="0" err="1">
                <a:effectLst/>
                <a:latin typeface="Monaco" pitchFamily="2" charset="77"/>
              </a:rPr>
              <a:t>args</a:t>
            </a:r>
            <a:r>
              <a:rPr lang="en-US" dirty="0">
                <a:effectLst/>
                <a:latin typeface="Monaco" pitchFamily="2" charset="77"/>
              </a:rPr>
              <a:t> {</a:t>
            </a:r>
            <a:r>
              <a:rPr lang="en-US" dirty="0" err="1">
                <a:effectLst/>
                <a:latin typeface="Monaco" pitchFamily="2" charset="77"/>
              </a:rPr>
              <a:t>inp</a:t>
            </a:r>
            <a:r>
              <a:rPr lang="en-US" dirty="0">
                <a:effectLst/>
                <a:latin typeface="Monaco" pitchFamily="2" charset="77"/>
              </a:rPr>
              <a:t>[0]} {</a:t>
            </a:r>
            <a:r>
              <a:rPr lang="en-US" dirty="0" err="1">
                <a:effectLst/>
                <a:latin typeface="Monaco" pitchFamily="2" charset="77"/>
              </a:rPr>
              <a:t>inp</a:t>
            </a:r>
            <a:r>
              <a:rPr lang="en-US" dirty="0">
                <a:effectLst/>
                <a:latin typeface="Monaco" pitchFamily="2" charset="77"/>
              </a:rPr>
              <a:t>[1]} \</a:t>
            </a:r>
          </a:p>
          <a:p>
            <a:r>
              <a:rPr lang="en-US" dirty="0">
                <a:latin typeface="Monaco" pitchFamily="2" charset="77"/>
              </a:rPr>
              <a:t>                </a:t>
            </a:r>
            <a:r>
              <a:rPr lang="en-US" dirty="0">
                <a:effectLst/>
                <a:latin typeface="Monaco" pitchFamily="2" charset="77"/>
              </a:rPr>
              <a:t> {out[0]} {out[1]}</a:t>
            </a:r>
          </a:p>
        </p:txBody>
      </p:sp>
    </p:spTree>
    <p:extLst>
      <p:ext uri="{BB962C8B-B14F-4D97-AF65-F5344CB8AC3E}">
        <p14:creationId xmlns:p14="http://schemas.microsoft.com/office/powerpoint/2010/main" val="1997159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7CEC023-2820-BAFA-10B8-E23AD8B73E28}"/>
              </a:ext>
            </a:extLst>
          </p:cNvPr>
          <p:cNvSpPr>
            <a:spLocks noGrp="1"/>
          </p:cNvSpPr>
          <p:nvPr>
            <p:ph type="title"/>
          </p:nvPr>
        </p:nvSpPr>
        <p:spPr/>
        <p:txBody>
          <a:bodyPr/>
          <a:lstStyle/>
          <a:p>
            <a:r>
              <a:rPr lang="en-US" dirty="0"/>
              <a:t>Workflow-like Programming Models: Map-Reduce</a:t>
            </a:r>
          </a:p>
        </p:txBody>
      </p:sp>
      <p:sp>
        <p:nvSpPr>
          <p:cNvPr id="16" name="Rectangle 15">
            <a:extLst>
              <a:ext uri="{FF2B5EF4-FFF2-40B4-BE49-F238E27FC236}">
                <a16:creationId xmlns:a16="http://schemas.microsoft.com/office/drawing/2014/main" id="{2CF062AA-4EA2-09C7-1C52-BCDF73680378}"/>
              </a:ext>
            </a:extLst>
          </p:cNvPr>
          <p:cNvSpPr/>
          <p:nvPr/>
        </p:nvSpPr>
        <p:spPr>
          <a:xfrm>
            <a:off x="827903" y="1695587"/>
            <a:ext cx="1569308" cy="1417320"/>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7" name="TextBox 16">
            <a:extLst>
              <a:ext uri="{FF2B5EF4-FFF2-40B4-BE49-F238E27FC236}">
                <a16:creationId xmlns:a16="http://schemas.microsoft.com/office/drawing/2014/main" id="{EDEB170D-3292-CFA3-6D6E-363E0B9D9166}"/>
              </a:ext>
            </a:extLst>
          </p:cNvPr>
          <p:cNvSpPr txBox="1"/>
          <p:nvPr/>
        </p:nvSpPr>
        <p:spPr>
          <a:xfrm>
            <a:off x="729049" y="1261622"/>
            <a:ext cx="1569307"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50000"/>
                  </a:schemeClr>
                </a:solidFill>
                <a:latin typeface="Lucida Console" panose="020B0609040504020204" pitchFamily="49" charset="0"/>
              </a:rPr>
              <a:t>rank 0</a:t>
            </a:r>
          </a:p>
        </p:txBody>
      </p:sp>
      <p:sp>
        <p:nvSpPr>
          <p:cNvPr id="20" name="TextBox 19">
            <a:extLst>
              <a:ext uri="{FF2B5EF4-FFF2-40B4-BE49-F238E27FC236}">
                <a16:creationId xmlns:a16="http://schemas.microsoft.com/office/drawing/2014/main" id="{24BB5FE3-A540-0400-8D43-31FBB8BC5AD7}"/>
              </a:ext>
            </a:extLst>
          </p:cNvPr>
          <p:cNvSpPr txBox="1"/>
          <p:nvPr/>
        </p:nvSpPr>
        <p:spPr>
          <a:xfrm>
            <a:off x="1028184" y="1996109"/>
            <a:ext cx="971035" cy="433965"/>
          </a:xfrm>
          <a:prstGeom prst="rect">
            <a:avLst/>
          </a:prstGeom>
          <a:noFill/>
        </p:spPr>
        <p:txBody>
          <a:bodyPr wrap="none" lIns="118872" tIns="91440" rIns="118872" bIns="91440" rtlCol="0" anchor="ctr" anchorCtr="0">
            <a:spAutoFit/>
          </a:bodyPr>
          <a:lstStyle/>
          <a:p>
            <a:pPr algn="l">
              <a:lnSpc>
                <a:spcPct val="90000"/>
              </a:lnSpc>
            </a:pPr>
            <a:r>
              <a:rPr lang="en-US" b="1" dirty="0"/>
              <a:t>[0,1, 2]</a:t>
            </a:r>
          </a:p>
        </p:txBody>
      </p:sp>
      <p:sp>
        <p:nvSpPr>
          <p:cNvPr id="21" name="Rectangle 20">
            <a:extLst>
              <a:ext uri="{FF2B5EF4-FFF2-40B4-BE49-F238E27FC236}">
                <a16:creationId xmlns:a16="http://schemas.microsoft.com/office/drawing/2014/main" id="{2AC36950-9866-F0FF-A8C8-EA6532A2B479}"/>
              </a:ext>
            </a:extLst>
          </p:cNvPr>
          <p:cNvSpPr/>
          <p:nvPr/>
        </p:nvSpPr>
        <p:spPr>
          <a:xfrm>
            <a:off x="827903" y="3973349"/>
            <a:ext cx="1569308" cy="1417320"/>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TextBox 21">
            <a:extLst>
              <a:ext uri="{FF2B5EF4-FFF2-40B4-BE49-F238E27FC236}">
                <a16:creationId xmlns:a16="http://schemas.microsoft.com/office/drawing/2014/main" id="{75E9355F-451C-2BCE-C7D3-4DDEF0F8C9EB}"/>
              </a:ext>
            </a:extLst>
          </p:cNvPr>
          <p:cNvSpPr txBox="1"/>
          <p:nvPr/>
        </p:nvSpPr>
        <p:spPr>
          <a:xfrm>
            <a:off x="729049" y="3539384"/>
            <a:ext cx="1569307"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50000"/>
                  </a:schemeClr>
                </a:solidFill>
                <a:latin typeface="Lucida Console" panose="020B0609040504020204" pitchFamily="49" charset="0"/>
              </a:rPr>
              <a:t>rank 3</a:t>
            </a:r>
          </a:p>
        </p:txBody>
      </p:sp>
      <p:sp>
        <p:nvSpPr>
          <p:cNvPr id="23" name="TextBox 22">
            <a:extLst>
              <a:ext uri="{FF2B5EF4-FFF2-40B4-BE49-F238E27FC236}">
                <a16:creationId xmlns:a16="http://schemas.microsoft.com/office/drawing/2014/main" id="{E72A364F-18E2-8A35-76CA-A156320FE252}"/>
              </a:ext>
            </a:extLst>
          </p:cNvPr>
          <p:cNvSpPr txBox="1"/>
          <p:nvPr/>
        </p:nvSpPr>
        <p:spPr>
          <a:xfrm>
            <a:off x="1028184" y="4273871"/>
            <a:ext cx="1278876" cy="433965"/>
          </a:xfrm>
          <a:prstGeom prst="rect">
            <a:avLst/>
          </a:prstGeom>
          <a:noFill/>
        </p:spPr>
        <p:txBody>
          <a:bodyPr wrap="none" lIns="118872" tIns="91440" rIns="118872" bIns="91440" rtlCol="0" anchor="ctr" anchorCtr="0">
            <a:spAutoFit/>
          </a:bodyPr>
          <a:lstStyle/>
          <a:p>
            <a:pPr algn="l">
              <a:lnSpc>
                <a:spcPct val="90000"/>
              </a:lnSpc>
            </a:pPr>
            <a:r>
              <a:rPr lang="en-US" b="1" dirty="0"/>
              <a:t>[9, 10, 11]</a:t>
            </a:r>
          </a:p>
        </p:txBody>
      </p:sp>
      <p:sp>
        <p:nvSpPr>
          <p:cNvPr id="24" name="Rectangle 23">
            <a:extLst>
              <a:ext uri="{FF2B5EF4-FFF2-40B4-BE49-F238E27FC236}">
                <a16:creationId xmlns:a16="http://schemas.microsoft.com/office/drawing/2014/main" id="{909B20B8-08A9-95CA-F3D1-2AE5A6C7D54A}"/>
              </a:ext>
            </a:extLst>
          </p:cNvPr>
          <p:cNvSpPr/>
          <p:nvPr/>
        </p:nvSpPr>
        <p:spPr>
          <a:xfrm>
            <a:off x="2821460" y="3973349"/>
            <a:ext cx="1569308" cy="1417320"/>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5" name="TextBox 24">
            <a:extLst>
              <a:ext uri="{FF2B5EF4-FFF2-40B4-BE49-F238E27FC236}">
                <a16:creationId xmlns:a16="http://schemas.microsoft.com/office/drawing/2014/main" id="{9230BD3A-AA3A-A4D9-35F6-CF49D6C393C0}"/>
              </a:ext>
            </a:extLst>
          </p:cNvPr>
          <p:cNvSpPr txBox="1"/>
          <p:nvPr/>
        </p:nvSpPr>
        <p:spPr>
          <a:xfrm>
            <a:off x="2722606" y="3539384"/>
            <a:ext cx="1569307"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50000"/>
                  </a:schemeClr>
                </a:solidFill>
                <a:latin typeface="Lucida Console" panose="020B0609040504020204" pitchFamily="49" charset="0"/>
              </a:rPr>
              <a:t>rank 4</a:t>
            </a:r>
          </a:p>
        </p:txBody>
      </p:sp>
      <p:sp>
        <p:nvSpPr>
          <p:cNvPr id="26" name="TextBox 25">
            <a:extLst>
              <a:ext uri="{FF2B5EF4-FFF2-40B4-BE49-F238E27FC236}">
                <a16:creationId xmlns:a16="http://schemas.microsoft.com/office/drawing/2014/main" id="{954B4996-2138-91CC-1A6C-2551C7D9C7E7}"/>
              </a:ext>
            </a:extLst>
          </p:cNvPr>
          <p:cNvSpPr txBox="1"/>
          <p:nvPr/>
        </p:nvSpPr>
        <p:spPr>
          <a:xfrm>
            <a:off x="3021741" y="4273871"/>
            <a:ext cx="1035155" cy="433965"/>
          </a:xfrm>
          <a:prstGeom prst="rect">
            <a:avLst/>
          </a:prstGeom>
          <a:noFill/>
        </p:spPr>
        <p:txBody>
          <a:bodyPr wrap="none" lIns="118872" tIns="91440" rIns="118872" bIns="91440" rtlCol="0" anchor="ctr" anchorCtr="0">
            <a:spAutoFit/>
          </a:bodyPr>
          <a:lstStyle/>
          <a:p>
            <a:pPr algn="l">
              <a:lnSpc>
                <a:spcPct val="90000"/>
              </a:lnSpc>
            </a:pPr>
            <a:r>
              <a:rPr lang="en-US" b="1" dirty="0"/>
              <a:t>[12, 13]</a:t>
            </a:r>
          </a:p>
        </p:txBody>
      </p:sp>
      <p:sp>
        <p:nvSpPr>
          <p:cNvPr id="27" name="Rectangle 26">
            <a:extLst>
              <a:ext uri="{FF2B5EF4-FFF2-40B4-BE49-F238E27FC236}">
                <a16:creationId xmlns:a16="http://schemas.microsoft.com/office/drawing/2014/main" id="{215E88F4-4929-74F8-6DEB-EC5447B22EA1}"/>
              </a:ext>
            </a:extLst>
          </p:cNvPr>
          <p:cNvSpPr/>
          <p:nvPr/>
        </p:nvSpPr>
        <p:spPr>
          <a:xfrm>
            <a:off x="4815017" y="3973349"/>
            <a:ext cx="1569308" cy="1417320"/>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8" name="TextBox 27">
            <a:extLst>
              <a:ext uri="{FF2B5EF4-FFF2-40B4-BE49-F238E27FC236}">
                <a16:creationId xmlns:a16="http://schemas.microsoft.com/office/drawing/2014/main" id="{A966DF57-DDDE-0914-979B-28B56AD2577E}"/>
              </a:ext>
            </a:extLst>
          </p:cNvPr>
          <p:cNvSpPr txBox="1"/>
          <p:nvPr/>
        </p:nvSpPr>
        <p:spPr>
          <a:xfrm>
            <a:off x="4716163" y="3539384"/>
            <a:ext cx="1569307"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50000"/>
                  </a:schemeClr>
                </a:solidFill>
                <a:latin typeface="Lucida Console" panose="020B0609040504020204" pitchFamily="49" charset="0"/>
              </a:rPr>
              <a:t>rank 5</a:t>
            </a:r>
          </a:p>
        </p:txBody>
      </p:sp>
      <p:sp>
        <p:nvSpPr>
          <p:cNvPr id="29" name="TextBox 28">
            <a:extLst>
              <a:ext uri="{FF2B5EF4-FFF2-40B4-BE49-F238E27FC236}">
                <a16:creationId xmlns:a16="http://schemas.microsoft.com/office/drawing/2014/main" id="{8508A195-1616-6AEE-9B8E-2D16FB7F70FD}"/>
              </a:ext>
            </a:extLst>
          </p:cNvPr>
          <p:cNvSpPr txBox="1"/>
          <p:nvPr/>
        </p:nvSpPr>
        <p:spPr>
          <a:xfrm>
            <a:off x="5015298" y="4273871"/>
            <a:ext cx="1035155" cy="433965"/>
          </a:xfrm>
          <a:prstGeom prst="rect">
            <a:avLst/>
          </a:prstGeom>
          <a:noFill/>
        </p:spPr>
        <p:txBody>
          <a:bodyPr wrap="none" lIns="118872" tIns="91440" rIns="118872" bIns="91440" rtlCol="0" anchor="ctr" anchorCtr="0">
            <a:spAutoFit/>
          </a:bodyPr>
          <a:lstStyle/>
          <a:p>
            <a:pPr algn="l">
              <a:lnSpc>
                <a:spcPct val="90000"/>
              </a:lnSpc>
            </a:pPr>
            <a:r>
              <a:rPr lang="en-US" b="1" dirty="0"/>
              <a:t>[14, 15]</a:t>
            </a:r>
          </a:p>
        </p:txBody>
      </p:sp>
      <p:sp>
        <p:nvSpPr>
          <p:cNvPr id="30" name="Rectangle 29">
            <a:extLst>
              <a:ext uri="{FF2B5EF4-FFF2-40B4-BE49-F238E27FC236}">
                <a16:creationId xmlns:a16="http://schemas.microsoft.com/office/drawing/2014/main" id="{CBD325C5-7F04-6B1D-0840-0D2524DCD3CE}"/>
              </a:ext>
            </a:extLst>
          </p:cNvPr>
          <p:cNvSpPr/>
          <p:nvPr/>
        </p:nvSpPr>
        <p:spPr>
          <a:xfrm>
            <a:off x="2834052" y="1695587"/>
            <a:ext cx="1569308" cy="1417320"/>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1" name="TextBox 30">
            <a:extLst>
              <a:ext uri="{FF2B5EF4-FFF2-40B4-BE49-F238E27FC236}">
                <a16:creationId xmlns:a16="http://schemas.microsoft.com/office/drawing/2014/main" id="{C8BDFC9C-4E5C-51B7-DF3F-B06EB118A8B7}"/>
              </a:ext>
            </a:extLst>
          </p:cNvPr>
          <p:cNvSpPr txBox="1"/>
          <p:nvPr/>
        </p:nvSpPr>
        <p:spPr>
          <a:xfrm>
            <a:off x="2735198" y="1261622"/>
            <a:ext cx="1569307"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50000"/>
                  </a:schemeClr>
                </a:solidFill>
                <a:latin typeface="Lucida Console" panose="020B0609040504020204" pitchFamily="49" charset="0"/>
              </a:rPr>
              <a:t>rank 1</a:t>
            </a:r>
          </a:p>
        </p:txBody>
      </p:sp>
      <p:sp>
        <p:nvSpPr>
          <p:cNvPr id="32" name="TextBox 31">
            <a:extLst>
              <a:ext uri="{FF2B5EF4-FFF2-40B4-BE49-F238E27FC236}">
                <a16:creationId xmlns:a16="http://schemas.microsoft.com/office/drawing/2014/main" id="{22A2F90F-8AE1-B105-41D8-C52E6E83A8F1}"/>
              </a:ext>
            </a:extLst>
          </p:cNvPr>
          <p:cNvSpPr txBox="1"/>
          <p:nvPr/>
        </p:nvSpPr>
        <p:spPr>
          <a:xfrm>
            <a:off x="3034333" y="1996109"/>
            <a:ext cx="1035155" cy="433965"/>
          </a:xfrm>
          <a:prstGeom prst="rect">
            <a:avLst/>
          </a:prstGeom>
          <a:noFill/>
        </p:spPr>
        <p:txBody>
          <a:bodyPr wrap="none" lIns="118872" tIns="91440" rIns="118872" bIns="91440" rtlCol="0" anchor="ctr" anchorCtr="0">
            <a:spAutoFit/>
          </a:bodyPr>
          <a:lstStyle/>
          <a:p>
            <a:pPr algn="l">
              <a:lnSpc>
                <a:spcPct val="90000"/>
              </a:lnSpc>
            </a:pPr>
            <a:r>
              <a:rPr lang="en-US" b="1" dirty="0"/>
              <a:t>[3, 4, 5]</a:t>
            </a:r>
          </a:p>
        </p:txBody>
      </p:sp>
      <p:sp>
        <p:nvSpPr>
          <p:cNvPr id="33" name="Rectangle 32">
            <a:extLst>
              <a:ext uri="{FF2B5EF4-FFF2-40B4-BE49-F238E27FC236}">
                <a16:creationId xmlns:a16="http://schemas.microsoft.com/office/drawing/2014/main" id="{B8432EC4-EE00-CFCC-4185-9F2F25756AFD}"/>
              </a:ext>
            </a:extLst>
          </p:cNvPr>
          <p:cNvSpPr/>
          <p:nvPr/>
        </p:nvSpPr>
        <p:spPr>
          <a:xfrm>
            <a:off x="4840202" y="1688099"/>
            <a:ext cx="1569308" cy="1417320"/>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98564576-F404-9439-4F99-CEF616DAD156}"/>
              </a:ext>
            </a:extLst>
          </p:cNvPr>
          <p:cNvSpPr txBox="1"/>
          <p:nvPr/>
        </p:nvSpPr>
        <p:spPr>
          <a:xfrm>
            <a:off x="4741348" y="1254134"/>
            <a:ext cx="1569307"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50000"/>
                  </a:schemeClr>
                </a:solidFill>
                <a:latin typeface="Lucida Console" panose="020B0609040504020204" pitchFamily="49" charset="0"/>
              </a:rPr>
              <a:t>rank 2</a:t>
            </a:r>
          </a:p>
        </p:txBody>
      </p:sp>
      <p:sp>
        <p:nvSpPr>
          <p:cNvPr id="35" name="TextBox 34">
            <a:extLst>
              <a:ext uri="{FF2B5EF4-FFF2-40B4-BE49-F238E27FC236}">
                <a16:creationId xmlns:a16="http://schemas.microsoft.com/office/drawing/2014/main" id="{2DDB4641-90EF-1378-B80A-50371318B038}"/>
              </a:ext>
            </a:extLst>
          </p:cNvPr>
          <p:cNvSpPr txBox="1"/>
          <p:nvPr/>
        </p:nvSpPr>
        <p:spPr>
          <a:xfrm>
            <a:off x="5040483" y="1988621"/>
            <a:ext cx="1035155" cy="433965"/>
          </a:xfrm>
          <a:prstGeom prst="rect">
            <a:avLst/>
          </a:prstGeom>
          <a:noFill/>
        </p:spPr>
        <p:txBody>
          <a:bodyPr wrap="none" lIns="118872" tIns="91440" rIns="118872" bIns="91440" rtlCol="0" anchor="ctr" anchorCtr="0">
            <a:spAutoFit/>
          </a:bodyPr>
          <a:lstStyle/>
          <a:p>
            <a:pPr algn="l">
              <a:lnSpc>
                <a:spcPct val="90000"/>
              </a:lnSpc>
            </a:pPr>
            <a:r>
              <a:rPr lang="en-US" b="1" dirty="0"/>
              <a:t>[6, 7, 8]</a:t>
            </a:r>
          </a:p>
        </p:txBody>
      </p:sp>
      <p:sp>
        <p:nvSpPr>
          <p:cNvPr id="36" name="TextBox 35">
            <a:extLst>
              <a:ext uri="{FF2B5EF4-FFF2-40B4-BE49-F238E27FC236}">
                <a16:creationId xmlns:a16="http://schemas.microsoft.com/office/drawing/2014/main" id="{AE38BB83-B9F4-2D10-6EC4-037CB6D08D64}"/>
              </a:ext>
            </a:extLst>
          </p:cNvPr>
          <p:cNvSpPr txBox="1"/>
          <p:nvPr/>
        </p:nvSpPr>
        <p:spPr>
          <a:xfrm>
            <a:off x="7453101" y="1242885"/>
            <a:ext cx="4386649" cy="2307748"/>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marL="285750" indent="-285750" algn="l">
              <a:lnSpc>
                <a:spcPct val="130000"/>
              </a:lnSpc>
              <a:buFont typeface="Arial" panose="020B0604020202020204" pitchFamily="34" charset="0"/>
              <a:buChar char="•"/>
            </a:pPr>
            <a:r>
              <a:rPr lang="en-US" dirty="0"/>
              <a:t>Map: run function over all data items</a:t>
            </a:r>
          </a:p>
          <a:p>
            <a:pPr marL="285750" indent="-285750" algn="l">
              <a:lnSpc>
                <a:spcPct val="130000"/>
              </a:lnSpc>
              <a:buFont typeface="Arial" panose="020B0604020202020204" pitchFamily="34" charset="0"/>
              <a:buChar char="•"/>
            </a:pPr>
            <a:r>
              <a:rPr lang="en-US" dirty="0"/>
              <a:t>Reduce: aggregate results (sum/etc.)</a:t>
            </a:r>
          </a:p>
          <a:p>
            <a:pPr marL="285750" indent="-285750" algn="l">
              <a:lnSpc>
                <a:spcPct val="130000"/>
              </a:lnSpc>
              <a:buFont typeface="Arial" panose="020B0604020202020204" pitchFamily="34" charset="0"/>
              <a:buChar char="•"/>
            </a:pPr>
            <a:r>
              <a:rPr lang="en-US" dirty="0"/>
              <a:t>Scan: calculating running reduce</a:t>
            </a:r>
          </a:p>
          <a:p>
            <a:pPr marL="285750" indent="-285750" algn="l">
              <a:lnSpc>
                <a:spcPct val="130000"/>
              </a:lnSpc>
              <a:buFont typeface="Arial" panose="020B0604020202020204" pitchFamily="34" charset="0"/>
              <a:buChar char="•"/>
            </a:pPr>
            <a:r>
              <a:rPr lang="en-US" dirty="0"/>
              <a:t>Collect: gather info. to root rank</a:t>
            </a:r>
          </a:p>
          <a:p>
            <a:pPr marL="285750" indent="-285750" algn="l">
              <a:lnSpc>
                <a:spcPct val="130000"/>
              </a:lnSpc>
              <a:buFont typeface="Arial" panose="020B0604020202020204" pitchFamily="34" charset="0"/>
              <a:buChar char="•"/>
            </a:pPr>
            <a:r>
              <a:rPr lang="en-US" dirty="0"/>
              <a:t>Filter: conditionally remove elements</a:t>
            </a:r>
          </a:p>
          <a:p>
            <a:pPr marL="285750" indent="-285750" algn="l">
              <a:lnSpc>
                <a:spcPct val="130000"/>
              </a:lnSpc>
              <a:buFont typeface="Arial" panose="020B0604020202020204" pitchFamily="34" charset="0"/>
              <a:buChar char="•"/>
            </a:pPr>
            <a:r>
              <a:rPr lang="en-US" dirty="0"/>
              <a:t>Repartition/regroup: reorder elements</a:t>
            </a:r>
          </a:p>
        </p:txBody>
      </p:sp>
      <p:sp>
        <p:nvSpPr>
          <p:cNvPr id="37" name="TextBox 36">
            <a:extLst>
              <a:ext uri="{FF2B5EF4-FFF2-40B4-BE49-F238E27FC236}">
                <a16:creationId xmlns:a16="http://schemas.microsoft.com/office/drawing/2014/main" id="{1E53625F-16AD-282D-5875-E9C0E514ACD4}"/>
              </a:ext>
            </a:extLst>
          </p:cNvPr>
          <p:cNvSpPr txBox="1"/>
          <p:nvPr/>
        </p:nvSpPr>
        <p:spPr>
          <a:xfrm>
            <a:off x="7453101" y="4073788"/>
            <a:ext cx="4212862" cy="2012859"/>
          </a:xfrm>
          <a:prstGeom prst="rect">
            <a:avLst/>
          </a:prstGeom>
          <a:noFill/>
        </p:spPr>
        <p:txBody>
          <a:bodyPr wrap="square" lIns="118872" tIns="91440" rIns="118872" bIns="91440" rtlCol="0" anchor="ctr" anchorCtr="0">
            <a:spAutoFit/>
          </a:bodyPr>
          <a:lstStyle/>
          <a:p>
            <a:pPr algn="l">
              <a:lnSpc>
                <a:spcPct val="90000"/>
              </a:lnSpc>
            </a:pPr>
            <a:r>
              <a:rPr lang="en-US" dirty="0"/>
              <a:t>Implementations:</a:t>
            </a:r>
          </a:p>
          <a:p>
            <a:pPr algn="l">
              <a:lnSpc>
                <a:spcPct val="90000"/>
              </a:lnSpc>
            </a:pPr>
            <a:endParaRPr lang="en-US" sz="600" dirty="0"/>
          </a:p>
          <a:p>
            <a:pPr lvl="1">
              <a:lnSpc>
                <a:spcPct val="90000"/>
              </a:lnSpc>
            </a:pPr>
            <a:r>
              <a:rPr lang="en-US" dirty="0">
                <a:solidFill>
                  <a:schemeClr val="bg1">
                    <a:lumMod val="50000"/>
                  </a:schemeClr>
                </a:solidFill>
              </a:rPr>
              <a:t>module / </a:t>
            </a:r>
            <a:r>
              <a:rPr lang="en-US" dirty="0" err="1">
                <a:solidFill>
                  <a:schemeClr val="bg1">
                    <a:lumMod val="50000"/>
                  </a:schemeClr>
                </a:solidFill>
              </a:rPr>
              <a:t>mpi</a:t>
            </a:r>
            <a:endParaRPr lang="en-US" dirty="0">
              <a:solidFill>
                <a:schemeClr val="bg1">
                  <a:lumMod val="50000"/>
                </a:schemeClr>
              </a:solidFill>
            </a:endParaRPr>
          </a:p>
          <a:p>
            <a:pPr lvl="1">
              <a:lnSpc>
                <a:spcPct val="90000"/>
              </a:lnSpc>
            </a:pPr>
            <a:r>
              <a:rPr lang="en-US" dirty="0">
                <a:solidFill>
                  <a:schemeClr val="bg1">
                    <a:lumMod val="50000"/>
                  </a:schemeClr>
                </a:solidFill>
              </a:rPr>
              <a:t>GNU parallel</a:t>
            </a:r>
          </a:p>
          <a:p>
            <a:pPr lvl="1">
              <a:lnSpc>
                <a:spcPct val="90000"/>
              </a:lnSpc>
            </a:pPr>
            <a:endParaRPr lang="en-US" dirty="0">
              <a:solidFill>
                <a:schemeClr val="bg1">
                  <a:lumMod val="50000"/>
                </a:schemeClr>
              </a:solidFill>
            </a:endParaRPr>
          </a:p>
          <a:p>
            <a:pPr lvl="1">
              <a:lnSpc>
                <a:spcPct val="90000"/>
              </a:lnSpc>
            </a:pPr>
            <a:r>
              <a:rPr lang="en-US" dirty="0" err="1">
                <a:solidFill>
                  <a:schemeClr val="bg1">
                    <a:lumMod val="50000"/>
                  </a:schemeClr>
                </a:solidFill>
              </a:rPr>
              <a:t>pypi</a:t>
            </a:r>
            <a:r>
              <a:rPr lang="en-US" dirty="0">
                <a:solidFill>
                  <a:schemeClr val="bg1">
                    <a:lumMod val="50000"/>
                  </a:schemeClr>
                </a:solidFill>
              </a:rPr>
              <a:t> / </a:t>
            </a:r>
            <a:r>
              <a:rPr lang="en-US" dirty="0" err="1">
                <a:solidFill>
                  <a:schemeClr val="bg1">
                    <a:lumMod val="50000"/>
                  </a:schemeClr>
                </a:solidFill>
              </a:rPr>
              <a:t>mpi_list</a:t>
            </a:r>
            <a:endParaRPr lang="en-US" dirty="0">
              <a:solidFill>
                <a:schemeClr val="bg1">
                  <a:lumMod val="50000"/>
                </a:schemeClr>
              </a:solidFill>
            </a:endParaRPr>
          </a:p>
          <a:p>
            <a:pPr lvl="1">
              <a:lnSpc>
                <a:spcPct val="90000"/>
              </a:lnSpc>
            </a:pPr>
            <a:r>
              <a:rPr lang="en-US" dirty="0" err="1">
                <a:solidFill>
                  <a:schemeClr val="bg1">
                    <a:lumMod val="50000"/>
                  </a:schemeClr>
                </a:solidFill>
              </a:rPr>
              <a:t>pypi</a:t>
            </a:r>
            <a:r>
              <a:rPr lang="en-US" dirty="0">
                <a:solidFill>
                  <a:schemeClr val="bg1">
                    <a:lumMod val="50000"/>
                  </a:schemeClr>
                </a:solidFill>
              </a:rPr>
              <a:t> / </a:t>
            </a:r>
            <a:r>
              <a:rPr lang="en-US" dirty="0" err="1">
                <a:solidFill>
                  <a:schemeClr val="bg1">
                    <a:lumMod val="50000"/>
                  </a:schemeClr>
                </a:solidFill>
              </a:rPr>
              <a:t>pyspark</a:t>
            </a:r>
            <a:r>
              <a:rPr lang="en-US" dirty="0">
                <a:solidFill>
                  <a:schemeClr val="bg1">
                    <a:lumMod val="50000"/>
                  </a:schemeClr>
                </a:solidFill>
              </a:rPr>
              <a:t> / </a:t>
            </a:r>
            <a:r>
              <a:rPr lang="en-US" dirty="0" err="1">
                <a:solidFill>
                  <a:schemeClr val="bg1">
                    <a:lumMod val="50000"/>
                  </a:schemeClr>
                </a:solidFill>
              </a:rPr>
              <a:t>pysparkling</a:t>
            </a:r>
            <a:endParaRPr lang="en-US" dirty="0">
              <a:solidFill>
                <a:schemeClr val="bg1">
                  <a:lumMod val="50000"/>
                </a:schemeClr>
              </a:solidFill>
            </a:endParaRPr>
          </a:p>
          <a:p>
            <a:pPr lvl="1">
              <a:lnSpc>
                <a:spcPct val="90000"/>
              </a:lnSpc>
            </a:pPr>
            <a:r>
              <a:rPr lang="en-US" dirty="0" err="1">
                <a:solidFill>
                  <a:schemeClr val="bg1">
                    <a:lumMod val="50000"/>
                  </a:schemeClr>
                </a:solidFill>
              </a:rPr>
              <a:t>pypi</a:t>
            </a:r>
            <a:r>
              <a:rPr lang="en-US" dirty="0">
                <a:solidFill>
                  <a:schemeClr val="bg1">
                    <a:lumMod val="50000"/>
                  </a:schemeClr>
                </a:solidFill>
              </a:rPr>
              <a:t> / mpi4py</a:t>
            </a:r>
          </a:p>
        </p:txBody>
      </p:sp>
    </p:spTree>
    <p:extLst>
      <p:ext uri="{BB962C8B-B14F-4D97-AF65-F5344CB8AC3E}">
        <p14:creationId xmlns:p14="http://schemas.microsoft.com/office/powerpoint/2010/main" val="1274058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7CEC023-2820-BAFA-10B8-E23AD8B73E28}"/>
              </a:ext>
            </a:extLst>
          </p:cNvPr>
          <p:cNvSpPr>
            <a:spLocks noGrp="1"/>
          </p:cNvSpPr>
          <p:nvPr>
            <p:ph type="title"/>
          </p:nvPr>
        </p:nvSpPr>
        <p:spPr/>
        <p:txBody>
          <a:bodyPr/>
          <a:lstStyle/>
          <a:p>
            <a:r>
              <a:rPr lang="en-US" dirty="0"/>
              <a:t>Workflow-like Execution Models: Bag of Tasks</a:t>
            </a:r>
          </a:p>
        </p:txBody>
      </p:sp>
      <p:sp>
        <p:nvSpPr>
          <p:cNvPr id="27" name="Rectangle 26">
            <a:extLst>
              <a:ext uri="{FF2B5EF4-FFF2-40B4-BE49-F238E27FC236}">
                <a16:creationId xmlns:a16="http://schemas.microsoft.com/office/drawing/2014/main" id="{215E88F4-4929-74F8-6DEB-EC5447B22EA1}"/>
              </a:ext>
            </a:extLst>
          </p:cNvPr>
          <p:cNvSpPr/>
          <p:nvPr/>
        </p:nvSpPr>
        <p:spPr>
          <a:xfrm>
            <a:off x="364201" y="1037967"/>
            <a:ext cx="6938642" cy="5251621"/>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6" name="TextBox 35">
            <a:extLst>
              <a:ext uri="{FF2B5EF4-FFF2-40B4-BE49-F238E27FC236}">
                <a16:creationId xmlns:a16="http://schemas.microsoft.com/office/drawing/2014/main" id="{AE38BB83-B9F4-2D10-6EC4-037CB6D08D64}"/>
              </a:ext>
            </a:extLst>
          </p:cNvPr>
          <p:cNvSpPr txBox="1"/>
          <p:nvPr/>
        </p:nvSpPr>
        <p:spPr>
          <a:xfrm>
            <a:off x="7494266" y="868680"/>
            <a:ext cx="4505494" cy="2480872"/>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algn="l">
              <a:lnSpc>
                <a:spcPct val="120000"/>
              </a:lnSpc>
            </a:pPr>
            <a:r>
              <a:rPr lang="en-US" dirty="0"/>
              <a:t>Server stores a set of "tasks" and exports an API:</a:t>
            </a:r>
          </a:p>
          <a:p>
            <a:pPr marL="285750" indent="-285750" algn="l">
              <a:lnSpc>
                <a:spcPct val="120000"/>
              </a:lnSpc>
              <a:buFont typeface="Arial" panose="020B0604020202020204" pitchFamily="34" charset="0"/>
              <a:buChar char="•"/>
            </a:pPr>
            <a:r>
              <a:rPr lang="en-US" dirty="0"/>
              <a:t>Add task</a:t>
            </a:r>
          </a:p>
          <a:p>
            <a:pPr marL="285750" indent="-285750" algn="l">
              <a:lnSpc>
                <a:spcPct val="120000"/>
              </a:lnSpc>
              <a:buFont typeface="Arial" panose="020B0604020202020204" pitchFamily="34" charset="0"/>
              <a:buChar char="•"/>
            </a:pPr>
            <a:r>
              <a:rPr lang="en-US" dirty="0"/>
              <a:t>Fetch task</a:t>
            </a:r>
          </a:p>
          <a:p>
            <a:pPr marL="285750" indent="-285750" algn="l">
              <a:lnSpc>
                <a:spcPct val="120000"/>
              </a:lnSpc>
              <a:buFont typeface="Arial" panose="020B0604020202020204" pitchFamily="34" charset="0"/>
              <a:buChar char="•"/>
            </a:pPr>
            <a:r>
              <a:rPr lang="en-US" dirty="0"/>
              <a:t>Mark task complete</a:t>
            </a:r>
          </a:p>
          <a:p>
            <a:pPr marL="285750" indent="-285750" algn="l">
              <a:lnSpc>
                <a:spcPct val="120000"/>
              </a:lnSpc>
              <a:buFont typeface="Arial" panose="020B0604020202020204" pitchFamily="34" charset="0"/>
              <a:buChar char="•"/>
            </a:pPr>
            <a:r>
              <a:rPr lang="en-US" dirty="0"/>
              <a:t>May also track DAG state</a:t>
            </a:r>
          </a:p>
          <a:p>
            <a:pPr marL="285750" indent="-285750" algn="l">
              <a:lnSpc>
                <a:spcPct val="120000"/>
              </a:lnSpc>
              <a:buFont typeface="Arial" panose="020B0604020202020204" pitchFamily="34" charset="0"/>
              <a:buChar char="•"/>
            </a:pPr>
            <a:r>
              <a:rPr lang="en-US" dirty="0"/>
              <a:t>May be "push" instead of "pull"</a:t>
            </a:r>
          </a:p>
        </p:txBody>
      </p:sp>
      <p:sp>
        <p:nvSpPr>
          <p:cNvPr id="37" name="TextBox 36">
            <a:extLst>
              <a:ext uri="{FF2B5EF4-FFF2-40B4-BE49-F238E27FC236}">
                <a16:creationId xmlns:a16="http://schemas.microsoft.com/office/drawing/2014/main" id="{1E53625F-16AD-282D-5875-E9C0E514ACD4}"/>
              </a:ext>
            </a:extLst>
          </p:cNvPr>
          <p:cNvSpPr txBox="1"/>
          <p:nvPr/>
        </p:nvSpPr>
        <p:spPr>
          <a:xfrm>
            <a:off x="7534106" y="3361242"/>
            <a:ext cx="4212862" cy="2760756"/>
          </a:xfrm>
          <a:prstGeom prst="rect">
            <a:avLst/>
          </a:prstGeom>
        </p:spPr>
        <p:txBody>
          <a:bodyPr wrap="square" lIns="118872" tIns="91440" rIns="118872" bIns="91440" rtlCol="0" anchor="ctr" anchorCtr="0">
            <a:spAutoFit/>
          </a:bodyPr>
          <a:lstStyle/>
          <a:p>
            <a:pPr algn="l">
              <a:lnSpc>
                <a:spcPct val="90000"/>
              </a:lnSpc>
            </a:pPr>
            <a:r>
              <a:rPr lang="en-US" dirty="0"/>
              <a:t>Implementations:</a:t>
            </a:r>
          </a:p>
          <a:p>
            <a:pPr algn="l">
              <a:lnSpc>
                <a:spcPct val="90000"/>
              </a:lnSpc>
            </a:pPr>
            <a:endParaRPr lang="en-US" sz="600" dirty="0"/>
          </a:p>
          <a:p>
            <a:pPr lvl="1">
              <a:lnSpc>
                <a:spcPct val="90000"/>
              </a:lnSpc>
            </a:pPr>
            <a:r>
              <a:rPr lang="en-US" dirty="0" err="1">
                <a:solidFill>
                  <a:schemeClr val="bg1">
                    <a:lumMod val="50000"/>
                  </a:schemeClr>
                </a:solidFill>
              </a:rPr>
              <a:t>pypi</a:t>
            </a:r>
            <a:r>
              <a:rPr lang="en-US" dirty="0">
                <a:solidFill>
                  <a:schemeClr val="bg1">
                    <a:lumMod val="50000"/>
                  </a:schemeClr>
                </a:solidFill>
              </a:rPr>
              <a:t> / </a:t>
            </a:r>
            <a:r>
              <a:rPr lang="en-US" dirty="0" err="1">
                <a:solidFill>
                  <a:schemeClr val="bg1">
                    <a:lumMod val="50000"/>
                  </a:schemeClr>
                </a:solidFill>
              </a:rPr>
              <a:t>parsl</a:t>
            </a:r>
            <a:endParaRPr lang="en-US" dirty="0">
              <a:solidFill>
                <a:schemeClr val="bg1">
                  <a:lumMod val="50000"/>
                </a:schemeClr>
              </a:solidFill>
            </a:endParaRPr>
          </a:p>
          <a:p>
            <a:pPr lvl="1">
              <a:lnSpc>
                <a:spcPct val="90000"/>
              </a:lnSpc>
            </a:pPr>
            <a:r>
              <a:rPr lang="en-US" dirty="0" err="1">
                <a:solidFill>
                  <a:schemeClr val="bg1">
                    <a:lumMod val="50000"/>
                  </a:schemeClr>
                </a:solidFill>
              </a:rPr>
              <a:t>pypi</a:t>
            </a:r>
            <a:r>
              <a:rPr lang="en-US" dirty="0">
                <a:solidFill>
                  <a:schemeClr val="bg1">
                    <a:lumMod val="50000"/>
                  </a:schemeClr>
                </a:solidFill>
              </a:rPr>
              <a:t> / celery</a:t>
            </a:r>
          </a:p>
          <a:p>
            <a:pPr lvl="1">
              <a:lnSpc>
                <a:spcPct val="90000"/>
              </a:lnSpc>
            </a:pPr>
            <a:r>
              <a:rPr lang="en-US" dirty="0" err="1">
                <a:solidFill>
                  <a:schemeClr val="bg1">
                    <a:lumMod val="50000"/>
                  </a:schemeClr>
                </a:solidFill>
              </a:rPr>
              <a:t>pypi</a:t>
            </a:r>
            <a:r>
              <a:rPr lang="en-US" dirty="0">
                <a:solidFill>
                  <a:schemeClr val="bg1">
                    <a:lumMod val="50000"/>
                  </a:schemeClr>
                </a:solidFill>
              </a:rPr>
              <a:t> / </a:t>
            </a:r>
            <a:r>
              <a:rPr lang="en-US" dirty="0" err="1">
                <a:solidFill>
                  <a:schemeClr val="bg1">
                    <a:lumMod val="50000"/>
                  </a:schemeClr>
                </a:solidFill>
              </a:rPr>
              <a:t>dask</a:t>
            </a:r>
            <a:endParaRPr lang="en-US" dirty="0">
              <a:solidFill>
                <a:schemeClr val="bg1">
                  <a:lumMod val="50000"/>
                </a:schemeClr>
              </a:solidFill>
            </a:endParaRPr>
          </a:p>
          <a:p>
            <a:pPr lvl="1">
              <a:lnSpc>
                <a:spcPct val="90000"/>
              </a:lnSpc>
            </a:pPr>
            <a:r>
              <a:rPr lang="en-US" dirty="0">
                <a:solidFill>
                  <a:schemeClr val="bg1">
                    <a:lumMod val="50000"/>
                  </a:schemeClr>
                </a:solidFill>
              </a:rPr>
              <a:t>RADICAL/pilot</a:t>
            </a:r>
          </a:p>
          <a:p>
            <a:pPr lvl="1">
              <a:lnSpc>
                <a:spcPct val="90000"/>
              </a:lnSpc>
            </a:pPr>
            <a:r>
              <a:rPr lang="en-US" dirty="0">
                <a:solidFill>
                  <a:schemeClr val="bg1">
                    <a:lumMod val="50000"/>
                  </a:schemeClr>
                </a:solidFill>
              </a:rPr>
              <a:t>Apache Airflow</a:t>
            </a:r>
          </a:p>
          <a:p>
            <a:pPr lvl="1">
              <a:lnSpc>
                <a:spcPct val="90000"/>
              </a:lnSpc>
            </a:pPr>
            <a:r>
              <a:rPr lang="en-US" dirty="0">
                <a:solidFill>
                  <a:schemeClr val="bg1">
                    <a:lumMod val="50000"/>
                  </a:schemeClr>
                </a:solidFill>
              </a:rPr>
              <a:t>Ruby </a:t>
            </a:r>
            <a:r>
              <a:rPr lang="en-US" dirty="0" err="1">
                <a:solidFill>
                  <a:schemeClr val="bg1">
                    <a:lumMod val="50000"/>
                  </a:schemeClr>
                </a:solidFill>
              </a:rPr>
              <a:t>resque</a:t>
            </a:r>
            <a:endParaRPr lang="en-US" dirty="0">
              <a:solidFill>
                <a:schemeClr val="bg1">
                  <a:lumMod val="50000"/>
                </a:schemeClr>
              </a:solidFill>
            </a:endParaRPr>
          </a:p>
          <a:p>
            <a:pPr lvl="1">
              <a:lnSpc>
                <a:spcPct val="90000"/>
              </a:lnSpc>
            </a:pPr>
            <a:r>
              <a:rPr lang="en-US" dirty="0" err="1">
                <a:solidFill>
                  <a:schemeClr val="bg1">
                    <a:lumMod val="50000"/>
                  </a:schemeClr>
                </a:solidFill>
              </a:rPr>
              <a:t>Hashicorp</a:t>
            </a:r>
            <a:r>
              <a:rPr lang="en-US" dirty="0">
                <a:solidFill>
                  <a:schemeClr val="bg1">
                    <a:lumMod val="50000"/>
                  </a:schemeClr>
                </a:solidFill>
              </a:rPr>
              <a:t> Nomad</a:t>
            </a:r>
          </a:p>
          <a:p>
            <a:pPr lvl="1">
              <a:lnSpc>
                <a:spcPct val="90000"/>
              </a:lnSpc>
            </a:pPr>
            <a:r>
              <a:rPr lang="en-US" dirty="0" err="1">
                <a:solidFill>
                  <a:schemeClr val="bg1">
                    <a:lumMod val="50000"/>
                  </a:schemeClr>
                </a:solidFill>
              </a:rPr>
              <a:t>Slurm</a:t>
            </a:r>
            <a:r>
              <a:rPr lang="en-US" dirty="0">
                <a:solidFill>
                  <a:schemeClr val="bg1">
                    <a:lumMod val="50000"/>
                  </a:schemeClr>
                </a:solidFill>
              </a:rPr>
              <a:t> / LSF / etc.</a:t>
            </a:r>
          </a:p>
          <a:p>
            <a:pPr lvl="1">
              <a:lnSpc>
                <a:spcPct val="90000"/>
              </a:lnSpc>
            </a:pPr>
            <a:r>
              <a:rPr lang="en-US" dirty="0" err="1">
                <a:solidFill>
                  <a:schemeClr val="bg1">
                    <a:lumMod val="50000"/>
                  </a:schemeClr>
                </a:solidFill>
              </a:rPr>
              <a:t>github.com</a:t>
            </a:r>
            <a:r>
              <a:rPr lang="en-US" dirty="0">
                <a:solidFill>
                  <a:schemeClr val="bg1">
                    <a:lumMod val="50000"/>
                  </a:schemeClr>
                </a:solidFill>
              </a:rPr>
              <a:t>/</a:t>
            </a:r>
            <a:r>
              <a:rPr lang="en-US" dirty="0" err="1">
                <a:solidFill>
                  <a:schemeClr val="bg1">
                    <a:lumMod val="50000"/>
                  </a:schemeClr>
                </a:solidFill>
              </a:rPr>
              <a:t>frobnitzem</a:t>
            </a:r>
            <a:r>
              <a:rPr lang="en-US" dirty="0">
                <a:solidFill>
                  <a:schemeClr val="bg1">
                    <a:lumMod val="50000"/>
                  </a:schemeClr>
                </a:solidFill>
              </a:rPr>
              <a:t>/</a:t>
            </a:r>
            <a:r>
              <a:rPr lang="en-US" dirty="0" err="1">
                <a:solidFill>
                  <a:schemeClr val="bg1">
                    <a:lumMod val="50000"/>
                  </a:schemeClr>
                </a:solidFill>
              </a:rPr>
              <a:t>dwork</a:t>
            </a:r>
            <a:endParaRPr lang="en-US" dirty="0">
              <a:solidFill>
                <a:schemeClr val="bg1">
                  <a:lumMod val="50000"/>
                </a:schemeClr>
              </a:solidFill>
            </a:endParaRPr>
          </a:p>
        </p:txBody>
      </p:sp>
      <p:sp>
        <p:nvSpPr>
          <p:cNvPr id="4" name="TextBox 3">
            <a:extLst>
              <a:ext uri="{FF2B5EF4-FFF2-40B4-BE49-F238E27FC236}">
                <a16:creationId xmlns:a16="http://schemas.microsoft.com/office/drawing/2014/main" id="{251C6A23-0BDE-DCD6-9A09-9B3FEA87A2BD}"/>
              </a:ext>
            </a:extLst>
          </p:cNvPr>
          <p:cNvSpPr txBox="1"/>
          <p:nvPr/>
        </p:nvSpPr>
        <p:spPr>
          <a:xfrm>
            <a:off x="784493" y="4480010"/>
            <a:ext cx="1564075" cy="523220"/>
          </a:xfrm>
          <a:prstGeom prst="rect">
            <a:avLst/>
          </a:prstGeom>
          <a:noFill/>
        </p:spPr>
        <p:txBody>
          <a:bodyPr wrap="square">
            <a:spAutoFit/>
          </a:bodyPr>
          <a:lstStyle/>
          <a:p>
            <a:r>
              <a:rPr lang="en-US" sz="2800" u="sng" dirty="0"/>
              <a:t>Client 1</a:t>
            </a:r>
          </a:p>
        </p:txBody>
      </p:sp>
      <p:sp>
        <p:nvSpPr>
          <p:cNvPr id="5" name="TextBox 4">
            <a:extLst>
              <a:ext uri="{FF2B5EF4-FFF2-40B4-BE49-F238E27FC236}">
                <a16:creationId xmlns:a16="http://schemas.microsoft.com/office/drawing/2014/main" id="{1402FA8D-C30B-F071-FFE5-33775A493323}"/>
              </a:ext>
            </a:extLst>
          </p:cNvPr>
          <p:cNvSpPr txBox="1"/>
          <p:nvPr/>
        </p:nvSpPr>
        <p:spPr>
          <a:xfrm>
            <a:off x="2450908" y="4480010"/>
            <a:ext cx="1515611" cy="523220"/>
          </a:xfrm>
          <a:prstGeom prst="rect">
            <a:avLst/>
          </a:prstGeom>
          <a:noFill/>
        </p:spPr>
        <p:txBody>
          <a:bodyPr wrap="square">
            <a:spAutoFit/>
          </a:bodyPr>
          <a:lstStyle/>
          <a:p>
            <a:r>
              <a:rPr lang="en-US" sz="2800" dirty="0"/>
              <a:t>Client 2</a:t>
            </a:r>
          </a:p>
        </p:txBody>
      </p:sp>
      <p:sp>
        <p:nvSpPr>
          <p:cNvPr id="6" name="TextBox 5">
            <a:extLst>
              <a:ext uri="{FF2B5EF4-FFF2-40B4-BE49-F238E27FC236}">
                <a16:creationId xmlns:a16="http://schemas.microsoft.com/office/drawing/2014/main" id="{BC8C3A7E-ECAB-6E75-0CAA-4F9DDF2771DE}"/>
              </a:ext>
            </a:extLst>
          </p:cNvPr>
          <p:cNvSpPr txBox="1"/>
          <p:nvPr/>
        </p:nvSpPr>
        <p:spPr>
          <a:xfrm>
            <a:off x="4117323" y="4480010"/>
            <a:ext cx="1526383" cy="523220"/>
          </a:xfrm>
          <a:prstGeom prst="rect">
            <a:avLst/>
          </a:prstGeom>
          <a:noFill/>
        </p:spPr>
        <p:txBody>
          <a:bodyPr wrap="square">
            <a:spAutoFit/>
          </a:bodyPr>
          <a:lstStyle/>
          <a:p>
            <a:r>
              <a:rPr lang="en-US" sz="2800" dirty="0"/>
              <a:t>Client 3</a:t>
            </a:r>
          </a:p>
        </p:txBody>
      </p:sp>
      <p:sp>
        <p:nvSpPr>
          <p:cNvPr id="7" name="TextBox 6">
            <a:extLst>
              <a:ext uri="{FF2B5EF4-FFF2-40B4-BE49-F238E27FC236}">
                <a16:creationId xmlns:a16="http://schemas.microsoft.com/office/drawing/2014/main" id="{5F376404-11F2-F841-B609-5D31894ACCC6}"/>
              </a:ext>
            </a:extLst>
          </p:cNvPr>
          <p:cNvSpPr txBox="1"/>
          <p:nvPr/>
        </p:nvSpPr>
        <p:spPr>
          <a:xfrm>
            <a:off x="6053328" y="4431098"/>
            <a:ext cx="1106091" cy="523220"/>
          </a:xfrm>
          <a:prstGeom prst="rect">
            <a:avLst/>
          </a:prstGeom>
          <a:noFill/>
        </p:spPr>
        <p:txBody>
          <a:bodyPr wrap="square">
            <a:spAutoFit/>
          </a:bodyPr>
          <a:lstStyle/>
          <a:p>
            <a:r>
              <a:rPr lang="en-US" sz="2800" dirty="0"/>
              <a:t>...</a:t>
            </a:r>
          </a:p>
        </p:txBody>
      </p:sp>
      <p:sp>
        <p:nvSpPr>
          <p:cNvPr id="8" name="TextBox 7">
            <a:extLst>
              <a:ext uri="{FF2B5EF4-FFF2-40B4-BE49-F238E27FC236}">
                <a16:creationId xmlns:a16="http://schemas.microsoft.com/office/drawing/2014/main" id="{4C783B9B-FB73-5920-06A0-493A2A878746}"/>
              </a:ext>
            </a:extLst>
          </p:cNvPr>
          <p:cNvSpPr txBox="1"/>
          <p:nvPr/>
        </p:nvSpPr>
        <p:spPr>
          <a:xfrm>
            <a:off x="3166608" y="1801951"/>
            <a:ext cx="2156497" cy="523220"/>
          </a:xfrm>
          <a:prstGeom prst="rect">
            <a:avLst/>
          </a:prstGeom>
          <a:noFill/>
        </p:spPr>
        <p:txBody>
          <a:bodyPr wrap="square">
            <a:spAutoFit/>
          </a:bodyPr>
          <a:lstStyle/>
          <a:p>
            <a:r>
              <a:rPr lang="en-US" sz="2800" dirty="0"/>
              <a:t>Server</a:t>
            </a:r>
          </a:p>
        </p:txBody>
      </p:sp>
      <p:cxnSp>
        <p:nvCxnSpPr>
          <p:cNvPr id="11" name="Straight Arrow Connector 10">
            <a:extLst>
              <a:ext uri="{FF2B5EF4-FFF2-40B4-BE49-F238E27FC236}">
                <a16:creationId xmlns:a16="http://schemas.microsoft.com/office/drawing/2014/main" id="{FB2B2602-5FD7-B141-AC09-41B59006E35B}"/>
              </a:ext>
            </a:extLst>
          </p:cNvPr>
          <p:cNvCxnSpPr/>
          <p:nvPr/>
        </p:nvCxnSpPr>
        <p:spPr>
          <a:xfrm flipV="1">
            <a:off x="1337538" y="2928551"/>
            <a:ext cx="1780634" cy="1433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3AE5D4F-0B07-FCEB-6BAE-103304377ADD}"/>
              </a:ext>
            </a:extLst>
          </p:cNvPr>
          <p:cNvCxnSpPr>
            <a:cxnSpLocks/>
            <a:stCxn id="5" idx="0"/>
          </p:cNvCxnSpPr>
          <p:nvPr/>
        </p:nvCxnSpPr>
        <p:spPr>
          <a:xfrm flipV="1">
            <a:off x="3208714" y="3108204"/>
            <a:ext cx="327572" cy="1371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BA062F5-698F-7692-DA4A-585A15967ACA}"/>
              </a:ext>
            </a:extLst>
          </p:cNvPr>
          <p:cNvCxnSpPr>
            <a:cxnSpLocks/>
          </p:cNvCxnSpPr>
          <p:nvPr/>
        </p:nvCxnSpPr>
        <p:spPr>
          <a:xfrm flipH="1" flipV="1">
            <a:off x="3966519" y="3015563"/>
            <a:ext cx="836228" cy="1433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FA3F27A-C4DB-832C-48A1-5967623DD3DF}"/>
              </a:ext>
            </a:extLst>
          </p:cNvPr>
          <p:cNvCxnSpPr>
            <a:cxnSpLocks/>
          </p:cNvCxnSpPr>
          <p:nvPr/>
        </p:nvCxnSpPr>
        <p:spPr>
          <a:xfrm flipH="1" flipV="1">
            <a:off x="4384633" y="2908402"/>
            <a:ext cx="1843172" cy="1453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528706E-DDD2-3C89-8912-9B515803F185}"/>
              </a:ext>
            </a:extLst>
          </p:cNvPr>
          <p:cNvSpPr txBox="1"/>
          <p:nvPr/>
        </p:nvSpPr>
        <p:spPr>
          <a:xfrm>
            <a:off x="917490" y="5080165"/>
            <a:ext cx="6098058" cy="923330"/>
          </a:xfrm>
          <a:prstGeom prst="rect">
            <a:avLst/>
          </a:prstGeom>
          <a:noFill/>
        </p:spPr>
        <p:txBody>
          <a:bodyPr wrap="square">
            <a:spAutoFit/>
          </a:bodyPr>
          <a:lstStyle/>
          <a:p>
            <a:pPr marL="342900" indent="-342900">
              <a:buFont typeface="+mj-lt"/>
              <a:buAutoNum type="arabicPeriod"/>
            </a:pPr>
            <a:r>
              <a:rPr lang="en-US" dirty="0">
                <a:solidFill>
                  <a:schemeClr val="bg1">
                    <a:lumMod val="50000"/>
                  </a:schemeClr>
                </a:solidFill>
                <a:effectLst/>
                <a:latin typeface="Arial" panose="020B0604020202020204" pitchFamily="34" charset="0"/>
                <a:cs typeface="Arial" panose="020B0604020202020204" pitchFamily="34" charset="0"/>
              </a:rPr>
              <a:t>Request task from server</a:t>
            </a:r>
          </a:p>
          <a:p>
            <a:pPr marL="342900" indent="-342900">
              <a:buFont typeface="+mj-lt"/>
              <a:buAutoNum type="arabicPeriod"/>
            </a:pPr>
            <a:r>
              <a:rPr lang="en-US" dirty="0">
                <a:solidFill>
                  <a:schemeClr val="bg1">
                    <a:lumMod val="50000"/>
                  </a:schemeClr>
                </a:solidFill>
                <a:effectLst/>
                <a:latin typeface="Arial" panose="020B0604020202020204" pitchFamily="34" charset="0"/>
                <a:cs typeface="Arial" panose="020B0604020202020204" pitchFamily="34" charset="0"/>
              </a:rPr>
              <a:t>Do work and output</a:t>
            </a:r>
          </a:p>
          <a:p>
            <a:pPr marL="342900" indent="-342900">
              <a:buFont typeface="+mj-lt"/>
              <a:buAutoNum type="arabicPeriod"/>
            </a:pPr>
            <a:r>
              <a:rPr lang="en-US" dirty="0">
                <a:solidFill>
                  <a:schemeClr val="bg1">
                    <a:lumMod val="50000"/>
                  </a:schemeClr>
                </a:solidFill>
                <a:effectLst/>
                <a:latin typeface="Arial" panose="020B0604020202020204" pitchFamily="34" charset="0"/>
                <a:cs typeface="Arial" panose="020B0604020202020204" pitchFamily="34" charset="0"/>
              </a:rPr>
              <a:t>Inform server of completion</a:t>
            </a:r>
          </a:p>
        </p:txBody>
      </p:sp>
    </p:spTree>
    <p:extLst>
      <p:ext uri="{BB962C8B-B14F-4D97-AF65-F5344CB8AC3E}">
        <p14:creationId xmlns:p14="http://schemas.microsoft.com/office/powerpoint/2010/main" val="3967824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r>
              <a:rPr lang="en-US" b="1" dirty="0"/>
              <a:t>Factors to consider</a:t>
            </a:r>
            <a:endParaRPr lang="en-US" dirty="0"/>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idx="1"/>
          </p:nvPr>
        </p:nvSpPr>
        <p:spPr/>
        <p:txBody>
          <a:bodyPr/>
          <a:lstStyle/>
          <a:p>
            <a:r>
              <a:rPr lang="en-US" dirty="0"/>
              <a:t>Is it available on my system (discuss with your HPC center)</a:t>
            </a:r>
          </a:p>
          <a:p>
            <a:r>
              <a:rPr lang="en-US" dirty="0"/>
              <a:t>How does it handle data provenance?</a:t>
            </a:r>
          </a:p>
          <a:p>
            <a:r>
              <a:rPr lang="en-US" dirty="0"/>
              <a:t>Are there workflows that already do what I want?</a:t>
            </a:r>
          </a:p>
          <a:p>
            <a:r>
              <a:rPr lang="en-US" dirty="0"/>
              <a:t>What are the computational requirements for each component/step?</a:t>
            </a:r>
          </a:p>
          <a:p>
            <a:pPr lvl="1"/>
            <a:r>
              <a:rPr lang="en-US" dirty="0"/>
              <a:t>Which need HPC?</a:t>
            </a:r>
          </a:p>
          <a:p>
            <a:pPr lvl="1"/>
            <a:r>
              <a:rPr lang="en-US" dirty="0"/>
              <a:t>Could I just use cloud vs. HPC (scale / other constraints)</a:t>
            </a:r>
          </a:p>
          <a:p>
            <a:r>
              <a:rPr lang="en-US" dirty="0"/>
              <a:t>What data requirements does my problem have?</a:t>
            </a:r>
          </a:p>
          <a:p>
            <a:pPr lvl="1"/>
            <a:r>
              <a:rPr lang="en-US" dirty="0"/>
              <a:t>How much data is consumed/produced by each step?</a:t>
            </a:r>
          </a:p>
          <a:p>
            <a:pPr lvl="1"/>
            <a:r>
              <a:rPr lang="en-US" dirty="0"/>
              <a:t>Where do data transfers need to happen?</a:t>
            </a:r>
          </a:p>
        </p:txBody>
      </p:sp>
    </p:spTree>
    <p:extLst>
      <p:ext uri="{BB962C8B-B14F-4D97-AF65-F5344CB8AC3E}">
        <p14:creationId xmlns:p14="http://schemas.microsoft.com/office/powerpoint/2010/main" val="1182107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David E. Bernholdt, Patricia A. Grubel, David M. Rogers, and Gregory R. Watson, Better Software for Reproducible Science tutorial, in The International Conference for High-Performance Computing, Networking, Storage, and Analysis (SC23), Denver, Colorado, 2023. DOI: </a:t>
            </a:r>
            <a:r>
              <a:rPr lang="en-US" sz="1600" b="0" i="0" u="none" strike="noStrike" dirty="0">
                <a:solidFill>
                  <a:srgbClr val="2A7AE2"/>
                </a:solidFill>
                <a:effectLst/>
                <a:latin typeface="+mn-lt"/>
                <a:hlinkClick r:id="rId4"/>
              </a:rPr>
              <a:t>10.6084/m9.figshare.24226105</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5473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r>
              <a:rPr lang="en-US" dirty="0"/>
              <a:t>Reproducibility challenges for HPC systems</a:t>
            </a:r>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idx="1"/>
          </p:nvPr>
        </p:nvSpPr>
        <p:spPr>
          <a:xfrm>
            <a:off x="365760" y="1456846"/>
            <a:ext cx="11369809" cy="4047778"/>
          </a:xfrm>
        </p:spPr>
        <p:txBody>
          <a:bodyPr/>
          <a:lstStyle/>
          <a:p>
            <a:r>
              <a:rPr lang="en-US" dirty="0"/>
              <a:t>Library and software versions are changing constantly so it is difficult to know what versions were used at build time vs run time</a:t>
            </a:r>
          </a:p>
          <a:p>
            <a:pPr lvl="1"/>
            <a:r>
              <a:rPr lang="en-US" dirty="0"/>
              <a:t>Can be changed by the user (e.g. modules) or by system admins</a:t>
            </a:r>
          </a:p>
          <a:p>
            <a:pPr lvl="1"/>
            <a:r>
              <a:rPr lang="en-US" dirty="0"/>
              <a:t>Hotfixes for system libraries</a:t>
            </a:r>
          </a:p>
          <a:p>
            <a:r>
              <a:rPr lang="en-US" dirty="0"/>
              <a:t>Kernel hardware drivers can change and affect behavior</a:t>
            </a:r>
          </a:p>
          <a:p>
            <a:r>
              <a:rPr lang="en-US" dirty="0"/>
              <a:t>Files on the high-performance filesystems are "purged" using a time-based algorithm.  So, as data ages, it disappears unless moved to a stable location</a:t>
            </a:r>
          </a:p>
          <a:p>
            <a:r>
              <a:rPr lang="en-US" dirty="0"/>
              <a:t>Hardware may experience rare, but random system failures, terminating an otherwise correct run early or, in the worst case, silently corrupting data</a:t>
            </a:r>
          </a:p>
          <a:p>
            <a:r>
              <a:rPr lang="en-US" dirty="0"/>
              <a:t>Other jobs running on the system may interfere with the network or I/O performance, leading to unpredictable amounts of latency</a:t>
            </a:r>
          </a:p>
        </p:txBody>
      </p:sp>
    </p:spTree>
    <p:extLst>
      <p:ext uri="{BB962C8B-B14F-4D97-AF65-F5344CB8AC3E}">
        <p14:creationId xmlns:p14="http://schemas.microsoft.com/office/powerpoint/2010/main" val="800251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Containers</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p:txBody>
          <a:bodyPr/>
          <a:lstStyle/>
          <a:p>
            <a:r>
              <a:rPr lang="en-US" dirty="0"/>
              <a:t>Containers are one way to reduce portability issues, however can come with a performance penalty</a:t>
            </a:r>
          </a:p>
          <a:p>
            <a:r>
              <a:rPr lang="en-US" dirty="0"/>
              <a:t>Used to package up all code and dependencies necessary to execute single process or task</a:t>
            </a:r>
          </a:p>
          <a:p>
            <a:r>
              <a:rPr lang="en-US" dirty="0"/>
              <a:t>Encapsulates the entire software ecosystem (minus the kernel)</a:t>
            </a:r>
          </a:p>
          <a:p>
            <a:r>
              <a:rPr lang="en-US" dirty="0"/>
              <a:t>Uses a host operating system virtualization mechanism (not virtual machine)</a:t>
            </a:r>
          </a:p>
          <a:p>
            <a:r>
              <a:rPr lang="en-US" dirty="0"/>
              <a:t>Common container systems: Docker (the first); </a:t>
            </a:r>
            <a:r>
              <a:rPr lang="en-US" dirty="0" err="1"/>
              <a:t>Apptainer</a:t>
            </a:r>
            <a:r>
              <a:rPr lang="en-US" dirty="0"/>
              <a:t> (was singularity); </a:t>
            </a:r>
            <a:r>
              <a:rPr lang="en-US" dirty="0" err="1"/>
              <a:t>Podman</a:t>
            </a:r>
            <a:r>
              <a:rPr lang="en-US" dirty="0"/>
              <a:t> (RedHat); </a:t>
            </a:r>
            <a:r>
              <a:rPr lang="en-US" dirty="0" err="1"/>
              <a:t>Charliecloud</a:t>
            </a:r>
            <a:r>
              <a:rPr lang="en-US" dirty="0"/>
              <a:t> (LANL); Shifter (NERSC); Sarus (CSCS)</a:t>
            </a:r>
          </a:p>
        </p:txBody>
      </p:sp>
      <p:pic>
        <p:nvPicPr>
          <p:cNvPr id="5122" name="Picture 2" descr="Logo, Icon, and Brand Guidelines | Docker">
            <a:extLst>
              <a:ext uri="{FF2B5EF4-FFF2-40B4-BE49-F238E27FC236}">
                <a16:creationId xmlns:a16="http://schemas.microsoft.com/office/drawing/2014/main" id="{C80D6B84-5A1D-1C35-043B-60AEB7E9E6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45" t="30394" r="12565" b="30237"/>
          <a:stretch/>
        </p:blipFill>
        <p:spPr bwMode="auto">
          <a:xfrm>
            <a:off x="3727190" y="547470"/>
            <a:ext cx="1828801" cy="635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ome | Apptainer">
            <a:extLst>
              <a:ext uri="{FF2B5EF4-FFF2-40B4-BE49-F238E27FC236}">
                <a16:creationId xmlns:a16="http://schemas.microsoft.com/office/drawing/2014/main" id="{59FF8057-3CC4-FE7F-D4B7-2B1537405E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534" y="585445"/>
            <a:ext cx="2191636" cy="67268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Podman Desktop Companion— The Super Duper UI | by Bruno Teixeira | Medium">
            <a:extLst>
              <a:ext uri="{FF2B5EF4-FFF2-40B4-BE49-F238E27FC236}">
                <a16:creationId xmlns:a16="http://schemas.microsoft.com/office/drawing/2014/main" id="{362EAD87-3198-09B6-A9F2-35A3B55B3F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2368" y="5785138"/>
            <a:ext cx="2224087" cy="515052"/>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Shifter logo">
            <a:extLst>
              <a:ext uri="{FF2B5EF4-FFF2-40B4-BE49-F238E27FC236}">
                <a16:creationId xmlns:a16="http://schemas.microsoft.com/office/drawing/2014/main" id="{CDE49BFE-BC2D-838B-E109-246A7C6D29D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53360" y="5531427"/>
            <a:ext cx="815797" cy="1042802"/>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Introduction to Charliecloud">
            <a:extLst>
              <a:ext uri="{FF2B5EF4-FFF2-40B4-BE49-F238E27FC236}">
                <a16:creationId xmlns:a16="http://schemas.microsoft.com/office/drawing/2014/main" id="{5B9BA596-78AC-2B2D-8F2F-311F6905FD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55270" y="411480"/>
            <a:ext cx="1296793" cy="985161"/>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C1C5D5ED-0273-100E-55A8-06436770A3D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0825" y="5379573"/>
            <a:ext cx="920116" cy="1346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737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Containers (</a:t>
            </a:r>
            <a:r>
              <a:rPr lang="en-US" dirty="0" err="1"/>
              <a:t>cont</a:t>
            </a:r>
            <a:r>
              <a:rPr lang="en-US" dirty="0"/>
              <a:t>…)</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p:txBody>
          <a:bodyPr/>
          <a:lstStyle/>
          <a:p>
            <a:r>
              <a:rPr lang="en-US" dirty="0"/>
              <a:t>Originally designed for Cloud</a:t>
            </a:r>
          </a:p>
          <a:p>
            <a:r>
              <a:rPr lang="en-US" dirty="0"/>
              <a:t>Docker not a good fit for HPC</a:t>
            </a:r>
          </a:p>
          <a:p>
            <a:pPr lvl="1"/>
            <a:r>
              <a:rPr lang="en-US" dirty="0"/>
              <a:t>Requires root-level access </a:t>
            </a:r>
          </a:p>
          <a:p>
            <a:pPr lvl="1"/>
            <a:r>
              <a:rPr lang="en-US" dirty="0"/>
              <a:t>Architecture does not suit most HPC installations</a:t>
            </a:r>
          </a:p>
          <a:p>
            <a:r>
              <a:rPr lang="en-US" dirty="0"/>
              <a:t>Other container technologies are more tailored to HPC</a:t>
            </a:r>
          </a:p>
          <a:p>
            <a:r>
              <a:rPr lang="en-US" dirty="0"/>
              <a:t>Growing HPC center support (</a:t>
            </a:r>
            <a:r>
              <a:rPr lang="en-US" dirty="0" err="1"/>
              <a:t>Apptainer</a:t>
            </a:r>
            <a:r>
              <a:rPr lang="en-US" dirty="0"/>
              <a:t>/Singularity, </a:t>
            </a:r>
            <a:r>
              <a:rPr lang="en-US" dirty="0" err="1"/>
              <a:t>Charliecloud</a:t>
            </a:r>
            <a:r>
              <a:rPr lang="en-US" dirty="0"/>
              <a:t>, Shifter, Sarus)</a:t>
            </a:r>
          </a:p>
          <a:p>
            <a:r>
              <a:rPr lang="en-US" dirty="0"/>
              <a:t>May actually decrease run-time for python apps (via reduced dependency load time)</a:t>
            </a:r>
          </a:p>
          <a:p>
            <a:r>
              <a:rPr lang="en-US" dirty="0"/>
              <a:t>Utilized by GitHub actions/GitLab pipelines</a:t>
            </a:r>
          </a:p>
          <a:p>
            <a:endParaRPr lang="en-US" dirty="0"/>
          </a:p>
        </p:txBody>
      </p:sp>
    </p:spTree>
    <p:extLst>
      <p:ext uri="{BB962C8B-B14F-4D97-AF65-F5344CB8AC3E}">
        <p14:creationId xmlns:p14="http://schemas.microsoft.com/office/powerpoint/2010/main" val="2647725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Open Container Initiative (OCI)</a:t>
            </a:r>
            <a:br>
              <a:rPr lang="en-US" dirty="0"/>
            </a:br>
            <a:r>
              <a:rPr lang="en-US" sz="2000" b="0" dirty="0">
                <a:hlinkClick r:id="rId2"/>
              </a:rPr>
              <a:t>https://</a:t>
            </a:r>
            <a:r>
              <a:rPr lang="en-US" sz="2000" b="0" dirty="0" err="1">
                <a:hlinkClick r:id="rId2"/>
              </a:rPr>
              <a:t>opencontainers.org</a:t>
            </a:r>
            <a:endParaRPr lang="en-US" b="0" dirty="0"/>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p:txBody>
          <a:bodyPr/>
          <a:lstStyle/>
          <a:p>
            <a:r>
              <a:rPr lang="en-US" dirty="0"/>
              <a:t>Industry standard for container formats and runtimes</a:t>
            </a:r>
          </a:p>
          <a:p>
            <a:r>
              <a:rPr lang="en-US" dirty="0"/>
              <a:t>Allows containers built using one container system to be run with another</a:t>
            </a:r>
          </a:p>
          <a:p>
            <a:pPr lvl="1"/>
            <a:r>
              <a:rPr lang="en-US" dirty="0"/>
              <a:t>E.g. build with </a:t>
            </a:r>
            <a:r>
              <a:rPr lang="en-US" dirty="0" err="1"/>
              <a:t>Podman</a:t>
            </a:r>
            <a:r>
              <a:rPr lang="en-US" dirty="0"/>
              <a:t> and run using Singularity</a:t>
            </a:r>
          </a:p>
          <a:p>
            <a:r>
              <a:rPr lang="en-US" dirty="0"/>
              <a:t>Containers can be stored in different registries</a:t>
            </a:r>
          </a:p>
          <a:p>
            <a:r>
              <a:rPr lang="en-US" dirty="0"/>
              <a:t>Three </a:t>
            </a:r>
            <a:r>
              <a:rPr lang="en-US" dirty="0" err="1"/>
              <a:t>specificiations</a:t>
            </a:r>
            <a:r>
              <a:rPr lang="en-US" dirty="0"/>
              <a:t>:</a:t>
            </a:r>
          </a:p>
          <a:p>
            <a:pPr lvl="1"/>
            <a:r>
              <a:rPr lang="en-US" dirty="0"/>
              <a:t>Runtime Specification (runtime-spec)</a:t>
            </a:r>
          </a:p>
          <a:p>
            <a:pPr lvl="1"/>
            <a:r>
              <a:rPr lang="en-US" dirty="0"/>
              <a:t>Image Specification (image-spec)</a:t>
            </a:r>
          </a:p>
          <a:p>
            <a:pPr lvl="1"/>
            <a:r>
              <a:rPr lang="en-US" dirty="0"/>
              <a:t>Distribution Specification (distribution-spec)</a:t>
            </a:r>
          </a:p>
        </p:txBody>
      </p:sp>
      <p:pic>
        <p:nvPicPr>
          <p:cNvPr id="10" name="Picture 9" descr="A black and blue logo&#10;&#10;Description automatically generated">
            <a:extLst>
              <a:ext uri="{FF2B5EF4-FFF2-40B4-BE49-F238E27FC236}">
                <a16:creationId xmlns:a16="http://schemas.microsoft.com/office/drawing/2014/main" id="{75D79F8C-871A-009E-CA18-3CA8D69EA24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7911" b="27911"/>
          <a:stretch/>
        </p:blipFill>
        <p:spPr>
          <a:xfrm>
            <a:off x="8750259" y="158462"/>
            <a:ext cx="3072806" cy="914400"/>
          </a:xfrm>
          <a:prstGeom prst="rect">
            <a:avLst/>
          </a:prstGeom>
        </p:spPr>
      </p:pic>
    </p:spTree>
    <p:extLst>
      <p:ext uri="{BB962C8B-B14F-4D97-AF65-F5344CB8AC3E}">
        <p14:creationId xmlns:p14="http://schemas.microsoft.com/office/powerpoint/2010/main" val="1622342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Containers supported by HPC systems</a:t>
            </a:r>
            <a:r>
              <a:rPr lang="en-US" baseline="30000" dirty="0"/>
              <a:t>1</a:t>
            </a:r>
            <a:endParaRPr lang="en-US" dirty="0"/>
          </a:p>
        </p:txBody>
      </p:sp>
      <p:sp>
        <p:nvSpPr>
          <p:cNvPr id="5" name="Content Placeholder 4">
            <a:extLst>
              <a:ext uri="{FF2B5EF4-FFF2-40B4-BE49-F238E27FC236}">
                <a16:creationId xmlns:a16="http://schemas.microsoft.com/office/drawing/2014/main" id="{1690DA98-781E-CF7F-DD28-A053ED7416CC}"/>
              </a:ext>
            </a:extLst>
          </p:cNvPr>
          <p:cNvSpPr>
            <a:spLocks noGrp="1"/>
          </p:cNvSpPr>
          <p:nvPr>
            <p:ph sz="half" idx="2"/>
          </p:nvPr>
        </p:nvSpPr>
        <p:spPr>
          <a:xfrm>
            <a:off x="457200" y="1325880"/>
            <a:ext cx="5588582" cy="3373229"/>
          </a:xfrm>
        </p:spPr>
        <p:txBody>
          <a:bodyPr/>
          <a:lstStyle/>
          <a:p>
            <a:r>
              <a:rPr lang="en-US" sz="2400" dirty="0"/>
              <a:t>ALCF</a:t>
            </a:r>
          </a:p>
          <a:p>
            <a:pPr lvl="1"/>
            <a:r>
              <a:rPr lang="en-US" sz="2000" dirty="0"/>
              <a:t>Theta: Singularity</a:t>
            </a:r>
          </a:p>
          <a:p>
            <a:pPr lvl="1"/>
            <a:r>
              <a:rPr lang="en-US" sz="2000" dirty="0"/>
              <a:t>Aurora: Singularity</a:t>
            </a:r>
          </a:p>
          <a:p>
            <a:r>
              <a:rPr lang="en-US" sz="2400" dirty="0"/>
              <a:t>OLCF</a:t>
            </a:r>
          </a:p>
          <a:p>
            <a:pPr lvl="1"/>
            <a:r>
              <a:rPr lang="en-US" sz="2000" dirty="0"/>
              <a:t>Summit: Singularity</a:t>
            </a:r>
          </a:p>
          <a:p>
            <a:pPr lvl="1"/>
            <a:r>
              <a:rPr lang="en-US" sz="2000" dirty="0"/>
              <a:t>Frontier: Singularity</a:t>
            </a:r>
          </a:p>
          <a:p>
            <a:r>
              <a:rPr lang="en-US" sz="2400" dirty="0"/>
              <a:t>NERSC</a:t>
            </a:r>
          </a:p>
          <a:p>
            <a:pPr lvl="1"/>
            <a:r>
              <a:rPr lang="en-US" sz="2000" dirty="0"/>
              <a:t>Cori: Shifter</a:t>
            </a:r>
          </a:p>
          <a:p>
            <a:pPr lvl="1"/>
            <a:r>
              <a:rPr lang="en-US" sz="2000" dirty="0"/>
              <a:t>Perlmutter: Shifter, Singularity, </a:t>
            </a:r>
            <a:r>
              <a:rPr lang="en-US" sz="2000" dirty="0" err="1"/>
              <a:t>Podman</a:t>
            </a:r>
            <a:endParaRPr lang="en-US" sz="2000" dirty="0"/>
          </a:p>
        </p:txBody>
      </p:sp>
      <p:sp>
        <p:nvSpPr>
          <p:cNvPr id="10" name="Content Placeholder 9">
            <a:extLst>
              <a:ext uri="{FF2B5EF4-FFF2-40B4-BE49-F238E27FC236}">
                <a16:creationId xmlns:a16="http://schemas.microsoft.com/office/drawing/2014/main" id="{60AE71C2-16F0-CB11-47B9-329A3B8E5DA4}"/>
              </a:ext>
            </a:extLst>
          </p:cNvPr>
          <p:cNvSpPr>
            <a:spLocks noGrp="1"/>
          </p:cNvSpPr>
          <p:nvPr>
            <p:ph sz="quarter" idx="4"/>
          </p:nvPr>
        </p:nvSpPr>
        <p:spPr>
          <a:xfrm>
            <a:off x="6218914" y="1325880"/>
            <a:ext cx="5531934" cy="3373229"/>
          </a:xfrm>
        </p:spPr>
        <p:txBody>
          <a:bodyPr/>
          <a:lstStyle/>
          <a:p>
            <a:r>
              <a:rPr lang="en-US" sz="2400" dirty="0"/>
              <a:t>LLNL</a:t>
            </a:r>
          </a:p>
          <a:p>
            <a:pPr lvl="1"/>
            <a:r>
              <a:rPr lang="en-US" sz="2000" dirty="0"/>
              <a:t>Sierra/Lassen: Singularity</a:t>
            </a:r>
          </a:p>
          <a:p>
            <a:pPr lvl="1"/>
            <a:r>
              <a:rPr lang="en-US" sz="2000" dirty="0"/>
              <a:t>El Capitan: Singularity</a:t>
            </a:r>
          </a:p>
          <a:p>
            <a:r>
              <a:rPr lang="en-US" sz="2400" dirty="0"/>
              <a:t>LANL</a:t>
            </a:r>
          </a:p>
          <a:p>
            <a:pPr lvl="1"/>
            <a:r>
              <a:rPr lang="en-US" sz="2000" dirty="0"/>
              <a:t>Trinity: </a:t>
            </a:r>
            <a:r>
              <a:rPr lang="en-US" sz="2000" dirty="0" err="1"/>
              <a:t>Charliecloud</a:t>
            </a:r>
            <a:endParaRPr lang="en-US" sz="2000" dirty="0"/>
          </a:p>
          <a:p>
            <a:pPr lvl="1"/>
            <a:r>
              <a:rPr lang="en-US" sz="2000" dirty="0"/>
              <a:t>Linux clusters: </a:t>
            </a:r>
            <a:r>
              <a:rPr lang="en-US" sz="2000" dirty="0" err="1"/>
              <a:t>Charliecloud</a:t>
            </a:r>
            <a:endParaRPr lang="en-US" sz="2000" dirty="0"/>
          </a:p>
          <a:p>
            <a:pPr lvl="1"/>
            <a:r>
              <a:rPr lang="en-US" sz="2000" dirty="0"/>
              <a:t>Crossroads: </a:t>
            </a:r>
            <a:r>
              <a:rPr lang="en-US" sz="2000" dirty="0" err="1"/>
              <a:t>Charliecloud</a:t>
            </a:r>
            <a:endParaRPr lang="en-US" sz="2000" dirty="0"/>
          </a:p>
          <a:p>
            <a:r>
              <a:rPr lang="en-US" sz="2400" dirty="0"/>
              <a:t>SNL</a:t>
            </a:r>
          </a:p>
          <a:p>
            <a:pPr lvl="1"/>
            <a:r>
              <a:rPr lang="en-US" sz="2000" dirty="0"/>
              <a:t>Astra: Singularity, </a:t>
            </a:r>
            <a:r>
              <a:rPr lang="en-US" sz="2000" dirty="0" err="1"/>
              <a:t>Charliecloud</a:t>
            </a:r>
            <a:r>
              <a:rPr lang="en-US" sz="2000" dirty="0"/>
              <a:t>, </a:t>
            </a:r>
            <a:r>
              <a:rPr lang="en-US" sz="2000" dirty="0" err="1"/>
              <a:t>Podman</a:t>
            </a:r>
            <a:endParaRPr lang="en-US" sz="2000" dirty="0"/>
          </a:p>
          <a:p>
            <a:pPr lvl="1"/>
            <a:r>
              <a:rPr lang="en-US" sz="2000" dirty="0"/>
              <a:t>Linux clusters: Shifter, Singularity</a:t>
            </a:r>
          </a:p>
        </p:txBody>
      </p:sp>
      <p:sp>
        <p:nvSpPr>
          <p:cNvPr id="12" name="TextBox 11">
            <a:extLst>
              <a:ext uri="{FF2B5EF4-FFF2-40B4-BE49-F238E27FC236}">
                <a16:creationId xmlns:a16="http://schemas.microsoft.com/office/drawing/2014/main" id="{A3737E69-5B54-9DBF-CD42-A0F4455BD032}"/>
              </a:ext>
            </a:extLst>
          </p:cNvPr>
          <p:cNvSpPr txBox="1"/>
          <p:nvPr/>
        </p:nvSpPr>
        <p:spPr>
          <a:xfrm>
            <a:off x="457200" y="6184910"/>
            <a:ext cx="6094140" cy="415498"/>
          </a:xfrm>
          <a:prstGeom prst="rect">
            <a:avLst/>
          </a:prstGeom>
          <a:noFill/>
        </p:spPr>
        <p:txBody>
          <a:bodyPr wrap="square">
            <a:spAutoFit/>
          </a:bodyPr>
          <a:lstStyle/>
          <a:p>
            <a:r>
              <a:rPr lang="en-US" sz="1050" baseline="30000" dirty="0"/>
              <a:t>1 </a:t>
            </a:r>
            <a:r>
              <a:rPr lang="en-US" sz="1050" dirty="0"/>
              <a:t>Source: Containers and the Truth between HPC &amp; Cloud System Software Convergence. 2021. DOI:</a:t>
            </a:r>
            <a:r>
              <a:rPr lang="en-US" sz="1050" dirty="0">
                <a:hlinkClick r:id="rId3"/>
              </a:rPr>
              <a:t>10.2172/1859696</a:t>
            </a:r>
            <a:endParaRPr lang="en-US" sz="1050" dirty="0"/>
          </a:p>
        </p:txBody>
      </p:sp>
    </p:spTree>
    <p:extLst>
      <p:ext uri="{BB962C8B-B14F-4D97-AF65-F5344CB8AC3E}">
        <p14:creationId xmlns:p14="http://schemas.microsoft.com/office/powerpoint/2010/main" val="2383419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Issues using containers in HPC</a:t>
            </a:r>
            <a:br>
              <a:rPr lang="en-US" dirty="0"/>
            </a:br>
            <a:endParaRPr lang="en-US" dirty="0"/>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p:txBody>
          <a:bodyPr/>
          <a:lstStyle/>
          <a:p>
            <a:r>
              <a:rPr lang="en-US" dirty="0"/>
              <a:t>MPI with HPC containers is a mess</a:t>
            </a:r>
          </a:p>
          <a:p>
            <a:pPr lvl="1"/>
            <a:r>
              <a:rPr lang="en-US" dirty="0"/>
              <a:t>Certain vendors don’t support MPI libraries via a container</a:t>
            </a:r>
          </a:p>
          <a:p>
            <a:pPr lvl="1"/>
            <a:r>
              <a:rPr lang="en-US" dirty="0"/>
              <a:t>Users have to match MPI build to host MPI configurations</a:t>
            </a:r>
          </a:p>
          <a:p>
            <a:pPr lvl="1"/>
            <a:r>
              <a:rPr lang="en-US" dirty="0"/>
              <a:t>There are solutions but at the expense of portability and specific to implementation</a:t>
            </a:r>
          </a:p>
          <a:p>
            <a:r>
              <a:rPr lang="en-US" dirty="0"/>
              <a:t>Build environment does not match run environment</a:t>
            </a:r>
          </a:p>
          <a:p>
            <a:pPr lvl="1"/>
            <a:r>
              <a:rPr lang="en-US" dirty="0"/>
              <a:t>Supporting non-x86 machines (</a:t>
            </a:r>
            <a:r>
              <a:rPr lang="en-US" dirty="0" err="1"/>
              <a:t>eg</a:t>
            </a:r>
            <a:r>
              <a:rPr lang="en-US" dirty="0"/>
              <a:t>: Summit, Astra, ...) requires special build nodes</a:t>
            </a:r>
          </a:p>
          <a:p>
            <a:pPr lvl="1"/>
            <a:r>
              <a:rPr lang="en-US" dirty="0"/>
              <a:t>Even x86 is no guarantee of performance or portability</a:t>
            </a:r>
          </a:p>
          <a:p>
            <a:pPr lvl="1"/>
            <a:r>
              <a:rPr lang="en-US" dirty="0"/>
              <a:t>Many libraries make build-time assumptions which can be bad</a:t>
            </a:r>
          </a:p>
          <a:p>
            <a:r>
              <a:rPr lang="en-US" dirty="0"/>
              <a:t>Job life is a batch in HPC</a:t>
            </a:r>
          </a:p>
          <a:p>
            <a:pPr lvl="1"/>
            <a:r>
              <a:rPr lang="en-US" dirty="0"/>
              <a:t>Containers &amp; MPI libraries don’t default to playing well with schedulers</a:t>
            </a:r>
          </a:p>
          <a:p>
            <a:pPr lvl="1"/>
            <a:r>
              <a:rPr lang="en-US" dirty="0"/>
              <a:t>Module settings (environment variables) can leach into containers</a:t>
            </a:r>
          </a:p>
        </p:txBody>
      </p:sp>
    </p:spTree>
    <p:extLst>
      <p:ext uri="{BB962C8B-B14F-4D97-AF65-F5344CB8AC3E}">
        <p14:creationId xmlns:p14="http://schemas.microsoft.com/office/powerpoint/2010/main" val="404456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Issues using containers in HPC (</a:t>
            </a:r>
            <a:r>
              <a:rPr lang="en-US" dirty="0" err="1"/>
              <a:t>cont</a:t>
            </a:r>
            <a:r>
              <a:rPr lang="en-US" dirty="0"/>
              <a:t>…)</a:t>
            </a:r>
            <a:br>
              <a:rPr lang="en-US" dirty="0"/>
            </a:br>
            <a:endParaRPr lang="en-US" dirty="0"/>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p:txBody>
          <a:bodyPr/>
          <a:lstStyle/>
          <a:p>
            <a:r>
              <a:rPr lang="en-US" dirty="0"/>
              <a:t>Most HPC Container runtimes support GPUs</a:t>
            </a:r>
          </a:p>
          <a:p>
            <a:pPr lvl="1"/>
            <a:r>
              <a:rPr lang="en-US" dirty="0">
                <a:latin typeface="Courier" pitchFamily="2" charset="0"/>
              </a:rPr>
              <a:t>singularity run --</a:t>
            </a:r>
            <a:r>
              <a:rPr lang="en-US" dirty="0" err="1">
                <a:latin typeface="Courier" pitchFamily="2" charset="0"/>
              </a:rPr>
              <a:t>nv</a:t>
            </a:r>
            <a:r>
              <a:rPr lang="en-US" dirty="0">
                <a:latin typeface="Courier" pitchFamily="2" charset="0"/>
              </a:rPr>
              <a:t> ...</a:t>
            </a:r>
          </a:p>
          <a:p>
            <a:pPr lvl="1"/>
            <a:r>
              <a:rPr lang="en-US" dirty="0">
                <a:latin typeface="Courier" pitchFamily="2" charset="0"/>
              </a:rPr>
              <a:t>shifter --module=cuda-10.1 ...</a:t>
            </a:r>
          </a:p>
          <a:p>
            <a:pPr lvl="1"/>
            <a:r>
              <a:rPr lang="en-US" dirty="0" err="1">
                <a:latin typeface="Courier" pitchFamily="2" charset="0"/>
              </a:rPr>
              <a:t>ch-fromhost</a:t>
            </a:r>
            <a:r>
              <a:rPr lang="en-US" dirty="0">
                <a:latin typeface="Courier" pitchFamily="2" charset="0"/>
              </a:rPr>
              <a:t> --</a:t>
            </a:r>
            <a:r>
              <a:rPr lang="en-US" dirty="0" err="1">
                <a:latin typeface="Courier" pitchFamily="2" charset="0"/>
              </a:rPr>
              <a:t>nvidia</a:t>
            </a:r>
            <a:r>
              <a:rPr lang="en-US" dirty="0">
                <a:latin typeface="Courier" pitchFamily="2" charset="0"/>
              </a:rPr>
              <a:t> ...</a:t>
            </a:r>
          </a:p>
          <a:p>
            <a:r>
              <a:rPr lang="en-US" dirty="0"/>
              <a:t>Variation between GPUs</a:t>
            </a:r>
          </a:p>
          <a:p>
            <a:pPr lvl="1"/>
            <a:r>
              <a:rPr lang="en-US" dirty="0">
                <a:latin typeface="Courier" pitchFamily="2" charset="0"/>
              </a:rPr>
              <a:t>singularity run --</a:t>
            </a:r>
            <a:r>
              <a:rPr lang="en-US" dirty="0" err="1">
                <a:latin typeface="Courier" pitchFamily="2" charset="0"/>
              </a:rPr>
              <a:t>nv</a:t>
            </a:r>
            <a:r>
              <a:rPr lang="en-US" dirty="0">
                <a:latin typeface="Courier" pitchFamily="2" charset="0"/>
              </a:rPr>
              <a:t> ...</a:t>
            </a:r>
          </a:p>
          <a:p>
            <a:pPr lvl="1"/>
            <a:r>
              <a:rPr lang="en-US" dirty="0">
                <a:latin typeface="Courier" pitchFamily="2" charset="0"/>
              </a:rPr>
              <a:t>singularity run --</a:t>
            </a:r>
            <a:r>
              <a:rPr lang="en-US" dirty="0" err="1">
                <a:latin typeface="Courier" pitchFamily="2" charset="0"/>
              </a:rPr>
              <a:t>rocm</a:t>
            </a:r>
            <a:r>
              <a:rPr lang="en-US" dirty="0">
                <a:latin typeface="Courier" pitchFamily="2" charset="0"/>
              </a:rPr>
              <a:t> ...</a:t>
            </a:r>
          </a:p>
          <a:p>
            <a:r>
              <a:rPr lang="en-US" dirty="0"/>
              <a:t>Relatively little integration to date with Intel GPUs</a:t>
            </a:r>
          </a:p>
          <a:p>
            <a:pPr lvl="1"/>
            <a:r>
              <a:rPr lang="en-US" dirty="0"/>
              <a:t>E4S image with </a:t>
            </a:r>
            <a:r>
              <a:rPr lang="en-US" dirty="0" err="1"/>
              <a:t>OneAPI</a:t>
            </a:r>
            <a:r>
              <a:rPr lang="en-US" dirty="0"/>
              <a:t> is planned for release next year</a:t>
            </a:r>
          </a:p>
          <a:p>
            <a:r>
              <a:rPr lang="en-US" dirty="0"/>
              <a:t>None of this looks like the Cloud</a:t>
            </a:r>
          </a:p>
        </p:txBody>
      </p:sp>
    </p:spTree>
    <p:extLst>
      <p:ext uri="{BB962C8B-B14F-4D97-AF65-F5344CB8AC3E}">
        <p14:creationId xmlns:p14="http://schemas.microsoft.com/office/powerpoint/2010/main" val="2419301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p:txBody>
          <a:bodyPr/>
          <a:lstStyle/>
          <a:p>
            <a:r>
              <a:rPr lang="en-US" dirty="0"/>
              <a:t>Workflow systems provide a powerful tool to undertake scientific discovery</a:t>
            </a:r>
          </a:p>
          <a:p>
            <a:pPr lvl="1"/>
            <a:r>
              <a:rPr lang="en-US" dirty="0"/>
              <a:t>High-performance Simulation and Modeling; High performance AI; Scientific Data Lifecycle; Real-Time/Streaming; Hybrid</a:t>
            </a:r>
          </a:p>
          <a:p>
            <a:r>
              <a:rPr lang="en-US" dirty="0"/>
              <a:t>There are a large number of systems available</a:t>
            </a:r>
          </a:p>
          <a:p>
            <a:pPr lvl="1"/>
            <a:r>
              <a:rPr lang="en-US" dirty="0"/>
              <a:t>Choosing the right one depends on the needs of the application (computational, data, reproducibility) and what is available locally</a:t>
            </a:r>
          </a:p>
          <a:p>
            <a:r>
              <a:rPr lang="en-US" dirty="0"/>
              <a:t>Workflows help with reproducibility, there are resources that help with sharing workflow codes and data</a:t>
            </a:r>
          </a:p>
          <a:p>
            <a:r>
              <a:rPr lang="en-US" dirty="0"/>
              <a:t>HPC has many reproducibility issues</a:t>
            </a:r>
          </a:p>
          <a:p>
            <a:pPr lvl="1"/>
            <a:r>
              <a:rPr lang="en-US" dirty="0"/>
              <a:t>Containers help with portability, and most HPC systems support containers</a:t>
            </a:r>
          </a:p>
          <a:p>
            <a:pPr lvl="1"/>
            <a:r>
              <a:rPr lang="en-US" dirty="0"/>
              <a:t>HPC and containers are not currently a great fit</a:t>
            </a:r>
          </a:p>
          <a:p>
            <a:endParaRPr lang="en-US" dirty="0"/>
          </a:p>
          <a:p>
            <a:endParaRPr lang="en-US" dirty="0"/>
          </a:p>
        </p:txBody>
      </p:sp>
    </p:spTree>
    <p:extLst>
      <p:ext uri="{BB962C8B-B14F-4D97-AF65-F5344CB8AC3E}">
        <p14:creationId xmlns:p14="http://schemas.microsoft.com/office/powerpoint/2010/main" val="3108808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3" name="Text Placeholder 2">
            <a:extLst>
              <a:ext uri="{FF2B5EF4-FFF2-40B4-BE49-F238E27FC236}">
                <a16:creationId xmlns:a16="http://schemas.microsoft.com/office/drawing/2014/main" id="{C0F5BB2F-57F0-4068-A492-5EA22768D09D}"/>
              </a:ext>
            </a:extLst>
          </p:cNvPr>
          <p:cNvSpPr>
            <a:spLocks noGrp="1"/>
          </p:cNvSpPr>
          <p:nvPr>
            <p:ph type="body" idx="1"/>
          </p:nvPr>
        </p:nvSpPr>
        <p:spPr>
          <a:xfrm>
            <a:off x="447929" y="1325882"/>
            <a:ext cx="5588582" cy="439818"/>
          </a:xfrm>
        </p:spPr>
        <p:txBody>
          <a:bodyPr/>
          <a:lstStyle/>
          <a:p>
            <a:r>
              <a:rPr lang="en-US" dirty="0"/>
              <a:t>Workflow systems</a:t>
            </a:r>
          </a:p>
        </p:txBody>
      </p:sp>
      <p:sp>
        <p:nvSpPr>
          <p:cNvPr id="5" name="Content Placeholder 4"/>
          <p:cNvSpPr>
            <a:spLocks noGrp="1"/>
          </p:cNvSpPr>
          <p:nvPr>
            <p:ph sz="half" idx="2"/>
          </p:nvPr>
        </p:nvSpPr>
        <p:spPr>
          <a:xfrm>
            <a:off x="447929" y="1765700"/>
            <a:ext cx="5588582" cy="4680820"/>
          </a:xfrm>
        </p:spPr>
        <p:txBody>
          <a:bodyPr>
            <a:normAutofit lnSpcReduction="10000"/>
          </a:bodyPr>
          <a:lstStyle/>
          <a:p>
            <a:r>
              <a:rPr lang="en-US" sz="1400" dirty="0" err="1"/>
              <a:t>AiiDA</a:t>
            </a:r>
            <a:r>
              <a:rPr lang="en-US" sz="1400" dirty="0"/>
              <a:t>: </a:t>
            </a:r>
            <a:r>
              <a:rPr lang="en-US" sz="1400" dirty="0">
                <a:hlinkClick r:id="rId3"/>
              </a:rPr>
              <a:t>https://</a:t>
            </a:r>
            <a:r>
              <a:rPr lang="en-US" sz="1400" dirty="0" err="1">
                <a:hlinkClick r:id="rId3"/>
              </a:rPr>
              <a:t>www.aiida.net</a:t>
            </a:r>
            <a:endParaRPr lang="en-US" sz="1400" dirty="0"/>
          </a:p>
          <a:p>
            <a:r>
              <a:rPr lang="en-US" sz="1400" dirty="0"/>
              <a:t>BEE: </a:t>
            </a:r>
            <a:r>
              <a:rPr lang="en-US" sz="1400" dirty="0">
                <a:hlinkClick r:id="rId4"/>
              </a:rPr>
              <a:t>https://github.com/lanl/BEE</a:t>
            </a:r>
            <a:endParaRPr lang="en-US" sz="1400" dirty="0"/>
          </a:p>
          <a:p>
            <a:r>
              <a:rPr lang="en-US" sz="1400" dirty="0"/>
              <a:t>COMPSs: </a:t>
            </a:r>
            <a:r>
              <a:rPr lang="en-US" sz="1400" dirty="0">
                <a:hlinkClick r:id="rId5"/>
              </a:rPr>
              <a:t>https://</a:t>
            </a:r>
            <a:r>
              <a:rPr lang="en-US" sz="1400" dirty="0" err="1">
                <a:hlinkClick r:id="rId5"/>
              </a:rPr>
              <a:t>compss.bsc.es</a:t>
            </a:r>
            <a:endParaRPr lang="en-US" sz="1400" dirty="0"/>
          </a:p>
          <a:p>
            <a:r>
              <a:rPr lang="en-US" sz="1400" dirty="0"/>
              <a:t>Covalent: </a:t>
            </a:r>
            <a:r>
              <a:rPr lang="en-US" sz="1400" dirty="0">
                <a:hlinkClick r:id="rId6"/>
              </a:rPr>
              <a:t>https://</a:t>
            </a:r>
            <a:r>
              <a:rPr lang="en-US" sz="1400" dirty="0" err="1">
                <a:hlinkClick r:id="rId6"/>
              </a:rPr>
              <a:t>www.covalent.xyz</a:t>
            </a:r>
            <a:endParaRPr lang="en-US" sz="1400" dirty="0"/>
          </a:p>
          <a:p>
            <a:r>
              <a:rPr lang="en-US" sz="1400" dirty="0"/>
              <a:t>Cromwell: </a:t>
            </a:r>
            <a:r>
              <a:rPr lang="en-US" sz="1400" dirty="0">
                <a:hlinkClick r:id="rId7"/>
              </a:rPr>
              <a:t>http://</a:t>
            </a:r>
            <a:r>
              <a:rPr lang="en-US" sz="1400" dirty="0" err="1">
                <a:hlinkClick r:id="rId7"/>
              </a:rPr>
              <a:t>cromwell.readthedocs.io</a:t>
            </a:r>
            <a:endParaRPr lang="en-US" sz="1400" dirty="0"/>
          </a:p>
          <a:p>
            <a:r>
              <a:rPr lang="en-US" sz="1400" dirty="0" err="1"/>
              <a:t>FireWorks</a:t>
            </a:r>
            <a:r>
              <a:rPr lang="en-US" sz="1400" dirty="0"/>
              <a:t>: </a:t>
            </a:r>
            <a:r>
              <a:rPr lang="en-US" sz="1400" dirty="0">
                <a:hlinkClick r:id="rId8"/>
              </a:rPr>
              <a:t>https://</a:t>
            </a:r>
            <a:r>
              <a:rPr lang="en-US" sz="1400" dirty="0" err="1">
                <a:hlinkClick r:id="rId8"/>
              </a:rPr>
              <a:t>materialsproject.github.io</a:t>
            </a:r>
            <a:r>
              <a:rPr lang="en-US" sz="1400" dirty="0">
                <a:hlinkClick r:id="rId8"/>
              </a:rPr>
              <a:t>/fireworks</a:t>
            </a:r>
            <a:endParaRPr lang="en-US" sz="1400" dirty="0"/>
          </a:p>
          <a:p>
            <a:r>
              <a:rPr lang="en-US" sz="1400" dirty="0"/>
              <a:t>Galaxy: </a:t>
            </a:r>
            <a:r>
              <a:rPr lang="en-US" sz="1400" dirty="0">
                <a:hlinkClick r:id="rId9"/>
              </a:rPr>
              <a:t>https://</a:t>
            </a:r>
            <a:r>
              <a:rPr lang="en-US" sz="1400" dirty="0" err="1">
                <a:hlinkClick r:id="rId9"/>
              </a:rPr>
              <a:t>galaxyproject.org</a:t>
            </a:r>
            <a:endParaRPr lang="en-US" sz="1400" dirty="0"/>
          </a:p>
          <a:p>
            <a:r>
              <a:rPr lang="en-US" sz="1400" dirty="0" err="1"/>
              <a:t>Maesto</a:t>
            </a:r>
            <a:r>
              <a:rPr lang="en-US" sz="1400" dirty="0"/>
              <a:t>: </a:t>
            </a:r>
            <a:r>
              <a:rPr lang="en-US" sz="1400" dirty="0">
                <a:hlinkClick r:id="rId10"/>
              </a:rPr>
              <a:t>https://maestrowf.readthedocs.io</a:t>
            </a:r>
            <a:endParaRPr lang="en-US" sz="1400" dirty="0"/>
          </a:p>
          <a:p>
            <a:r>
              <a:rPr lang="en-US" sz="1400" dirty="0" err="1"/>
              <a:t>Nextflow</a:t>
            </a:r>
            <a:r>
              <a:rPr lang="en-US" sz="1400" dirty="0"/>
              <a:t>: </a:t>
            </a:r>
            <a:r>
              <a:rPr lang="en-US" sz="1400" dirty="0">
                <a:hlinkClick r:id="rId11"/>
              </a:rPr>
              <a:t>https://</a:t>
            </a:r>
            <a:r>
              <a:rPr lang="en-US" sz="1400" dirty="0" err="1">
                <a:hlinkClick r:id="rId11"/>
              </a:rPr>
              <a:t>www.nextflow.io</a:t>
            </a:r>
            <a:endParaRPr lang="en-US" sz="1400" dirty="0"/>
          </a:p>
          <a:p>
            <a:r>
              <a:rPr lang="en-US" sz="1400" dirty="0"/>
              <a:t>Pegasus: </a:t>
            </a:r>
            <a:r>
              <a:rPr lang="en-US" sz="1400" dirty="0">
                <a:hlinkClick r:id="rId12"/>
              </a:rPr>
              <a:t>https://</a:t>
            </a:r>
            <a:r>
              <a:rPr lang="en-US" sz="1400" dirty="0" err="1">
                <a:hlinkClick r:id="rId12"/>
              </a:rPr>
              <a:t>pegasus.isi.edu</a:t>
            </a:r>
            <a:endParaRPr lang="en-US" sz="1400" dirty="0"/>
          </a:p>
          <a:p>
            <a:r>
              <a:rPr lang="en-US" sz="1400" dirty="0" err="1"/>
              <a:t>Snakemake</a:t>
            </a:r>
            <a:r>
              <a:rPr lang="en-US" sz="1400" dirty="0"/>
              <a:t>: </a:t>
            </a:r>
            <a:r>
              <a:rPr lang="en-US" sz="1400" dirty="0">
                <a:hlinkClick r:id="rId13"/>
              </a:rPr>
              <a:t>https://</a:t>
            </a:r>
            <a:r>
              <a:rPr lang="en-US" sz="1400" dirty="0" err="1">
                <a:hlinkClick r:id="rId13"/>
              </a:rPr>
              <a:t>snakemake.github.io</a:t>
            </a:r>
            <a:endParaRPr lang="en-US" sz="1400" dirty="0"/>
          </a:p>
          <a:p>
            <a:r>
              <a:rPr lang="en-US" sz="1400" dirty="0"/>
              <a:t>Swift: </a:t>
            </a:r>
            <a:r>
              <a:rPr lang="en-US" sz="1400" dirty="0">
                <a:hlinkClick r:id="rId14"/>
              </a:rPr>
              <a:t>http://swift-</a:t>
            </a:r>
            <a:r>
              <a:rPr lang="en-US" sz="1400" dirty="0" err="1">
                <a:hlinkClick r:id="rId14"/>
              </a:rPr>
              <a:t>lang.org</a:t>
            </a:r>
            <a:r>
              <a:rPr lang="en-US" sz="1400" dirty="0">
                <a:hlinkClick r:id="rId14"/>
              </a:rPr>
              <a:t>/Swift-T</a:t>
            </a:r>
            <a:endParaRPr lang="en-US" sz="1400" dirty="0"/>
          </a:p>
          <a:p>
            <a:r>
              <a:rPr lang="en-US" sz="1400" dirty="0" err="1"/>
              <a:t>Taskvine</a:t>
            </a:r>
            <a:r>
              <a:rPr lang="en-US" sz="1400" dirty="0"/>
              <a:t>: </a:t>
            </a:r>
            <a:r>
              <a:rPr lang="en-US" sz="1400" dirty="0">
                <a:hlinkClick r:id="rId15"/>
              </a:rPr>
              <a:t>https://</a:t>
            </a:r>
            <a:r>
              <a:rPr lang="en-US" sz="1400" dirty="0" err="1">
                <a:hlinkClick r:id="rId15"/>
              </a:rPr>
              <a:t>ccl.cse.nd.edu</a:t>
            </a:r>
            <a:r>
              <a:rPr lang="en-US" sz="1400" dirty="0">
                <a:hlinkClick r:id="rId15"/>
              </a:rPr>
              <a:t>/software/</a:t>
            </a:r>
            <a:r>
              <a:rPr lang="en-US" sz="1400" dirty="0" err="1">
                <a:hlinkClick r:id="rId15"/>
              </a:rPr>
              <a:t>taskvine</a:t>
            </a:r>
            <a:endParaRPr lang="en-US" sz="1400" dirty="0"/>
          </a:p>
        </p:txBody>
      </p:sp>
      <p:sp>
        <p:nvSpPr>
          <p:cNvPr id="4" name="Text Placeholder 3">
            <a:extLst>
              <a:ext uri="{FF2B5EF4-FFF2-40B4-BE49-F238E27FC236}">
                <a16:creationId xmlns:a16="http://schemas.microsoft.com/office/drawing/2014/main" id="{AE575107-4F7D-71AD-7696-3AC2607786E1}"/>
              </a:ext>
            </a:extLst>
          </p:cNvPr>
          <p:cNvSpPr>
            <a:spLocks noGrp="1"/>
          </p:cNvSpPr>
          <p:nvPr>
            <p:ph type="body" sz="quarter" idx="3"/>
          </p:nvPr>
        </p:nvSpPr>
        <p:spPr>
          <a:xfrm>
            <a:off x="6209643" y="1325880"/>
            <a:ext cx="5531934" cy="439819"/>
          </a:xfrm>
        </p:spPr>
        <p:txBody>
          <a:bodyPr/>
          <a:lstStyle/>
          <a:p>
            <a:r>
              <a:rPr lang="en-US" dirty="0"/>
              <a:t>Containers</a:t>
            </a:r>
          </a:p>
        </p:txBody>
      </p:sp>
      <p:sp>
        <p:nvSpPr>
          <p:cNvPr id="6" name="Content Placeholder 5">
            <a:extLst>
              <a:ext uri="{FF2B5EF4-FFF2-40B4-BE49-F238E27FC236}">
                <a16:creationId xmlns:a16="http://schemas.microsoft.com/office/drawing/2014/main" id="{479AB012-5311-2152-A440-A6615657E93C}"/>
              </a:ext>
            </a:extLst>
          </p:cNvPr>
          <p:cNvSpPr>
            <a:spLocks noGrp="1"/>
          </p:cNvSpPr>
          <p:nvPr>
            <p:ph sz="quarter" idx="4"/>
          </p:nvPr>
        </p:nvSpPr>
        <p:spPr>
          <a:xfrm>
            <a:off x="6209643" y="1765700"/>
            <a:ext cx="5531934" cy="3373229"/>
          </a:xfrm>
        </p:spPr>
        <p:txBody>
          <a:bodyPr/>
          <a:lstStyle/>
          <a:p>
            <a:r>
              <a:rPr lang="en-US" sz="1800" dirty="0" err="1"/>
              <a:t>Apptainer</a:t>
            </a:r>
            <a:r>
              <a:rPr lang="en-US" sz="1800" dirty="0"/>
              <a:t> (singularity) </a:t>
            </a:r>
            <a:r>
              <a:rPr lang="en-US" sz="1800" dirty="0">
                <a:hlinkClick r:id="rId16"/>
              </a:rPr>
              <a:t>https://apptainer.org</a:t>
            </a:r>
            <a:endParaRPr lang="en-US" sz="1800" dirty="0"/>
          </a:p>
          <a:p>
            <a:r>
              <a:rPr lang="en-US" sz="1800" dirty="0" err="1"/>
              <a:t>Charliecloud</a:t>
            </a:r>
            <a:r>
              <a:rPr lang="en-US" sz="1800" dirty="0"/>
              <a:t>: </a:t>
            </a:r>
            <a:r>
              <a:rPr lang="en-US" sz="1800" dirty="0">
                <a:hlinkClick r:id="rId17"/>
              </a:rPr>
              <a:t>https://hpc.github.io/charliecloud</a:t>
            </a:r>
            <a:endParaRPr lang="en-US" sz="1800" dirty="0"/>
          </a:p>
          <a:p>
            <a:r>
              <a:rPr lang="en-US" sz="1800" dirty="0"/>
              <a:t>Docker: </a:t>
            </a:r>
            <a:r>
              <a:rPr lang="en-US" sz="1800" dirty="0">
                <a:hlinkClick r:id="rId18"/>
              </a:rPr>
              <a:t>https://</a:t>
            </a:r>
            <a:r>
              <a:rPr lang="en-US" sz="1800" dirty="0" err="1">
                <a:hlinkClick r:id="rId18"/>
              </a:rPr>
              <a:t>docker.com</a:t>
            </a:r>
            <a:endParaRPr lang="en-US" sz="1800" dirty="0"/>
          </a:p>
          <a:p>
            <a:r>
              <a:rPr lang="en-US" sz="1800" dirty="0" err="1"/>
              <a:t>Podman</a:t>
            </a:r>
            <a:r>
              <a:rPr lang="en-US" sz="1800" dirty="0"/>
              <a:t>: </a:t>
            </a:r>
            <a:r>
              <a:rPr lang="en-US" sz="1800" dirty="0">
                <a:hlinkClick r:id="rId19"/>
              </a:rPr>
              <a:t>https://podman.io</a:t>
            </a:r>
            <a:endParaRPr lang="en-US" sz="1800" dirty="0"/>
          </a:p>
          <a:p>
            <a:r>
              <a:rPr lang="en-US" sz="1800" dirty="0"/>
              <a:t>Sarus: </a:t>
            </a:r>
            <a:r>
              <a:rPr lang="en-US" sz="1800" dirty="0">
                <a:hlinkClick r:id="rId20"/>
              </a:rPr>
              <a:t>https://sarus.readthedocs.io/en/stable</a:t>
            </a:r>
            <a:endParaRPr lang="en-US" sz="1800" dirty="0"/>
          </a:p>
          <a:p>
            <a:r>
              <a:rPr lang="en-US" sz="1800" dirty="0"/>
              <a:t>Shifter: </a:t>
            </a:r>
            <a:r>
              <a:rPr lang="en-US" sz="1800" dirty="0">
                <a:hlinkClick r:id="rId21"/>
              </a:rPr>
              <a:t>https://shifter.readthedocs.io/en/latest</a:t>
            </a:r>
            <a:endParaRPr lang="en-US" sz="1800" dirty="0"/>
          </a:p>
        </p:txBody>
      </p:sp>
    </p:spTree>
    <p:extLst>
      <p:ext uri="{BB962C8B-B14F-4D97-AF65-F5344CB8AC3E}">
        <p14:creationId xmlns:p14="http://schemas.microsoft.com/office/powerpoint/2010/main" val="19321768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0AF0FD6-CBDA-3E8C-BE09-175550CCCBAA}"/>
              </a:ext>
            </a:extLst>
          </p:cNvPr>
          <p:cNvSpPr>
            <a:spLocks noGrp="1"/>
          </p:cNvSpPr>
          <p:nvPr>
            <p:ph type="body" idx="1"/>
          </p:nvPr>
        </p:nvSpPr>
        <p:spPr>
          <a:xfrm>
            <a:off x="547302" y="1313182"/>
            <a:ext cx="5531934" cy="439818"/>
          </a:xfrm>
        </p:spPr>
        <p:txBody>
          <a:bodyPr/>
          <a:lstStyle/>
          <a:p>
            <a:r>
              <a:rPr lang="en-US" dirty="0"/>
              <a:t>Workflow repositories</a:t>
            </a:r>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sz="half" idx="2"/>
          </p:nvPr>
        </p:nvSpPr>
        <p:spPr>
          <a:xfrm>
            <a:off x="547302" y="1753000"/>
            <a:ext cx="5531934" cy="3373229"/>
          </a:xfrm>
        </p:spPr>
        <p:txBody>
          <a:bodyPr/>
          <a:lstStyle/>
          <a:p>
            <a:r>
              <a:rPr lang="en-US" sz="1800" dirty="0"/>
              <a:t>@</a:t>
            </a:r>
            <a:r>
              <a:rPr lang="en-US" sz="1800" dirty="0" err="1"/>
              <a:t>nf</a:t>
            </a:r>
            <a:r>
              <a:rPr lang="en-US" sz="1800" dirty="0"/>
              <a:t>-core (</a:t>
            </a:r>
            <a:r>
              <a:rPr lang="en-US" sz="1800" dirty="0" err="1"/>
              <a:t>Nextflow</a:t>
            </a:r>
            <a:r>
              <a:rPr lang="en-US" sz="1800" dirty="0"/>
              <a:t>)</a:t>
            </a:r>
          </a:p>
          <a:p>
            <a:pPr lvl="1"/>
            <a:r>
              <a:rPr lang="en-US" sz="1600" dirty="0">
                <a:hlinkClick r:id="rId3"/>
              </a:rPr>
              <a:t>https://</a:t>
            </a:r>
            <a:r>
              <a:rPr lang="en-US" sz="1600" dirty="0" err="1">
                <a:hlinkClick r:id="rId3"/>
              </a:rPr>
              <a:t>nf-co.re</a:t>
            </a:r>
            <a:endParaRPr lang="en-US" sz="1600" dirty="0"/>
          </a:p>
          <a:p>
            <a:r>
              <a:rPr lang="en-US" sz="1800" dirty="0" err="1"/>
              <a:t>Snakemake</a:t>
            </a:r>
            <a:r>
              <a:rPr lang="en-US" sz="1800" dirty="0"/>
              <a:t> workflow catalog</a:t>
            </a:r>
          </a:p>
          <a:p>
            <a:pPr lvl="1"/>
            <a:r>
              <a:rPr lang="en-US" sz="1600" dirty="0"/>
              <a:t> </a:t>
            </a:r>
            <a:r>
              <a:rPr lang="en-US" sz="1600" dirty="0">
                <a:hlinkClick r:id="rId4"/>
              </a:rPr>
              <a:t>https://</a:t>
            </a:r>
            <a:r>
              <a:rPr lang="en-US" sz="1600" dirty="0" err="1">
                <a:hlinkClick r:id="rId4"/>
              </a:rPr>
              <a:t>snakemake.github.io</a:t>
            </a:r>
            <a:r>
              <a:rPr lang="en-US" sz="1600" dirty="0">
                <a:hlinkClick r:id="rId4"/>
              </a:rPr>
              <a:t>/</a:t>
            </a:r>
            <a:r>
              <a:rPr lang="en-US" sz="1600" dirty="0" err="1">
                <a:hlinkClick r:id="rId4"/>
              </a:rPr>
              <a:t>snakemake</a:t>
            </a:r>
            <a:r>
              <a:rPr lang="en-US" sz="1600" dirty="0">
                <a:hlinkClick r:id="rId4"/>
              </a:rPr>
              <a:t>-workflow-catalog </a:t>
            </a:r>
            <a:endParaRPr lang="en-US" sz="1600" dirty="0"/>
          </a:p>
        </p:txBody>
      </p:sp>
      <p:sp>
        <p:nvSpPr>
          <p:cNvPr id="7" name="Text Placeholder 6">
            <a:extLst>
              <a:ext uri="{FF2B5EF4-FFF2-40B4-BE49-F238E27FC236}">
                <a16:creationId xmlns:a16="http://schemas.microsoft.com/office/drawing/2014/main" id="{5F004DF5-DB37-F731-A4BF-3C41482CA35A}"/>
              </a:ext>
            </a:extLst>
          </p:cNvPr>
          <p:cNvSpPr>
            <a:spLocks noGrp="1"/>
          </p:cNvSpPr>
          <p:nvPr>
            <p:ph type="body" sz="quarter" idx="3"/>
          </p:nvPr>
        </p:nvSpPr>
        <p:spPr>
          <a:xfrm>
            <a:off x="6252368" y="1313182"/>
            <a:ext cx="5531934" cy="439818"/>
          </a:xfrm>
        </p:spPr>
        <p:txBody>
          <a:bodyPr/>
          <a:lstStyle/>
          <a:p>
            <a:r>
              <a:rPr lang="en-US" dirty="0"/>
              <a:t>Workflow registries</a:t>
            </a:r>
          </a:p>
        </p:txBody>
      </p:sp>
      <p:sp>
        <p:nvSpPr>
          <p:cNvPr id="8" name="Content Placeholder 7">
            <a:extLst>
              <a:ext uri="{FF2B5EF4-FFF2-40B4-BE49-F238E27FC236}">
                <a16:creationId xmlns:a16="http://schemas.microsoft.com/office/drawing/2014/main" id="{8DA2FF17-136F-FCB6-B5F0-117C16732797}"/>
              </a:ext>
            </a:extLst>
          </p:cNvPr>
          <p:cNvSpPr>
            <a:spLocks noGrp="1"/>
          </p:cNvSpPr>
          <p:nvPr>
            <p:ph sz="quarter" idx="4"/>
          </p:nvPr>
        </p:nvSpPr>
        <p:spPr>
          <a:xfrm>
            <a:off x="6252368" y="1753000"/>
            <a:ext cx="5531934" cy="3373229"/>
          </a:xfrm>
        </p:spPr>
        <p:txBody>
          <a:bodyPr/>
          <a:lstStyle/>
          <a:p>
            <a:r>
              <a:rPr lang="en-US" sz="1800" dirty="0" err="1"/>
              <a:t>WorkflowHub</a:t>
            </a:r>
            <a:endParaRPr lang="en-US" sz="1800" dirty="0"/>
          </a:p>
          <a:p>
            <a:pPr lvl="1"/>
            <a:r>
              <a:rPr lang="en-US" sz="1600" dirty="0">
                <a:hlinkClick r:id="rId5"/>
              </a:rPr>
              <a:t>https://</a:t>
            </a:r>
            <a:r>
              <a:rPr lang="en-US" sz="1600" dirty="0" err="1">
                <a:hlinkClick r:id="rId5"/>
              </a:rPr>
              <a:t>workflowhub.eu</a:t>
            </a:r>
            <a:endParaRPr lang="en-US" sz="1600" dirty="0"/>
          </a:p>
          <a:p>
            <a:r>
              <a:rPr lang="en-US" sz="1800" dirty="0" err="1"/>
              <a:t>Dockstore</a:t>
            </a:r>
            <a:endParaRPr lang="en-US" sz="1800" dirty="0"/>
          </a:p>
          <a:p>
            <a:pPr lvl="1"/>
            <a:r>
              <a:rPr lang="en-US" sz="1600" dirty="0">
                <a:hlinkClick r:id="rId6"/>
              </a:rPr>
              <a:t>https://</a:t>
            </a:r>
            <a:r>
              <a:rPr lang="en-US" sz="1600" dirty="0" err="1">
                <a:hlinkClick r:id="rId6"/>
              </a:rPr>
              <a:t>dockstore.org</a:t>
            </a:r>
            <a:endParaRPr lang="en-US" sz="1600" dirty="0"/>
          </a:p>
        </p:txBody>
      </p:sp>
      <p:sp>
        <p:nvSpPr>
          <p:cNvPr id="9" name="Text Placeholder 6">
            <a:extLst>
              <a:ext uri="{FF2B5EF4-FFF2-40B4-BE49-F238E27FC236}">
                <a16:creationId xmlns:a16="http://schemas.microsoft.com/office/drawing/2014/main" id="{8A04571E-2D8B-BCF4-FAFA-02BE1F699320}"/>
              </a:ext>
            </a:extLst>
          </p:cNvPr>
          <p:cNvSpPr txBox="1">
            <a:spLocks/>
          </p:cNvSpPr>
          <p:nvPr/>
        </p:nvSpPr>
        <p:spPr bwMode="auto">
          <a:xfrm>
            <a:off x="547302" y="3420180"/>
            <a:ext cx="5531934" cy="439818"/>
          </a:xfrm>
          <a:prstGeom prst="rect">
            <a:avLst/>
          </a:prstGeom>
          <a:solidFill>
            <a:schemeClr val="accent1">
              <a:lumMod val="40000"/>
              <a:lumOff val="60000"/>
            </a:schemeClr>
          </a:solidFill>
          <a:ln w="19050">
            <a:solidFill>
              <a:schemeClr val="tx2">
                <a:lumMod val="60000"/>
                <a:lumOff val="40000"/>
              </a:schemeClr>
            </a:solidFill>
            <a:miter lim="800000"/>
            <a:headEnd/>
            <a:tailEnd/>
          </a:ln>
        </p:spPr>
        <p:txBody>
          <a:bodyPr vert="horz" wrap="square" lIns="91440" tIns="45720" rIns="91440" bIns="45720" numCol="1" anchor="b" anchorCtr="0" compatLnSpc="1">
            <a:prstTxWarp prst="textNoShape">
              <a:avLst/>
            </a:prstTxWarp>
            <a:noAutofit/>
          </a:bodyPr>
          <a:lstStyle>
            <a:lvl1pPr marL="0" indent="0" algn="l" rtl="0" eaLnBrk="1" fontAlgn="base" hangingPunct="1">
              <a:lnSpc>
                <a:spcPct val="90000"/>
              </a:lnSpc>
              <a:spcBef>
                <a:spcPts val="1400"/>
              </a:spcBef>
              <a:spcAft>
                <a:spcPct val="0"/>
              </a:spcAft>
              <a:buClr>
                <a:schemeClr val="tx1"/>
              </a:buClr>
              <a:buFont typeface="Arial" charset="0"/>
              <a:buNone/>
              <a:defRPr sz="2000" b="1" kern="1200">
                <a:solidFill>
                  <a:schemeClr val="tx2"/>
                </a:solidFill>
                <a:latin typeface="+mn-lt"/>
                <a:ea typeface="+mn-ea"/>
                <a:cs typeface="+mn-cs"/>
              </a:defRPr>
            </a:lvl1pPr>
            <a:lvl2pPr marL="457200" indent="0" algn="l" rtl="0" eaLnBrk="1" fontAlgn="base" hangingPunct="1">
              <a:lnSpc>
                <a:spcPct val="90000"/>
              </a:lnSpc>
              <a:spcBef>
                <a:spcPts val="800"/>
              </a:spcBef>
              <a:spcAft>
                <a:spcPct val="0"/>
              </a:spcAft>
              <a:buClr>
                <a:schemeClr val="tx1"/>
              </a:buClr>
              <a:buFont typeface="Arial" charset="0"/>
              <a:buNone/>
              <a:defRPr sz="2000" b="1" kern="1200">
                <a:solidFill>
                  <a:schemeClr val="tx1"/>
                </a:solidFill>
                <a:latin typeface="+mn-lt"/>
                <a:ea typeface="+mn-ea"/>
                <a:cs typeface="+mn-cs"/>
              </a:defRPr>
            </a:lvl2pPr>
            <a:lvl3pPr marL="914400" indent="0" algn="l" rtl="0" eaLnBrk="1" fontAlgn="base" hangingPunct="1">
              <a:lnSpc>
                <a:spcPct val="90000"/>
              </a:lnSpc>
              <a:spcBef>
                <a:spcPts val="800"/>
              </a:spcBef>
              <a:spcAft>
                <a:spcPct val="0"/>
              </a:spcAft>
              <a:buClr>
                <a:schemeClr val="tx1"/>
              </a:buClr>
              <a:buFont typeface="Arial" charset="0"/>
              <a:buNone/>
              <a:defRPr sz="1800" b="1" kern="1200">
                <a:solidFill>
                  <a:schemeClr val="tx1"/>
                </a:solidFill>
                <a:latin typeface="+mn-lt"/>
                <a:ea typeface="+mn-ea"/>
                <a:cs typeface="+mn-cs"/>
              </a:defRPr>
            </a:lvl3pPr>
            <a:lvl4pPr marL="1371600" indent="0" algn="l" rtl="0" eaLnBrk="1" fontAlgn="base" hangingPunct="1">
              <a:lnSpc>
                <a:spcPct val="90000"/>
              </a:lnSpc>
              <a:spcBef>
                <a:spcPts val="800"/>
              </a:spcBef>
              <a:spcAft>
                <a:spcPct val="0"/>
              </a:spcAft>
              <a:buClr>
                <a:schemeClr val="tx1"/>
              </a:buClr>
              <a:buFont typeface="Arial" charset="0"/>
              <a:buNone/>
              <a:defRPr sz="1600" b="1" kern="1200">
                <a:solidFill>
                  <a:schemeClr val="tx1"/>
                </a:solidFill>
                <a:latin typeface="+mn-lt"/>
                <a:ea typeface="+mn-ea"/>
                <a:cs typeface="+mn-cs"/>
              </a:defRPr>
            </a:lvl4pPr>
            <a:lvl5pPr marL="1828800" indent="0" algn="l" rtl="0" eaLnBrk="1" fontAlgn="base" hangingPunct="1">
              <a:lnSpc>
                <a:spcPct val="90000"/>
              </a:lnSpc>
              <a:spcBef>
                <a:spcPts val="600"/>
              </a:spcBef>
              <a:spcAft>
                <a:spcPct val="0"/>
              </a:spcAft>
              <a:buClr>
                <a:schemeClr val="tx1"/>
              </a:buClr>
              <a:buFont typeface="Arial"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t>Metadata frameworks</a:t>
            </a:r>
          </a:p>
        </p:txBody>
      </p:sp>
      <p:sp>
        <p:nvSpPr>
          <p:cNvPr id="10" name="Content Placeholder 7">
            <a:extLst>
              <a:ext uri="{FF2B5EF4-FFF2-40B4-BE49-F238E27FC236}">
                <a16:creationId xmlns:a16="http://schemas.microsoft.com/office/drawing/2014/main" id="{9437BDBF-C23D-CC5E-1084-2407A304C067}"/>
              </a:ext>
            </a:extLst>
          </p:cNvPr>
          <p:cNvSpPr txBox="1">
            <a:spLocks/>
          </p:cNvSpPr>
          <p:nvPr/>
        </p:nvSpPr>
        <p:spPr bwMode="auto">
          <a:xfrm>
            <a:off x="547302" y="3859999"/>
            <a:ext cx="5531934" cy="1706048"/>
          </a:xfrm>
          <a:prstGeom prst="rect">
            <a:avLst/>
          </a:prstGeo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0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4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lang="en-US"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en-US" sz="1800" dirty="0"/>
              <a:t>Common workflow language</a:t>
            </a:r>
          </a:p>
          <a:p>
            <a:pPr lvl="1"/>
            <a:r>
              <a:rPr lang="en-US" sz="1600" dirty="0">
                <a:hlinkClick r:id="rId7"/>
              </a:rPr>
              <a:t>https://www.commonwl.org</a:t>
            </a:r>
            <a:endParaRPr lang="en-US" sz="1600" dirty="0"/>
          </a:p>
          <a:p>
            <a:r>
              <a:rPr lang="en-US" sz="1800" dirty="0"/>
              <a:t>Workflow RO-Crate</a:t>
            </a:r>
          </a:p>
          <a:p>
            <a:pPr lvl="1"/>
            <a:r>
              <a:rPr lang="en-US" sz="1600" dirty="0">
                <a:hlinkClick r:id="rId8"/>
              </a:rPr>
              <a:t>https://w3id.org/workflowhub/workflow-ro-crate/1.0</a:t>
            </a:r>
            <a:endParaRPr lang="en-US" sz="1600" dirty="0"/>
          </a:p>
          <a:p>
            <a:r>
              <a:rPr lang="en-US" sz="1800" dirty="0" err="1"/>
              <a:t>Bioschemas</a:t>
            </a:r>
            <a:r>
              <a:rPr lang="en-US" sz="1800" dirty="0"/>
              <a:t> Profiles</a:t>
            </a:r>
          </a:p>
          <a:p>
            <a:pPr lvl="1"/>
            <a:r>
              <a:rPr lang="en-US" sz="1600" dirty="0">
                <a:hlinkClick r:id="rId9"/>
              </a:rPr>
              <a:t>https://</a:t>
            </a:r>
            <a:r>
              <a:rPr lang="en-US" sz="1600" dirty="0" err="1">
                <a:hlinkClick r:id="rId9"/>
              </a:rPr>
              <a:t>bioschemas.org</a:t>
            </a:r>
            <a:r>
              <a:rPr lang="en-US" sz="1600" dirty="0">
                <a:hlinkClick r:id="rId9"/>
              </a:rPr>
              <a:t>/profiles</a:t>
            </a:r>
            <a:endParaRPr lang="en-US" sz="1600" dirty="0"/>
          </a:p>
          <a:p>
            <a:pPr lvl="1"/>
            <a:endParaRPr lang="en-US" sz="1600" dirty="0"/>
          </a:p>
        </p:txBody>
      </p:sp>
      <p:sp>
        <p:nvSpPr>
          <p:cNvPr id="13" name="Text Placeholder 6">
            <a:extLst>
              <a:ext uri="{FF2B5EF4-FFF2-40B4-BE49-F238E27FC236}">
                <a16:creationId xmlns:a16="http://schemas.microsoft.com/office/drawing/2014/main" id="{AAEC0AF4-C7C0-1697-95CA-1B3E5B451F42}"/>
              </a:ext>
            </a:extLst>
          </p:cNvPr>
          <p:cNvSpPr txBox="1">
            <a:spLocks/>
          </p:cNvSpPr>
          <p:nvPr/>
        </p:nvSpPr>
        <p:spPr bwMode="auto">
          <a:xfrm>
            <a:off x="6252368" y="3420180"/>
            <a:ext cx="5531934" cy="439818"/>
          </a:xfrm>
          <a:prstGeom prst="rect">
            <a:avLst/>
          </a:prstGeom>
          <a:solidFill>
            <a:schemeClr val="accent1">
              <a:lumMod val="40000"/>
              <a:lumOff val="60000"/>
            </a:schemeClr>
          </a:solidFill>
          <a:ln w="19050">
            <a:solidFill>
              <a:schemeClr val="tx2">
                <a:lumMod val="60000"/>
                <a:lumOff val="40000"/>
              </a:schemeClr>
            </a:solidFill>
            <a:miter lim="800000"/>
            <a:headEnd/>
            <a:tailEnd/>
          </a:ln>
        </p:spPr>
        <p:txBody>
          <a:bodyPr vert="horz" wrap="square" lIns="91440" tIns="45720" rIns="91440" bIns="45720" numCol="1" anchor="b" anchorCtr="0" compatLnSpc="1">
            <a:prstTxWarp prst="textNoShape">
              <a:avLst/>
            </a:prstTxWarp>
            <a:noAutofit/>
          </a:bodyPr>
          <a:lstStyle>
            <a:lvl1pPr marL="0" indent="0" algn="l" rtl="0" eaLnBrk="1" fontAlgn="base" hangingPunct="1">
              <a:lnSpc>
                <a:spcPct val="90000"/>
              </a:lnSpc>
              <a:spcBef>
                <a:spcPts val="1400"/>
              </a:spcBef>
              <a:spcAft>
                <a:spcPct val="0"/>
              </a:spcAft>
              <a:buClr>
                <a:schemeClr val="tx1"/>
              </a:buClr>
              <a:buFont typeface="Arial" charset="0"/>
              <a:buNone/>
              <a:defRPr sz="2000" b="1" kern="1200">
                <a:solidFill>
                  <a:schemeClr val="tx2"/>
                </a:solidFill>
                <a:latin typeface="+mn-lt"/>
                <a:ea typeface="+mn-ea"/>
                <a:cs typeface="+mn-cs"/>
              </a:defRPr>
            </a:lvl1pPr>
            <a:lvl2pPr marL="457200" indent="0" algn="l" rtl="0" eaLnBrk="1" fontAlgn="base" hangingPunct="1">
              <a:lnSpc>
                <a:spcPct val="90000"/>
              </a:lnSpc>
              <a:spcBef>
                <a:spcPts val="800"/>
              </a:spcBef>
              <a:spcAft>
                <a:spcPct val="0"/>
              </a:spcAft>
              <a:buClr>
                <a:schemeClr val="tx1"/>
              </a:buClr>
              <a:buFont typeface="Arial" charset="0"/>
              <a:buNone/>
              <a:defRPr sz="2000" b="1" kern="1200">
                <a:solidFill>
                  <a:schemeClr val="tx1"/>
                </a:solidFill>
                <a:latin typeface="+mn-lt"/>
                <a:ea typeface="+mn-ea"/>
                <a:cs typeface="+mn-cs"/>
              </a:defRPr>
            </a:lvl2pPr>
            <a:lvl3pPr marL="914400" indent="0" algn="l" rtl="0" eaLnBrk="1" fontAlgn="base" hangingPunct="1">
              <a:lnSpc>
                <a:spcPct val="90000"/>
              </a:lnSpc>
              <a:spcBef>
                <a:spcPts val="800"/>
              </a:spcBef>
              <a:spcAft>
                <a:spcPct val="0"/>
              </a:spcAft>
              <a:buClr>
                <a:schemeClr val="tx1"/>
              </a:buClr>
              <a:buFont typeface="Arial" charset="0"/>
              <a:buNone/>
              <a:defRPr sz="1800" b="1" kern="1200">
                <a:solidFill>
                  <a:schemeClr val="tx1"/>
                </a:solidFill>
                <a:latin typeface="+mn-lt"/>
                <a:ea typeface="+mn-ea"/>
                <a:cs typeface="+mn-cs"/>
              </a:defRPr>
            </a:lvl3pPr>
            <a:lvl4pPr marL="1371600" indent="0" algn="l" rtl="0" eaLnBrk="1" fontAlgn="base" hangingPunct="1">
              <a:lnSpc>
                <a:spcPct val="90000"/>
              </a:lnSpc>
              <a:spcBef>
                <a:spcPts val="800"/>
              </a:spcBef>
              <a:spcAft>
                <a:spcPct val="0"/>
              </a:spcAft>
              <a:buClr>
                <a:schemeClr val="tx1"/>
              </a:buClr>
              <a:buFont typeface="Arial" charset="0"/>
              <a:buNone/>
              <a:defRPr sz="1600" b="1" kern="1200">
                <a:solidFill>
                  <a:schemeClr val="tx1"/>
                </a:solidFill>
                <a:latin typeface="+mn-lt"/>
                <a:ea typeface="+mn-ea"/>
                <a:cs typeface="+mn-cs"/>
              </a:defRPr>
            </a:lvl4pPr>
            <a:lvl5pPr marL="1828800" indent="0" algn="l" rtl="0" eaLnBrk="1" fontAlgn="base" hangingPunct="1">
              <a:lnSpc>
                <a:spcPct val="90000"/>
              </a:lnSpc>
              <a:spcBef>
                <a:spcPts val="600"/>
              </a:spcBef>
              <a:spcAft>
                <a:spcPct val="0"/>
              </a:spcAft>
              <a:buClr>
                <a:schemeClr val="tx1"/>
              </a:buClr>
              <a:buFont typeface="Arial"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t>Data repositories</a:t>
            </a:r>
          </a:p>
        </p:txBody>
      </p:sp>
      <p:sp>
        <p:nvSpPr>
          <p:cNvPr id="14" name="Content Placeholder 7">
            <a:extLst>
              <a:ext uri="{FF2B5EF4-FFF2-40B4-BE49-F238E27FC236}">
                <a16:creationId xmlns:a16="http://schemas.microsoft.com/office/drawing/2014/main" id="{E07B2F44-65E2-BFC9-06C6-E2B894622B7B}"/>
              </a:ext>
            </a:extLst>
          </p:cNvPr>
          <p:cNvSpPr txBox="1">
            <a:spLocks/>
          </p:cNvSpPr>
          <p:nvPr/>
        </p:nvSpPr>
        <p:spPr bwMode="auto">
          <a:xfrm>
            <a:off x="6252368" y="3859999"/>
            <a:ext cx="5531934" cy="1706048"/>
          </a:xfrm>
          <a:prstGeom prst="rect">
            <a:avLst/>
          </a:prstGeo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0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4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lang="en-US"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en-US" sz="1800" dirty="0" err="1"/>
              <a:t>Zenodo</a:t>
            </a:r>
            <a:endParaRPr lang="en-US" sz="1800" dirty="0"/>
          </a:p>
          <a:p>
            <a:pPr lvl="1"/>
            <a:r>
              <a:rPr lang="en-US" sz="1600" dirty="0">
                <a:hlinkClick r:id="rId10"/>
              </a:rPr>
              <a:t>https://</a:t>
            </a:r>
            <a:r>
              <a:rPr lang="en-US" sz="1600" dirty="0" err="1">
                <a:hlinkClick r:id="rId10"/>
              </a:rPr>
              <a:t>zenodo.org</a:t>
            </a:r>
            <a:endParaRPr lang="en-US" sz="1600" dirty="0"/>
          </a:p>
          <a:p>
            <a:r>
              <a:rPr lang="en-US" sz="1800" dirty="0" err="1"/>
              <a:t>Dataverse</a:t>
            </a:r>
            <a:endParaRPr lang="en-US" sz="1800" dirty="0"/>
          </a:p>
          <a:p>
            <a:pPr lvl="1"/>
            <a:r>
              <a:rPr lang="en-US" sz="1600" dirty="0">
                <a:hlinkClick r:id="rId11"/>
              </a:rPr>
              <a:t>https://</a:t>
            </a:r>
            <a:r>
              <a:rPr lang="en-US" sz="1600" dirty="0" err="1">
                <a:hlinkClick r:id="rId11"/>
              </a:rPr>
              <a:t>dataverse.org</a:t>
            </a:r>
            <a:r>
              <a:rPr lang="en-US" sz="1600" dirty="0">
                <a:hlinkClick r:id="rId11"/>
              </a:rPr>
              <a:t> </a:t>
            </a:r>
            <a:endParaRPr lang="en-US" sz="1600" dirty="0"/>
          </a:p>
          <a:p>
            <a:pPr marL="346075" lvl="1" indent="0">
              <a:buNone/>
            </a:pPr>
            <a:endParaRPr lang="en-US" sz="1600" dirty="0"/>
          </a:p>
        </p:txBody>
      </p:sp>
      <p:sp>
        <p:nvSpPr>
          <p:cNvPr id="5" name="Title 4">
            <a:extLst>
              <a:ext uri="{FF2B5EF4-FFF2-40B4-BE49-F238E27FC236}">
                <a16:creationId xmlns:a16="http://schemas.microsoft.com/office/drawing/2014/main" id="{AC659930-CCD4-14C0-85C7-B0F8F6B502CD}"/>
              </a:ext>
            </a:extLst>
          </p:cNvPr>
          <p:cNvSpPr>
            <a:spLocks noGrp="1"/>
          </p:cNvSpPr>
          <p:nvPr>
            <p:ph type="title"/>
          </p:nvPr>
        </p:nvSpPr>
        <p:spPr/>
        <p:txBody>
          <a:bodyPr/>
          <a:lstStyle/>
          <a:p>
            <a:r>
              <a:rPr lang="en-US" dirty="0"/>
              <a:t>Other resources</a:t>
            </a:r>
          </a:p>
        </p:txBody>
      </p:sp>
    </p:spTree>
    <p:extLst>
      <p:ext uri="{BB962C8B-B14F-4D97-AF65-F5344CB8AC3E}">
        <p14:creationId xmlns:p14="http://schemas.microsoft.com/office/powerpoint/2010/main" val="2690226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r>
              <a:rPr lang="en-US" b="1" dirty="0"/>
              <a:t>Introduction </a:t>
            </a:r>
            <a:endParaRPr lang="en-US" dirty="0"/>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idx="1"/>
          </p:nvPr>
        </p:nvSpPr>
        <p:spPr/>
        <p:txBody>
          <a:bodyPr/>
          <a:lstStyle/>
          <a:p>
            <a:r>
              <a:rPr lang="en-US" dirty="0"/>
              <a:t>A </a:t>
            </a:r>
            <a:r>
              <a:rPr lang="en-US" i="1" dirty="0"/>
              <a:t>workflow</a:t>
            </a:r>
            <a:r>
              <a:rPr lang="en-US" dirty="0"/>
              <a:t> can be any series of activities needed to complete a task</a:t>
            </a:r>
          </a:p>
          <a:p>
            <a:r>
              <a:rPr lang="en-US" dirty="0"/>
              <a:t>In scientific computing, a workflow can help with reproducibility by</a:t>
            </a:r>
          </a:p>
          <a:p>
            <a:pPr lvl="1"/>
            <a:r>
              <a:rPr lang="en-US" dirty="0"/>
              <a:t>Describing in a formal way how to undertake activities for scientific problem-solving </a:t>
            </a:r>
          </a:p>
          <a:p>
            <a:pPr lvl="1"/>
            <a:r>
              <a:rPr lang="en-US" dirty="0"/>
              <a:t>Might be as simple as using a script, or as complex as using a domain specific workflow description language</a:t>
            </a:r>
          </a:p>
          <a:p>
            <a:r>
              <a:rPr lang="en-US" dirty="0"/>
              <a:t>A </a:t>
            </a:r>
            <a:r>
              <a:rPr lang="en-US" i="1" dirty="0"/>
              <a:t>workflow system </a:t>
            </a:r>
            <a:r>
              <a:rPr lang="en-US" dirty="0"/>
              <a:t>can help with reproducibility by</a:t>
            </a:r>
          </a:p>
          <a:p>
            <a:pPr lvl="1"/>
            <a:r>
              <a:rPr lang="en-US" dirty="0"/>
              <a:t>Providing the infrastructure required to execute the activities described by a workflow</a:t>
            </a:r>
          </a:p>
          <a:p>
            <a:pPr lvl="1"/>
            <a:r>
              <a:rPr lang="en-US" dirty="0"/>
              <a:t>Tracking the workflow and data provenance </a:t>
            </a:r>
          </a:p>
          <a:p>
            <a:r>
              <a:rPr lang="en-US" dirty="0"/>
              <a:t>Workflow concepts and tools make this job easier and will be discussed in this module</a:t>
            </a:r>
          </a:p>
          <a:p>
            <a:pPr lvl="1"/>
            <a:endParaRPr lang="en-US" dirty="0"/>
          </a:p>
        </p:txBody>
      </p:sp>
    </p:spTree>
    <p:extLst>
      <p:ext uri="{BB962C8B-B14F-4D97-AF65-F5344CB8AC3E}">
        <p14:creationId xmlns:p14="http://schemas.microsoft.com/office/powerpoint/2010/main" val="1679236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15" name="Content Placeholder 14">
            <a:extLst>
              <a:ext uri="{FF2B5EF4-FFF2-40B4-BE49-F238E27FC236}">
                <a16:creationId xmlns:a16="http://schemas.microsoft.com/office/drawing/2014/main" id="{5B2A1019-C1E4-7D62-AC47-3D28BAC9013C}"/>
              </a:ext>
            </a:extLst>
          </p:cNvPr>
          <p:cNvSpPr>
            <a:spLocks noGrp="1"/>
          </p:cNvSpPr>
          <p:nvPr>
            <p:ph idx="1"/>
          </p:nvPr>
        </p:nvSpPr>
        <p:spPr/>
        <p:txBody>
          <a:bodyPr/>
          <a:lstStyle/>
          <a:p>
            <a:r>
              <a:rPr lang="en-US" sz="2000" b="0" i="0" u="none" strike="noStrike" dirty="0">
                <a:solidFill>
                  <a:srgbClr val="333333"/>
                </a:solidFill>
                <a:effectLst/>
                <a:latin typeface="+mn-lt"/>
              </a:rPr>
              <a:t>C. Harris, P. O'Leary, M. </a:t>
            </a:r>
            <a:r>
              <a:rPr lang="en-US" sz="2000" b="0" i="0" u="none" strike="noStrike" dirty="0" err="1">
                <a:solidFill>
                  <a:srgbClr val="333333"/>
                </a:solidFill>
                <a:effectLst/>
                <a:latin typeface="+mn-lt"/>
              </a:rPr>
              <a:t>Grauer</a:t>
            </a:r>
            <a:r>
              <a:rPr lang="en-US" sz="2000" b="0" i="0" u="none" strike="noStrike" dirty="0">
                <a:solidFill>
                  <a:srgbClr val="333333"/>
                </a:solidFill>
                <a:effectLst/>
                <a:latin typeface="+mn-lt"/>
              </a:rPr>
              <a:t>, A. Chaudhary, C. </a:t>
            </a:r>
            <a:r>
              <a:rPr lang="en-US" sz="2000" b="0" i="0" u="none" strike="noStrike" dirty="0" err="1">
                <a:solidFill>
                  <a:srgbClr val="333333"/>
                </a:solidFill>
                <a:effectLst/>
                <a:latin typeface="+mn-lt"/>
              </a:rPr>
              <a:t>Kotfila</a:t>
            </a:r>
            <a:r>
              <a:rPr lang="en-US" sz="2000" b="0" i="0" u="none" strike="noStrike" dirty="0">
                <a:solidFill>
                  <a:srgbClr val="333333"/>
                </a:solidFill>
                <a:effectLst/>
                <a:latin typeface="+mn-lt"/>
              </a:rPr>
              <a:t> and R. </a:t>
            </a:r>
            <a:r>
              <a:rPr lang="en-US" sz="2000" b="0" i="0" u="none" strike="noStrike" dirty="0" err="1">
                <a:solidFill>
                  <a:srgbClr val="333333"/>
                </a:solidFill>
                <a:effectLst/>
                <a:latin typeface="+mn-lt"/>
              </a:rPr>
              <a:t>O'Bara</a:t>
            </a:r>
            <a:r>
              <a:rPr lang="en-US" sz="2000" b="0" i="0" u="none" strike="noStrike" dirty="0">
                <a:solidFill>
                  <a:srgbClr val="333333"/>
                </a:solidFill>
                <a:effectLst/>
                <a:latin typeface="+mn-lt"/>
              </a:rPr>
              <a:t>, "Dynamic Provisioning and Execution of HPC Workflows Using Python," 2016 6th Workshop on Python for High-Performance and Scientific Computing (</a:t>
            </a:r>
            <a:r>
              <a:rPr lang="en-US" sz="2000" b="0" i="0" u="none" strike="noStrike" dirty="0" err="1">
                <a:solidFill>
                  <a:srgbClr val="333333"/>
                </a:solidFill>
                <a:effectLst/>
                <a:latin typeface="+mn-lt"/>
              </a:rPr>
              <a:t>PyHPC</a:t>
            </a:r>
            <a:r>
              <a:rPr lang="en-US" sz="2000" b="0" i="0" u="none" strike="noStrike" dirty="0">
                <a:solidFill>
                  <a:srgbClr val="333333"/>
                </a:solidFill>
                <a:effectLst/>
                <a:latin typeface="+mn-lt"/>
              </a:rPr>
              <a:t>), Salt Lake City, UT, USA, 2016, pp. 1-8, </a:t>
            </a:r>
            <a:r>
              <a:rPr lang="en-US" sz="2000" b="0" i="0" u="none" strike="noStrike" dirty="0" err="1">
                <a:solidFill>
                  <a:srgbClr val="333333"/>
                </a:solidFill>
                <a:effectLst/>
                <a:latin typeface="+mn-lt"/>
              </a:rPr>
              <a:t>doi</a:t>
            </a:r>
            <a:r>
              <a:rPr lang="en-US" sz="2000" b="0" i="0" u="none" strike="noStrike" dirty="0">
                <a:solidFill>
                  <a:srgbClr val="333333"/>
                </a:solidFill>
                <a:effectLst/>
                <a:latin typeface="+mn-lt"/>
              </a:rPr>
              <a:t>: </a:t>
            </a:r>
            <a:r>
              <a:rPr lang="en-US" sz="2000" b="0" i="0" u="none" strike="noStrike" dirty="0">
                <a:solidFill>
                  <a:srgbClr val="333333"/>
                </a:solidFill>
                <a:effectLst/>
                <a:latin typeface="+mn-lt"/>
                <a:hlinkClick r:id="rId3"/>
              </a:rPr>
              <a:t>10.1109/PyHPC.2016.005</a:t>
            </a:r>
            <a:r>
              <a:rPr lang="en-US" sz="2000" b="0" i="0" u="none" strike="noStrike" dirty="0">
                <a:solidFill>
                  <a:srgbClr val="333333"/>
                </a:solidFill>
                <a:effectLst/>
                <a:latin typeface="+mn-lt"/>
              </a:rPr>
              <a:t>.</a:t>
            </a:r>
          </a:p>
          <a:p>
            <a:r>
              <a:rPr lang="en-US" sz="2000" b="0" i="0" u="none" strike="noStrike" dirty="0">
                <a:solidFill>
                  <a:srgbClr val="333333"/>
                </a:solidFill>
                <a:effectLst/>
                <a:latin typeface="+mn-lt"/>
              </a:rPr>
              <a:t>S. Bharathi, A. Chervenak, E. </a:t>
            </a:r>
            <a:r>
              <a:rPr lang="en-US" sz="2000" b="0" i="0" u="none" strike="noStrike" dirty="0" err="1">
                <a:solidFill>
                  <a:srgbClr val="333333"/>
                </a:solidFill>
                <a:effectLst/>
                <a:latin typeface="+mn-lt"/>
              </a:rPr>
              <a:t>Deelman</a:t>
            </a:r>
            <a:r>
              <a:rPr lang="en-US" sz="2000" b="0" i="0" u="none" strike="noStrike" dirty="0">
                <a:solidFill>
                  <a:srgbClr val="333333"/>
                </a:solidFill>
                <a:effectLst/>
                <a:latin typeface="+mn-lt"/>
              </a:rPr>
              <a:t>, G. Mehta, M. -H. </a:t>
            </a:r>
            <a:r>
              <a:rPr lang="en-US" sz="2000" b="0" i="0" u="none" strike="noStrike" dirty="0" err="1">
                <a:solidFill>
                  <a:srgbClr val="333333"/>
                </a:solidFill>
                <a:effectLst/>
                <a:latin typeface="+mn-lt"/>
              </a:rPr>
              <a:t>Su</a:t>
            </a:r>
            <a:r>
              <a:rPr lang="en-US" sz="2000" b="0" i="0" u="none" strike="noStrike" dirty="0">
                <a:solidFill>
                  <a:srgbClr val="333333"/>
                </a:solidFill>
                <a:effectLst/>
                <a:latin typeface="+mn-lt"/>
              </a:rPr>
              <a:t> and K. </a:t>
            </a:r>
            <a:r>
              <a:rPr lang="en-US" sz="2000" b="0" i="0" u="none" strike="noStrike" dirty="0" err="1">
                <a:solidFill>
                  <a:srgbClr val="333333"/>
                </a:solidFill>
                <a:effectLst/>
                <a:latin typeface="+mn-lt"/>
              </a:rPr>
              <a:t>Vahi</a:t>
            </a:r>
            <a:r>
              <a:rPr lang="en-US" sz="2000" b="0" i="0" u="none" strike="noStrike" dirty="0">
                <a:solidFill>
                  <a:srgbClr val="333333"/>
                </a:solidFill>
                <a:effectLst/>
                <a:latin typeface="+mn-lt"/>
              </a:rPr>
              <a:t>, "Characterization of scientific workflows," </a:t>
            </a:r>
            <a:r>
              <a:rPr lang="en-US" sz="2000" b="0" i="1" u="none" strike="noStrike" dirty="0">
                <a:solidFill>
                  <a:srgbClr val="333333"/>
                </a:solidFill>
                <a:effectLst/>
                <a:latin typeface="+mn-lt"/>
              </a:rPr>
              <a:t>2008 Third Workshop on Workflows in Support of Large-Scale Science</a:t>
            </a:r>
            <a:r>
              <a:rPr lang="en-US" sz="2000" b="0" i="0" u="none" strike="noStrike" dirty="0">
                <a:solidFill>
                  <a:srgbClr val="333333"/>
                </a:solidFill>
                <a:effectLst/>
                <a:latin typeface="+mn-lt"/>
              </a:rPr>
              <a:t>, Austin, TX, USA, 2008, pp. 1-10, doi:</a:t>
            </a:r>
            <a:r>
              <a:rPr lang="en-US" sz="2000" b="0" i="0" u="none" strike="noStrike" dirty="0">
                <a:solidFill>
                  <a:srgbClr val="333333"/>
                </a:solidFill>
                <a:effectLst/>
                <a:latin typeface="+mn-lt"/>
                <a:hlinkClick r:id="rId4"/>
              </a:rPr>
              <a:t>10.1109/WORKS.2008.4723958</a:t>
            </a:r>
            <a:r>
              <a:rPr lang="en-US" sz="2000" b="0" i="0" u="none" strike="noStrike" dirty="0">
                <a:solidFill>
                  <a:srgbClr val="333333"/>
                </a:solidFill>
                <a:effectLst/>
                <a:latin typeface="+mn-lt"/>
              </a:rPr>
              <a:t>.</a:t>
            </a:r>
          </a:p>
          <a:p>
            <a:r>
              <a:rPr lang="en-US" sz="2000" b="0" i="0" u="none" strike="noStrike" dirty="0" err="1">
                <a:solidFill>
                  <a:srgbClr val="333333"/>
                </a:solidFill>
                <a:effectLst/>
                <a:latin typeface="+mn-lt"/>
              </a:rPr>
              <a:t>Blaschke</a:t>
            </a:r>
            <a:r>
              <a:rPr lang="en-US" sz="2000" b="0" i="0" u="none" strike="noStrike" dirty="0">
                <a:solidFill>
                  <a:srgbClr val="333333"/>
                </a:solidFill>
                <a:effectLst/>
                <a:latin typeface="+mn-lt"/>
              </a:rPr>
              <a:t>, Johannes P., Brewster, Aaron S., et. al. 2021. "Real-Time XFEL Data Analysis at SLAC and NERSC: a Trial Run of Nascent Exascale Experimental Data Analysis". doi:</a:t>
            </a:r>
            <a:r>
              <a:rPr lang="en-US" sz="2000" b="0" u="sng" dirty="0">
                <a:solidFill>
                  <a:srgbClr val="000000"/>
                </a:solidFill>
                <a:effectLst/>
                <a:latin typeface="+mn-lt"/>
                <a:hlinkClick r:id="rId5"/>
              </a:rPr>
              <a:t>10.48550/arXiv.2106.11469</a:t>
            </a:r>
            <a:r>
              <a:rPr lang="en-US" sz="2000" b="0" i="0" u="none" strike="noStrike" dirty="0">
                <a:solidFill>
                  <a:srgbClr val="333333"/>
                </a:solidFill>
                <a:effectLst/>
                <a:latin typeface="+mn-lt"/>
              </a:rPr>
              <a:t>.</a:t>
            </a:r>
          </a:p>
          <a:p>
            <a:r>
              <a:rPr lang="en-US" sz="2000" b="0" i="0" u="none" strike="noStrike" dirty="0">
                <a:solidFill>
                  <a:srgbClr val="333333"/>
                </a:solidFill>
                <a:effectLst/>
                <a:latin typeface="+mn-lt"/>
              </a:rPr>
              <a:t>Younge, Andrew J. 2021. "Containers and the Truth between HPC &amp; Cloud System Software Convergence.". DOI:</a:t>
            </a:r>
            <a:r>
              <a:rPr lang="en-US" sz="2000" b="0" i="0" u="none" strike="noStrike" dirty="0">
                <a:solidFill>
                  <a:srgbClr val="333333"/>
                </a:solidFill>
                <a:effectLst/>
                <a:latin typeface="+mn-lt"/>
                <a:hlinkClick r:id="rId6"/>
              </a:rPr>
              <a:t>10.2172/1859696</a:t>
            </a:r>
            <a:r>
              <a:rPr lang="en-US" sz="2000" b="0" i="0" u="none" strike="noStrike" dirty="0">
                <a:solidFill>
                  <a:srgbClr val="333333"/>
                </a:solidFill>
                <a:effectLst/>
                <a:latin typeface="+mn-lt"/>
              </a:rPr>
              <a:t>. </a:t>
            </a:r>
          </a:p>
        </p:txBody>
      </p:sp>
    </p:spTree>
    <p:extLst>
      <p:ext uri="{BB962C8B-B14F-4D97-AF65-F5344CB8AC3E}">
        <p14:creationId xmlns:p14="http://schemas.microsoft.com/office/powerpoint/2010/main" val="3024722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Summit: Singularity</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a:xfrm>
            <a:off x="365760" y="1300098"/>
            <a:ext cx="11369809" cy="4047778"/>
          </a:xfrm>
        </p:spPr>
        <p:txBody>
          <a:bodyPr/>
          <a:lstStyle/>
          <a:p>
            <a:pPr marL="457200" indent="-457200">
              <a:buFont typeface="+mj-lt"/>
              <a:buAutoNum type="arabicPeriod"/>
            </a:pPr>
            <a:r>
              <a:rPr lang="en-US" dirty="0"/>
              <a:t>Create a </a:t>
            </a:r>
            <a:r>
              <a:rPr lang="en-US" dirty="0" err="1"/>
              <a:t>Dockerfile</a:t>
            </a:r>
            <a:endParaRPr lang="en-US" dirty="0"/>
          </a:p>
          <a:p>
            <a:pPr lvl="1"/>
            <a:r>
              <a:rPr lang="en-US" dirty="0"/>
              <a:t>We need to create a </a:t>
            </a:r>
            <a:r>
              <a:rPr lang="en-US" dirty="0" err="1">
                <a:latin typeface="Courier" pitchFamily="2" charset="0"/>
              </a:rPr>
              <a:t>Dockerfile</a:t>
            </a:r>
            <a:r>
              <a:rPr lang="en-US" dirty="0"/>
              <a:t> so that we can build it on Summit</a:t>
            </a:r>
          </a:p>
          <a:p>
            <a:pPr lvl="1"/>
            <a:r>
              <a:rPr lang="en-US" dirty="0"/>
              <a:t>The best way is to start from the </a:t>
            </a:r>
            <a:r>
              <a:rPr lang="en-US" dirty="0" err="1">
                <a:latin typeface="Courier" pitchFamily="2" charset="0"/>
              </a:rPr>
              <a:t>mpiimage</a:t>
            </a:r>
            <a:r>
              <a:rPr lang="en-US" dirty="0">
                <a:latin typeface="Courier" pitchFamily="2" charset="0"/>
              </a:rPr>
              <a:t>-centos-</a:t>
            </a:r>
            <a:r>
              <a:rPr lang="en-US" dirty="0" err="1">
                <a:latin typeface="Courier" pitchFamily="2" charset="0"/>
              </a:rPr>
              <a:t>cuda</a:t>
            </a:r>
            <a:r>
              <a:rPr lang="en-US" dirty="0">
                <a:latin typeface="Courier" pitchFamily="2" charset="0"/>
              </a:rPr>
              <a:t> </a:t>
            </a:r>
            <a:r>
              <a:rPr lang="en-US" dirty="0"/>
              <a:t>base image</a:t>
            </a:r>
          </a:p>
          <a:p>
            <a:pPr marL="346075" lvl="1" indent="0">
              <a:buNone/>
            </a:pPr>
            <a:endParaRPr lang="en-US" dirty="0"/>
          </a:p>
        </p:txBody>
      </p:sp>
      <p:sp>
        <p:nvSpPr>
          <p:cNvPr id="5" name="TextBox 4">
            <a:extLst>
              <a:ext uri="{FF2B5EF4-FFF2-40B4-BE49-F238E27FC236}">
                <a16:creationId xmlns:a16="http://schemas.microsoft.com/office/drawing/2014/main" id="{02483DCC-6CF0-60A0-E910-F02790C38C1B}"/>
              </a:ext>
            </a:extLst>
          </p:cNvPr>
          <p:cNvSpPr txBox="1"/>
          <p:nvPr/>
        </p:nvSpPr>
        <p:spPr>
          <a:xfrm>
            <a:off x="1162513" y="2722936"/>
            <a:ext cx="9910648" cy="280076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0" indent="0" algn="l" rtl="0">
              <a:buNone/>
            </a:pPr>
            <a:r>
              <a:rPr lang="en-US" sz="1600" b="0" i="0" u="none" strike="noStrike" dirty="0">
                <a:solidFill>
                  <a:srgbClr val="393A34"/>
                </a:solidFill>
                <a:effectLst/>
                <a:latin typeface="Courier" pitchFamily="2" charset="0"/>
              </a:rPr>
              <a:t># Start with MPI base image</a:t>
            </a:r>
          </a:p>
          <a:p>
            <a:pPr marL="0" indent="0" algn="l" rtl="0">
              <a:buNone/>
            </a:pPr>
            <a:r>
              <a:rPr lang="en-US" sz="1600" b="0" i="0" u="none" strike="noStrike" dirty="0">
                <a:solidFill>
                  <a:srgbClr val="393A34"/>
                </a:solidFill>
                <a:effectLst/>
                <a:latin typeface="Courier" pitchFamily="2" charset="0"/>
              </a:rPr>
              <a:t>FROM code.ornl.gov:4567/</a:t>
            </a:r>
            <a:r>
              <a:rPr lang="en-US" sz="1600" b="0" i="0" u="none" strike="noStrike" dirty="0" err="1">
                <a:solidFill>
                  <a:srgbClr val="393A34"/>
                </a:solidFill>
                <a:effectLst/>
                <a:latin typeface="Courier" pitchFamily="2" charset="0"/>
              </a:rPr>
              <a:t>olcfcontainers</a:t>
            </a:r>
            <a:r>
              <a:rPr lang="en-US" sz="1600" b="0" i="0" u="none" strike="noStrike" dirty="0">
                <a:solidFill>
                  <a:srgbClr val="393A34"/>
                </a:solidFill>
                <a:effectLst/>
                <a:latin typeface="Courier" pitchFamily="2" charset="0"/>
              </a:rPr>
              <a:t>/</a:t>
            </a:r>
            <a:r>
              <a:rPr lang="en-US" sz="1600" b="0" i="0" u="none" strike="noStrike" dirty="0" err="1">
                <a:solidFill>
                  <a:srgbClr val="393A34"/>
                </a:solidFill>
                <a:effectLst/>
                <a:latin typeface="Courier" pitchFamily="2" charset="0"/>
              </a:rPr>
              <a:t>olcfbaseimages</a:t>
            </a:r>
            <a:r>
              <a:rPr lang="en-US" sz="1600" b="0" i="0" u="none" strike="noStrike" dirty="0">
                <a:solidFill>
                  <a:srgbClr val="393A34"/>
                </a:solidFill>
                <a:effectLst/>
                <a:latin typeface="Courier" pitchFamily="2" charset="0"/>
              </a:rPr>
              <a:t>/</a:t>
            </a:r>
            <a:r>
              <a:rPr lang="en-US" sz="1600" b="0" i="0" u="none" strike="noStrike" dirty="0" err="1">
                <a:solidFill>
                  <a:srgbClr val="393A34"/>
                </a:solidFill>
                <a:effectLst/>
                <a:latin typeface="Courier" pitchFamily="2" charset="0"/>
              </a:rPr>
              <a:t>mpiimage</a:t>
            </a:r>
            <a:r>
              <a:rPr lang="en-US" sz="1600" b="0" i="0" u="none" strike="noStrike" dirty="0">
                <a:solidFill>
                  <a:srgbClr val="393A34"/>
                </a:solidFill>
                <a:effectLst/>
                <a:latin typeface="Courier" pitchFamily="2" charset="0"/>
              </a:rPr>
              <a:t>-centos-</a:t>
            </a:r>
            <a:r>
              <a:rPr lang="en-US" sz="1600" b="0" i="0" u="none" strike="noStrike" dirty="0" err="1">
                <a:solidFill>
                  <a:srgbClr val="393A34"/>
                </a:solidFill>
                <a:effectLst/>
                <a:latin typeface="Courier" pitchFamily="2" charset="0"/>
              </a:rPr>
              <a:t>cuda</a:t>
            </a:r>
            <a:endParaRPr lang="en-US" sz="1600" b="0" i="0" u="none" strike="noStrike" dirty="0">
              <a:solidFill>
                <a:srgbClr val="393A34"/>
              </a:solidFill>
              <a:effectLst/>
              <a:latin typeface="Courier" pitchFamily="2" charset="0"/>
            </a:endParaRPr>
          </a:p>
          <a:p>
            <a:pPr marL="0" indent="0" algn="l" rtl="0">
              <a:buNone/>
            </a:pPr>
            <a:endParaRPr lang="en-US" sz="1600" b="0" i="0" u="none" strike="noStrike" dirty="0">
              <a:solidFill>
                <a:srgbClr val="393A34"/>
              </a:solidFill>
              <a:effectLst/>
              <a:latin typeface="Courier" pitchFamily="2" charset="0"/>
            </a:endParaRPr>
          </a:p>
          <a:p>
            <a:pPr marL="0" indent="0" algn="l" rtl="0">
              <a:buNone/>
            </a:pPr>
            <a:r>
              <a:rPr lang="en-US" sz="1600" b="0" i="0" u="none" strike="noStrike" dirty="0">
                <a:solidFill>
                  <a:srgbClr val="393A34"/>
                </a:solidFill>
                <a:effectLst/>
                <a:latin typeface="Courier" pitchFamily="2" charset="0"/>
              </a:rPr>
              <a:t># Install some useful libraries (may not be needed)</a:t>
            </a:r>
            <a:br>
              <a:rPr lang="en-US" sz="1600" b="0" i="0" u="none" strike="noStrike" dirty="0">
                <a:solidFill>
                  <a:srgbClr val="393A34"/>
                </a:solidFill>
                <a:effectLst/>
                <a:latin typeface="Courier" pitchFamily="2" charset="0"/>
              </a:rPr>
            </a:br>
            <a:r>
              <a:rPr lang="en-US" sz="1600" b="0" i="0" u="none" strike="noStrike" dirty="0">
                <a:solidFill>
                  <a:srgbClr val="393A34"/>
                </a:solidFill>
                <a:effectLst/>
                <a:latin typeface="Courier" pitchFamily="2" charset="0"/>
              </a:rPr>
              <a:t>RUN </a:t>
            </a:r>
            <a:r>
              <a:rPr lang="en-US" sz="1600" b="0" i="0" u="none" strike="noStrike" dirty="0" err="1">
                <a:solidFill>
                  <a:srgbClr val="393A34"/>
                </a:solidFill>
                <a:effectLst/>
                <a:latin typeface="Courier" pitchFamily="2" charset="0"/>
              </a:rPr>
              <a:t>fakeroot</a:t>
            </a:r>
            <a:r>
              <a:rPr lang="en-US" sz="1600" b="0" i="0" u="none" strike="noStrike" dirty="0">
                <a:solidFill>
                  <a:srgbClr val="393A34"/>
                </a:solidFill>
                <a:effectLst/>
                <a:latin typeface="Courier" pitchFamily="2" charset="0"/>
              </a:rPr>
              <a:t> </a:t>
            </a:r>
            <a:r>
              <a:rPr lang="en-US" sz="1600" b="0" i="0" u="none" strike="noStrike" dirty="0" err="1">
                <a:solidFill>
                  <a:srgbClr val="393A34"/>
                </a:solidFill>
                <a:effectLst/>
                <a:latin typeface="Courier" pitchFamily="2" charset="0"/>
              </a:rPr>
              <a:t>dnf</a:t>
            </a:r>
            <a:r>
              <a:rPr lang="en-US" sz="1600" b="0" i="0" u="none" strike="noStrike" dirty="0">
                <a:solidFill>
                  <a:srgbClr val="393A34"/>
                </a:solidFill>
                <a:effectLst/>
                <a:latin typeface="Courier" pitchFamily="2" charset="0"/>
              </a:rPr>
              <a:t> install -y </a:t>
            </a:r>
            <a:r>
              <a:rPr lang="en-US" sz="1600" b="0" i="0" u="none" strike="noStrike" dirty="0" err="1">
                <a:solidFill>
                  <a:srgbClr val="393A34"/>
                </a:solidFill>
                <a:effectLst/>
                <a:latin typeface="Courier" pitchFamily="2" charset="0"/>
              </a:rPr>
              <a:t>cmake</a:t>
            </a:r>
            <a:r>
              <a:rPr lang="en-US" sz="1600" b="0" i="0" u="none" strike="noStrike" dirty="0">
                <a:solidFill>
                  <a:srgbClr val="393A34"/>
                </a:solidFill>
                <a:effectLst/>
                <a:latin typeface="Courier" pitchFamily="2" charset="0"/>
              </a:rPr>
              <a:t> \</a:t>
            </a:r>
            <a:br>
              <a:rPr lang="en-US" sz="1600" b="0" i="0" u="none" strike="noStrike" dirty="0">
                <a:solidFill>
                  <a:srgbClr val="393A34"/>
                </a:solidFill>
                <a:effectLst/>
                <a:latin typeface="Courier" pitchFamily="2" charset="0"/>
              </a:rPr>
            </a:br>
            <a:r>
              <a:rPr lang="en-US" sz="1600" b="0" i="0" u="none" strike="noStrike" dirty="0">
                <a:solidFill>
                  <a:srgbClr val="393A34"/>
                </a:solidFill>
                <a:effectLst/>
                <a:latin typeface="Courier" pitchFamily="2" charset="0"/>
              </a:rPr>
              <a:t>python3 </a:t>
            </a:r>
            <a:r>
              <a:rPr lang="en-US" sz="1600" b="0" i="0" u="none" strike="noStrike" dirty="0" err="1">
                <a:solidFill>
                  <a:srgbClr val="393A34"/>
                </a:solidFill>
                <a:effectLst/>
                <a:latin typeface="Courier" pitchFamily="2" charset="0"/>
              </a:rPr>
              <a:t>blas-devel</a:t>
            </a:r>
            <a:r>
              <a:rPr lang="en-US" sz="1600" b="0" i="0" u="none" strike="noStrike" dirty="0">
                <a:solidFill>
                  <a:srgbClr val="393A34"/>
                </a:solidFill>
                <a:effectLst/>
                <a:latin typeface="Courier" pitchFamily="2" charset="0"/>
              </a:rPr>
              <a:t> </a:t>
            </a:r>
            <a:r>
              <a:rPr lang="en-US" sz="1600" b="0" i="0" u="none" strike="noStrike" dirty="0" err="1">
                <a:solidFill>
                  <a:srgbClr val="393A34"/>
                </a:solidFill>
                <a:effectLst/>
                <a:latin typeface="Courier" pitchFamily="2" charset="0"/>
              </a:rPr>
              <a:t>lapack-devel</a:t>
            </a:r>
            <a:r>
              <a:rPr lang="en-US" sz="1600" b="0" i="0" u="none" strike="noStrike" dirty="0">
                <a:solidFill>
                  <a:srgbClr val="393A34"/>
                </a:solidFill>
                <a:effectLst/>
                <a:latin typeface="Courier" pitchFamily="2" charset="0"/>
              </a:rPr>
              <a:t> fftw3-devel hdf5-devel python3-numpy</a:t>
            </a:r>
          </a:p>
          <a:p>
            <a:pPr marL="0" indent="0" algn="l" rtl="0">
              <a:buNone/>
            </a:pPr>
            <a:endParaRPr lang="en-US" sz="1600" b="0" i="0" u="none" strike="noStrike" dirty="0">
              <a:solidFill>
                <a:srgbClr val="393A34"/>
              </a:solidFill>
              <a:effectLst/>
              <a:latin typeface="Courier" pitchFamily="2" charset="0"/>
            </a:endParaRPr>
          </a:p>
          <a:p>
            <a:pPr marL="0" indent="0" algn="l" rtl="0">
              <a:buNone/>
            </a:pPr>
            <a:r>
              <a:rPr lang="en-US" sz="1600" dirty="0">
                <a:solidFill>
                  <a:srgbClr val="393A34"/>
                </a:solidFill>
                <a:latin typeface="Courier" pitchFamily="2" charset="0"/>
              </a:rPr>
              <a:t># Build the application</a:t>
            </a:r>
            <a:br>
              <a:rPr lang="en-US" sz="1600" b="0" i="0" u="none" strike="noStrike" dirty="0">
                <a:solidFill>
                  <a:srgbClr val="393A34"/>
                </a:solidFill>
                <a:effectLst/>
                <a:latin typeface="Courier" pitchFamily="2" charset="0"/>
              </a:rPr>
            </a:br>
            <a:r>
              <a:rPr lang="en-US" sz="1600" b="0" i="0" u="none" strike="noStrike" dirty="0">
                <a:solidFill>
                  <a:srgbClr val="393A34"/>
                </a:solidFill>
                <a:effectLst/>
                <a:latin typeface="Courier" pitchFamily="2" charset="0"/>
              </a:rPr>
              <a:t>RUN </a:t>
            </a:r>
            <a:r>
              <a:rPr lang="en-US" sz="1600" b="0" i="0" u="none" strike="noStrike" dirty="0" err="1">
                <a:solidFill>
                  <a:srgbClr val="393A34"/>
                </a:solidFill>
                <a:effectLst/>
                <a:latin typeface="Courier" pitchFamily="2" charset="0"/>
              </a:rPr>
              <a:t>mkdir</a:t>
            </a:r>
            <a:r>
              <a:rPr lang="en-US" sz="1600" b="0" i="0" u="none" strike="noStrike" dirty="0">
                <a:solidFill>
                  <a:srgbClr val="393A34"/>
                </a:solidFill>
                <a:effectLst/>
                <a:latin typeface="Courier" pitchFamily="2" charset="0"/>
              </a:rPr>
              <a:t> /app</a:t>
            </a:r>
          </a:p>
          <a:p>
            <a:pPr marL="0" indent="0" algn="l" rtl="0">
              <a:buNone/>
            </a:pPr>
            <a:r>
              <a:rPr lang="en-US" sz="1600" b="0" i="0" u="none" strike="noStrike" dirty="0">
                <a:solidFill>
                  <a:srgbClr val="393A34"/>
                </a:solidFill>
                <a:effectLst/>
                <a:latin typeface="Courier" pitchFamily="2" charset="0"/>
              </a:rPr>
              <a:t>COPY &lt;app source files&gt; /app</a:t>
            </a:r>
          </a:p>
          <a:p>
            <a:pPr marL="0" indent="0" algn="l" rtl="0">
              <a:buNone/>
            </a:pPr>
            <a:r>
              <a:rPr lang="en-US" sz="1600" b="0" i="0" u="none" strike="noStrike" dirty="0">
                <a:solidFill>
                  <a:srgbClr val="393A34"/>
                </a:solidFill>
                <a:effectLst/>
                <a:latin typeface="Courier" pitchFamily="2" charset="0"/>
              </a:rPr>
              <a:t>RUN cd /app &amp;&amp; &lt;app build command&gt;</a:t>
            </a:r>
            <a:endParaRPr lang="en-US" sz="1600" b="0" i="0" u="none" strike="noStrike" dirty="0">
              <a:solidFill>
                <a:srgbClr val="1C1E21"/>
              </a:solidFill>
              <a:effectLst/>
              <a:latin typeface="Courier" pitchFamily="2" charset="0"/>
            </a:endParaRPr>
          </a:p>
        </p:txBody>
      </p:sp>
    </p:spTree>
    <p:extLst>
      <p:ext uri="{BB962C8B-B14F-4D97-AF65-F5344CB8AC3E}">
        <p14:creationId xmlns:p14="http://schemas.microsoft.com/office/powerpoint/2010/main" val="18818439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Summit: building container</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a:xfrm>
            <a:off x="365760" y="1300098"/>
            <a:ext cx="11369809" cy="4047778"/>
          </a:xfrm>
        </p:spPr>
        <p:txBody>
          <a:bodyPr/>
          <a:lstStyle/>
          <a:p>
            <a:pPr marL="457200" indent="-457200">
              <a:buFont typeface="+mj-lt"/>
              <a:buAutoNum type="arabicPeriod" startAt="2"/>
            </a:pPr>
            <a:r>
              <a:rPr lang="en-US" dirty="0"/>
              <a:t>Build </a:t>
            </a:r>
            <a:r>
              <a:rPr lang="en-US" dirty="0" err="1"/>
              <a:t>Podman</a:t>
            </a:r>
            <a:r>
              <a:rPr lang="en-US" dirty="0"/>
              <a:t> image</a:t>
            </a:r>
          </a:p>
          <a:p>
            <a:pPr lvl="1"/>
            <a:r>
              <a:rPr lang="en-US" dirty="0"/>
              <a:t>Cannot build a Singularity container directly from a </a:t>
            </a:r>
            <a:r>
              <a:rPr lang="en-US" dirty="0" err="1"/>
              <a:t>Dockerfile</a:t>
            </a:r>
            <a:endParaRPr lang="en-US" dirty="0"/>
          </a:p>
          <a:p>
            <a:pPr lvl="2"/>
            <a:r>
              <a:rPr lang="en-US" dirty="0"/>
              <a:t>An intermediate step using </a:t>
            </a:r>
            <a:r>
              <a:rPr lang="en-US" dirty="0" err="1"/>
              <a:t>Podman</a:t>
            </a:r>
            <a:r>
              <a:rPr lang="en-US" dirty="0"/>
              <a:t> is required</a:t>
            </a:r>
          </a:p>
          <a:p>
            <a:pPr lvl="1"/>
            <a:r>
              <a:rPr lang="en-US" dirty="0"/>
              <a:t>Must build on a Summit node because it is not x86 architecture</a:t>
            </a:r>
          </a:p>
          <a:p>
            <a:pPr lvl="1"/>
            <a:r>
              <a:rPr lang="en-US" dirty="0"/>
              <a:t>Log in to a node - it is better to specify a login node so that you always use the same one to make use of </a:t>
            </a:r>
            <a:r>
              <a:rPr lang="en-US" dirty="0" err="1"/>
              <a:t>Podman</a:t>
            </a:r>
            <a:r>
              <a:rPr lang="en-US" dirty="0"/>
              <a:t> cache</a:t>
            </a:r>
          </a:p>
          <a:p>
            <a:pPr marL="684212" lvl="2" indent="0">
              <a:buNone/>
            </a:pPr>
            <a:r>
              <a:rPr lang="en-US" dirty="0" err="1">
                <a:latin typeface="Courier" pitchFamily="2" charset="0"/>
              </a:rPr>
              <a:t>ssh</a:t>
            </a:r>
            <a:r>
              <a:rPr lang="en-US" dirty="0">
                <a:latin typeface="Courier" pitchFamily="2" charset="0"/>
              </a:rPr>
              <a:t> &lt;username&gt;@login3.summit.olcf.ornl.gov </a:t>
            </a:r>
          </a:p>
          <a:p>
            <a:pPr marL="346075" lvl="1" indent="0">
              <a:buNone/>
            </a:pPr>
            <a:endParaRPr lang="en-US" dirty="0"/>
          </a:p>
        </p:txBody>
      </p:sp>
    </p:spTree>
    <p:extLst>
      <p:ext uri="{BB962C8B-B14F-4D97-AF65-F5344CB8AC3E}">
        <p14:creationId xmlns:p14="http://schemas.microsoft.com/office/powerpoint/2010/main" val="29449527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Summit: building container…</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a:xfrm>
            <a:off x="365760" y="1300098"/>
            <a:ext cx="11369809" cy="4047778"/>
          </a:xfrm>
        </p:spPr>
        <p:txBody>
          <a:bodyPr/>
          <a:lstStyle/>
          <a:p>
            <a:pPr lvl="1"/>
            <a:r>
              <a:rPr lang="en-US" dirty="0"/>
              <a:t>Set up a file in your home directory </a:t>
            </a:r>
            <a:r>
              <a:rPr lang="en-US" dirty="0">
                <a:latin typeface="Courier" pitchFamily="2" charset="0"/>
              </a:rPr>
              <a:t>/ccs/home/&lt;username&gt;/.config/containers/</a:t>
            </a:r>
            <a:r>
              <a:rPr lang="en-US" dirty="0" err="1">
                <a:latin typeface="Courier" pitchFamily="2" charset="0"/>
              </a:rPr>
              <a:t>storage.conf</a:t>
            </a:r>
            <a:r>
              <a:rPr lang="en-US" dirty="0"/>
              <a:t> with the following content:</a:t>
            </a:r>
          </a:p>
          <a:p>
            <a:pPr lvl="1"/>
            <a:endParaRPr lang="en-US" dirty="0"/>
          </a:p>
        </p:txBody>
      </p:sp>
      <p:sp>
        <p:nvSpPr>
          <p:cNvPr id="6" name="TextBox 5">
            <a:extLst>
              <a:ext uri="{FF2B5EF4-FFF2-40B4-BE49-F238E27FC236}">
                <a16:creationId xmlns:a16="http://schemas.microsoft.com/office/drawing/2014/main" id="{E72356CA-E86A-E372-85E1-E66997EFE8B6}"/>
              </a:ext>
            </a:extLst>
          </p:cNvPr>
          <p:cNvSpPr txBox="1"/>
          <p:nvPr/>
        </p:nvSpPr>
        <p:spPr>
          <a:xfrm>
            <a:off x="1364365" y="2384830"/>
            <a:ext cx="9541528" cy="3539430"/>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indent="-111125">
              <a:spcBef>
                <a:spcPts val="0"/>
              </a:spcBef>
            </a:pPr>
            <a:r>
              <a:rPr lang="en-US" sz="1600" dirty="0">
                <a:latin typeface="Courier" pitchFamily="2" charset="0"/>
              </a:rPr>
              <a:t>[storage]</a:t>
            </a:r>
          </a:p>
          <a:p>
            <a:pPr indent="-111125">
              <a:spcBef>
                <a:spcPts val="0"/>
              </a:spcBef>
            </a:pPr>
            <a:r>
              <a:rPr lang="en-US" sz="1600" dirty="0">
                <a:latin typeface="Courier" pitchFamily="2" charset="0"/>
              </a:rPr>
              <a:t>driver = "overlay"</a:t>
            </a:r>
          </a:p>
          <a:p>
            <a:pPr indent="-111125">
              <a:spcBef>
                <a:spcPts val="0"/>
              </a:spcBef>
            </a:pPr>
            <a:r>
              <a:rPr lang="en-US" sz="1600" dirty="0" err="1">
                <a:latin typeface="Courier" pitchFamily="2" charset="0"/>
              </a:rPr>
              <a:t>graphroot</a:t>
            </a:r>
            <a:r>
              <a:rPr lang="en-US" sz="1600" dirty="0">
                <a:latin typeface="Courier" pitchFamily="2" charset="0"/>
              </a:rPr>
              <a:t> = "/</a:t>
            </a:r>
            <a:r>
              <a:rPr lang="en-US" sz="1600" dirty="0" err="1">
                <a:latin typeface="Courier" pitchFamily="2" charset="0"/>
              </a:rPr>
              <a:t>tmp</a:t>
            </a:r>
            <a:r>
              <a:rPr lang="en-US" sz="1600" dirty="0">
                <a:latin typeface="Courier" pitchFamily="2" charset="0"/>
              </a:rPr>
              <a:t>/containers/&lt;user&gt;"</a:t>
            </a:r>
          </a:p>
          <a:p>
            <a:pPr indent="-111125">
              <a:spcBef>
                <a:spcPts val="0"/>
              </a:spcBef>
            </a:pPr>
            <a:endParaRPr lang="en-US" sz="1600" dirty="0">
              <a:latin typeface="Courier" pitchFamily="2" charset="0"/>
            </a:endParaRPr>
          </a:p>
          <a:p>
            <a:pPr indent="-111125">
              <a:spcBef>
                <a:spcPts val="0"/>
              </a:spcBef>
            </a:pPr>
            <a:r>
              <a:rPr lang="en-US" sz="1600" dirty="0">
                <a:latin typeface="Courier" pitchFamily="2" charset="0"/>
              </a:rPr>
              <a:t>[</a:t>
            </a:r>
            <a:r>
              <a:rPr lang="en-US" sz="1600" dirty="0" err="1">
                <a:latin typeface="Courier" pitchFamily="2" charset="0"/>
              </a:rPr>
              <a:t>storage.options</a:t>
            </a:r>
            <a:r>
              <a:rPr lang="en-US" sz="1600" dirty="0">
                <a:latin typeface="Courier" pitchFamily="2" charset="0"/>
              </a:rPr>
              <a:t>]</a:t>
            </a:r>
          </a:p>
          <a:p>
            <a:pPr indent="-111125">
              <a:spcBef>
                <a:spcPts val="0"/>
              </a:spcBef>
            </a:pPr>
            <a:r>
              <a:rPr lang="en-US" sz="1600" dirty="0" err="1">
                <a:latin typeface="Courier" pitchFamily="2" charset="0"/>
              </a:rPr>
              <a:t>additionalimagestores</a:t>
            </a:r>
            <a:r>
              <a:rPr lang="en-US" sz="1600" dirty="0">
                <a:latin typeface="Courier" pitchFamily="2" charset="0"/>
              </a:rPr>
              <a:t> = [</a:t>
            </a:r>
          </a:p>
          <a:p>
            <a:pPr indent="-111125">
              <a:spcBef>
                <a:spcPts val="0"/>
              </a:spcBef>
            </a:pPr>
            <a:r>
              <a:rPr lang="en-US" sz="1600" dirty="0">
                <a:latin typeface="Courier" pitchFamily="2" charset="0"/>
              </a:rPr>
              <a:t>]</a:t>
            </a:r>
          </a:p>
          <a:p>
            <a:pPr indent="-111125">
              <a:spcBef>
                <a:spcPts val="0"/>
              </a:spcBef>
            </a:pPr>
            <a:endParaRPr lang="en-US" sz="1600" dirty="0">
              <a:latin typeface="Courier" pitchFamily="2" charset="0"/>
            </a:endParaRPr>
          </a:p>
          <a:p>
            <a:pPr indent="-111125">
              <a:spcBef>
                <a:spcPts val="0"/>
              </a:spcBef>
            </a:pPr>
            <a:r>
              <a:rPr lang="en-US" sz="1600" dirty="0">
                <a:latin typeface="Courier" pitchFamily="2" charset="0"/>
              </a:rPr>
              <a:t>[</a:t>
            </a:r>
            <a:r>
              <a:rPr lang="en-US" sz="1600" dirty="0" err="1">
                <a:latin typeface="Courier" pitchFamily="2" charset="0"/>
              </a:rPr>
              <a:t>storage.options.overlay</a:t>
            </a:r>
            <a:r>
              <a:rPr lang="en-US" sz="1600" dirty="0">
                <a:latin typeface="Courier" pitchFamily="2" charset="0"/>
              </a:rPr>
              <a:t>]</a:t>
            </a:r>
          </a:p>
          <a:p>
            <a:pPr indent="-111125">
              <a:spcBef>
                <a:spcPts val="0"/>
              </a:spcBef>
            </a:pPr>
            <a:r>
              <a:rPr lang="en-US" sz="1600" dirty="0" err="1">
                <a:latin typeface="Courier" pitchFamily="2" charset="0"/>
              </a:rPr>
              <a:t>ignore_chown_errors</a:t>
            </a:r>
            <a:r>
              <a:rPr lang="en-US" sz="1600" dirty="0">
                <a:latin typeface="Courier" pitchFamily="2" charset="0"/>
              </a:rPr>
              <a:t> = "true"</a:t>
            </a:r>
          </a:p>
          <a:p>
            <a:pPr indent="-111125">
              <a:spcBef>
                <a:spcPts val="0"/>
              </a:spcBef>
            </a:pPr>
            <a:r>
              <a:rPr lang="en-US" sz="1600" dirty="0" err="1">
                <a:latin typeface="Courier" pitchFamily="2" charset="0"/>
              </a:rPr>
              <a:t>mount_program</a:t>
            </a:r>
            <a:r>
              <a:rPr lang="en-US" sz="1600" dirty="0">
                <a:latin typeface="Courier" pitchFamily="2" charset="0"/>
              </a:rPr>
              <a:t> = "/</a:t>
            </a:r>
            <a:r>
              <a:rPr lang="en-US" sz="1600" dirty="0" err="1">
                <a:latin typeface="Courier" pitchFamily="2" charset="0"/>
              </a:rPr>
              <a:t>usr</a:t>
            </a:r>
            <a:r>
              <a:rPr lang="en-US" sz="1600" dirty="0">
                <a:latin typeface="Courier" pitchFamily="2" charset="0"/>
              </a:rPr>
              <a:t>/bin/fuse-</a:t>
            </a:r>
            <a:r>
              <a:rPr lang="en-US" sz="1600" dirty="0" err="1">
                <a:latin typeface="Courier" pitchFamily="2" charset="0"/>
              </a:rPr>
              <a:t>overlayfs</a:t>
            </a:r>
            <a:r>
              <a:rPr lang="en-US" sz="1600" dirty="0">
                <a:latin typeface="Courier" pitchFamily="2" charset="0"/>
              </a:rPr>
              <a:t>"</a:t>
            </a:r>
          </a:p>
          <a:p>
            <a:pPr indent="-111125">
              <a:spcBef>
                <a:spcPts val="0"/>
              </a:spcBef>
            </a:pPr>
            <a:r>
              <a:rPr lang="en-US" sz="1600" dirty="0" err="1">
                <a:latin typeface="Courier" pitchFamily="2" charset="0"/>
              </a:rPr>
              <a:t>mountopt</a:t>
            </a:r>
            <a:r>
              <a:rPr lang="en-US" sz="1600" dirty="0">
                <a:latin typeface="Courier" pitchFamily="2" charset="0"/>
              </a:rPr>
              <a:t> = "</a:t>
            </a:r>
            <a:r>
              <a:rPr lang="en-US" sz="1600" dirty="0" err="1">
                <a:latin typeface="Courier" pitchFamily="2" charset="0"/>
              </a:rPr>
              <a:t>nodev,metacopy</a:t>
            </a:r>
            <a:r>
              <a:rPr lang="en-US" sz="1600" dirty="0">
                <a:latin typeface="Courier" pitchFamily="2" charset="0"/>
              </a:rPr>
              <a:t>=on"</a:t>
            </a:r>
          </a:p>
          <a:p>
            <a:pPr indent="-111125">
              <a:spcBef>
                <a:spcPts val="0"/>
              </a:spcBef>
            </a:pPr>
            <a:endParaRPr lang="en-US" sz="1600" dirty="0">
              <a:latin typeface="Courier" pitchFamily="2" charset="0"/>
            </a:endParaRPr>
          </a:p>
          <a:p>
            <a:pPr indent="-111125">
              <a:spcBef>
                <a:spcPts val="0"/>
              </a:spcBef>
            </a:pPr>
            <a:r>
              <a:rPr lang="en-US" sz="1600" dirty="0">
                <a:latin typeface="Courier" pitchFamily="2" charset="0"/>
              </a:rPr>
              <a:t>[</a:t>
            </a:r>
            <a:r>
              <a:rPr lang="en-US" sz="1600" dirty="0" err="1">
                <a:latin typeface="Courier" pitchFamily="2" charset="0"/>
              </a:rPr>
              <a:t>storage.options.thinpool</a:t>
            </a:r>
            <a:r>
              <a:rPr lang="en-US" sz="1600" dirty="0">
                <a:latin typeface="Courier" pitchFamily="2" charset="0"/>
              </a:rPr>
              <a:t>]</a:t>
            </a:r>
          </a:p>
        </p:txBody>
      </p:sp>
    </p:spTree>
    <p:extLst>
      <p:ext uri="{BB962C8B-B14F-4D97-AF65-F5344CB8AC3E}">
        <p14:creationId xmlns:p14="http://schemas.microsoft.com/office/powerpoint/2010/main" val="39590223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Summit: building container…</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a:xfrm>
            <a:off x="365760" y="1300098"/>
            <a:ext cx="11369809" cy="4047778"/>
          </a:xfrm>
        </p:spPr>
        <p:txBody>
          <a:bodyPr/>
          <a:lstStyle/>
          <a:p>
            <a:pPr lvl="1"/>
            <a:r>
              <a:rPr lang="en-US" dirty="0"/>
              <a:t>Build an image using the </a:t>
            </a:r>
            <a:r>
              <a:rPr lang="en-US" dirty="0" err="1"/>
              <a:t>Dockerfile</a:t>
            </a:r>
            <a:r>
              <a:rPr lang="en-US" dirty="0"/>
              <a:t> you created previously</a:t>
            </a:r>
          </a:p>
          <a:p>
            <a:pPr lvl="1"/>
            <a:endParaRPr lang="en-US" dirty="0"/>
          </a:p>
          <a:p>
            <a:pPr lvl="1"/>
            <a:endParaRPr lang="en-US" dirty="0"/>
          </a:p>
          <a:p>
            <a:pPr lvl="1"/>
            <a:endParaRPr lang="en-US" dirty="0"/>
          </a:p>
          <a:p>
            <a:pPr lvl="1"/>
            <a:endParaRPr lang="en-US" dirty="0"/>
          </a:p>
          <a:p>
            <a:pPr lvl="1"/>
            <a:endParaRPr lang="en-US" dirty="0"/>
          </a:p>
          <a:p>
            <a:pPr lvl="1"/>
            <a:r>
              <a:rPr lang="en-US" dirty="0"/>
              <a:t>The build can take quite a while on Summit, so you might want to run it as a background process.</a:t>
            </a:r>
          </a:p>
          <a:p>
            <a:pPr lvl="1"/>
            <a:r>
              <a:rPr lang="en-US" dirty="0"/>
              <a:t>Save </a:t>
            </a:r>
            <a:r>
              <a:rPr lang="en-US" dirty="0" err="1"/>
              <a:t>Podman</a:t>
            </a:r>
            <a:r>
              <a:rPr lang="en-US" dirty="0"/>
              <a:t> image to a tar file in a </a:t>
            </a:r>
            <a:r>
              <a:rPr lang="en-US" dirty="0" err="1"/>
              <a:t>gpfs</a:t>
            </a:r>
            <a:r>
              <a:rPr lang="en-US" dirty="0"/>
              <a:t> folder, e.g. in the project one</a:t>
            </a:r>
          </a:p>
        </p:txBody>
      </p:sp>
      <p:sp>
        <p:nvSpPr>
          <p:cNvPr id="5" name="TextBox 4">
            <a:extLst>
              <a:ext uri="{FF2B5EF4-FFF2-40B4-BE49-F238E27FC236}">
                <a16:creationId xmlns:a16="http://schemas.microsoft.com/office/drawing/2014/main" id="{475B3D76-DF18-8E28-AD1C-E8B8C032EC04}"/>
              </a:ext>
            </a:extLst>
          </p:cNvPr>
          <p:cNvSpPr txBox="1"/>
          <p:nvPr/>
        </p:nvSpPr>
        <p:spPr>
          <a:xfrm>
            <a:off x="1318632" y="1902610"/>
            <a:ext cx="8750919" cy="1323439"/>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dirty="0">
                <a:latin typeface="Courier" pitchFamily="2" charset="0"/>
              </a:rPr>
              <a:t>module purge</a:t>
            </a:r>
          </a:p>
          <a:p>
            <a:r>
              <a:rPr lang="en-US" sz="1600" dirty="0">
                <a:latin typeface="Courier" pitchFamily="2" charset="0"/>
              </a:rPr>
              <a:t>module load </a:t>
            </a:r>
            <a:r>
              <a:rPr lang="en-US" sz="1600" dirty="0" err="1">
                <a:latin typeface="Courier" pitchFamily="2" charset="0"/>
              </a:rPr>
              <a:t>DefApps</a:t>
            </a:r>
            <a:endParaRPr lang="en-US" sz="1600" dirty="0">
              <a:latin typeface="Courier" pitchFamily="2" charset="0"/>
            </a:endParaRPr>
          </a:p>
          <a:p>
            <a:r>
              <a:rPr lang="en-US" sz="1600" dirty="0">
                <a:latin typeface="Courier" pitchFamily="2" charset="0"/>
              </a:rPr>
              <a:t>module load </a:t>
            </a:r>
            <a:r>
              <a:rPr lang="en-US" sz="1600" dirty="0" err="1">
                <a:latin typeface="Courier" pitchFamily="2" charset="0"/>
              </a:rPr>
              <a:t>gcc</a:t>
            </a:r>
            <a:r>
              <a:rPr lang="en-US" sz="1600" dirty="0">
                <a:latin typeface="Courier" pitchFamily="2" charset="0"/>
              </a:rPr>
              <a:t>/9.1.0</a:t>
            </a:r>
          </a:p>
          <a:p>
            <a:endParaRPr lang="en-US" sz="1600" dirty="0">
              <a:latin typeface="Courier" pitchFamily="2" charset="0"/>
            </a:endParaRPr>
          </a:p>
          <a:p>
            <a:r>
              <a:rPr lang="en-US" sz="1600" dirty="0" err="1">
                <a:latin typeface="Courier" pitchFamily="2" charset="0"/>
              </a:rPr>
              <a:t>podman</a:t>
            </a:r>
            <a:r>
              <a:rPr lang="en-US" sz="1600" dirty="0">
                <a:latin typeface="Courier" pitchFamily="2" charset="0"/>
              </a:rPr>
              <a:t> build -v $MPI_ROOT:$MPI_ROOT -f </a:t>
            </a:r>
            <a:r>
              <a:rPr lang="en-US" sz="1600" dirty="0" err="1">
                <a:latin typeface="Courier" pitchFamily="2" charset="0"/>
              </a:rPr>
              <a:t>Dockerfile</a:t>
            </a:r>
            <a:r>
              <a:rPr lang="en-US" sz="1600" dirty="0">
                <a:latin typeface="Courier" pitchFamily="2" charset="0"/>
              </a:rPr>
              <a:t> -t app .</a:t>
            </a:r>
          </a:p>
        </p:txBody>
      </p:sp>
      <p:sp>
        <p:nvSpPr>
          <p:cNvPr id="6" name="TextBox 5">
            <a:extLst>
              <a:ext uri="{FF2B5EF4-FFF2-40B4-BE49-F238E27FC236}">
                <a16:creationId xmlns:a16="http://schemas.microsoft.com/office/drawing/2014/main" id="{49999C03-62B8-BB9D-579A-C80D80D8738D}"/>
              </a:ext>
            </a:extLst>
          </p:cNvPr>
          <p:cNvSpPr txBox="1"/>
          <p:nvPr/>
        </p:nvSpPr>
        <p:spPr>
          <a:xfrm>
            <a:off x="1318632" y="4857662"/>
            <a:ext cx="8750919" cy="33855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dirty="0" err="1">
                <a:latin typeface="Courier" pitchFamily="2" charset="0"/>
              </a:rPr>
              <a:t>podman</a:t>
            </a:r>
            <a:r>
              <a:rPr lang="en-US" sz="1600" dirty="0">
                <a:latin typeface="Courier" pitchFamily="2" charset="0"/>
              </a:rPr>
              <a:t> save -o /</a:t>
            </a:r>
            <a:r>
              <a:rPr lang="en-US" sz="1600" dirty="0" err="1">
                <a:latin typeface="Courier" pitchFamily="2" charset="0"/>
              </a:rPr>
              <a:t>gpfs</a:t>
            </a:r>
            <a:r>
              <a:rPr lang="en-US" sz="1600" dirty="0">
                <a:latin typeface="Courier" pitchFamily="2" charset="0"/>
              </a:rPr>
              <a:t>/alpine/</a:t>
            </a:r>
            <a:r>
              <a:rPr lang="en-US" sz="1600" dirty="0" err="1">
                <a:latin typeface="Courier" pitchFamily="2" charset="0"/>
              </a:rPr>
              <a:t>proj</a:t>
            </a:r>
            <a:r>
              <a:rPr lang="en-US" sz="1600" dirty="0">
                <a:latin typeface="Courier" pitchFamily="2" charset="0"/>
              </a:rPr>
              <a:t>-shared/xxx/</a:t>
            </a:r>
            <a:r>
              <a:rPr lang="en-US" sz="1600" dirty="0" err="1">
                <a:latin typeface="Courier" pitchFamily="2" charset="0"/>
              </a:rPr>
              <a:t>app.tar</a:t>
            </a:r>
            <a:r>
              <a:rPr lang="en-US" sz="1600" dirty="0">
                <a:latin typeface="Courier" pitchFamily="2" charset="0"/>
              </a:rPr>
              <a:t> localhost/app</a:t>
            </a:r>
            <a:endParaRPr lang="en-US" sz="1600" dirty="0"/>
          </a:p>
        </p:txBody>
      </p:sp>
    </p:spTree>
    <p:extLst>
      <p:ext uri="{BB962C8B-B14F-4D97-AF65-F5344CB8AC3E}">
        <p14:creationId xmlns:p14="http://schemas.microsoft.com/office/powerpoint/2010/main" val="30672930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Summit: building Singularity image</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a:xfrm>
            <a:off x="365760" y="1288947"/>
            <a:ext cx="11369809" cy="4047778"/>
          </a:xfrm>
        </p:spPr>
        <p:txBody>
          <a:bodyPr/>
          <a:lstStyle/>
          <a:p>
            <a:pPr marL="457200" indent="-457200">
              <a:buFont typeface="+mj-lt"/>
              <a:buAutoNum type="arabicPeriod" startAt="3"/>
            </a:pPr>
            <a:r>
              <a:rPr lang="en-US" dirty="0"/>
              <a:t>Build Singularity image</a:t>
            </a:r>
          </a:p>
          <a:p>
            <a:pPr lvl="1"/>
            <a:r>
              <a:rPr lang="en-US" dirty="0"/>
              <a:t>Create an interactive job on Summit (you cannot build a large Singularity image on login node due to resource restrictions)</a:t>
            </a:r>
          </a:p>
          <a:p>
            <a:pPr lvl="2"/>
            <a:endParaRPr lang="en-US" dirty="0"/>
          </a:p>
          <a:p>
            <a:pPr lvl="2"/>
            <a:endParaRPr lang="en-US" dirty="0"/>
          </a:p>
          <a:p>
            <a:pPr lvl="1"/>
            <a:endParaRPr lang="en-US" dirty="0"/>
          </a:p>
          <a:p>
            <a:pPr lvl="1"/>
            <a:r>
              <a:rPr lang="en-US" dirty="0"/>
              <a:t>Change to the </a:t>
            </a:r>
            <a:r>
              <a:rPr lang="en-US" dirty="0" err="1"/>
              <a:t>gpfs</a:t>
            </a:r>
            <a:r>
              <a:rPr lang="en-US" dirty="0"/>
              <a:t> folder with the </a:t>
            </a:r>
            <a:r>
              <a:rPr lang="en-US" dirty="0" err="1"/>
              <a:t>Podman</a:t>
            </a:r>
            <a:r>
              <a:rPr lang="en-US" dirty="0"/>
              <a:t> tar file and build a Singularity file</a:t>
            </a:r>
          </a:p>
          <a:p>
            <a:pPr lvl="1"/>
            <a:endParaRPr lang="en-US" dirty="0"/>
          </a:p>
        </p:txBody>
      </p:sp>
      <p:sp>
        <p:nvSpPr>
          <p:cNvPr id="7" name="TextBox 6">
            <a:extLst>
              <a:ext uri="{FF2B5EF4-FFF2-40B4-BE49-F238E27FC236}">
                <a16:creationId xmlns:a16="http://schemas.microsoft.com/office/drawing/2014/main" id="{B08FFF9F-7116-CC46-1082-0AF472BB595B}"/>
              </a:ext>
            </a:extLst>
          </p:cNvPr>
          <p:cNvSpPr txBox="1"/>
          <p:nvPr/>
        </p:nvSpPr>
        <p:spPr>
          <a:xfrm>
            <a:off x="1173666" y="2515906"/>
            <a:ext cx="8750919" cy="33855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dirty="0" err="1">
                <a:latin typeface="Courier" pitchFamily="2" charset="0"/>
              </a:rPr>
              <a:t>bsub</a:t>
            </a:r>
            <a:r>
              <a:rPr lang="en-US" sz="1600" dirty="0">
                <a:latin typeface="Courier" pitchFamily="2" charset="0"/>
              </a:rPr>
              <a:t> -Is -W 0:50 -</a:t>
            </a:r>
            <a:r>
              <a:rPr lang="en-US" sz="1600" dirty="0" err="1">
                <a:latin typeface="Courier" pitchFamily="2" charset="0"/>
              </a:rPr>
              <a:t>nnodes</a:t>
            </a:r>
            <a:r>
              <a:rPr lang="en-US" sz="1600" dirty="0">
                <a:latin typeface="Courier" pitchFamily="2" charset="0"/>
              </a:rPr>
              <a:t> 1 -P &lt;your project&gt; $SHELL</a:t>
            </a:r>
          </a:p>
        </p:txBody>
      </p:sp>
      <p:sp>
        <p:nvSpPr>
          <p:cNvPr id="8" name="TextBox 7">
            <a:extLst>
              <a:ext uri="{FF2B5EF4-FFF2-40B4-BE49-F238E27FC236}">
                <a16:creationId xmlns:a16="http://schemas.microsoft.com/office/drawing/2014/main" id="{07A8ED65-DC6F-BF6B-9883-5D4C6AA30C3D}"/>
              </a:ext>
            </a:extLst>
          </p:cNvPr>
          <p:cNvSpPr txBox="1"/>
          <p:nvPr/>
        </p:nvSpPr>
        <p:spPr>
          <a:xfrm>
            <a:off x="1173665" y="3988658"/>
            <a:ext cx="8750919" cy="58477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dirty="0">
                <a:latin typeface="Courier" pitchFamily="2" charset="0"/>
              </a:rPr>
              <a:t>cd /</a:t>
            </a:r>
            <a:r>
              <a:rPr lang="en-US" sz="1600" dirty="0" err="1">
                <a:latin typeface="Courier" pitchFamily="2" charset="0"/>
              </a:rPr>
              <a:t>gpfs</a:t>
            </a:r>
            <a:r>
              <a:rPr lang="en-US" sz="1600" dirty="0">
                <a:latin typeface="Courier" pitchFamily="2" charset="0"/>
              </a:rPr>
              <a:t>/alpine/</a:t>
            </a:r>
            <a:r>
              <a:rPr lang="en-US" sz="1600" dirty="0" err="1">
                <a:latin typeface="Courier" pitchFamily="2" charset="0"/>
              </a:rPr>
              <a:t>proj</a:t>
            </a:r>
            <a:r>
              <a:rPr lang="en-US" sz="1600" dirty="0">
                <a:latin typeface="Courier" pitchFamily="2" charset="0"/>
              </a:rPr>
              <a:t>-shared/xxx</a:t>
            </a:r>
          </a:p>
          <a:p>
            <a:r>
              <a:rPr lang="en-US" sz="1600" dirty="0">
                <a:latin typeface="Courier" pitchFamily="2" charset="0"/>
              </a:rPr>
              <a:t>singularity build --disable-cache </a:t>
            </a:r>
            <a:r>
              <a:rPr lang="en-US" sz="1600" dirty="0" err="1">
                <a:latin typeface="Courier" pitchFamily="2" charset="0"/>
              </a:rPr>
              <a:t>app.sif</a:t>
            </a:r>
            <a:r>
              <a:rPr lang="en-US" sz="1600" dirty="0">
                <a:latin typeface="Courier" pitchFamily="2" charset="0"/>
              </a:rPr>
              <a:t> docker-archive://</a:t>
            </a:r>
            <a:r>
              <a:rPr lang="en-US" sz="1600" dirty="0" err="1">
                <a:latin typeface="Courier" pitchFamily="2" charset="0"/>
              </a:rPr>
              <a:t>app.tar</a:t>
            </a:r>
            <a:r>
              <a:rPr lang="en-US" sz="1600" dirty="0">
                <a:latin typeface="Courier" pitchFamily="2" charset="0"/>
              </a:rPr>
              <a:t> </a:t>
            </a:r>
          </a:p>
        </p:txBody>
      </p:sp>
    </p:spTree>
    <p:extLst>
      <p:ext uri="{BB962C8B-B14F-4D97-AF65-F5344CB8AC3E}">
        <p14:creationId xmlns:p14="http://schemas.microsoft.com/office/powerpoint/2010/main" val="22428594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Summit: running container</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a:xfrm>
            <a:off x="365760" y="1288947"/>
            <a:ext cx="11369809" cy="4047778"/>
          </a:xfrm>
        </p:spPr>
        <p:txBody>
          <a:bodyPr/>
          <a:lstStyle/>
          <a:p>
            <a:pPr marL="457200" indent="-457200">
              <a:buFont typeface="+mj-lt"/>
              <a:buAutoNum type="arabicPeriod" startAt="4"/>
            </a:pPr>
            <a:r>
              <a:rPr lang="en-US" dirty="0"/>
              <a:t>Run Singularity image</a:t>
            </a:r>
          </a:p>
          <a:p>
            <a:pPr lvl="1"/>
            <a:r>
              <a:rPr lang="en-US" dirty="0"/>
              <a:t>Create a submit script </a:t>
            </a:r>
            <a:r>
              <a:rPr lang="en-US" dirty="0" err="1">
                <a:latin typeface="Courier" pitchFamily="2" charset="0"/>
              </a:rPr>
              <a:t>submit.lsf</a:t>
            </a:r>
            <a:endParaRPr lang="en-US" dirty="0">
              <a:latin typeface="Courier" pitchFamily="2" charset="0"/>
            </a:endParaRP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Schedule the job to run</a:t>
            </a:r>
          </a:p>
        </p:txBody>
      </p:sp>
      <p:sp>
        <p:nvSpPr>
          <p:cNvPr id="4" name="TextBox 3">
            <a:extLst>
              <a:ext uri="{FF2B5EF4-FFF2-40B4-BE49-F238E27FC236}">
                <a16:creationId xmlns:a16="http://schemas.microsoft.com/office/drawing/2014/main" id="{E90AEA5C-DEFE-DC32-6FE2-0FCF0BA9C1AC}"/>
              </a:ext>
            </a:extLst>
          </p:cNvPr>
          <p:cNvSpPr txBox="1"/>
          <p:nvPr/>
        </p:nvSpPr>
        <p:spPr>
          <a:xfrm>
            <a:off x="1116786" y="2203347"/>
            <a:ext cx="9955252" cy="3108543"/>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400" dirty="0">
                <a:latin typeface="Courier" pitchFamily="2" charset="0"/>
              </a:rPr>
              <a:t>#BSUB -P &lt;your project&gt;</a:t>
            </a:r>
          </a:p>
          <a:p>
            <a:r>
              <a:rPr lang="en-US" sz="1400" dirty="0">
                <a:latin typeface="Courier" pitchFamily="2" charset="0"/>
              </a:rPr>
              <a:t>#BSUB -W 0:30</a:t>
            </a:r>
          </a:p>
          <a:p>
            <a:r>
              <a:rPr lang="en-US" sz="1400" dirty="0">
                <a:latin typeface="Courier" pitchFamily="2" charset="0"/>
              </a:rPr>
              <a:t>#BSUB -</a:t>
            </a:r>
            <a:r>
              <a:rPr lang="en-US" sz="1400" dirty="0" err="1">
                <a:latin typeface="Courier" pitchFamily="2" charset="0"/>
              </a:rPr>
              <a:t>nnodes</a:t>
            </a:r>
            <a:r>
              <a:rPr lang="en-US" sz="1400" dirty="0">
                <a:latin typeface="Courier" pitchFamily="2" charset="0"/>
              </a:rPr>
              <a:t> 2</a:t>
            </a:r>
          </a:p>
          <a:p>
            <a:r>
              <a:rPr lang="en-US" sz="1400" dirty="0">
                <a:latin typeface="Courier" pitchFamily="2" charset="0"/>
              </a:rPr>
              <a:t>#BSUB -J singularity</a:t>
            </a:r>
          </a:p>
          <a:p>
            <a:r>
              <a:rPr lang="en-US" sz="1400" dirty="0">
                <a:latin typeface="Courier" pitchFamily="2" charset="0"/>
              </a:rPr>
              <a:t>#BSUB -o </a:t>
            </a:r>
            <a:r>
              <a:rPr lang="en-US" sz="1400" dirty="0" err="1">
                <a:latin typeface="Courier" pitchFamily="2" charset="0"/>
              </a:rPr>
              <a:t>singularity.%J</a:t>
            </a:r>
            <a:endParaRPr lang="en-US" sz="1400" dirty="0">
              <a:latin typeface="Courier" pitchFamily="2" charset="0"/>
            </a:endParaRPr>
          </a:p>
          <a:p>
            <a:r>
              <a:rPr lang="en-US" sz="1400" dirty="0">
                <a:latin typeface="Courier" pitchFamily="2" charset="0"/>
              </a:rPr>
              <a:t>#BSUB -e </a:t>
            </a:r>
            <a:r>
              <a:rPr lang="en-US" sz="1400" dirty="0" err="1">
                <a:latin typeface="Courier" pitchFamily="2" charset="0"/>
              </a:rPr>
              <a:t>singularity.%J</a:t>
            </a:r>
            <a:endParaRPr lang="en-US" sz="1400" dirty="0">
              <a:latin typeface="Courier" pitchFamily="2" charset="0"/>
            </a:endParaRPr>
          </a:p>
          <a:p>
            <a:endParaRPr lang="en-US" sz="1400" dirty="0">
              <a:latin typeface="Courier" pitchFamily="2" charset="0"/>
            </a:endParaRPr>
          </a:p>
          <a:p>
            <a:r>
              <a:rPr lang="en-US" sz="1400" dirty="0">
                <a:latin typeface="Courier" pitchFamily="2" charset="0"/>
              </a:rPr>
              <a:t>module purge</a:t>
            </a:r>
          </a:p>
          <a:p>
            <a:r>
              <a:rPr lang="en-US" sz="1400" dirty="0">
                <a:latin typeface="Courier" pitchFamily="2" charset="0"/>
              </a:rPr>
              <a:t>module load </a:t>
            </a:r>
            <a:r>
              <a:rPr lang="en-US" sz="1400" dirty="0" err="1">
                <a:latin typeface="Courier" pitchFamily="2" charset="0"/>
              </a:rPr>
              <a:t>DefApps</a:t>
            </a:r>
            <a:r>
              <a:rPr lang="en-US" sz="1400" dirty="0">
                <a:latin typeface="Courier" pitchFamily="2" charset="0"/>
              </a:rPr>
              <a:t> </a:t>
            </a:r>
            <a:r>
              <a:rPr lang="en-US" sz="1400" dirty="0" err="1">
                <a:latin typeface="Courier" pitchFamily="2" charset="0"/>
              </a:rPr>
              <a:t>gcc</a:t>
            </a:r>
            <a:r>
              <a:rPr lang="en-US" sz="1400" dirty="0">
                <a:latin typeface="Courier" pitchFamily="2" charset="0"/>
              </a:rPr>
              <a:t>/9.1.0</a:t>
            </a:r>
          </a:p>
          <a:p>
            <a:endParaRPr lang="en-US" sz="1400" dirty="0">
              <a:latin typeface="Courier" pitchFamily="2" charset="0"/>
            </a:endParaRPr>
          </a:p>
          <a:p>
            <a:r>
              <a:rPr lang="en-US" sz="1400" dirty="0">
                <a:latin typeface="Courier" pitchFamily="2" charset="0"/>
              </a:rPr>
              <a:t>source /</a:t>
            </a:r>
            <a:r>
              <a:rPr lang="en-US" sz="1400" dirty="0" err="1">
                <a:latin typeface="Courier" pitchFamily="2" charset="0"/>
              </a:rPr>
              <a:t>gpfs</a:t>
            </a:r>
            <a:r>
              <a:rPr lang="en-US" sz="1400" dirty="0">
                <a:latin typeface="Courier" pitchFamily="2" charset="0"/>
              </a:rPr>
              <a:t>/alpine/stf007/world-shared/containers/utils/</a:t>
            </a:r>
            <a:r>
              <a:rPr lang="en-US" sz="1400" dirty="0" err="1">
                <a:latin typeface="Courier" pitchFamily="2" charset="0"/>
              </a:rPr>
              <a:t>requiredmpilibs.source</a:t>
            </a:r>
            <a:endParaRPr lang="en-US" sz="1400" dirty="0">
              <a:latin typeface="Courier" pitchFamily="2" charset="0"/>
            </a:endParaRPr>
          </a:p>
          <a:p>
            <a:endParaRPr lang="en-US" sz="1400" dirty="0">
              <a:latin typeface="Courier" pitchFamily="2" charset="0"/>
            </a:endParaRPr>
          </a:p>
          <a:p>
            <a:r>
              <a:rPr lang="en-US" sz="1400" dirty="0" err="1">
                <a:latin typeface="Courier" pitchFamily="2" charset="0"/>
              </a:rPr>
              <a:t>jsrun</a:t>
            </a:r>
            <a:r>
              <a:rPr lang="en-US" sz="1400" dirty="0">
                <a:latin typeface="Courier" pitchFamily="2" charset="0"/>
              </a:rPr>
              <a:t> -n 8 -r4  singularity exec --bind $MPI_ROOT:$MPI_ROOT,/</a:t>
            </a:r>
            <a:r>
              <a:rPr lang="en-US" sz="1400" dirty="0" err="1">
                <a:latin typeface="Courier" pitchFamily="2" charset="0"/>
              </a:rPr>
              <a:t>autofs</a:t>
            </a:r>
            <a:r>
              <a:rPr lang="en-US" sz="1400" dirty="0">
                <a:latin typeface="Courier" pitchFamily="2" charset="0"/>
              </a:rPr>
              <a:t>/nccs-svm1_home1,/</a:t>
            </a:r>
            <a:r>
              <a:rPr lang="en-US" sz="1400" dirty="0" err="1">
                <a:latin typeface="Courier" pitchFamily="2" charset="0"/>
              </a:rPr>
              <a:t>autofs</a:t>
            </a:r>
            <a:r>
              <a:rPr lang="en-US" sz="1400" dirty="0">
                <a:latin typeface="Courier" pitchFamily="2" charset="0"/>
              </a:rPr>
              <a:t>/nccs-svm1_home1:/ccs/home </a:t>
            </a:r>
            <a:r>
              <a:rPr lang="en-US" sz="1400" dirty="0" err="1">
                <a:latin typeface="Courier" pitchFamily="2" charset="0"/>
              </a:rPr>
              <a:t>app.sif</a:t>
            </a:r>
            <a:r>
              <a:rPr lang="en-US" sz="1400" dirty="0">
                <a:latin typeface="Courier" pitchFamily="2" charset="0"/>
              </a:rPr>
              <a:t> /app/app</a:t>
            </a:r>
          </a:p>
        </p:txBody>
      </p:sp>
      <p:sp>
        <p:nvSpPr>
          <p:cNvPr id="5" name="TextBox 4">
            <a:extLst>
              <a:ext uri="{FF2B5EF4-FFF2-40B4-BE49-F238E27FC236}">
                <a16:creationId xmlns:a16="http://schemas.microsoft.com/office/drawing/2014/main" id="{4A9D07F9-ECC5-37B9-5AB8-AA9242F1AC9A}"/>
              </a:ext>
            </a:extLst>
          </p:cNvPr>
          <p:cNvSpPr txBox="1"/>
          <p:nvPr/>
        </p:nvSpPr>
        <p:spPr>
          <a:xfrm>
            <a:off x="1116786" y="5896255"/>
            <a:ext cx="9955252" cy="30777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400" dirty="0" err="1">
                <a:latin typeface="Courier" pitchFamily="2" charset="0"/>
              </a:rPr>
              <a:t>bsub</a:t>
            </a:r>
            <a:r>
              <a:rPr lang="en-US" sz="1400" dirty="0">
                <a:latin typeface="Courier" pitchFamily="2" charset="0"/>
              </a:rPr>
              <a:t> </a:t>
            </a:r>
            <a:r>
              <a:rPr lang="en-US" sz="1400" dirty="0" err="1">
                <a:latin typeface="Courier" pitchFamily="2" charset="0"/>
              </a:rPr>
              <a:t>submit.lsf</a:t>
            </a:r>
            <a:endParaRPr lang="en-US" sz="1400" dirty="0">
              <a:latin typeface="Courier" pitchFamily="2" charset="0"/>
            </a:endParaRPr>
          </a:p>
        </p:txBody>
      </p:sp>
    </p:spTree>
    <p:extLst>
      <p:ext uri="{BB962C8B-B14F-4D97-AF65-F5344CB8AC3E}">
        <p14:creationId xmlns:p14="http://schemas.microsoft.com/office/powerpoint/2010/main" val="3265700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r>
              <a:rPr lang="en-US" b="1" dirty="0"/>
              <a:t>Outline </a:t>
            </a:r>
            <a:endParaRPr lang="en-US" dirty="0"/>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idx="1"/>
          </p:nvPr>
        </p:nvSpPr>
        <p:spPr/>
        <p:txBody>
          <a:bodyPr/>
          <a:lstStyle/>
          <a:p>
            <a:r>
              <a:rPr lang="en-US" dirty="0"/>
              <a:t>Workflow concepts</a:t>
            </a:r>
          </a:p>
          <a:p>
            <a:r>
              <a:rPr lang="en-US" dirty="0"/>
              <a:t>Example workflow systems</a:t>
            </a:r>
          </a:p>
          <a:p>
            <a:r>
              <a:rPr lang="en-US" dirty="0"/>
              <a:t>Common workflow patterns</a:t>
            </a:r>
          </a:p>
          <a:p>
            <a:r>
              <a:rPr lang="en-US" dirty="0"/>
              <a:t>Choosing a workflow system</a:t>
            </a:r>
          </a:p>
          <a:p>
            <a:r>
              <a:rPr lang="en-US" dirty="0"/>
              <a:t>Reproducibility issues and containers</a:t>
            </a:r>
          </a:p>
        </p:txBody>
      </p:sp>
    </p:spTree>
    <p:extLst>
      <p:ext uri="{BB962C8B-B14F-4D97-AF65-F5344CB8AC3E}">
        <p14:creationId xmlns:p14="http://schemas.microsoft.com/office/powerpoint/2010/main" val="1664126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r>
              <a:rPr lang="en-US" dirty="0"/>
              <a:t>What are scientific workflows?</a:t>
            </a:r>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idx="1"/>
          </p:nvPr>
        </p:nvSpPr>
        <p:spPr>
          <a:xfrm>
            <a:off x="365760" y="1737360"/>
            <a:ext cx="9921240" cy="4047778"/>
          </a:xfrm>
        </p:spPr>
        <p:txBody>
          <a:bodyPr/>
          <a:lstStyle/>
          <a:p>
            <a:r>
              <a:rPr lang="en-US" dirty="0"/>
              <a:t>Scientific applications often consist of a series of computational or data manipulation steps </a:t>
            </a:r>
          </a:p>
          <a:p>
            <a:r>
              <a:rPr lang="en-US" dirty="0"/>
              <a:t>Each step may be written in different languages</a:t>
            </a:r>
          </a:p>
          <a:p>
            <a:pPr lvl="1"/>
            <a:r>
              <a:rPr lang="en-US" dirty="0"/>
              <a:t>May use different programming models, numeric methods and libraries</a:t>
            </a:r>
          </a:p>
          <a:p>
            <a:r>
              <a:rPr lang="en-US" dirty="0"/>
              <a:t>Steps often have complex dependencies between them </a:t>
            </a:r>
          </a:p>
          <a:p>
            <a:r>
              <a:rPr lang="en-US" dirty="0"/>
              <a:t>Steps must be done in a specific sequence to produce correct output</a:t>
            </a:r>
          </a:p>
          <a:p>
            <a:pPr lvl="1"/>
            <a:r>
              <a:rPr lang="en-US" dirty="0"/>
              <a:t>Can include cycles</a:t>
            </a:r>
          </a:p>
          <a:p>
            <a:r>
              <a:rPr lang="en-US" dirty="0"/>
              <a:t>Steps may produce/consume large amounts of data</a:t>
            </a:r>
          </a:p>
          <a:p>
            <a:pPr lvl="1"/>
            <a:r>
              <a:rPr lang="en-US" dirty="0"/>
              <a:t>Data may need to be available from one step to another</a:t>
            </a:r>
          </a:p>
          <a:p>
            <a:r>
              <a:rPr lang="en-US" dirty="0"/>
              <a:t>Steps may require interaction from the user</a:t>
            </a:r>
          </a:p>
        </p:txBody>
      </p:sp>
      <p:pic>
        <p:nvPicPr>
          <p:cNvPr id="5" name="Picture 4" descr="A diagram of a network&#10;&#10;Description automatically generated">
            <a:extLst>
              <a:ext uri="{FF2B5EF4-FFF2-40B4-BE49-F238E27FC236}">
                <a16:creationId xmlns:a16="http://schemas.microsoft.com/office/drawing/2014/main" id="{EB0969FE-A1F9-A408-85E3-B1F721C2ED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3901" y="414009"/>
            <a:ext cx="2450466" cy="3557790"/>
          </a:xfrm>
          <a:prstGeom prst="rect">
            <a:avLst/>
          </a:prstGeom>
        </p:spPr>
      </p:pic>
      <p:sp>
        <p:nvSpPr>
          <p:cNvPr id="6" name="TextBox 5">
            <a:extLst>
              <a:ext uri="{FF2B5EF4-FFF2-40B4-BE49-F238E27FC236}">
                <a16:creationId xmlns:a16="http://schemas.microsoft.com/office/drawing/2014/main" id="{AA7C513D-2B4C-605F-9F51-A309EBC6CD77}"/>
              </a:ext>
            </a:extLst>
          </p:cNvPr>
          <p:cNvSpPr txBox="1"/>
          <p:nvPr/>
        </p:nvSpPr>
        <p:spPr>
          <a:xfrm>
            <a:off x="2810313" y="1095047"/>
            <a:ext cx="5837752" cy="461665"/>
          </a:xfrm>
          <a:prstGeom prst="rect">
            <a:avLst/>
          </a:prstGeom>
          <a:noFill/>
          <a:ln w="57150">
            <a:solidFill>
              <a:schemeClr val="bg2">
                <a:lumMod val="50000"/>
              </a:schemeClr>
            </a:solidFill>
          </a:ln>
        </p:spPr>
        <p:txBody>
          <a:bodyPr wrap="none" lIns="118872" tIns="91440" rIns="118872" bIns="91440" rtlCol="0" anchor="ctr" anchorCtr="0">
            <a:spAutoFit/>
          </a:bodyPr>
          <a:lstStyle/>
          <a:p>
            <a:pPr algn="l">
              <a:lnSpc>
                <a:spcPct val="90000"/>
              </a:lnSpc>
            </a:pPr>
            <a:r>
              <a:rPr lang="en-US" sz="2000" dirty="0"/>
              <a:t>HPC workflow == one or more steps require HPC</a:t>
            </a:r>
          </a:p>
        </p:txBody>
      </p:sp>
      <p:sp>
        <p:nvSpPr>
          <p:cNvPr id="7" name="TextBox 6">
            <a:extLst>
              <a:ext uri="{FF2B5EF4-FFF2-40B4-BE49-F238E27FC236}">
                <a16:creationId xmlns:a16="http://schemas.microsoft.com/office/drawing/2014/main" id="{13169854-84F0-80A0-9BE8-390AB0291F93}"/>
              </a:ext>
            </a:extLst>
          </p:cNvPr>
          <p:cNvSpPr txBox="1"/>
          <p:nvPr/>
        </p:nvSpPr>
        <p:spPr>
          <a:xfrm>
            <a:off x="471671" y="6146438"/>
            <a:ext cx="6970529" cy="600164"/>
          </a:xfrm>
          <a:prstGeom prst="rect">
            <a:avLst/>
          </a:prstGeom>
          <a:noFill/>
        </p:spPr>
        <p:txBody>
          <a:bodyPr wrap="square" lIns="118872" tIns="91440" rIns="118872" bIns="91440" rtlCol="0" anchor="ctr" anchorCtr="0">
            <a:spAutoFit/>
          </a:bodyPr>
          <a:lstStyle/>
          <a:p>
            <a:pPr algn="l">
              <a:lnSpc>
                <a:spcPct val="90000"/>
              </a:lnSpc>
            </a:pPr>
            <a:r>
              <a:rPr lang="en-US" sz="1000" dirty="0"/>
              <a:t>Image source: Al-</a:t>
            </a:r>
            <a:r>
              <a:rPr lang="en-US" sz="1000" dirty="0" err="1"/>
              <a:t>Haboobi</a:t>
            </a:r>
            <a:r>
              <a:rPr lang="en-US" sz="1000" dirty="0"/>
              <a:t>, Ali. (2017). Improving Max-Min scheduling Algorithm for Reducing the </a:t>
            </a:r>
            <a:r>
              <a:rPr lang="en-US" sz="1000" dirty="0" err="1"/>
              <a:t>Makespan</a:t>
            </a:r>
            <a:r>
              <a:rPr lang="en-US" sz="1000" dirty="0"/>
              <a:t> of Workflow Execution in the Cloud. International Journal of Computer Applications. 177. 975-8887. DOI:</a:t>
            </a:r>
            <a:r>
              <a:rPr lang="en-US" sz="1000" dirty="0">
                <a:hlinkClick r:id="rId4"/>
              </a:rPr>
              <a:t>10.5120/ijca2017915684</a:t>
            </a:r>
            <a:r>
              <a:rPr lang="en-US" sz="1000" dirty="0"/>
              <a:t>. </a:t>
            </a:r>
          </a:p>
        </p:txBody>
      </p:sp>
    </p:spTree>
    <p:extLst>
      <p:ext uri="{BB962C8B-B14F-4D97-AF65-F5344CB8AC3E}">
        <p14:creationId xmlns:p14="http://schemas.microsoft.com/office/powerpoint/2010/main" val="90278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r>
              <a:rPr lang="en-US" b="1" dirty="0"/>
              <a:t>Reasons to use a workflow system</a:t>
            </a:r>
            <a:endParaRPr lang="en-US" dirty="0"/>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idx="1"/>
          </p:nvPr>
        </p:nvSpPr>
        <p:spPr/>
        <p:txBody>
          <a:bodyPr/>
          <a:lstStyle/>
          <a:p>
            <a:r>
              <a:rPr lang="en-US" dirty="0"/>
              <a:t>I have a large complex problem that can be broken down into a number of distinct steps</a:t>
            </a:r>
          </a:p>
          <a:p>
            <a:r>
              <a:rPr lang="en-US" dirty="0"/>
              <a:t>I need to scale to a large jobs/systems</a:t>
            </a:r>
          </a:p>
          <a:p>
            <a:r>
              <a:rPr lang="en-US" dirty="0"/>
              <a:t>I want to document steps / run method </a:t>
            </a:r>
          </a:p>
          <a:p>
            <a:r>
              <a:rPr lang="en-US" dirty="0"/>
              <a:t>I need to be able to track and restart failed components</a:t>
            </a:r>
          </a:p>
          <a:p>
            <a:r>
              <a:rPr lang="en-US" dirty="0"/>
              <a:t>I want to be able to reproduce the results or have someone else reproduce them</a:t>
            </a:r>
          </a:p>
          <a:p>
            <a:r>
              <a:rPr lang="en-US" dirty="0"/>
              <a:t>I need to track provenance of task execution and data movement</a:t>
            </a:r>
          </a:p>
          <a:p>
            <a:r>
              <a:rPr lang="en-US" dirty="0"/>
              <a:t>My application requires building a complicated environment</a:t>
            </a:r>
          </a:p>
          <a:p>
            <a:pPr marL="0" indent="0">
              <a:buNone/>
            </a:pPr>
            <a:endParaRPr lang="en-US" dirty="0"/>
          </a:p>
        </p:txBody>
      </p:sp>
    </p:spTree>
    <p:extLst>
      <p:ext uri="{BB962C8B-B14F-4D97-AF65-F5344CB8AC3E}">
        <p14:creationId xmlns:p14="http://schemas.microsoft.com/office/powerpoint/2010/main" val="131341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a:xfrm>
            <a:off x="365760" y="411480"/>
            <a:ext cx="11375136" cy="914400"/>
          </a:xfrm>
        </p:spPr>
        <p:txBody>
          <a:bodyPr/>
          <a:lstStyle/>
          <a:p>
            <a:r>
              <a:rPr lang="en-US" dirty="0"/>
              <a:t>Workflow activities and components</a:t>
            </a:r>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sz="half" idx="2"/>
          </p:nvPr>
        </p:nvSpPr>
        <p:spPr>
          <a:xfrm>
            <a:off x="447502" y="1326063"/>
            <a:ext cx="5588000" cy="3373438"/>
          </a:xfrm>
        </p:spPr>
        <p:txBody>
          <a:bodyPr/>
          <a:lstStyle/>
          <a:p>
            <a:r>
              <a:rPr lang="en-US" b="1" dirty="0"/>
              <a:t>Resource provisioning</a:t>
            </a:r>
          </a:p>
          <a:p>
            <a:pPr lvl="1"/>
            <a:r>
              <a:rPr lang="en-US" dirty="0"/>
              <a:t>Each step of the workflow needs to execute on compute resources</a:t>
            </a:r>
          </a:p>
          <a:p>
            <a:pPr lvl="1"/>
            <a:r>
              <a:rPr lang="en-US" dirty="0"/>
              <a:t>These may be preconfigured (e.g. a supercomputer) or dynamically allocated (e.g. cloud)</a:t>
            </a:r>
          </a:p>
          <a:p>
            <a:pPr lvl="1"/>
            <a:r>
              <a:rPr lang="en-US" dirty="0"/>
              <a:t>The execution environment needs to be established (e.g. libraries, runtimes, hardware drivers, etc.</a:t>
            </a:r>
          </a:p>
          <a:p>
            <a:r>
              <a:rPr lang="en-US" b="1" dirty="0"/>
              <a:t>Data management</a:t>
            </a:r>
          </a:p>
          <a:p>
            <a:pPr lvl="1"/>
            <a:r>
              <a:rPr lang="en-US" dirty="0"/>
              <a:t>Steps may consume data – must be available before execution commences</a:t>
            </a:r>
          </a:p>
          <a:p>
            <a:pPr lvl="1"/>
            <a:r>
              <a:rPr lang="en-US" dirty="0"/>
              <a:t>Steps may produce data – how much, where will it be stored?</a:t>
            </a:r>
          </a:p>
          <a:p>
            <a:pPr lvl="1"/>
            <a:r>
              <a:rPr lang="en-US" dirty="0"/>
              <a:t>What to do with the data from the workflow?</a:t>
            </a:r>
          </a:p>
          <a:p>
            <a:pPr lvl="1"/>
            <a:endParaRPr lang="en-US" dirty="0"/>
          </a:p>
        </p:txBody>
      </p:sp>
      <p:sp>
        <p:nvSpPr>
          <p:cNvPr id="11" name="Content Placeholder 10">
            <a:extLst>
              <a:ext uri="{FF2B5EF4-FFF2-40B4-BE49-F238E27FC236}">
                <a16:creationId xmlns:a16="http://schemas.microsoft.com/office/drawing/2014/main" id="{11DFC27E-0F76-150D-D5CD-27899E1895D9}"/>
              </a:ext>
            </a:extLst>
          </p:cNvPr>
          <p:cNvSpPr>
            <a:spLocks noGrp="1"/>
          </p:cNvSpPr>
          <p:nvPr>
            <p:ph sz="quarter" idx="4"/>
          </p:nvPr>
        </p:nvSpPr>
        <p:spPr>
          <a:xfrm>
            <a:off x="6209216" y="1325563"/>
            <a:ext cx="5531934" cy="3373229"/>
          </a:xfrm>
        </p:spPr>
        <p:txBody>
          <a:bodyPr/>
          <a:lstStyle/>
          <a:p>
            <a:r>
              <a:rPr lang="en-US" b="1" dirty="0"/>
              <a:t>Job submission</a:t>
            </a:r>
          </a:p>
          <a:p>
            <a:pPr lvl="1"/>
            <a:r>
              <a:rPr lang="en-US" dirty="0"/>
              <a:t>Access to HPC systems is typically through a batch system</a:t>
            </a:r>
          </a:p>
          <a:p>
            <a:pPr lvl="1"/>
            <a:r>
              <a:rPr lang="en-US" dirty="0"/>
              <a:t>These require scripts that determine what resources are required for the job to run</a:t>
            </a:r>
          </a:p>
          <a:p>
            <a:r>
              <a:rPr lang="en-US" b="1" dirty="0"/>
              <a:t>Workflow management</a:t>
            </a:r>
          </a:p>
          <a:p>
            <a:pPr lvl="1"/>
            <a:r>
              <a:rPr lang="en-US" dirty="0"/>
              <a:t>Orchestrates the flow of activities needed to carry out the computation</a:t>
            </a:r>
          </a:p>
          <a:p>
            <a:pPr lvl="1"/>
            <a:r>
              <a:rPr lang="en-US" dirty="0"/>
              <a:t>Can be driven by data or by tasks</a:t>
            </a:r>
          </a:p>
          <a:p>
            <a:r>
              <a:rPr lang="en-US" b="1" dirty="0"/>
              <a:t>Workflow description</a:t>
            </a:r>
          </a:p>
          <a:p>
            <a:pPr lvl="1"/>
            <a:r>
              <a:rPr lang="en-US" dirty="0"/>
              <a:t>Domain specific language describing workflow</a:t>
            </a:r>
          </a:p>
          <a:p>
            <a:pPr lvl="1"/>
            <a:r>
              <a:rPr lang="en-US" dirty="0"/>
              <a:t>Many workflow systems employ Common Workflow Language (CWL)</a:t>
            </a:r>
          </a:p>
          <a:p>
            <a:endParaRPr lang="en-US" dirty="0"/>
          </a:p>
        </p:txBody>
      </p:sp>
    </p:spTree>
    <p:extLst>
      <p:ext uri="{BB962C8B-B14F-4D97-AF65-F5344CB8AC3E}">
        <p14:creationId xmlns:p14="http://schemas.microsoft.com/office/powerpoint/2010/main" val="1195349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Example workflow systems</a:t>
            </a:r>
            <a:br>
              <a:rPr lang="en-US" dirty="0"/>
            </a:br>
            <a:r>
              <a:rPr lang="en-US" sz="2400" b="0" dirty="0">
                <a:hlinkClick r:id="rId3"/>
              </a:rPr>
              <a:t>https://</a:t>
            </a:r>
            <a:r>
              <a:rPr lang="en-US" sz="2400" b="0" dirty="0" err="1">
                <a:hlinkClick r:id="rId3"/>
              </a:rPr>
              <a:t>s.apache.org</a:t>
            </a:r>
            <a:r>
              <a:rPr lang="en-US" sz="2400" b="0" dirty="0">
                <a:hlinkClick r:id="rId3"/>
              </a:rPr>
              <a:t>/existing-workflow-systems</a:t>
            </a:r>
            <a:endParaRPr lang="en-US" b="0" dirty="0"/>
          </a:p>
        </p:txBody>
      </p:sp>
      <p:pic>
        <p:nvPicPr>
          <p:cNvPr id="1026" name="Picture 2" descr="snakemake">
            <a:extLst>
              <a:ext uri="{FF2B5EF4-FFF2-40B4-BE49-F238E27FC236}">
                <a16:creationId xmlns:a16="http://schemas.microsoft.com/office/drawing/2014/main" id="{5074F5C7-82EB-A2CC-FC9A-D0E6195AA5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6650" y="2118880"/>
            <a:ext cx="914401" cy="914401"/>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compss">
            <a:extLst>
              <a:ext uri="{FF2B5EF4-FFF2-40B4-BE49-F238E27FC236}">
                <a16:creationId xmlns:a16="http://schemas.microsoft.com/office/drawing/2014/main" id="{D4CB4EF1-16AB-9BB2-3EF7-D7F89CF1743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08233" y="3613534"/>
            <a:ext cx="942882" cy="942882"/>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pyiron_base">
            <a:extLst>
              <a:ext uri="{FF2B5EF4-FFF2-40B4-BE49-F238E27FC236}">
                <a16:creationId xmlns:a16="http://schemas.microsoft.com/office/drawing/2014/main" id="{CB2CD8C1-3D6F-C105-9323-CE2D4E81E48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62217" y="5142931"/>
            <a:ext cx="806485" cy="806485"/>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pegasus">
            <a:extLst>
              <a:ext uri="{FF2B5EF4-FFF2-40B4-BE49-F238E27FC236}">
                <a16:creationId xmlns:a16="http://schemas.microsoft.com/office/drawing/2014/main" id="{7EA74879-0621-B7F4-A609-F32536142D6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49909" y="2003203"/>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81CA370-360A-01FC-DD97-2BE5A474FF2E}"/>
              </a:ext>
            </a:extLst>
          </p:cNvPr>
          <p:cNvSpPr txBox="1"/>
          <p:nvPr/>
        </p:nvSpPr>
        <p:spPr>
          <a:xfrm>
            <a:off x="365760" y="1416688"/>
            <a:ext cx="11740010" cy="517065"/>
          </a:xfrm>
          <a:prstGeom prst="rect">
            <a:avLst/>
          </a:prstGeom>
        </p:spPr>
        <p:style>
          <a:lnRef idx="1">
            <a:schemeClr val="accent2"/>
          </a:lnRef>
          <a:fillRef idx="3">
            <a:schemeClr val="accent2"/>
          </a:fillRef>
          <a:effectRef idx="2">
            <a:schemeClr val="accent2"/>
          </a:effectRef>
          <a:fontRef idx="minor">
            <a:schemeClr val="lt1"/>
          </a:fontRef>
        </p:style>
        <p:txBody>
          <a:bodyPr wrap="square" lIns="118872" tIns="91440" rIns="118872" bIns="91440" rtlCol="0" anchor="ctr" anchorCtr="0">
            <a:spAutoFit/>
          </a:bodyPr>
          <a:lstStyle/>
          <a:p>
            <a:pPr>
              <a:lnSpc>
                <a:spcPct val="90000"/>
              </a:lnSpc>
              <a:tabLst>
                <a:tab pos="1709738" algn="l"/>
                <a:tab pos="8913813" algn="l"/>
              </a:tabLst>
            </a:pPr>
            <a:r>
              <a:rPr lang="en-US" sz="2400" b="1" i="1" dirty="0">
                <a:solidFill>
                  <a:schemeClr val="bg1"/>
                </a:solidFill>
              </a:rPr>
              <a:t>	Distributed	In situ</a:t>
            </a:r>
          </a:p>
        </p:txBody>
      </p:sp>
      <p:pic>
        <p:nvPicPr>
          <p:cNvPr id="1074" name="Picture 50" descr="FireWorks">
            <a:extLst>
              <a:ext uri="{FF2B5EF4-FFF2-40B4-BE49-F238E27FC236}">
                <a16:creationId xmlns:a16="http://schemas.microsoft.com/office/drawing/2014/main" id="{8D7AF5EE-AD34-C4FB-983B-51BD7435138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465373" y="4719177"/>
            <a:ext cx="1750903" cy="595307"/>
          </a:xfrm>
          <a:prstGeom prst="rect">
            <a:avLst/>
          </a:prstGeom>
          <a:noFill/>
          <a:extLst>
            <a:ext uri="{909E8E84-426E-40DD-AFC4-6F175D3DCCD1}">
              <a14:hiddenFill xmlns:a14="http://schemas.microsoft.com/office/drawing/2010/main">
                <a:solidFill>
                  <a:srgbClr val="FFFFFF"/>
                </a:solidFill>
              </a14:hiddenFill>
            </a:ext>
          </a:extLst>
        </p:spPr>
      </p:pic>
      <p:pic>
        <p:nvPicPr>
          <p:cNvPr id="1076" name="Picture 52" descr="Logo">
            <a:extLst>
              <a:ext uri="{FF2B5EF4-FFF2-40B4-BE49-F238E27FC236}">
                <a16:creationId xmlns:a16="http://schemas.microsoft.com/office/drawing/2014/main" id="{8DCD2EED-8B77-368D-6A41-B6A9ABBAFF45}"/>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524038" y="3354586"/>
            <a:ext cx="1181408" cy="1228324"/>
          </a:xfrm>
          <a:prstGeom prst="rect">
            <a:avLst/>
          </a:prstGeom>
          <a:noFill/>
          <a:extLst>
            <a:ext uri="{909E8E84-426E-40DD-AFC4-6F175D3DCCD1}">
              <a14:hiddenFill xmlns:a14="http://schemas.microsoft.com/office/drawing/2010/main">
                <a:solidFill>
                  <a:srgbClr val="FFFFFF"/>
                </a:solidFill>
              </a14:hiddenFill>
            </a:ext>
          </a:extLst>
        </p:spPr>
      </p:pic>
      <p:pic>
        <p:nvPicPr>
          <p:cNvPr id="1078" name="Picture 54" descr="Logo">
            <a:extLst>
              <a:ext uri="{FF2B5EF4-FFF2-40B4-BE49-F238E27FC236}">
                <a16:creationId xmlns:a16="http://schemas.microsoft.com/office/drawing/2014/main" id="{5A3984C7-3ECA-FE42-AB40-806008B2DB81}"/>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36628" y="4444444"/>
            <a:ext cx="1812323" cy="295759"/>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11CB57AC-37E8-1173-9C76-FAC2DB0F65A9}"/>
              </a:ext>
            </a:extLst>
          </p:cNvPr>
          <p:cNvGrpSpPr/>
          <p:nvPr/>
        </p:nvGrpSpPr>
        <p:grpSpPr>
          <a:xfrm>
            <a:off x="2726336" y="5026569"/>
            <a:ext cx="1515987" cy="485184"/>
            <a:chOff x="4425852" y="3549012"/>
            <a:chExt cx="1515987" cy="485184"/>
          </a:xfrm>
        </p:grpSpPr>
        <p:pic>
          <p:nvPicPr>
            <p:cNvPr id="1030" name="Picture 6" descr="covalent">
              <a:extLst>
                <a:ext uri="{FF2B5EF4-FFF2-40B4-BE49-F238E27FC236}">
                  <a16:creationId xmlns:a16="http://schemas.microsoft.com/office/drawing/2014/main" id="{E077C290-2A55-85E0-7DED-DEB1018C89C6}"/>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425852" y="3549012"/>
              <a:ext cx="433965" cy="43396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EDD9A022-966A-4145-5ABF-5F63D170C189}"/>
                </a:ext>
              </a:extLst>
            </p:cNvPr>
            <p:cNvSpPr txBox="1"/>
            <p:nvPr/>
          </p:nvSpPr>
          <p:spPr>
            <a:xfrm>
              <a:off x="4791268" y="3600231"/>
              <a:ext cx="1150571" cy="433965"/>
            </a:xfrm>
            <a:prstGeom prst="rect">
              <a:avLst/>
            </a:prstGeom>
            <a:noFill/>
          </p:spPr>
          <p:txBody>
            <a:bodyPr wrap="none" lIns="118872" tIns="91440" rIns="118872" bIns="91440" rtlCol="0" anchor="ctr" anchorCtr="0">
              <a:spAutoFit/>
            </a:bodyPr>
            <a:lstStyle/>
            <a:p>
              <a:pPr algn="l">
                <a:lnSpc>
                  <a:spcPct val="90000"/>
                </a:lnSpc>
              </a:pPr>
              <a:r>
                <a:rPr lang="en-US" dirty="0"/>
                <a:t>Covalent</a:t>
              </a:r>
            </a:p>
          </p:txBody>
        </p:sp>
      </p:grpSp>
      <p:pic>
        <p:nvPicPr>
          <p:cNvPr id="1090" name="Picture 66">
            <a:extLst>
              <a:ext uri="{FF2B5EF4-FFF2-40B4-BE49-F238E27FC236}">
                <a16:creationId xmlns:a16="http://schemas.microsoft.com/office/drawing/2014/main" id="{1E35E49C-988B-7E16-4F74-C287A7B2B1B1}"/>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937095" y="3354586"/>
            <a:ext cx="1761460" cy="764163"/>
          </a:xfrm>
          <a:prstGeom prst="rect">
            <a:avLst/>
          </a:prstGeom>
          <a:noFill/>
          <a:extLst>
            <a:ext uri="{909E8E84-426E-40DD-AFC4-6F175D3DCCD1}">
              <a14:hiddenFill xmlns:a14="http://schemas.microsoft.com/office/drawing/2010/main">
                <a:solidFill>
                  <a:srgbClr val="FFFFFF"/>
                </a:solidFill>
              </a14:hiddenFill>
            </a:ext>
          </a:extLst>
        </p:spPr>
      </p:pic>
      <p:pic>
        <p:nvPicPr>
          <p:cNvPr id="1098" name="Picture 74" descr="Logo image">
            <a:extLst>
              <a:ext uri="{FF2B5EF4-FFF2-40B4-BE49-F238E27FC236}">
                <a16:creationId xmlns:a16="http://schemas.microsoft.com/office/drawing/2014/main" id="{6706AC95-7D9E-87F2-B927-982B6E7E85A6}"/>
              </a:ext>
            </a:extLst>
          </p:cNvPr>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b="31976"/>
          <a:stretch/>
        </p:blipFill>
        <p:spPr bwMode="auto">
          <a:xfrm>
            <a:off x="4303427" y="5864248"/>
            <a:ext cx="1358900" cy="325782"/>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E8B0222E-60DD-68A7-49C0-1E8877D017A6}"/>
              </a:ext>
            </a:extLst>
          </p:cNvPr>
          <p:cNvGrpSpPr/>
          <p:nvPr/>
        </p:nvGrpSpPr>
        <p:grpSpPr>
          <a:xfrm>
            <a:off x="2720736" y="2249589"/>
            <a:ext cx="1634415" cy="539856"/>
            <a:chOff x="1540829" y="1002818"/>
            <a:chExt cx="1634415" cy="539856"/>
          </a:xfrm>
        </p:grpSpPr>
        <p:pic>
          <p:nvPicPr>
            <p:cNvPr id="1056" name="Picture 32" descr="cromwell">
              <a:extLst>
                <a:ext uri="{FF2B5EF4-FFF2-40B4-BE49-F238E27FC236}">
                  <a16:creationId xmlns:a16="http://schemas.microsoft.com/office/drawing/2014/main" id="{418D7EB8-3967-19B1-6F99-1DF88172671D}"/>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540829" y="1002818"/>
              <a:ext cx="539856" cy="53985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B748475A-1E1A-2B0A-185E-80AD0221EFC9}"/>
                </a:ext>
              </a:extLst>
            </p:cNvPr>
            <p:cNvSpPr txBox="1"/>
            <p:nvPr/>
          </p:nvSpPr>
          <p:spPr>
            <a:xfrm>
              <a:off x="2024673" y="1081597"/>
              <a:ext cx="1150571" cy="433965"/>
            </a:xfrm>
            <a:prstGeom prst="rect">
              <a:avLst/>
            </a:prstGeom>
            <a:noFill/>
          </p:spPr>
          <p:txBody>
            <a:bodyPr wrap="none" lIns="118872" tIns="91440" rIns="118872" bIns="91440" rtlCol="0" anchor="ctr" anchorCtr="0">
              <a:spAutoFit/>
            </a:bodyPr>
            <a:lstStyle/>
            <a:p>
              <a:pPr algn="l">
                <a:lnSpc>
                  <a:spcPct val="90000"/>
                </a:lnSpc>
              </a:pPr>
              <a:r>
                <a:rPr lang="en-US" dirty="0" err="1"/>
                <a:t>cromwell</a:t>
              </a:r>
              <a:endParaRPr lang="en-US" dirty="0"/>
            </a:p>
          </p:txBody>
        </p:sp>
      </p:grpSp>
      <p:pic>
        <p:nvPicPr>
          <p:cNvPr id="1100" name="Picture 76">
            <a:extLst>
              <a:ext uri="{FF2B5EF4-FFF2-40B4-BE49-F238E27FC236}">
                <a16:creationId xmlns:a16="http://schemas.microsoft.com/office/drawing/2014/main" id="{8107843A-6A15-59CD-2238-3D7364ABF273}"/>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12948" y="2655905"/>
            <a:ext cx="2105025" cy="526393"/>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2C741D83-466F-E1F3-9947-5246297561DE}"/>
              </a:ext>
            </a:extLst>
          </p:cNvPr>
          <p:cNvGrpSpPr/>
          <p:nvPr/>
        </p:nvGrpSpPr>
        <p:grpSpPr>
          <a:xfrm>
            <a:off x="5848099" y="3395492"/>
            <a:ext cx="1642172" cy="992894"/>
            <a:chOff x="7298859" y="1282891"/>
            <a:chExt cx="1642172" cy="992894"/>
          </a:xfrm>
        </p:grpSpPr>
        <p:pic>
          <p:nvPicPr>
            <p:cNvPr id="1054" name="Picture 30" descr="galaxy">
              <a:extLst>
                <a:ext uri="{FF2B5EF4-FFF2-40B4-BE49-F238E27FC236}">
                  <a16:creationId xmlns:a16="http://schemas.microsoft.com/office/drawing/2014/main" id="{B6DD9B10-3969-C90D-3D9E-B62DE8F8F307}"/>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298859" y="1282891"/>
              <a:ext cx="992894" cy="992894"/>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02AD348B-23B6-5AE9-F28F-1C4D107D31CA}"/>
                </a:ext>
              </a:extLst>
            </p:cNvPr>
            <p:cNvSpPr txBox="1"/>
            <p:nvPr/>
          </p:nvSpPr>
          <p:spPr>
            <a:xfrm>
              <a:off x="7982820" y="1546173"/>
              <a:ext cx="958211" cy="433965"/>
            </a:xfrm>
            <a:prstGeom prst="rect">
              <a:avLst/>
            </a:prstGeom>
            <a:noFill/>
          </p:spPr>
          <p:txBody>
            <a:bodyPr wrap="none" lIns="118872" tIns="91440" rIns="118872" bIns="91440" rtlCol="0" anchor="ctr" anchorCtr="0">
              <a:spAutoFit/>
            </a:bodyPr>
            <a:lstStyle/>
            <a:p>
              <a:pPr algn="l">
                <a:lnSpc>
                  <a:spcPct val="90000"/>
                </a:lnSpc>
              </a:pPr>
              <a:r>
                <a:rPr lang="en-US" dirty="0"/>
                <a:t>Galaxy</a:t>
              </a:r>
            </a:p>
          </p:txBody>
        </p:sp>
      </p:grpSp>
      <p:pic>
        <p:nvPicPr>
          <p:cNvPr id="1102" name="Picture 78" descr="Maestro Logo">
            <a:extLst>
              <a:ext uri="{FF2B5EF4-FFF2-40B4-BE49-F238E27FC236}">
                <a16:creationId xmlns:a16="http://schemas.microsoft.com/office/drawing/2014/main" id="{8DBE3A1A-3831-76D7-4104-94B56731A64A}"/>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218725" y="2444767"/>
            <a:ext cx="2020080" cy="422275"/>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CEFE6B2-FF30-D78F-E90C-CF345EE0CD32}"/>
              </a:ext>
            </a:extLst>
          </p:cNvPr>
          <p:cNvGrpSpPr/>
          <p:nvPr/>
        </p:nvGrpSpPr>
        <p:grpSpPr>
          <a:xfrm>
            <a:off x="10022970" y="3517773"/>
            <a:ext cx="2082800" cy="748333"/>
            <a:chOff x="7298859" y="4378569"/>
            <a:chExt cx="2082800" cy="748333"/>
          </a:xfrm>
        </p:grpSpPr>
        <p:sp>
          <p:nvSpPr>
            <p:cNvPr id="22" name="Rectangle 21">
              <a:extLst>
                <a:ext uri="{FF2B5EF4-FFF2-40B4-BE49-F238E27FC236}">
                  <a16:creationId xmlns:a16="http://schemas.microsoft.com/office/drawing/2014/main" id="{6C491125-7418-00A3-9E9F-B6CCD69C4A13}"/>
                </a:ext>
              </a:extLst>
            </p:cNvPr>
            <p:cNvSpPr/>
            <p:nvPr/>
          </p:nvSpPr>
          <p:spPr>
            <a:xfrm>
              <a:off x="7513780" y="4378569"/>
              <a:ext cx="1550355" cy="748333"/>
            </a:xfrm>
            <a:prstGeom prst="rect">
              <a:avLst/>
            </a:prstGeom>
            <a:solidFill>
              <a:srgbClr val="3C6EAF"/>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pic>
          <p:nvPicPr>
            <p:cNvPr id="1104" name="Picture 80" descr="Swift">
              <a:extLst>
                <a:ext uri="{FF2B5EF4-FFF2-40B4-BE49-F238E27FC236}">
                  <a16:creationId xmlns:a16="http://schemas.microsoft.com/office/drawing/2014/main" id="{2B9499FE-F49E-2F4D-259B-078E5A678F6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298859" y="4403969"/>
              <a:ext cx="2082800" cy="584200"/>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TextBox 2">
            <a:extLst>
              <a:ext uri="{FF2B5EF4-FFF2-40B4-BE49-F238E27FC236}">
                <a16:creationId xmlns:a16="http://schemas.microsoft.com/office/drawing/2014/main" id="{21836C09-0650-3B03-6002-1C2DCC8646A8}"/>
              </a:ext>
            </a:extLst>
          </p:cNvPr>
          <p:cNvSpPr txBox="1"/>
          <p:nvPr/>
        </p:nvSpPr>
        <p:spPr>
          <a:xfrm>
            <a:off x="4386790" y="2930918"/>
            <a:ext cx="1419876" cy="433965"/>
          </a:xfrm>
          <a:prstGeom prst="rect">
            <a:avLst/>
          </a:prstGeom>
          <a:noFill/>
        </p:spPr>
        <p:txBody>
          <a:bodyPr wrap="none" lIns="118872" tIns="91440" rIns="118872" bIns="91440" rtlCol="0" anchor="ctr" anchorCtr="0">
            <a:spAutoFit/>
          </a:bodyPr>
          <a:lstStyle/>
          <a:p>
            <a:pPr algn="l">
              <a:lnSpc>
                <a:spcPct val="90000"/>
              </a:lnSpc>
            </a:pPr>
            <a:r>
              <a:rPr lang="en-US" dirty="0" err="1"/>
              <a:t>snakemake</a:t>
            </a:r>
            <a:endParaRPr lang="en-US" dirty="0"/>
          </a:p>
        </p:txBody>
      </p:sp>
    </p:spTree>
    <p:extLst>
      <p:ext uri="{BB962C8B-B14F-4D97-AF65-F5344CB8AC3E}">
        <p14:creationId xmlns:p14="http://schemas.microsoft.com/office/powerpoint/2010/main" val="3523241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r>
              <a:rPr lang="en-US" dirty="0"/>
              <a:t>Workflow Repositories and Registries</a:t>
            </a:r>
          </a:p>
        </p:txBody>
      </p:sp>
      <p:sp>
        <p:nvSpPr>
          <p:cNvPr id="20" name="TextBox 19">
            <a:extLst>
              <a:ext uri="{FF2B5EF4-FFF2-40B4-BE49-F238E27FC236}">
                <a16:creationId xmlns:a16="http://schemas.microsoft.com/office/drawing/2014/main" id="{E5C50AFF-70F4-6036-58ED-ADDA67DD7071}"/>
              </a:ext>
            </a:extLst>
          </p:cNvPr>
          <p:cNvSpPr txBox="1"/>
          <p:nvPr/>
        </p:nvSpPr>
        <p:spPr>
          <a:xfrm>
            <a:off x="6717397" y="1032987"/>
            <a:ext cx="5023500" cy="3145669"/>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marL="285750" indent="-285750" algn="l">
              <a:lnSpc>
                <a:spcPct val="120000"/>
              </a:lnSpc>
              <a:buFont typeface="Arial" panose="020B0604020202020204" pitchFamily="34" charset="0"/>
              <a:buChar char="•"/>
            </a:pPr>
            <a:r>
              <a:rPr lang="en-US" dirty="0"/>
              <a:t>Registry: indexes or catalogs of workflow metadata</a:t>
            </a:r>
          </a:p>
          <a:p>
            <a:pPr marL="285750" indent="-285750" algn="l">
              <a:lnSpc>
                <a:spcPct val="120000"/>
              </a:lnSpc>
              <a:buFont typeface="Arial" panose="020B0604020202020204" pitchFamily="34" charset="0"/>
              <a:buChar char="•"/>
            </a:pPr>
            <a:r>
              <a:rPr lang="en-US" dirty="0"/>
              <a:t>Repository: workflow descriptions and metadata are indexed and stored</a:t>
            </a:r>
          </a:p>
          <a:p>
            <a:pPr marL="285750" indent="-285750" algn="l">
              <a:lnSpc>
                <a:spcPct val="120000"/>
              </a:lnSpc>
              <a:buFont typeface="Arial" panose="020B0604020202020204" pitchFamily="34" charset="0"/>
              <a:buChar char="•"/>
            </a:pPr>
            <a:r>
              <a:rPr lang="en-US" dirty="0"/>
              <a:t>Metadata framework: help support reproducibility by managing metadata</a:t>
            </a:r>
          </a:p>
          <a:p>
            <a:pPr marL="285750" indent="-285750" algn="l">
              <a:lnSpc>
                <a:spcPct val="120000"/>
              </a:lnSpc>
              <a:buFont typeface="Arial" panose="020B0604020202020204" pitchFamily="34" charset="0"/>
              <a:buChar char="•"/>
            </a:pPr>
            <a:r>
              <a:rPr lang="en-US" dirty="0"/>
              <a:t>Data repository: permanently stores and manages data; provides digital object identifier (DOI)</a:t>
            </a:r>
          </a:p>
        </p:txBody>
      </p:sp>
      <p:pic>
        <p:nvPicPr>
          <p:cNvPr id="24" name="Picture 23" descr="A screenshot of a computer&#10;&#10;Description automatically generated">
            <a:extLst>
              <a:ext uri="{FF2B5EF4-FFF2-40B4-BE49-F238E27FC236}">
                <a16:creationId xmlns:a16="http://schemas.microsoft.com/office/drawing/2014/main" id="{6F737D21-E1B9-CD7B-7EA9-9A1F5301F9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6957" y="1104920"/>
            <a:ext cx="5769243" cy="38638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6" name="Picture 25" descr="A screenshot of a computer&#10;&#10;Description automatically generated">
            <a:extLst>
              <a:ext uri="{FF2B5EF4-FFF2-40B4-BE49-F238E27FC236}">
                <a16:creationId xmlns:a16="http://schemas.microsoft.com/office/drawing/2014/main" id="{1AB25358-DCEB-A4E1-AB13-037A97DC40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5760" y="3186496"/>
            <a:ext cx="4869763" cy="32600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4679EA80-36F8-B0AA-94CA-2437A7DF33BB}"/>
              </a:ext>
            </a:extLst>
          </p:cNvPr>
          <p:cNvSpPr txBox="1"/>
          <p:nvPr/>
        </p:nvSpPr>
        <p:spPr>
          <a:xfrm>
            <a:off x="8122915" y="4336288"/>
            <a:ext cx="4212862" cy="1264962"/>
          </a:xfrm>
          <a:prstGeom prst="rect">
            <a:avLst/>
          </a:prstGeom>
        </p:spPr>
        <p:txBody>
          <a:bodyPr wrap="square" lIns="118872" tIns="91440" rIns="118872" bIns="91440" rtlCol="0" anchor="ctr" anchorCtr="0">
            <a:spAutoFit/>
          </a:bodyPr>
          <a:lstStyle/>
          <a:p>
            <a:pPr algn="l">
              <a:lnSpc>
                <a:spcPct val="90000"/>
              </a:lnSpc>
            </a:pPr>
            <a:r>
              <a:rPr lang="en-US" dirty="0"/>
              <a:t>Implementations:</a:t>
            </a:r>
          </a:p>
          <a:p>
            <a:pPr algn="l">
              <a:lnSpc>
                <a:spcPct val="90000"/>
              </a:lnSpc>
            </a:pPr>
            <a:endParaRPr lang="en-US" sz="600" dirty="0"/>
          </a:p>
          <a:p>
            <a:pPr lvl="1">
              <a:lnSpc>
                <a:spcPct val="90000"/>
              </a:lnSpc>
            </a:pPr>
            <a:r>
              <a:rPr lang="en-US" dirty="0">
                <a:solidFill>
                  <a:schemeClr val="bg1">
                    <a:lumMod val="50000"/>
                  </a:schemeClr>
                </a:solidFill>
              </a:rPr>
              <a:t>https://</a:t>
            </a:r>
            <a:r>
              <a:rPr lang="en-US" dirty="0" err="1">
                <a:solidFill>
                  <a:schemeClr val="bg1">
                    <a:lumMod val="50000"/>
                  </a:schemeClr>
                </a:solidFill>
              </a:rPr>
              <a:t>nf-co.re</a:t>
            </a:r>
            <a:endParaRPr lang="en-US" dirty="0">
              <a:solidFill>
                <a:schemeClr val="bg1">
                  <a:lumMod val="50000"/>
                </a:schemeClr>
              </a:solidFill>
            </a:endParaRPr>
          </a:p>
          <a:p>
            <a:pPr lvl="1">
              <a:lnSpc>
                <a:spcPct val="90000"/>
              </a:lnSpc>
            </a:pPr>
            <a:r>
              <a:rPr lang="en-US" dirty="0">
                <a:solidFill>
                  <a:schemeClr val="bg1">
                    <a:lumMod val="50000"/>
                  </a:schemeClr>
                </a:solidFill>
              </a:rPr>
              <a:t>https://</a:t>
            </a:r>
            <a:r>
              <a:rPr lang="en-US" dirty="0" err="1">
                <a:solidFill>
                  <a:schemeClr val="bg1">
                    <a:lumMod val="50000"/>
                  </a:schemeClr>
                </a:solidFill>
              </a:rPr>
              <a:t>workflowhub.eu</a:t>
            </a:r>
            <a:endParaRPr lang="en-US" dirty="0">
              <a:solidFill>
                <a:schemeClr val="bg1">
                  <a:lumMod val="50000"/>
                </a:schemeClr>
              </a:solidFill>
            </a:endParaRPr>
          </a:p>
          <a:p>
            <a:pPr lvl="1">
              <a:lnSpc>
                <a:spcPct val="90000"/>
              </a:lnSpc>
            </a:pPr>
            <a:r>
              <a:rPr lang="en-US" dirty="0">
                <a:solidFill>
                  <a:schemeClr val="bg1">
                    <a:lumMod val="50000"/>
                  </a:schemeClr>
                </a:solidFill>
              </a:rPr>
              <a:t>https://</a:t>
            </a:r>
            <a:r>
              <a:rPr lang="en-US" dirty="0" err="1">
                <a:solidFill>
                  <a:schemeClr val="bg1">
                    <a:lumMod val="50000"/>
                  </a:schemeClr>
                </a:solidFill>
              </a:rPr>
              <a:t>zenodo.org</a:t>
            </a:r>
            <a:endParaRPr lang="en-US" dirty="0">
              <a:solidFill>
                <a:schemeClr val="bg1">
                  <a:lumMod val="50000"/>
                </a:schemeClr>
              </a:solidFill>
            </a:endParaRPr>
          </a:p>
        </p:txBody>
      </p:sp>
      <p:sp>
        <p:nvSpPr>
          <p:cNvPr id="5" name="TextBox 4">
            <a:extLst>
              <a:ext uri="{FF2B5EF4-FFF2-40B4-BE49-F238E27FC236}">
                <a16:creationId xmlns:a16="http://schemas.microsoft.com/office/drawing/2014/main" id="{7E4209E3-8B60-EE05-7C39-1C99E29D45EA}"/>
              </a:ext>
            </a:extLst>
          </p:cNvPr>
          <p:cNvSpPr txBox="1"/>
          <p:nvPr/>
        </p:nvSpPr>
        <p:spPr>
          <a:xfrm>
            <a:off x="4851646" y="5086349"/>
            <a:ext cx="2763049"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0" i="1" u="none" strike="noStrike" dirty="0">
                <a:solidFill>
                  <a:srgbClr val="5C5962"/>
                </a:solidFill>
                <a:effectLst/>
                <a:latin typeface="system-ui"/>
              </a:rPr>
              <a:t>Metadata provides the ability to describe the context of data and entities involved in its production, use and reuse.</a:t>
            </a:r>
            <a:endParaRPr lang="en-US" i="1" dirty="0"/>
          </a:p>
        </p:txBody>
      </p:sp>
    </p:spTree>
    <p:extLst>
      <p:ext uri="{BB962C8B-B14F-4D97-AF65-F5344CB8AC3E}">
        <p14:creationId xmlns:p14="http://schemas.microsoft.com/office/powerpoint/2010/main" val="322403240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13616</TotalTime>
  <Words>3859</Words>
  <Application>Microsoft Office PowerPoint</Application>
  <PresentationFormat>Custom</PresentationFormat>
  <Paragraphs>469</Paragraphs>
  <Slides>36</Slides>
  <Notes>18</Notes>
  <HiddenSlides>6</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Arial</vt:lpstr>
      <vt:lpstr>Arial Black</vt:lpstr>
      <vt:lpstr>Calibri</vt:lpstr>
      <vt:lpstr>Cambria Math</vt:lpstr>
      <vt:lpstr>Courier</vt:lpstr>
      <vt:lpstr>Lucida Console</vt:lpstr>
      <vt:lpstr>Lucida Grande</vt:lpstr>
      <vt:lpstr>Monaco</vt:lpstr>
      <vt:lpstr>Roboto</vt:lpstr>
      <vt:lpstr>system-ui</vt:lpstr>
      <vt:lpstr>Presentations (Wide Screen)</vt:lpstr>
      <vt:lpstr>Reproducible Workflows</vt:lpstr>
      <vt:lpstr>License, Citation and Acknowledgements</vt:lpstr>
      <vt:lpstr>Introduction </vt:lpstr>
      <vt:lpstr>Outline </vt:lpstr>
      <vt:lpstr>What are scientific workflows?</vt:lpstr>
      <vt:lpstr>Reasons to use a workflow system</vt:lpstr>
      <vt:lpstr>Workflow activities and components</vt:lpstr>
      <vt:lpstr>Example workflow systems https://s.apache.org/existing-workflow-systems</vt:lpstr>
      <vt:lpstr>Workflow Repositories and Registries</vt:lpstr>
      <vt:lpstr>Data / Code Combinator</vt:lpstr>
      <vt:lpstr>Common scientific workflow patterns High-performance Simulation and Modeling</vt:lpstr>
      <vt:lpstr>Common scientific workflow patterns High-performance AI</vt:lpstr>
      <vt:lpstr>Common scientific workflow patterns Scientific Data Lifecycle</vt:lpstr>
      <vt:lpstr>Common scientific workflow patterns Real-Time / Streaming</vt:lpstr>
      <vt:lpstr>Common scientific workflow patterns Hybrid</vt:lpstr>
      <vt:lpstr>Make-like (acyclic)</vt:lpstr>
      <vt:lpstr>Workflow-like Programming Models: Map-Reduce</vt:lpstr>
      <vt:lpstr>Workflow-like Execution Models: Bag of Tasks</vt:lpstr>
      <vt:lpstr>Factors to consider</vt:lpstr>
      <vt:lpstr>Reproducibility challenges for HPC systems</vt:lpstr>
      <vt:lpstr>Containers</vt:lpstr>
      <vt:lpstr>Containers (cont…)</vt:lpstr>
      <vt:lpstr>Open Container Initiative (OCI) https://opencontainers.org</vt:lpstr>
      <vt:lpstr>Containers supported by HPC systems1</vt:lpstr>
      <vt:lpstr>Issues using containers in HPC </vt:lpstr>
      <vt:lpstr>Issues using containers in HPC (cont…) </vt:lpstr>
      <vt:lpstr>Summary</vt:lpstr>
      <vt:lpstr>Other resources</vt:lpstr>
      <vt:lpstr>Other resources</vt:lpstr>
      <vt:lpstr>Other resources</vt:lpstr>
      <vt:lpstr>Summit: Singularity</vt:lpstr>
      <vt:lpstr>Summit: building container</vt:lpstr>
      <vt:lpstr>Summit: building container…</vt:lpstr>
      <vt:lpstr>Summit: building container…</vt:lpstr>
      <vt:lpstr>Summit: building Singularity image</vt:lpstr>
      <vt:lpstr>Summit: running container</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552</cp:revision>
  <cp:lastPrinted>2017-11-02T18:35:01Z</cp:lastPrinted>
  <dcterms:created xsi:type="dcterms:W3CDTF">2018-11-06T17:28:56Z</dcterms:created>
  <dcterms:modified xsi:type="dcterms:W3CDTF">2023-11-11T17:05:44Z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