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4" r:id="rId8"/>
    <p:sldId id="329" r:id="rId9"/>
    <p:sldId id="619" r:id="rId10"/>
    <p:sldId id="620" r:id="rId11"/>
    <p:sldId id="622" r:id="rId12"/>
    <p:sldId id="616" r:id="rId13"/>
    <p:sldId id="624"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4" autoAdjust="0"/>
    <p:restoredTop sz="96571" autoAdjust="0"/>
  </p:normalViewPr>
  <p:slideViewPr>
    <p:cSldViewPr snapToGrid="0" showGuides="1">
      <p:cViewPr varScale="1">
        <p:scale>
          <a:sx n="84" d="100"/>
          <a:sy n="84" d="100"/>
        </p:scale>
        <p:origin x="576"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7/31/2024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7/31/2024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384188"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ideas-productivity.org/" TargetMode="External"/><Relationship Id="rId7" Type="http://schemas.openxmlformats.org/officeDocument/2006/relationships/image" Target="../media/image11.jpg"/><Relationship Id="rId2" Type="http://schemas.openxmlformats.org/officeDocument/2006/relationships/hyperlink" Target="https://cass.community/" TargetMode="Externa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spack.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Productivity and Sustainability </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David E. Bernholdt, Anshu Dubey, Todd Gamblin, and Jared O’Neal</a:t>
            </a:r>
          </a:p>
          <a:p>
            <a:pPr>
              <a:spcBef>
                <a:spcPts val="2800"/>
              </a:spcBef>
            </a:pPr>
            <a:r>
              <a:rPr lang="en-US" sz="2000" b="0" i="0">
                <a:solidFill>
                  <a:srgbClr val="111111"/>
                </a:solidFill>
                <a:effectLst/>
                <a:latin typeface="+mn-lt"/>
              </a:rPr>
              <a:t>Argonne </a:t>
            </a:r>
            <a:r>
              <a:rPr lang="en-US" sz="2000" b="0" i="0" dirty="0">
                <a:solidFill>
                  <a:srgbClr val="111111"/>
                </a:solidFill>
                <a:effectLst/>
                <a:latin typeface="+mn-lt"/>
              </a:rPr>
              <a:t>Training Program on Extreme-Scale Computing </a:t>
            </a:r>
            <a:r>
              <a:rPr lang="en-US" sz="2000" b="0" i="0">
                <a:solidFill>
                  <a:srgbClr val="111111"/>
                </a:solidFill>
                <a:effectLst/>
                <a:latin typeface="+mn-lt"/>
              </a:rPr>
              <a:t>summer school (2024)</a:t>
            </a:r>
            <a:endParaRPr lang="en-US" sz="2000" b="0" i="0" dirty="0">
              <a:solidFill>
                <a:srgbClr val="111111"/>
              </a:solidFill>
              <a:effectLst/>
              <a:latin typeface="+mn-lt"/>
            </a:endParaRP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20732246"/>
              </p:ext>
            </p:extLst>
          </p:nvPr>
        </p:nvGraphicFramePr>
        <p:xfrm>
          <a:off x="1051560" y="1074420"/>
          <a:ext cx="9692640" cy="4637532"/>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dirty="0">
                          <a:effectLst/>
                        </a:rPr>
                        <a:t>8:30 AM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4011846257"/>
                  </a:ext>
                </a:extLst>
              </a:tr>
              <a:tr h="526542">
                <a:tc>
                  <a:txBody>
                    <a:bodyPr/>
                    <a:lstStyle/>
                    <a:p>
                      <a:pPr algn="r"/>
                      <a:r>
                        <a:rPr lang="en-US">
                          <a:effectLst/>
                        </a:rPr>
                        <a:t>8:35 AM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541819896"/>
                  </a:ext>
                </a:extLst>
              </a:tr>
              <a:tr h="526542">
                <a:tc>
                  <a:txBody>
                    <a:bodyPr/>
                    <a:lstStyle/>
                    <a:p>
                      <a:pPr algn="r"/>
                      <a:r>
                        <a:rPr lang="en-US">
                          <a:effectLst/>
                        </a:rPr>
                        <a:t>9:15 AM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3922137579"/>
                  </a:ext>
                </a:extLst>
              </a:tr>
              <a:tr h="526542">
                <a:tc>
                  <a:txBody>
                    <a:bodyPr/>
                    <a:lstStyle/>
                    <a:p>
                      <a:pPr algn="r"/>
                      <a:r>
                        <a:rPr lang="en-US">
                          <a:effectLst/>
                        </a:rPr>
                        <a:t>10:00 AM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476507548"/>
                  </a:ext>
                </a:extLst>
              </a:tr>
              <a:tr h="526542">
                <a:tc>
                  <a:txBody>
                    <a:bodyPr/>
                    <a:lstStyle/>
                    <a:p>
                      <a:pPr algn="r"/>
                      <a:r>
                        <a:rPr lang="en-US">
                          <a:effectLst/>
                        </a:rPr>
                        <a:t>10:30 AM</a:t>
                      </a:r>
                    </a:p>
                  </a:txBody>
                  <a:tcPr marL="142875" marR="142875" marT="95250" marB="95250" anchor="ctr"/>
                </a:tc>
                <a:tc>
                  <a:txBody>
                    <a:bodyPr/>
                    <a:lstStyle/>
                    <a:p>
                      <a:r>
                        <a:rPr lang="en-US">
                          <a:effectLst/>
                        </a:rPr>
                        <a:t>Spack: Package Management for HPC</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3487810232"/>
                  </a:ext>
                </a:extLst>
              </a:tr>
              <a:tr h="526542">
                <a:tc>
                  <a:txBody>
                    <a:bodyPr/>
                    <a:lstStyle/>
                    <a:p>
                      <a:pPr algn="r"/>
                      <a:r>
                        <a:rPr lang="en-US">
                          <a:effectLst/>
                        </a:rPr>
                        <a:t>11:30 AM</a:t>
                      </a:r>
                    </a:p>
                  </a:txBody>
                  <a:tcPr marL="142875" marR="142875" marT="95250" marB="95250" anchor="ctr"/>
                </a:tc>
                <a:tc>
                  <a:txBody>
                    <a:bodyPr/>
                    <a:lstStyle/>
                    <a:p>
                      <a:r>
                        <a:rPr lang="en-US">
                          <a:effectLst/>
                        </a:rPr>
                        <a:t>Spack Hands-On</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2034051112"/>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36432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625691390"/>
              </p:ext>
            </p:extLst>
          </p:nvPr>
        </p:nvGraphicFramePr>
        <p:xfrm>
          <a:off x="1051560" y="1074420"/>
          <a:ext cx="9692640" cy="5376672"/>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r h="526542">
                <a:tc>
                  <a:txBody>
                    <a:bodyPr/>
                    <a:lstStyle/>
                    <a:p>
                      <a:pPr algn="r"/>
                      <a:r>
                        <a:rPr lang="en-US">
                          <a:effectLst/>
                        </a:rPr>
                        <a:t>1:30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568411987"/>
                  </a:ext>
                </a:extLst>
              </a:tr>
              <a:tr h="526542">
                <a:tc>
                  <a:txBody>
                    <a:bodyPr/>
                    <a:lstStyle/>
                    <a:p>
                      <a:pPr algn="r"/>
                      <a:r>
                        <a:rPr lang="en-US">
                          <a:effectLst/>
                        </a:rPr>
                        <a:t>2:30 PM</a:t>
                      </a:r>
                    </a:p>
                  </a:txBody>
                  <a:tcPr marL="142875" marR="142875" marT="95250" marB="95250" anchor="ctr"/>
                </a:tc>
                <a:tc>
                  <a:txBody>
                    <a:bodyPr/>
                    <a:lstStyle/>
                    <a:p>
                      <a:r>
                        <a:rPr lang="en-US">
                          <a:effectLst/>
                        </a:rPr>
                        <a:t>Refactoring Scientific Software</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439333682"/>
                  </a:ext>
                </a:extLst>
              </a:tr>
              <a:tr h="526542">
                <a:tc>
                  <a:txBody>
                    <a:bodyPr/>
                    <a:lstStyle/>
                    <a:p>
                      <a:pPr algn="r"/>
                      <a:r>
                        <a:rPr lang="en-US">
                          <a:effectLst/>
                        </a:rPr>
                        <a:t>3:00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500361090"/>
                  </a:ext>
                </a:extLst>
              </a:tr>
              <a:tr h="526542">
                <a:tc>
                  <a:txBody>
                    <a:bodyPr/>
                    <a:lstStyle/>
                    <a:p>
                      <a:pPr algn="r"/>
                      <a:r>
                        <a:rPr lang="en-US">
                          <a:effectLst/>
                        </a:rPr>
                        <a:t>3:30 PM</a:t>
                      </a:r>
                    </a:p>
                  </a:txBody>
                  <a:tcPr marL="142875" marR="142875" marT="95250" marB="95250" anchor="ctr"/>
                </a:tc>
                <a:tc>
                  <a:txBody>
                    <a:bodyPr/>
                    <a:lstStyle/>
                    <a:p>
                      <a:r>
                        <a:rPr lang="en-US">
                          <a:effectLst/>
                        </a:rPr>
                        <a:t>Software Licensing</a:t>
                      </a:r>
                    </a:p>
                  </a:txBody>
                  <a:tcPr marL="142875" marR="142875" marT="95250" marB="95250" anchor="ctr"/>
                </a:tc>
                <a:tc>
                  <a:txBody>
                    <a:bodyPr/>
                    <a:lstStyle/>
                    <a:p>
                      <a:r>
                        <a:rPr lang="en-US" dirty="0">
                          <a:effectLst/>
                        </a:rPr>
                        <a:t>David E. Bernholdt (</a:t>
                      </a:r>
                      <a:r>
                        <a:rPr lang="en-US">
                          <a:effectLst/>
                        </a:rPr>
                        <a:t>ORNL)</a:t>
                      </a:r>
                      <a:endParaRPr lang="en-US" dirty="0">
                        <a:effectLst/>
                      </a:endParaRPr>
                    </a:p>
                  </a:txBody>
                  <a:tcPr marL="142875" marR="142875" marT="95250" marB="95250" anchor="ctr"/>
                </a:tc>
                <a:extLst>
                  <a:ext uri="{0D108BD9-81ED-4DB2-BD59-A6C34878D82A}">
                    <a16:rowId xmlns:a16="http://schemas.microsoft.com/office/drawing/2014/main" val="1733344417"/>
                  </a:ext>
                </a:extLst>
              </a:tr>
              <a:tr h="526542">
                <a:tc>
                  <a:txBody>
                    <a:bodyPr/>
                    <a:lstStyle/>
                    <a:p>
                      <a:pPr algn="r"/>
                      <a:r>
                        <a:rPr lang="en-US">
                          <a:effectLst/>
                        </a:rPr>
                        <a:t>4:30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1855854553"/>
                  </a:ext>
                </a:extLst>
              </a:tr>
              <a:tr h="526542">
                <a:tc>
                  <a:txBody>
                    <a:bodyPr/>
                    <a:lstStyle/>
                    <a:p>
                      <a:pPr algn="r"/>
                      <a:r>
                        <a:rPr lang="en-US">
                          <a:effectLst/>
                        </a:rPr>
                        <a:t>5:30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Jared O'Neal (ANL)</a:t>
                      </a:r>
                    </a:p>
                  </a:txBody>
                  <a:tcPr marL="142875" marR="142875" marT="95250" marB="95250" anchor="ctr"/>
                </a:tc>
                <a:extLst>
                  <a:ext uri="{0D108BD9-81ED-4DB2-BD59-A6C34878D82A}">
                    <a16:rowId xmlns:a16="http://schemas.microsoft.com/office/drawing/2014/main" val="2122309219"/>
                  </a:ext>
                </a:extLst>
              </a:tr>
              <a:tr h="526542">
                <a:tc>
                  <a:txBody>
                    <a:bodyPr/>
                    <a:lstStyle/>
                    <a:p>
                      <a:pPr algn="r"/>
                      <a:r>
                        <a:rPr lang="en-US">
                          <a:effectLst/>
                        </a:rPr>
                        <a:t>6:30 PM</a:t>
                      </a:r>
                    </a:p>
                  </a:txBody>
                  <a:tcPr marL="142875" marR="142875" marT="95250" marB="95250" anchor="ctr"/>
                </a:tc>
                <a:tc>
                  <a:txBody>
                    <a:bodyPr/>
                    <a:lstStyle/>
                    <a:p>
                      <a:r>
                        <a:rPr lang="en-US" i="1">
                          <a:effectLst/>
                        </a:rPr>
                        <a:t>Adjourn</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377467106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41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453256" y="3373816"/>
            <a:ext cx="10123321" cy="3400931"/>
          </a:xfrm>
          <a:prstGeom prst="rect">
            <a:avLst/>
          </a:prstGeom>
          <a:noFill/>
        </p:spPr>
        <p:txBody>
          <a:bodyPr wrap="square">
            <a:spAutoFit/>
          </a:bodyPr>
          <a:lstStyle/>
          <a:p>
            <a:pPr marL="227013" indent="-227013">
              <a:spcBef>
                <a:spcPts val="600"/>
              </a:spcBef>
              <a:buFont typeface="Arial" panose="020B0604020202020204" pitchFamily="34" charset="0"/>
              <a:buChar char="•"/>
            </a:pPr>
            <a:r>
              <a:rPr lang="en-US" sz="2000" dirty="0"/>
              <a:t>Participants in the Consortium for the Advancement of Scientific Software (CASS) and DOE/ASCR software stewardship projects: </a:t>
            </a:r>
            <a:r>
              <a:rPr lang="en-US" sz="2000" dirty="0">
                <a:hlinkClick r:id="rId2"/>
              </a:rPr>
              <a:t>https://cass.community/</a:t>
            </a:r>
            <a:endParaRPr lang="en-US" sz="2000" dirty="0"/>
          </a:p>
          <a:p>
            <a:pPr marL="227013" indent="-227013">
              <a:spcBef>
                <a:spcPts val="600"/>
              </a:spcBef>
              <a:buFont typeface="Arial" panose="020B0604020202020204" pitchFamily="34" charset="0"/>
              <a:buChar char="•"/>
            </a:pPr>
            <a:r>
              <a:rPr lang="en-US" sz="2000" dirty="0"/>
              <a:t>Members of the IDEAS Productivity family of projects: </a:t>
            </a:r>
            <a:r>
              <a:rPr lang="en-US" sz="2000" dirty="0">
                <a:hlinkClick r:id="rId3"/>
              </a:rPr>
              <a:t>https://ideas-productivity.org/</a:t>
            </a:r>
            <a:endParaRPr lang="en-US" sz="2000" dirty="0"/>
          </a:p>
          <a:p>
            <a:pPr marL="227013" indent="-227013">
              <a:spcBef>
                <a:spcPts val="600"/>
              </a:spcBef>
              <a:buFont typeface="Arial" panose="020B0604020202020204" pitchFamily="34" charset="0"/>
              <a:buChar char="•"/>
            </a:pPr>
            <a:r>
              <a:rPr lang="en-US" sz="2000" dirty="0"/>
              <a:t>Lead for the Spack project: </a:t>
            </a:r>
            <a:r>
              <a:rPr lang="en-US" sz="2000" dirty="0">
                <a:hlinkClick r:id="rId4"/>
              </a:rPr>
              <a:t>https://spack.io/</a:t>
            </a:r>
            <a:r>
              <a:rPr lang="en-US" sz="2000" dirty="0"/>
              <a:t> (Todd)</a:t>
            </a:r>
          </a:p>
          <a:p>
            <a:pPr marL="227013" indent="-227013">
              <a:spcBef>
                <a:spcPts val="600"/>
              </a:spcBef>
              <a:buFont typeface="Arial" panose="020B0604020202020204" pitchFamily="34" charset="0"/>
              <a:buChar char="•"/>
            </a:pPr>
            <a:r>
              <a:rPr lang="en-US" sz="2000" dirty="0"/>
              <a:t>Also…</a:t>
            </a:r>
          </a:p>
          <a:p>
            <a:pPr marL="684213" lvl="1" indent="-227013">
              <a:spcBef>
                <a:spcPts val="600"/>
              </a:spcBef>
              <a:buFont typeface="Arial" panose="020B0604020202020204" pitchFamily="34" charset="0"/>
              <a:buChar char="•"/>
            </a:pPr>
            <a:r>
              <a:rPr lang="en-US" sz="2000" dirty="0" err="1"/>
              <a:t>SciDAC</a:t>
            </a:r>
            <a:r>
              <a:rPr lang="en-US" sz="2000" dirty="0"/>
              <a:t>: RAPIDS Institute, fusion energy sciences, nuclear physics</a:t>
            </a:r>
          </a:p>
          <a:p>
            <a:pPr marL="684213" lvl="1" indent="-227013">
              <a:spcBef>
                <a:spcPts val="600"/>
              </a:spcBef>
              <a:buFont typeface="Arial" panose="020B0604020202020204" pitchFamily="34" charset="0"/>
              <a:buChar char="•"/>
            </a:pPr>
            <a:r>
              <a:rPr lang="en-US" sz="2000" dirty="0"/>
              <a:t>NSF Cyberinfrastructure for Sustained Scientific Innovation (CSSI) program</a:t>
            </a:r>
          </a:p>
          <a:p>
            <a:pPr marL="684213" lvl="1" indent="-227013">
              <a:spcBef>
                <a:spcPts val="600"/>
              </a:spcBef>
              <a:buFont typeface="Arial" panose="020B0604020202020204" pitchFamily="34" charset="0"/>
              <a:buChar char="•"/>
            </a:pPr>
            <a:r>
              <a:rPr lang="en-US" sz="2000" dirty="0"/>
              <a:t>Past: Exascale Computing Project</a:t>
            </a:r>
          </a:p>
          <a:p>
            <a:pPr marL="684213" lvl="1" indent="-227013">
              <a:spcBef>
                <a:spcPts val="600"/>
              </a:spcBef>
              <a:buFont typeface="Arial" panose="020B0604020202020204" pitchFamily="34" charset="0"/>
              <a:buChar char="•"/>
            </a:pPr>
            <a:r>
              <a:rPr lang="en-US" sz="2000" dirty="0"/>
              <a:t>And more!</a:t>
            </a:r>
          </a:p>
        </p:txBody>
      </p:sp>
      <p:grpSp>
        <p:nvGrpSpPr>
          <p:cNvPr id="8" name="Group 7">
            <a:extLst>
              <a:ext uri="{FF2B5EF4-FFF2-40B4-BE49-F238E27FC236}">
                <a16:creationId xmlns:a16="http://schemas.microsoft.com/office/drawing/2014/main" id="{C22DEB37-50E6-2254-1FB5-B0F6E81B4E4A}"/>
              </a:ext>
            </a:extLst>
          </p:cNvPr>
          <p:cNvGrpSpPr/>
          <p:nvPr/>
        </p:nvGrpSpPr>
        <p:grpSpPr>
          <a:xfrm>
            <a:off x="6631399" y="1409942"/>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1" name="Group 10">
            <a:extLst>
              <a:ext uri="{FF2B5EF4-FFF2-40B4-BE49-F238E27FC236}">
                <a16:creationId xmlns:a16="http://schemas.microsoft.com/office/drawing/2014/main" id="{BF360452-D7C7-247A-386F-D3315474AFCB}"/>
              </a:ext>
            </a:extLst>
          </p:cNvPr>
          <p:cNvGrpSpPr/>
          <p:nvPr/>
        </p:nvGrpSpPr>
        <p:grpSpPr>
          <a:xfrm>
            <a:off x="5015805" y="1409942"/>
            <a:ext cx="1038027" cy="1797939"/>
            <a:chOff x="4187619" y="4211394"/>
            <a:chExt cx="1038027" cy="1797939"/>
          </a:xfrm>
        </p:grpSpPr>
        <p:pic>
          <p:nvPicPr>
            <p:cNvPr id="12" name="Picture 11" descr="A person wearing glasses&#10;&#10;Description automatically generated with low confidence">
              <a:extLst>
                <a:ext uri="{FF2B5EF4-FFF2-40B4-BE49-F238E27FC236}">
                  <a16:creationId xmlns:a16="http://schemas.microsoft.com/office/drawing/2014/main" id="{8B9A3899-C96B-3A08-5E0A-2906D305F98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3" name="TextBox 12">
              <a:extLst>
                <a:ext uri="{FF2B5EF4-FFF2-40B4-BE49-F238E27FC236}">
                  <a16:creationId xmlns:a16="http://schemas.microsoft.com/office/drawing/2014/main" id="{2B5EF80D-04B1-F98E-6FF3-532C3F5A9955}"/>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92E18724-E093-2905-5995-FA9656E78542}"/>
              </a:ext>
            </a:extLst>
          </p:cNvPr>
          <p:cNvGrpSpPr/>
          <p:nvPr/>
        </p:nvGrpSpPr>
        <p:grpSpPr>
          <a:xfrm>
            <a:off x="9788549" y="1422618"/>
            <a:ext cx="1038027" cy="1797939"/>
            <a:chOff x="9605157" y="3871568"/>
            <a:chExt cx="1038027" cy="1797939"/>
          </a:xfrm>
        </p:grpSpPr>
        <p:pic>
          <p:nvPicPr>
            <p:cNvPr id="15" name="Picture 14" descr="A person wearing glasses&#10;&#10;Description automatically generated with medium confidence">
              <a:extLst>
                <a:ext uri="{FF2B5EF4-FFF2-40B4-BE49-F238E27FC236}">
                  <a16:creationId xmlns:a16="http://schemas.microsoft.com/office/drawing/2014/main" id="{AC87CD00-A786-7297-BAC2-1B3274862CB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16" name="TextBox 15">
              <a:extLst>
                <a:ext uri="{FF2B5EF4-FFF2-40B4-BE49-F238E27FC236}">
                  <a16:creationId xmlns:a16="http://schemas.microsoft.com/office/drawing/2014/main" id="{C3725BF0-247B-D09D-AEBA-487D7AFA3C92}"/>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17" name="Group 16">
            <a:extLst>
              <a:ext uri="{FF2B5EF4-FFF2-40B4-BE49-F238E27FC236}">
                <a16:creationId xmlns:a16="http://schemas.microsoft.com/office/drawing/2014/main" id="{B5FBC002-EA63-3AA1-A9F0-19BC36D2DD4E}"/>
              </a:ext>
            </a:extLst>
          </p:cNvPr>
          <p:cNvGrpSpPr/>
          <p:nvPr/>
        </p:nvGrpSpPr>
        <p:grpSpPr>
          <a:xfrm>
            <a:off x="8177064" y="1422618"/>
            <a:ext cx="1021881" cy="1792821"/>
            <a:chOff x="10957831" y="1197414"/>
            <a:chExt cx="1021881" cy="1792821"/>
          </a:xfrm>
        </p:grpSpPr>
        <p:pic>
          <p:nvPicPr>
            <p:cNvPr id="18" name="Picture 17" descr="A person smiling for the camera&#10;&#10;Description automatically generated with medium confidence">
              <a:extLst>
                <a:ext uri="{FF2B5EF4-FFF2-40B4-BE49-F238E27FC236}">
                  <a16:creationId xmlns:a16="http://schemas.microsoft.com/office/drawing/2014/main" id="{C611DBA7-7F94-A867-D486-31027D33AC7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373" r="8964"/>
            <a:stretch/>
          </p:blipFill>
          <p:spPr>
            <a:xfrm>
              <a:off x="10957831" y="1197414"/>
              <a:ext cx="1021881" cy="1207008"/>
            </a:xfrm>
            <a:prstGeom prst="rect">
              <a:avLst/>
            </a:prstGeom>
          </p:spPr>
        </p:pic>
        <p:sp>
          <p:nvSpPr>
            <p:cNvPr id="19" name="TextBox 18">
              <a:extLst>
                <a:ext uri="{FF2B5EF4-FFF2-40B4-BE49-F238E27FC236}">
                  <a16:creationId xmlns:a16="http://schemas.microsoft.com/office/drawing/2014/main" id="{0EFE8AB9-C901-D587-26CA-192E0897B099}"/>
                </a:ext>
              </a:extLst>
            </p:cNvPr>
            <p:cNvSpPr txBox="1"/>
            <p:nvPr/>
          </p:nvSpPr>
          <p:spPr>
            <a:xfrm>
              <a:off x="11030189" y="2399304"/>
              <a:ext cx="877164" cy="590931"/>
            </a:xfrm>
            <a:prstGeom prst="rect">
              <a:avLst/>
            </a:prstGeom>
            <a:noFill/>
          </p:spPr>
          <p:txBody>
            <a:bodyPr wrap="none" rtlCol="0">
              <a:spAutoFit/>
            </a:bodyPr>
            <a:lstStyle/>
            <a:p>
              <a:pPr algn="ctr">
                <a:lnSpc>
                  <a:spcPct val="90000"/>
                </a:lnSpc>
              </a:pPr>
              <a:r>
                <a:rPr lang="en-US" dirty="0"/>
                <a:t>Todd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3252</TotalTime>
  <Words>1264</Words>
  <Application>Microsoft Office PowerPoint</Application>
  <PresentationFormat>Custom</PresentationFormat>
  <Paragraphs>137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Software Productivity and Sustainability </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 (1/2)</vt:lpstr>
      <vt:lpstr>Agenda (2/2)</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432</cp:revision>
  <cp:lastPrinted>2017-11-02T18:35:01Z</cp:lastPrinted>
  <dcterms:created xsi:type="dcterms:W3CDTF">2018-11-06T17:28:56Z</dcterms:created>
  <dcterms:modified xsi:type="dcterms:W3CDTF">2024-07-31T15:20:20Z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