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20"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54" r:id="rId19"/>
    <p:sldId id="336" r:id="rId20"/>
    <p:sldId id="335" r:id="rId21"/>
    <p:sldId id="338" r:id="rId22"/>
    <p:sldId id="339" r:id="rId23"/>
    <p:sldId id="355" r:id="rId24"/>
    <p:sldId id="343" r:id="rId25"/>
    <p:sldId id="344" r:id="rId26"/>
    <p:sldId id="345" r:id="rId27"/>
    <p:sldId id="346" r:id="rId28"/>
    <p:sldId id="347" r:id="rId29"/>
    <p:sldId id="348" r:id="rId30"/>
    <p:sldId id="349" r:id="rId31"/>
    <p:sldId id="350" r:id="rId32"/>
    <p:sldId id="351" r:id="rId33"/>
    <p:sldId id="352" r:id="rId34"/>
    <p:sldId id="356" r:id="rId35"/>
    <p:sldId id="357" r:id="rId36"/>
    <p:sldId id="358" r:id="rId37"/>
    <p:sldId id="353"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5" autoAdjust="0"/>
    <p:restoredTop sz="82801" autoAdjust="0"/>
  </p:normalViewPr>
  <p:slideViewPr>
    <p:cSldViewPr snapToGrid="0" showGuides="1">
      <p:cViewPr varScale="1">
        <p:scale>
          <a:sx n="69" d="100"/>
          <a:sy n="69" d="100"/>
        </p:scale>
        <p:origin x="1140"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generation &amp; communication =&gt; less need for documentation.  At the observatory we had a team A and a team B and much work was multidisciplinary.  Therefore, need for documentation was greater.  Distributed &amp; multidisciplinary nature of CSME demands more documentation.</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in CSME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mentioning that we do this upfront effort to avoid ”inflight airplane repair”, EMPHASIZE that you’ll never be perfect.  That will likely happen every now and then.  You just hope that it happens less frequently and is less catastrophic.  Also, that it’s likely a bad idea to over design your environment to absolutely avoid this.  This is necessary to mesh better with what </a:t>
            </a:r>
            <a:r>
              <a:rPr lang="en-US" dirty="0" err="1"/>
              <a:t>Anshu</a:t>
            </a:r>
            <a:r>
              <a:rPr lang="en-US" dirty="0"/>
              <a:t> said on slide 19.</a:t>
            </a:r>
          </a:p>
          <a:p>
            <a:endParaRPr lang="en-US" dirty="0"/>
          </a:p>
          <a:p>
            <a:r>
              <a:rPr lang="en-US" dirty="0"/>
              <a:t>SW env should prefer platform-specific, expert—built modules, then </a:t>
            </a:r>
            <a:r>
              <a:rPr lang="en-US" dirty="0" err="1"/>
              <a:t>Spack</a:t>
            </a:r>
            <a:r>
              <a:rPr lang="en-US" dirty="0"/>
              <a:t>, then hand-built dependencies.</a:t>
            </a:r>
          </a:p>
          <a:p>
            <a:endParaRPr lang="en-US" dirty="0"/>
          </a:p>
          <a:p>
            <a:r>
              <a:rPr lang="en-US" dirty="0"/>
              <a:t>Motivate folder structure naming convention in terms of observatory.  Good tools allow for simple and cleaner file management.</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43061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 – create an environment/tool layer/workflow dedicated to EXECUTING work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102505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diverse experience is capable of doing this initially, but if people engage in meaningful conversations with other and with an open mind, they might be able to.</a:t>
            </a:r>
          </a:p>
          <a:p>
            <a:pPr marL="171450" indent="-171450">
              <a:buFont typeface="Arial" panose="020B0604020202020204" pitchFamily="34" charset="0"/>
              <a:buChar char="•"/>
            </a:pPr>
            <a:r>
              <a:rPr lang="en-US" dirty="0"/>
              <a:t>It’s easy to find differences</a:t>
            </a:r>
          </a:p>
          <a:p>
            <a:pPr marL="171450" indent="-171450">
              <a:buFont typeface="Arial" panose="020B0604020202020204" pitchFamily="34" charset="0"/>
              <a:buChar char="•"/>
            </a:pPr>
            <a:r>
              <a:rPr lang="en-US" dirty="0"/>
              <a:t>It’s harder to determine if those differences are important</a:t>
            </a:r>
          </a:p>
          <a:p>
            <a:pPr marL="171450" indent="-171450">
              <a:buFont typeface="Arial" panose="020B0604020202020204" pitchFamily="34" charset="0"/>
              <a:buChar char="•"/>
            </a:pPr>
            <a:r>
              <a:rPr lang="en-US" dirty="0"/>
              <a:t>It’s harder still to adapt commonalities to a different field</a:t>
            </a:r>
          </a:p>
          <a:p>
            <a:pPr marL="0" indent="0">
              <a:buFont typeface="Arial" panose="020B0604020202020204" pitchFamily="34" charset="0"/>
              <a:buNone/>
            </a:pPr>
            <a:r>
              <a:rPr lang="en-US" dirty="0"/>
              <a:t>Does this explain why people search out differences rather that commonalities?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heard of cases where documentation refer to an article to help explain role of ”optional” arguments,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/containers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a few times, I started to figure out what was “appropriate” level of planning.  For example, I would do dress rehearsals during day.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in which we just want to EXECUTE a study. It is an operational environment.  Everything is ready to go and we only concentrate on the task at hand.  If you are making big, decisions that require thought, something has gone deeply wrong.  From here forward, try to enforce that we are creating an operational environment for executing science. </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my study.  More work, but cleaner with obvious ownership and less communication/coordination needed.</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doi.org/10.1177/1094342012464404"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doi.org/10.1063/1.47602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234399" cy="936667"/>
          </a:xfrm>
        </p:spPr>
        <p:txBody>
          <a:bodyPr/>
          <a:lstStyle/>
          <a:p>
            <a:r>
              <a:rPr lang="en-US" dirty="0"/>
              <a:t>Jared O’Neal</a:t>
            </a:r>
            <a:r>
              <a:rPr lang="en-US" u="none" dirty="0"/>
              <a:t> </a:t>
            </a:r>
            <a:r>
              <a:rPr lang="en-US" sz="2000" u="none" dirty="0"/>
              <a:t>(he/him) &amp; </a:t>
            </a:r>
            <a:r>
              <a:rPr lang="en-US" dirty="0" err="1"/>
              <a:t>Anshu</a:t>
            </a:r>
            <a:r>
              <a:rPr lang="en-US"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exist &amp;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&amp;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&amp;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systems</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workflow</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&amp;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“next” to the instrument</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18348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Figuring how to structure work into notebooks helps structure lab env</a:t>
            </a:r>
          </a:p>
          <a:p>
            <a:r>
              <a:rPr lang="en-US" dirty="0"/>
              <a:t>Where do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Work in progress (and always will be)</a:t>
            </a:r>
          </a:p>
          <a:p>
            <a:r>
              <a:rPr lang="en-US" dirty="0"/>
              <a:t>Used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err="1">
                <a:hlinkClick r:id="rId5"/>
              </a:rPr>
              <a:t>FlashKit</a:t>
            </a:r>
            <a:r>
              <a:rPr lang="en-US" dirty="0"/>
              <a:t> a high-level interface for helping users structure and manage research with Flash-X</a:t>
            </a:r>
          </a:p>
          <a:p>
            <a:pPr marL="684212" lvl="2" indent="0">
              <a:buNone/>
            </a:pPr>
            <a:endParaRPr lang="en-US" dirty="0"/>
          </a:p>
          <a:p>
            <a:pPr marL="0" indent="0" algn="ctr">
              <a:buNone/>
            </a:pPr>
            <a:r>
              <a:rPr lang="en-US" sz="2000" dirty="0"/>
              <a:t>For your exploration: </a:t>
            </a: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504148" y="3971683"/>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28341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a:t>
            </a:r>
            <a:r>
              <a:rPr lang="en-US" dirty="0">
                <a:solidFill>
                  <a:srgbClr val="C00000"/>
                </a:solidFill>
                <a:hlinkClick r:id="rId2"/>
              </a:rPr>
              <a:t>10.1177/1094342012464404</a:t>
            </a:r>
            <a:endParaRPr lang="en-US" dirty="0">
              <a:solidFill>
                <a:srgbClr val="C00000"/>
              </a:solidFill>
            </a:endParaRPr>
          </a:p>
        </p:txBody>
      </p:sp>
    </p:spTree>
    <p:extLst>
      <p:ext uri="{BB962C8B-B14F-4D97-AF65-F5344CB8AC3E}">
        <p14:creationId xmlns:p14="http://schemas.microsoft.com/office/powerpoint/2010/main" val="398405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4115728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2354399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243732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569817" cy="849463"/>
          </a:xfrm>
          <a:prstGeom prst="rect">
            <a:avLst/>
          </a:prstGeom>
          <a:noFill/>
        </p:spPr>
        <p:txBody>
          <a:bodyPr wrap="none" lIns="118872" tIns="91440" rIns="118872" bIns="91440" rtlCol="0" anchor="ctr" anchorCtr="0">
            <a:spAutoFit/>
          </a:bodyPr>
          <a:lstStyle/>
          <a:p>
            <a:pPr>
              <a:lnSpc>
                <a:spcPct val="90000"/>
              </a:lnSpc>
            </a:pPr>
            <a:r>
              <a:rPr lang="en-US" sz="2400" dirty="0"/>
              <a:t>"a parameter combination that induces erroneous results is easily selected“ </a:t>
            </a:r>
            <a:br>
              <a:rPr lang="en-US" sz="2400" dirty="0"/>
            </a:br>
            <a:r>
              <a:rPr lang="en-US" sz="2400" dirty="0"/>
              <a:t>- </a:t>
            </a:r>
            <a:r>
              <a:rPr lang="en-US" sz="2400" dirty="0">
                <a:hlinkClick r:id="rId2"/>
              </a:rPr>
              <a:t>https://doi.org/10.1063/1.476021</a:t>
            </a:r>
            <a:endParaRPr lang="en-US" sz="2400" dirty="0"/>
          </a:p>
        </p:txBody>
      </p:sp>
    </p:spTree>
    <p:extLst>
      <p:ext uri="{BB962C8B-B14F-4D97-AF65-F5344CB8AC3E}">
        <p14:creationId xmlns:p14="http://schemas.microsoft.com/office/powerpoint/2010/main" val="203509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 / Right tool for the job</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high-level productivity tools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4593373"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 library paths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Slow down!</a:t>
            </a:r>
          </a:p>
          <a:p>
            <a:r>
              <a:rPr lang="en-US" dirty="0"/>
              <a:t>Think before you act</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&amp; docs up-to-date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10062</TotalTime>
  <Words>4348</Words>
  <Application>Microsoft Office PowerPoint</Application>
  <PresentationFormat>Custom</PresentationFormat>
  <Paragraphs>412</Paragraphs>
  <Slides>34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American Typewriter</vt:lpstr>
      <vt:lpstr>Arial</vt:lpstr>
      <vt:lpstr>Arial Black</vt:lpstr>
      <vt:lpstr>Calibri</vt:lpstr>
      <vt:lpstr>Presentations (Wide Screen)</vt:lpstr>
      <vt:lpstr>Managing Computational Experiments</vt:lpstr>
      <vt:lpstr>License, Citation and Acknowledgements</vt:lpstr>
      <vt:lpstr>My high-level experience</vt:lpstr>
      <vt:lpstr>We never discussed the W in DIKUW! The accumulated wisdom of a community</vt:lpstr>
      <vt:lpstr>Know your tools / Right tool for the job</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1075</cp:revision>
  <cp:lastPrinted>2017-11-02T18:35:01Z</cp:lastPrinted>
  <dcterms:created xsi:type="dcterms:W3CDTF">2018-11-06T17:28:56Z</dcterms:created>
  <dcterms:modified xsi:type="dcterms:W3CDTF">2023-08-04T00:56:59Z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