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1"/>
  </p:notesMasterIdLst>
  <p:handoutMasterIdLst>
    <p:handoutMasterId r:id="rId62"/>
  </p:handoutMasterIdLst>
  <p:sldIdLst>
    <p:sldId id="256" r:id="rId5"/>
    <p:sldId id="1853" r:id="rId6"/>
    <p:sldId id="362" r:id="rId7"/>
    <p:sldId id="363" r:id="rId8"/>
    <p:sldId id="364" r:id="rId9"/>
    <p:sldId id="365" r:id="rId10"/>
    <p:sldId id="368" r:id="rId11"/>
    <p:sldId id="332" r:id="rId12"/>
    <p:sldId id="369" r:id="rId13"/>
    <p:sldId id="370" r:id="rId14"/>
    <p:sldId id="371" r:id="rId15"/>
    <p:sldId id="372" r:id="rId16"/>
    <p:sldId id="373" r:id="rId17"/>
    <p:sldId id="293" r:id="rId18"/>
    <p:sldId id="276" r:id="rId19"/>
    <p:sldId id="277" r:id="rId20"/>
    <p:sldId id="279" r:id="rId21"/>
    <p:sldId id="287" r:id="rId22"/>
    <p:sldId id="280" r:id="rId23"/>
    <p:sldId id="281" r:id="rId24"/>
    <p:sldId id="294" r:id="rId25"/>
    <p:sldId id="295" r:id="rId26"/>
    <p:sldId id="288" r:id="rId27"/>
    <p:sldId id="282" r:id="rId28"/>
    <p:sldId id="283" r:id="rId29"/>
    <p:sldId id="374" r:id="rId30"/>
    <p:sldId id="375" r:id="rId31"/>
    <p:sldId id="325" r:id="rId32"/>
    <p:sldId id="326" r:id="rId33"/>
    <p:sldId id="327" r:id="rId34"/>
    <p:sldId id="328" r:id="rId35"/>
    <p:sldId id="330" r:id="rId36"/>
    <p:sldId id="331" r:id="rId37"/>
    <p:sldId id="329" r:id="rId38"/>
    <p:sldId id="337" r:id="rId39"/>
    <p:sldId id="333" r:id="rId40"/>
    <p:sldId id="354" r:id="rId41"/>
    <p:sldId id="336" r:id="rId42"/>
    <p:sldId id="335" r:id="rId43"/>
    <p:sldId id="338" r:id="rId44"/>
    <p:sldId id="339" r:id="rId45"/>
    <p:sldId id="355" r:id="rId46"/>
    <p:sldId id="343" r:id="rId47"/>
    <p:sldId id="344" r:id="rId48"/>
    <p:sldId id="345" r:id="rId49"/>
    <p:sldId id="346" r:id="rId50"/>
    <p:sldId id="347" r:id="rId51"/>
    <p:sldId id="348" r:id="rId52"/>
    <p:sldId id="349" r:id="rId53"/>
    <p:sldId id="350" r:id="rId54"/>
    <p:sldId id="351" r:id="rId55"/>
    <p:sldId id="352" r:id="rId56"/>
    <p:sldId id="356" r:id="rId57"/>
    <p:sldId id="357" r:id="rId58"/>
    <p:sldId id="358" r:id="rId59"/>
    <p:sldId id="353" r:id="rId6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varScale="1">
        <p:scale>
          <a:sx n="112" d="100"/>
          <a:sy n="112" d="100"/>
        </p:scale>
        <p:origin x="944"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6/12/24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6/12/24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2069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855819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15</a:t>
            </a:fld>
            <a:endParaRPr lang="en-US"/>
          </a:p>
        </p:txBody>
      </p:sp>
    </p:spTree>
    <p:extLst>
      <p:ext uri="{BB962C8B-B14F-4D97-AF65-F5344CB8AC3E}">
        <p14:creationId xmlns:p14="http://schemas.microsoft.com/office/powerpoint/2010/main" val="322159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82251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heard of cases where documentation refer to an article to help explain role of ”optional” arguments,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/containers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9590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a few times, I started to figure out what was “appropriate” level of planning.  For example, I would do dress rehearsals during day.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383061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249532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in which we just want to EXECUTE a study. It is an operational environment.  Everything is ready to go and we only concentrate on the task at hand.  If you are making big, decisions that require thought, something has gone deeply wrong.  From here forward, try to enforce that we are creating an operational environment for executing science. </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188131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my study.  More work, but cleaner with obvious ownership and less communication/coordination needed.</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3848766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33</a:t>
            </a:fld>
            <a:endParaRPr lang="en-US"/>
          </a:p>
        </p:txBody>
      </p:sp>
    </p:spTree>
    <p:extLst>
      <p:ext uri="{BB962C8B-B14F-4D97-AF65-F5344CB8AC3E}">
        <p14:creationId xmlns:p14="http://schemas.microsoft.com/office/powerpoint/2010/main" val="2778765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mentioning that we do this upfront effort to avoid ”inflight airplane repair”, EMPHASIZE that you’ll never be perfect.  That will likely happen every now and then.  You just hope that it happens less frequently and is less catastrophic.  Also, that it’s likely a bad idea to over design your environment to absolutely avoid this.  This is necessary to mesh better with what </a:t>
            </a:r>
            <a:r>
              <a:rPr lang="en-US" dirty="0" err="1"/>
              <a:t>Anshu</a:t>
            </a:r>
            <a:r>
              <a:rPr lang="en-US" dirty="0"/>
              <a:t> said on slide 19.</a:t>
            </a:r>
          </a:p>
          <a:p>
            <a:endParaRPr lang="en-US" dirty="0"/>
          </a:p>
          <a:p>
            <a:r>
              <a:rPr lang="en-US" dirty="0"/>
              <a:t>SW env should prefer platform-specific, expert—built modules, then </a:t>
            </a:r>
            <a:r>
              <a:rPr lang="en-US" dirty="0" err="1"/>
              <a:t>Spack</a:t>
            </a:r>
            <a:r>
              <a:rPr lang="en-US" dirty="0"/>
              <a:t>, then hand-built dependencies.</a:t>
            </a:r>
          </a:p>
          <a:p>
            <a:endParaRPr lang="en-US" dirty="0"/>
          </a:p>
          <a:p>
            <a:r>
              <a:rPr lang="en-US" dirty="0"/>
              <a:t>Motivate folder structure naming convention in terms of observatory.  Good tools allow for simple and cleaner file management.</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413431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077442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219796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 – create an environment/tool layer/workflow dedicated to EXECUTING work</a:t>
            </a:r>
          </a:p>
        </p:txBody>
      </p:sp>
      <p:sp>
        <p:nvSpPr>
          <p:cNvPr id="4" name="Slide Number Placeholder 3"/>
          <p:cNvSpPr>
            <a:spLocks noGrp="1"/>
          </p:cNvSpPr>
          <p:nvPr>
            <p:ph type="sldNum" sz="quarter" idx="5"/>
          </p:nvPr>
        </p:nvSpPr>
        <p:spPr/>
        <p:txBody>
          <a:bodyPr/>
          <a:lstStyle/>
          <a:p>
            <a:fld id="{54E672D7-8E2D-4611-973D-F4591A707C34}" type="slidenum">
              <a:rPr lang="en-US" smtClean="0"/>
              <a:t>40</a:t>
            </a:fld>
            <a:endParaRPr lang="en-US"/>
          </a:p>
        </p:txBody>
      </p:sp>
    </p:spTree>
    <p:extLst>
      <p:ext uri="{BB962C8B-B14F-4D97-AF65-F5344CB8AC3E}">
        <p14:creationId xmlns:p14="http://schemas.microsoft.com/office/powerpoint/2010/main" val="315394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 making sure that your diagnostics actually flag errors.</a:t>
            </a:r>
          </a:p>
        </p:txBody>
      </p:sp>
      <p:sp>
        <p:nvSpPr>
          <p:cNvPr id="4" name="Slide Number Placeholder 3"/>
          <p:cNvSpPr>
            <a:spLocks noGrp="1"/>
          </p:cNvSpPr>
          <p:nvPr>
            <p:ph type="sldNum" sz="quarter" idx="5"/>
          </p:nvPr>
        </p:nvSpPr>
        <p:spPr/>
        <p:txBody>
          <a:bodyPr/>
          <a:lstStyle/>
          <a:p>
            <a:fld id="{54E672D7-8E2D-4611-973D-F4591A707C34}" type="slidenum">
              <a:rPr lang="en-US" smtClean="0"/>
              <a:t>47</a:t>
            </a:fld>
            <a:endParaRPr lang="en-US"/>
          </a:p>
        </p:txBody>
      </p:sp>
    </p:spTree>
    <p:extLst>
      <p:ext uri="{BB962C8B-B14F-4D97-AF65-F5344CB8AC3E}">
        <p14:creationId xmlns:p14="http://schemas.microsoft.com/office/powerpoint/2010/main" val="17286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705760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1219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20224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38883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9140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33994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854999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257173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19788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01946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github.com/bssw-tutorial/lab-environment-2022-08-11-atpesc" TargetMode="Externa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s://doi.org/10.1177/1094342012464404"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doi.org/10.1063/1.476021"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211455" y="2083631"/>
            <a:ext cx="1690167" cy="376085"/>
          </a:xfrm>
        </p:spPr>
        <p:txBody>
          <a:bodyPr/>
          <a:lstStyle/>
          <a:p>
            <a:r>
              <a:rPr lang="en-US" dirty="0"/>
              <a:t>(she/her)</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pPr>
              <a:spcBef>
                <a:spcPts val="2800"/>
              </a:spcBef>
            </a:pPr>
            <a:r>
              <a:rPr lang="en-US" sz="2000" b="0" i="0">
                <a:solidFill>
                  <a:srgbClr val="111111"/>
                </a:solidFill>
                <a:effectLst/>
                <a:latin typeface="+mn-lt"/>
              </a:rPr>
              <a:t>Software Practices for Reproducible Science tutorial</a:t>
            </a:r>
            <a:r>
              <a:rPr lang="en-US" sz="2000">
                <a:latin typeface="+mn-lt"/>
              </a:rPr>
              <a:t> </a:t>
            </a:r>
            <a:r>
              <a:rPr lang="en-US" sz="2000"/>
              <a:t>@ ACM-REP 2024</a:t>
            </a:r>
            <a:endParaRPr lang="en-US" sz="2000" dirty="0"/>
          </a:p>
        </p:txBody>
      </p:sp>
      <p:sp>
        <p:nvSpPr>
          <p:cNvPr id="15" name="Text Placeholder 7">
            <a:extLst>
              <a:ext uri="{FF2B5EF4-FFF2-40B4-BE49-F238E27FC236}">
                <a16:creationId xmlns:a16="http://schemas.microsoft.com/office/drawing/2014/main" id="{BB6EEDEF-17DF-DA33-79BB-1F4577FFC573}"/>
              </a:ext>
            </a:extLst>
          </p:cNvPr>
          <p:cNvSpPr>
            <a:spLocks noGrp="1"/>
          </p:cNvSpPr>
          <p:nvPr>
            <p:ph type="body" sz="quarter" idx="15"/>
          </p:nvPr>
        </p:nvSpPr>
        <p:spPr>
          <a:xfrm>
            <a:off x="3176924" y="3792588"/>
            <a:ext cx="8292316" cy="369332"/>
          </a:xfrm>
        </p:spPr>
        <p:txBody>
          <a:bodyPr/>
          <a:lstStyle/>
          <a:p>
            <a:r>
              <a:rPr lang="en-US" sz="2000" dirty="0"/>
              <a:t>Contributors: Anshu Dubey (ANL), Jared O’Neal (ANL)</a:t>
            </a:r>
          </a:p>
        </p:txBody>
      </p:sp>
      <p:sp>
        <p:nvSpPr>
          <p:cNvPr id="9" name="Title 1">
            <a:extLst>
              <a:ext uri="{FF2B5EF4-FFF2-40B4-BE49-F238E27FC236}">
                <a16:creationId xmlns:a16="http://schemas.microsoft.com/office/drawing/2014/main" id="{39446EFE-9081-0C7C-DD18-917BF7B89768}"/>
              </a:ext>
            </a:extLst>
          </p:cNvPr>
          <p:cNvSpPr>
            <a:spLocks noGrp="1"/>
          </p:cNvSpPr>
          <p:nvPr>
            <p:ph type="ctrTitle"/>
          </p:nvPr>
        </p:nvSpPr>
        <p:spPr>
          <a:xfrm>
            <a:off x="3177633" y="503144"/>
            <a:ext cx="8292316" cy="1030930"/>
          </a:xfrm>
        </p:spPr>
        <p:txBody>
          <a:bodyPr/>
          <a:lstStyle/>
          <a:p>
            <a:r>
              <a:rPr lang="en-US" dirty="0"/>
              <a:t>Lab Notebooks and Managing Computational Experiments</a:t>
            </a:r>
          </a:p>
        </p:txBody>
      </p:sp>
    </p:spTree>
    <p:extLst>
      <p:ext uri="{BB962C8B-B14F-4D97-AF65-F5344CB8AC3E}">
        <p14:creationId xmlns:p14="http://schemas.microsoft.com/office/powerpoint/2010/main" val="276752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894751"/>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spcBef>
                <a:spcPts val="0"/>
              </a:spcBef>
              <a:buFont typeface="Arial" panose="020B0604020202020204" pitchFamily="34" charset="0"/>
              <a:buChar char="•"/>
            </a:pPr>
            <a:r>
              <a:rPr lang="en-US" sz="2000" dirty="0"/>
              <a:t>Populating a scientific “lab notebook” was an “automated” process at the observatory,</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marL="342900" indent="-342900">
              <a:buFont typeface="Arial" panose="020B0604020202020204" pitchFamily="34" charset="0"/>
              <a:buChar char="•"/>
            </a:pPr>
            <a:endParaRPr lang="en-US" sz="2000" dirty="0"/>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263613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197984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1"/>
            <a:r>
              <a:rPr lang="en-US" dirty="0"/>
              <a:t>They invent processes and tools to compensate</a:t>
            </a:r>
          </a:p>
          <a:p>
            <a:pPr lvl="1"/>
            <a:endParaRPr lang="en-US" dirty="0"/>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567268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BDB2-1F92-9FD8-E364-8BB8A60686DF}"/>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636896B6-C83A-51AE-38F2-3076C7AB76A1}"/>
              </a:ext>
            </a:extLst>
          </p:cNvPr>
          <p:cNvSpPr>
            <a:spLocks noGrp="1"/>
          </p:cNvSpPr>
          <p:nvPr>
            <p:ph idx="1"/>
          </p:nvPr>
        </p:nvSpPr>
        <p:spPr>
          <a:xfrm>
            <a:off x="365760" y="1153700"/>
            <a:ext cx="11369809" cy="4047778"/>
          </a:xfrm>
        </p:spPr>
        <p:txBody>
          <a:bodyPr/>
          <a:lstStyle/>
          <a:p>
            <a:r>
              <a:rPr lang="en-US" sz="2000" dirty="0"/>
              <a:t>Lab notebooks to record work done on instrument</a:t>
            </a:r>
          </a:p>
          <a:p>
            <a:r>
              <a:rPr lang="en-US" sz="2000" dirty="0"/>
              <a:t>Lab notebooks to record acquisition of data</a:t>
            </a:r>
          </a:p>
          <a:p>
            <a:r>
              <a:rPr lang="en-US" sz="2000" dirty="0"/>
              <a:t>Pull Request as </a:t>
            </a:r>
            <a:r>
              <a:rPr lang="en-US" sz="2000" b="1" dirty="0"/>
              <a:t>filtered</a:t>
            </a:r>
            <a:r>
              <a:rPr lang="en-US" sz="2000" dirty="0"/>
              <a:t> lab notebook – higher up the hierarchy</a:t>
            </a:r>
          </a:p>
          <a:p>
            <a:pPr lvl="1"/>
            <a:r>
              <a:rPr lang="en-US" dirty="0">
                <a:solidFill>
                  <a:schemeClr val="tx2"/>
                </a:solidFill>
              </a:rPr>
              <a:t>PR allows for additional content that’s distinct from the individual commits</a:t>
            </a:r>
            <a:endParaRPr lang="en-US" dirty="0"/>
          </a:p>
          <a:p>
            <a:pPr lvl="1">
              <a:spcBef>
                <a:spcPts val="300"/>
              </a:spcBef>
            </a:pPr>
            <a:r>
              <a:rPr lang="en-US" dirty="0"/>
              <a:t>Flash-X PR #247 is example</a:t>
            </a:r>
          </a:p>
          <a:p>
            <a:pPr lvl="1">
              <a:spcBef>
                <a:spcPts val="300"/>
              </a:spcBef>
            </a:pPr>
            <a:r>
              <a:rPr lang="en-US" dirty="0"/>
              <a:t>Record process to verify correctness of changes</a:t>
            </a:r>
          </a:p>
          <a:p>
            <a:pPr lvl="1">
              <a:spcBef>
                <a:spcPts val="300"/>
              </a:spcBef>
            </a:pPr>
            <a:r>
              <a:rPr lang="en-US" dirty="0"/>
              <a:t>2-2.5 days effort carried out over a week</a:t>
            </a:r>
          </a:p>
          <a:p>
            <a:pPr lvl="1">
              <a:spcBef>
                <a:spcPts val="300"/>
              </a:spcBef>
            </a:pPr>
            <a:r>
              <a:rPr lang="en-US" dirty="0"/>
              <a:t>Copy/pasted from previous PR and adapted first (designed process)</a:t>
            </a:r>
          </a:p>
          <a:p>
            <a:pPr lvl="1">
              <a:spcBef>
                <a:spcPts val="300"/>
              </a:spcBef>
            </a:pPr>
            <a:r>
              <a:rPr lang="en-US" dirty="0"/>
              <a:t>Improved as I carried out process – converging on a quasi-procedure</a:t>
            </a:r>
          </a:p>
          <a:p>
            <a:pPr lvl="1">
              <a:spcBef>
                <a:spcPts val="300"/>
              </a:spcBef>
            </a:pPr>
            <a:r>
              <a:rPr lang="en-US" dirty="0"/>
              <a:t>Filtered so that reviewers aren’t overwhelmed</a:t>
            </a:r>
          </a:p>
          <a:p>
            <a:pPr lvl="1">
              <a:spcBef>
                <a:spcPts val="300"/>
              </a:spcBef>
            </a:pPr>
            <a:r>
              <a:rPr lang="en-US" dirty="0"/>
              <a:t>Helped me organize effort &amp; design good tests</a:t>
            </a:r>
          </a:p>
          <a:p>
            <a:pPr lvl="1">
              <a:spcBef>
                <a:spcPts val="300"/>
              </a:spcBef>
            </a:pPr>
            <a:r>
              <a:rPr lang="en-US" dirty="0"/>
              <a:t>Senior reviewers provide feedback &amp; suggest improvements</a:t>
            </a:r>
          </a:p>
          <a:p>
            <a:pPr lvl="1">
              <a:spcBef>
                <a:spcPts val="300"/>
              </a:spcBef>
            </a:pPr>
            <a:r>
              <a:rPr lang="en-US" dirty="0"/>
              <a:t>Junior reviewers exposed to work habits of other people</a:t>
            </a:r>
          </a:p>
        </p:txBody>
      </p:sp>
    </p:spTree>
    <p:extLst>
      <p:ext uri="{BB962C8B-B14F-4D97-AF65-F5344CB8AC3E}">
        <p14:creationId xmlns:p14="http://schemas.microsoft.com/office/powerpoint/2010/main" val="329733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266615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1837931"/>
            <a:ext cx="4186785" cy="3049768"/>
          </a:xfrm>
        </p:spPr>
        <p:txBody>
          <a:bodyPr/>
          <a:lstStyle/>
          <a:p>
            <a:pPr marL="0" indent="0">
              <a:buNone/>
            </a:pPr>
            <a:r>
              <a:rPr lang="en-US" dirty="0"/>
              <a:t>Optimistic</a:t>
            </a:r>
          </a:p>
          <a:p>
            <a:pPr>
              <a:buFont typeface="Arial" panose="020B0604020202020204" pitchFamily="34" charset="0"/>
              <a:buChar char="•"/>
            </a:pPr>
            <a:r>
              <a:rPr lang="en-US" sz="2000" dirty="0"/>
              <a:t>Lack of experience</a:t>
            </a:r>
          </a:p>
          <a:p>
            <a:pPr>
              <a:buFont typeface="Arial" panose="020B0604020202020204" pitchFamily="34" charset="0"/>
              <a:buChar char="•"/>
            </a:pPr>
            <a:r>
              <a:rPr lang="en-US" sz="2000" dirty="0"/>
              <a:t>Lack of training</a:t>
            </a:r>
          </a:p>
          <a:p>
            <a:pPr>
              <a:buFont typeface="Arial" panose="020B0604020202020204" pitchFamily="34" charset="0"/>
              <a:buChar char="•"/>
            </a:pPr>
            <a:r>
              <a:rPr lang="en-US" sz="2000" dirty="0"/>
              <a:t>Lack of appreciation</a:t>
            </a:r>
          </a:p>
          <a:p>
            <a:pPr>
              <a:buFont typeface="Arial" panose="020B0604020202020204" pitchFamily="34" charset="0"/>
              <a:buChar char="•"/>
            </a:pPr>
            <a:r>
              <a:rPr lang="en-US" sz="2000" dirty="0"/>
              <a:t>Lack of incentives</a:t>
            </a:r>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448539" y="1051758"/>
            <a:ext cx="8662865" cy="615489"/>
          </a:xfrm>
          <a:prstGeom prst="rect">
            <a:avLst/>
          </a:prstGeom>
          <a:noFill/>
        </p:spPr>
        <p:txBody>
          <a:bodyPr wrap="none" lIns="158455" tIns="121888" rIns="158455" bIns="121888" rtlCol="0" anchor="ctr" anchorCtr="0">
            <a:spAutoFit/>
          </a:bodyPr>
          <a:lstStyle/>
          <a:p>
            <a:pPr lvl="1" algn="ctr"/>
            <a:r>
              <a:rPr lang="en-US" sz="2400" dirty="0"/>
              <a:t>We love to consume documentation; write it, not so much.</a:t>
            </a:r>
          </a:p>
        </p:txBody>
      </p:sp>
      <p:sp>
        <p:nvSpPr>
          <p:cNvPr id="3" name="Content Placeholder 2">
            <a:extLst>
              <a:ext uri="{FF2B5EF4-FFF2-40B4-BE49-F238E27FC236}">
                <a16:creationId xmlns:a16="http://schemas.microsoft.com/office/drawing/2014/main" id="{FB3BCCA7-62AE-F346-895D-9E72AF20A7B2}"/>
              </a:ext>
            </a:extLst>
          </p:cNvPr>
          <p:cNvSpPr txBox="1">
            <a:spLocks/>
          </p:cNvSpPr>
          <p:nvPr/>
        </p:nvSpPr>
        <p:spPr bwMode="auto">
          <a:xfrm>
            <a:off x="5673820" y="1837931"/>
            <a:ext cx="6320384" cy="26314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Cynical</a:t>
            </a:r>
          </a:p>
          <a:p>
            <a:pPr>
              <a:buFont typeface="Arial" panose="020B0604020202020204" pitchFamily="34" charset="0"/>
              <a:buChar char="•"/>
            </a:pPr>
            <a:r>
              <a:rPr lang="en-US" sz="2000" dirty="0"/>
              <a:t>We want and appreciate when others share knowledge with us.</a:t>
            </a:r>
          </a:p>
          <a:p>
            <a:pPr>
              <a:buFont typeface="Arial" panose="020B0604020202020204" pitchFamily="34" charset="0"/>
              <a:buChar char="•"/>
            </a:pPr>
            <a:r>
              <a:rPr lang="en-US" sz="2000" dirty="0"/>
              <a:t>We don’t want to take the time to capture, preserve, and communicate knowledge we generate.</a:t>
            </a:r>
          </a:p>
          <a:p>
            <a:endParaRPr lang="en-US" dirty="0"/>
          </a:p>
          <a:p>
            <a:pPr lvl="1"/>
            <a:endParaRPr lang="en-US" dirty="0"/>
          </a:p>
        </p:txBody>
      </p:sp>
      <p:sp>
        <p:nvSpPr>
          <p:cNvPr id="4" name="Content Placeholder 2">
            <a:extLst>
              <a:ext uri="{FF2B5EF4-FFF2-40B4-BE49-F238E27FC236}">
                <a16:creationId xmlns:a16="http://schemas.microsoft.com/office/drawing/2014/main" id="{36ED8D40-4436-A614-7D90-84DA853DDA1A}"/>
              </a:ext>
            </a:extLst>
          </p:cNvPr>
          <p:cNvSpPr txBox="1">
            <a:spLocks/>
          </p:cNvSpPr>
          <p:nvPr/>
        </p:nvSpPr>
        <p:spPr bwMode="auto">
          <a:xfrm>
            <a:off x="1838578" y="4430949"/>
            <a:ext cx="8511668" cy="1101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One aspect of productivity</a:t>
            </a:r>
          </a:p>
          <a:p>
            <a:pPr marL="0" indent="0" algn="ctr">
              <a:buFont typeface="Arial" charset="0"/>
              <a:buNone/>
            </a:pPr>
            <a:r>
              <a:rPr lang="en-US" dirty="0"/>
              <a:t>One person decreases their short-term efficiency so that many (and the team) achieve long-term efficiency and quality. </a:t>
            </a:r>
          </a:p>
          <a:p>
            <a:pPr lvl="1"/>
            <a:endParaRPr lang="en-US" dirty="0"/>
          </a:p>
        </p:txBody>
      </p:sp>
    </p:spTree>
    <p:extLst>
      <p:ext uri="{BB962C8B-B14F-4D97-AF65-F5344CB8AC3E}">
        <p14:creationId xmlns:p14="http://schemas.microsoft.com/office/powerpoint/2010/main" val="175693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160301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380151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3861682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301172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69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1294461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326386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57705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279897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237706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I design my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6128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5DF3-1BC4-E7E7-9521-066D103BB50B}"/>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15F99A54-29DA-2624-55A6-342DE1E27B3F}"/>
              </a:ext>
            </a:extLst>
          </p:cNvPr>
          <p:cNvSpPr>
            <a:spLocks noGrp="1"/>
          </p:cNvSpPr>
          <p:nvPr>
            <p:ph idx="1"/>
          </p:nvPr>
        </p:nvSpPr>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a:p>
            <a:endParaRPr lang="en-US" dirty="0"/>
          </a:p>
          <a:p>
            <a:endParaRPr lang="en-US" dirty="0"/>
          </a:p>
        </p:txBody>
      </p:sp>
    </p:spTree>
    <p:extLst>
      <p:ext uri="{BB962C8B-B14F-4D97-AF65-F5344CB8AC3E}">
        <p14:creationId xmlns:p14="http://schemas.microsoft.com/office/powerpoint/2010/main" val="3584150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F7C1-57B2-19EC-41C2-6E98C059A8F1}"/>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53F24C68-33E2-9F7F-C07C-8C38AA59893C}"/>
              </a:ext>
            </a:extLst>
          </p:cNvPr>
          <p:cNvSpPr>
            <a:spLocks noGrp="1"/>
          </p:cNvSpPr>
          <p:nvPr>
            <p:ph idx="1"/>
          </p:nvPr>
        </p:nvSpPr>
        <p:spPr>
          <a:xfrm>
            <a:off x="368424" y="1212067"/>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lvl="1"/>
            <a:r>
              <a:rPr lang="en-US" dirty="0"/>
              <a:t>“Store on a shelf” for later</a:t>
            </a:r>
          </a:p>
          <a:p>
            <a:endParaRPr lang="en-US" dirty="0"/>
          </a:p>
        </p:txBody>
      </p:sp>
    </p:spTree>
    <p:extLst>
      <p:ext uri="{BB962C8B-B14F-4D97-AF65-F5344CB8AC3E}">
        <p14:creationId xmlns:p14="http://schemas.microsoft.com/office/powerpoint/2010/main" val="3494459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 / Right tool for the job</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high-level productivity tools blindly?</a:t>
            </a:r>
          </a:p>
          <a:p>
            <a:pPr marL="0" indent="0">
              <a:buNone/>
            </a:pPr>
            <a:endParaRPr lang="en-US" dirty="0"/>
          </a:p>
        </p:txBody>
      </p:sp>
    </p:spTree>
    <p:extLst>
      <p:ext uri="{BB962C8B-B14F-4D97-AF65-F5344CB8AC3E}">
        <p14:creationId xmlns:p14="http://schemas.microsoft.com/office/powerpoint/2010/main" val="2848591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Slow down!</a:t>
            </a:r>
          </a:p>
          <a:p>
            <a:r>
              <a:rPr lang="en-US" dirty="0"/>
              <a:t>Think before you act</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247854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1174811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&amp; docs up-to-date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89232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411432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990163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exist &amp;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770930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&amp;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&amp;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systems</a:t>
            </a:r>
          </a:p>
          <a:p>
            <a:r>
              <a:rPr lang="en-US" sz="1800" dirty="0"/>
              <a:t>Platform-specific job scripts</a:t>
            </a:r>
          </a:p>
          <a:p>
            <a:r>
              <a:rPr lang="en-US" sz="1800" dirty="0"/>
              <a:t>Testing, verification, &amp; validation</a:t>
            </a:r>
          </a:p>
          <a:p>
            <a:r>
              <a:rPr lang="en-US" sz="1800" dirty="0"/>
              <a:t>Analysis tools</a:t>
            </a:r>
          </a:p>
          <a:p>
            <a:r>
              <a:rPr lang="en-US" sz="1800" dirty="0"/>
              <a:t>Documentation infrastructure, &amp; workflow</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&amp;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636052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3372497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64590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E42B-63A3-D04F-DF9E-BB5B3AD53501}"/>
              </a:ext>
            </a:extLst>
          </p:cNvPr>
          <p:cNvSpPr>
            <a:spLocks noGrp="1"/>
          </p:cNvSpPr>
          <p:nvPr>
            <p:ph type="title"/>
          </p:nvPr>
        </p:nvSpPr>
        <p:spPr/>
        <p:txBody>
          <a:bodyPr/>
          <a:lstStyle/>
          <a:p>
            <a:r>
              <a:rPr lang="en-US" dirty="0"/>
              <a:t>Documentation: Version control tools</a:t>
            </a:r>
          </a:p>
        </p:txBody>
      </p:sp>
      <p:sp>
        <p:nvSpPr>
          <p:cNvPr id="3" name="Content Placeholder 2">
            <a:extLst>
              <a:ext uri="{FF2B5EF4-FFF2-40B4-BE49-F238E27FC236}">
                <a16:creationId xmlns:a16="http://schemas.microsoft.com/office/drawing/2014/main" id="{57645BD6-25F7-A3F2-523F-EE825B19A28F}"/>
              </a:ext>
            </a:extLst>
          </p:cNvPr>
          <p:cNvSpPr>
            <a:spLocks noGrp="1"/>
          </p:cNvSpPr>
          <p:nvPr>
            <p:ph idx="1"/>
          </p:nvPr>
        </p:nvSpPr>
        <p:spPr/>
        <p:txBody>
          <a:bodyPr/>
          <a:lstStyle/>
          <a:p>
            <a:pPr marL="0" indent="0">
              <a:buNone/>
            </a:pPr>
            <a:r>
              <a:rPr lang="en-US" dirty="0"/>
              <a:t>Locate lab notes associated with code “next” to the instrument</a:t>
            </a:r>
          </a:p>
          <a:p>
            <a:r>
              <a:rPr lang="en-US" dirty="0"/>
              <a:t>Commit messages</a:t>
            </a:r>
          </a:p>
          <a:p>
            <a:r>
              <a:rPr lang="en-US" dirty="0"/>
              <a:t>Issues to capture design discussions &amp; requirements?</a:t>
            </a:r>
          </a:p>
          <a:p>
            <a:r>
              <a:rPr lang="en-US" dirty="0"/>
              <a:t>Pull requests to document code review, verification/validation, </a:t>
            </a:r>
            <a:r>
              <a:rPr lang="en-US" i="1" dirty="0"/>
              <a:t>etc</a:t>
            </a:r>
            <a:r>
              <a:rPr lang="en-US" dirty="0"/>
              <a:t>.?</a:t>
            </a:r>
          </a:p>
        </p:txBody>
      </p:sp>
    </p:spTree>
    <p:extLst>
      <p:ext uri="{BB962C8B-B14F-4D97-AF65-F5344CB8AC3E}">
        <p14:creationId xmlns:p14="http://schemas.microsoft.com/office/powerpoint/2010/main" val="2513088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65573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Figuring how to structure work into notebooks helps structure lab env</a:t>
            </a:r>
          </a:p>
          <a:p>
            <a:r>
              <a:rPr lang="en-US" dirty="0"/>
              <a:t>Where do notebooks fit into the documentation hierarchy?</a:t>
            </a:r>
          </a:p>
        </p:txBody>
      </p:sp>
    </p:spTree>
    <p:extLst>
      <p:ext uri="{BB962C8B-B14F-4D97-AF65-F5344CB8AC3E}">
        <p14:creationId xmlns:p14="http://schemas.microsoft.com/office/powerpoint/2010/main" val="346836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236009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Work in progress (and always will be)</a:t>
            </a:r>
          </a:p>
          <a:p>
            <a:r>
              <a:rPr lang="en-US" dirty="0"/>
              <a:t>Used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err="1">
                <a:hlinkClick r:id="rId5"/>
              </a:rPr>
              <a:t>FlashKit</a:t>
            </a:r>
            <a:r>
              <a:rPr lang="en-US" dirty="0"/>
              <a:t> a high-level interface for helping users structure and manage research with Flash-X</a:t>
            </a:r>
          </a:p>
          <a:p>
            <a:pPr marL="684212" lvl="2" indent="0">
              <a:buNone/>
            </a:pPr>
            <a:endParaRPr lang="en-US" dirty="0"/>
          </a:p>
          <a:p>
            <a:pPr marL="0" indent="0" algn="ctr">
              <a:buNone/>
            </a:pPr>
            <a:r>
              <a:rPr lang="en-US" sz="2000" dirty="0"/>
              <a:t>For your exploration: </a:t>
            </a:r>
            <a:r>
              <a:rPr lang="en-US" sz="2000" dirty="0">
                <a:hlinkClick r:id="rId6">
                  <a:extLst>
                    <a:ext uri="{A12FA001-AC4F-418D-AE19-62706E023703}">
                      <ahyp:hlinkClr xmlns:ahyp="http://schemas.microsoft.com/office/drawing/2018/hyperlinkcolor" val="tx"/>
                    </a:ext>
                  </a:extLst>
                </a:hlinkClick>
              </a:rPr>
              <a:t>Computational Lab Environment Example</a:t>
            </a:r>
            <a:endParaRPr lang="en-US" sz="2000" dirty="0"/>
          </a:p>
        </p:txBody>
      </p:sp>
    </p:spTree>
    <p:extLst>
      <p:ext uri="{BB962C8B-B14F-4D97-AF65-F5344CB8AC3E}">
        <p14:creationId xmlns:p14="http://schemas.microsoft.com/office/powerpoint/2010/main" val="1402644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Tree>
    <p:extLst>
      <p:ext uri="{BB962C8B-B14F-4D97-AF65-F5344CB8AC3E}">
        <p14:creationId xmlns:p14="http://schemas.microsoft.com/office/powerpoint/2010/main" val="533425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504148" y="3971683"/>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1880468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214727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136798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a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62300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1526957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marL="684212" lvl="2" indent="0">
              <a:buNone/>
            </a:pPr>
            <a:endParaRPr lang="en-US" dirty="0"/>
          </a:p>
          <a:p>
            <a:pPr lvl="2"/>
            <a:endParaRPr lang="en-US" dirty="0"/>
          </a:p>
          <a:p>
            <a:r>
              <a:rPr lang="en-US" dirty="0"/>
              <a:t>Develop hierarchy of analysis</a:t>
            </a:r>
          </a:p>
          <a:p>
            <a:pPr lvl="1"/>
            <a:r>
              <a:rPr lang="en-US" dirty="0"/>
              <a:t>Full analysis of runs is not feasible in flight</a:t>
            </a:r>
          </a:p>
          <a:p>
            <a:pPr lvl="1"/>
            <a:r>
              <a:rPr lang="en-US" dirty="0"/>
              <a:t>Intermediate level analysis can give further insight into health of the simulation</a:t>
            </a:r>
          </a:p>
        </p:txBody>
      </p:sp>
    </p:spTree>
    <p:extLst>
      <p:ext uri="{BB962C8B-B14F-4D97-AF65-F5344CB8AC3E}">
        <p14:creationId xmlns:p14="http://schemas.microsoft.com/office/powerpoint/2010/main" val="3728080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732005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344633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376635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3851996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32588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a:t>
            </a:r>
            <a:endParaRPr lang="en-US" sz="1400" dirty="0"/>
          </a:p>
          <a:p>
            <a:pPr lvl="1"/>
            <a:r>
              <a:rPr lang="en-US" dirty="0"/>
              <a:t>Identify redundant refinement and get rid of it</a:t>
            </a:r>
          </a:p>
          <a:p>
            <a:pPr lvl="1"/>
            <a:r>
              <a:rPr lang="en-US" dirty="0"/>
              <a:t>Coarsen computations for some physics</a:t>
            </a:r>
          </a:p>
          <a:p>
            <a:pPr lvl="1"/>
            <a:r>
              <a:rPr lang="en-US" dirty="0"/>
              <a:t>Move some computations to post-processing</a:t>
            </a:r>
          </a:p>
          <a:p>
            <a:r>
              <a:rPr lang="en-US" b="1" dirty="0"/>
              <a:t>All optimizations were based on scientific and numerical intuitions</a:t>
            </a:r>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a:t>
            </a:r>
            <a:r>
              <a:rPr lang="en-US" dirty="0">
                <a:solidFill>
                  <a:srgbClr val="C00000"/>
                </a:solidFill>
                <a:hlinkClick r:id="rId2"/>
              </a:rPr>
              <a:t>10.1177/1094342012464404</a:t>
            </a:r>
            <a:endParaRPr lang="en-US" dirty="0">
              <a:solidFill>
                <a:srgbClr val="C00000"/>
              </a:solidFill>
            </a:endParaRPr>
          </a:p>
        </p:txBody>
      </p:sp>
    </p:spTree>
    <p:extLst>
      <p:ext uri="{BB962C8B-B14F-4D97-AF65-F5344CB8AC3E}">
        <p14:creationId xmlns:p14="http://schemas.microsoft.com/office/powerpoint/2010/main" val="2988989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693325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
        <p:nvSpPr>
          <p:cNvPr id="4" name="Rectangle 3">
            <a:extLst>
              <a:ext uri="{FF2B5EF4-FFF2-40B4-BE49-F238E27FC236}">
                <a16:creationId xmlns:a16="http://schemas.microsoft.com/office/drawing/2014/main" id="{6D03DCBB-BDFD-F644-B051-DDF0518DDE62}"/>
              </a:ext>
            </a:extLst>
          </p:cNvPr>
          <p:cNvSpPr/>
          <p:nvPr/>
        </p:nvSpPr>
        <p:spPr>
          <a:xfrm>
            <a:off x="6094412" y="2023889"/>
            <a:ext cx="4829402" cy="388705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Lab notebook artifacts</a:t>
            </a:r>
          </a:p>
          <a:p>
            <a:pPr>
              <a:lnSpc>
                <a:spcPct val="90000"/>
              </a:lnSpc>
            </a:pPr>
            <a:endParaRPr lang="en-US" sz="2000" b="1"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every run registers all configurations and runtime parameters in a logfile.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logfiles are cumulative </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dedicate space for storing all results in a preconfigured directory structure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scripts to move output from scratch to the dedicated space</a:t>
            </a:r>
          </a:p>
        </p:txBody>
      </p:sp>
    </p:spTree>
    <p:extLst>
      <p:ext uri="{BB962C8B-B14F-4D97-AF65-F5344CB8AC3E}">
        <p14:creationId xmlns:p14="http://schemas.microsoft.com/office/powerpoint/2010/main" val="3596299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pPr marL="0" indent="0">
              <a:buNone/>
            </a:pPr>
            <a:endParaRPr lang="en-US" dirty="0"/>
          </a:p>
        </p:txBody>
      </p:sp>
    </p:spTree>
    <p:extLst>
      <p:ext uri="{BB962C8B-B14F-4D97-AF65-F5344CB8AC3E}">
        <p14:creationId xmlns:p14="http://schemas.microsoft.com/office/powerpoint/2010/main" val="407718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r>
              <a:rPr lang="en-US" dirty="0"/>
              <a:t>For the paper the referee asked for details from optimizations</a:t>
            </a:r>
          </a:p>
          <a:p>
            <a:pPr lvl="1"/>
            <a:r>
              <a:rPr lang="en-US" dirty="0"/>
              <a:t>We did not have them</a:t>
            </a:r>
          </a:p>
          <a:p>
            <a:pPr lvl="1"/>
            <a:r>
              <a:rPr lang="en-US" dirty="0"/>
              <a:t>Fortunately the referee was satisfied with reasoning and other supporting evidence we produced </a:t>
            </a:r>
          </a:p>
        </p:txBody>
      </p:sp>
    </p:spTree>
    <p:extLst>
      <p:ext uri="{BB962C8B-B14F-4D97-AF65-F5344CB8AC3E}">
        <p14:creationId xmlns:p14="http://schemas.microsoft.com/office/powerpoint/2010/main" val="3933238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and Takeaways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a:xfrm>
            <a:off x="453256" y="1149532"/>
            <a:ext cx="11369809" cy="2704011"/>
          </a:xfrm>
        </p:spPr>
        <p:txBody>
          <a:bodyPr/>
          <a:lstStyle/>
          <a:p>
            <a:r>
              <a:rPr lang="en-US" dirty="0"/>
              <a:t>Good science with computation is a craft -- training is needed in how to do it</a:t>
            </a:r>
          </a:p>
          <a:p>
            <a:r>
              <a:rPr lang="en-US" dirty="0"/>
              <a:t>Machines are expensive to build and expensive to run</a:t>
            </a:r>
          </a:p>
          <a:p>
            <a:pPr lvl="1"/>
            <a:r>
              <a:rPr lang="en-US" dirty="0"/>
              <a:t>They provide opportunity for great work</a:t>
            </a:r>
          </a:p>
          <a:p>
            <a:pPr lvl="1"/>
            <a:r>
              <a:rPr lang="en-US" dirty="0"/>
              <a:t>Care is needed to ensure that the outcome meets expectations</a:t>
            </a:r>
          </a:p>
          <a:p>
            <a:r>
              <a:rPr lang="en-US" dirty="0"/>
              <a:t>Reproducible results are a necessity, not a luxury</a:t>
            </a:r>
          </a:p>
          <a:p>
            <a:pPr lvl="1"/>
            <a:r>
              <a:rPr lang="en-US" dirty="0"/>
              <a:t>There is no credible science without provenance</a:t>
            </a:r>
          </a:p>
        </p:txBody>
      </p:sp>
      <p:sp>
        <p:nvSpPr>
          <p:cNvPr id="4" name="TextBox 3">
            <a:extLst>
              <a:ext uri="{FF2B5EF4-FFF2-40B4-BE49-F238E27FC236}">
                <a16:creationId xmlns:a16="http://schemas.microsoft.com/office/drawing/2014/main" id="{199C730F-8998-E41D-234B-0323600B41F6}"/>
              </a:ext>
            </a:extLst>
          </p:cNvPr>
          <p:cNvSpPr txBox="1"/>
          <p:nvPr/>
        </p:nvSpPr>
        <p:spPr>
          <a:xfrm>
            <a:off x="620486" y="4364252"/>
            <a:ext cx="10569817" cy="849463"/>
          </a:xfrm>
          <a:prstGeom prst="rect">
            <a:avLst/>
          </a:prstGeom>
          <a:noFill/>
        </p:spPr>
        <p:txBody>
          <a:bodyPr wrap="none" lIns="118872" tIns="91440" rIns="118872" bIns="91440" rtlCol="0" anchor="ctr" anchorCtr="0">
            <a:spAutoFit/>
          </a:bodyPr>
          <a:lstStyle/>
          <a:p>
            <a:pPr>
              <a:lnSpc>
                <a:spcPct val="90000"/>
              </a:lnSpc>
            </a:pPr>
            <a:r>
              <a:rPr lang="en-US" sz="2400" dirty="0"/>
              <a:t>"a parameter combination that induces erroneous results is easily selected“ </a:t>
            </a:r>
            <a:br>
              <a:rPr lang="en-US" sz="2400" dirty="0"/>
            </a:br>
            <a:r>
              <a:rPr lang="en-US" sz="2400" dirty="0"/>
              <a:t>- </a:t>
            </a:r>
            <a:r>
              <a:rPr lang="en-US" sz="2400" dirty="0">
                <a:hlinkClick r:id="rId2"/>
              </a:rPr>
              <a:t>https://doi.org/10.1063/1.476021</a:t>
            </a:r>
            <a:endParaRPr lang="en-US" sz="2400" dirty="0"/>
          </a:p>
        </p:txBody>
      </p:sp>
    </p:spTree>
    <p:extLst>
      <p:ext uri="{BB962C8B-B14F-4D97-AF65-F5344CB8AC3E}">
        <p14:creationId xmlns:p14="http://schemas.microsoft.com/office/powerpoint/2010/main" val="226867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425291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312758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52872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19888817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3016</TotalTime>
  <Words>6540</Words>
  <Application>Microsoft Macintosh PowerPoint</Application>
  <PresentationFormat>Custom</PresentationFormat>
  <Paragraphs>651</Paragraphs>
  <Slides>56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American Typewriter</vt:lpstr>
      <vt:lpstr>Arial</vt:lpstr>
      <vt:lpstr>Arial Black</vt:lpstr>
      <vt:lpstr>Calibri</vt:lpstr>
      <vt:lpstr>Presentations (Wide Screen)</vt:lpstr>
      <vt:lpstr>Lab Notebooks and Managing Computational Experiments</vt:lpstr>
      <vt:lpstr>License, Citation and Acknowledgements</vt:lpstr>
      <vt:lpstr>A minimal definition of a lab notebook</vt:lpstr>
      <vt:lpstr>DIKUW</vt:lpstr>
      <vt:lpstr>Data &amp; Information</vt:lpstr>
      <vt:lpstr>Knowledge &amp; Understanding</vt:lpstr>
      <vt:lpstr>Knowledge Management</vt:lpstr>
      <vt:lpstr>Example: Lessons learned</vt:lpstr>
      <vt:lpstr>Which leads us to documentation</vt:lpstr>
      <vt:lpstr>And finally, we reach our destination</vt:lpstr>
      <vt:lpstr>Example notebook entries</vt:lpstr>
      <vt:lpstr>Conversations with Carlo</vt:lpstr>
      <vt:lpstr>Not all lab notebooks are alike</vt:lpstr>
      <vt:lpstr>PowerPoint Presentation</vt:lpstr>
      <vt:lpstr>No one likes writing lab notes…</vt:lpstr>
      <vt:lpstr>Nothing beats good ol’ pen and paper</vt:lpstr>
      <vt:lpstr>Criteria for lab notebooks for computing?</vt:lpstr>
      <vt:lpstr>Different streams of lab notes</vt:lpstr>
      <vt:lpstr>Git lab notes stream</vt:lpstr>
      <vt:lpstr>README lab notes streams</vt:lpstr>
      <vt:lpstr>High-level README</vt:lpstr>
      <vt:lpstr>Low-level README</vt:lpstr>
      <vt:lpstr>Capturing data context &amp; metadata</vt:lpstr>
      <vt:lpstr>Jupyter notebooks</vt:lpstr>
      <vt:lpstr>How to organize your “virtual” (multi-stream) lab notebook?</vt:lpstr>
      <vt:lpstr>Experimental laboratory environment</vt:lpstr>
      <vt:lpstr>Computational laboratory environments</vt:lpstr>
      <vt:lpstr>Know your tools / Right tool for the job</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Version control tools</vt:lpstr>
      <vt:lpstr>Documentation: Data context &amp; metadata</vt:lpstr>
      <vt:lpstr>Documentation: Jupyter notebooks</vt:lpstr>
      <vt:lpstr>Is this working?</vt:lpstr>
      <vt:lpstr>PowerPoint Presentation</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Preparation Steps</vt:lpstr>
      <vt:lpstr>Outcome</vt:lpstr>
      <vt:lpstr>Outcome</vt:lpstr>
      <vt:lpstr>Summary and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Anshu</cp:lastModifiedBy>
  <cp:revision>403</cp:revision>
  <cp:lastPrinted>2017-11-02T18:35:01Z</cp:lastPrinted>
  <dcterms:created xsi:type="dcterms:W3CDTF">2018-11-06T17:28:56Z</dcterms:created>
  <dcterms:modified xsi:type="dcterms:W3CDTF">2024-06-12T20:15:14Z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