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623"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112" d="100"/>
          <a:sy n="112" d="100"/>
        </p:scale>
        <p:origin x="944"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6/12/24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6/12/24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0194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 and Gregory R. Watson</a:t>
            </a:r>
          </a:p>
          <a:p>
            <a:r>
              <a:rPr lang="en-US" b="0" i="0" dirty="0">
                <a:solidFill>
                  <a:srgbClr val="111111"/>
                </a:solidFill>
                <a:effectLst/>
                <a:latin typeface="-apple-system"/>
              </a:rPr>
              <a:t>2024 ACM Conference on Reproducibility and Replicability (ACM-REP)</a:t>
            </a:r>
            <a:endParaRPr lang="en-US" b="0" i="0" dirty="0">
              <a:solidFill>
                <a:srgbClr val="111111"/>
              </a:solidFill>
              <a:effectLst/>
              <a:latin typeface="+mn-lt"/>
            </a:endParaRP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181368582"/>
              </p:ext>
            </p:extLst>
          </p:nvPr>
        </p:nvGraphicFramePr>
        <p:xfrm>
          <a:off x="1051560" y="1074420"/>
          <a:ext cx="9692640" cy="4424934"/>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(CEST)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1:30 PM</a:t>
                      </a:r>
                    </a:p>
                  </a:txBody>
                  <a:tcPr marL="142875" marR="142875" marT="95250" marB="95250" anchor="ctr"/>
                </a:tc>
                <a:tc>
                  <a:txBody>
                    <a:bodyPr/>
                    <a:lstStyle/>
                    <a:p>
                      <a:r>
                        <a:rPr lang="en-US" dirty="0">
                          <a:effectLst/>
                        </a:rPr>
                        <a:t>Introduction</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a:effectLst/>
                        </a:rPr>
                        <a:t>1:35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a:effectLst/>
                        </a:rPr>
                        <a:t>2:15 PM</a:t>
                      </a:r>
                    </a:p>
                  </a:txBody>
                  <a:tcPr marL="142875" marR="142875" marT="95250" marB="95250" anchor="ctr"/>
                </a:tc>
                <a:tc>
                  <a:txBody>
                    <a:bodyPr/>
                    <a:lstStyle/>
                    <a:p>
                      <a:r>
                        <a:rPr lang="en-US">
                          <a:effectLst/>
                        </a:rPr>
                        <a:t>Software 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a:effectLst/>
                        </a:rPr>
                        <a:t>3:00 PM</a:t>
                      </a:r>
                    </a:p>
                  </a:txBody>
                  <a:tcPr marL="142875" marR="142875" marT="95250" marB="95250" anchor="ctr"/>
                </a:tc>
                <a:tc>
                  <a:txBody>
                    <a:bodyPr/>
                    <a:lstStyle/>
                    <a:p>
                      <a:r>
                        <a:rPr lang="en-US" i="1">
                          <a:effectLst/>
                        </a:rPr>
                        <a:t>Afternoon break</a:t>
                      </a:r>
                      <a:endParaRPr lang="en-US">
                        <a:effectLst/>
                      </a:endParaRP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a:effectLst/>
                        </a:rPr>
                        <a:t>3:30 PM</a:t>
                      </a:r>
                    </a:p>
                  </a:txBody>
                  <a:tcPr marL="142875" marR="142875" marT="95250" marB="95250" anchor="ctr"/>
                </a:tc>
                <a:tc>
                  <a:txBody>
                    <a:bodyPr/>
                    <a:lstStyle/>
                    <a:p>
                      <a:r>
                        <a:rPr lang="en-US">
                          <a:effectLst/>
                        </a:rPr>
                        <a:t>Managing Computational Experiments</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a:effectLst/>
                        </a:rPr>
                        <a:t>4:30 PM</a:t>
                      </a:r>
                    </a:p>
                  </a:txBody>
                  <a:tcPr marL="142875" marR="142875" marT="95250" marB="95250" anchor="ctr"/>
                </a:tc>
                <a:tc>
                  <a:txBody>
                    <a:bodyPr/>
                    <a:lstStyle/>
                    <a:p>
                      <a:r>
                        <a:rPr lang="en-US">
                          <a:effectLst/>
                        </a:rPr>
                        <a:t>Reproducibility of Workflows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a:effectLst/>
                        </a:rPr>
                        <a:t>5:00 PM</a:t>
                      </a:r>
                    </a:p>
                  </a:txBody>
                  <a:tcPr marL="142875" marR="142875" marT="95250" marB="95250" anchor="ctr"/>
                </a:tc>
                <a:tc>
                  <a:txBody>
                    <a:bodyPr/>
                    <a:lstStyle/>
                    <a:p>
                      <a:r>
                        <a:rPr lang="en-US" i="1" dirty="0">
                          <a:effectLst/>
                        </a:rPr>
                        <a:t>Adjourn</a:t>
                      </a:r>
                      <a:endParaRPr lang="en-US" dirty="0">
                        <a:effectLst/>
                      </a:endParaRPr>
                    </a:p>
                  </a:txBody>
                  <a:tcPr marL="142875" marR="142875" marT="95250" marB="95250" anchor="ctr"/>
                </a:tc>
                <a:extLst>
                  <a:ext uri="{0D108BD9-81ED-4DB2-BD59-A6C34878D82A}">
                    <a16:rowId xmlns:a16="http://schemas.microsoft.com/office/drawing/2014/main" val="4002252475"/>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Gregory R. Watson, ORNL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2308324"/>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400" dirty="0"/>
              <a:t>Anshu </a:t>
            </a:r>
          </a:p>
          <a:p>
            <a:pPr marL="684213" lvl="1" indent="-227013">
              <a:spcBef>
                <a:spcPts val="0"/>
              </a:spcBef>
              <a:buFont typeface="Arial" panose="020B0604020202020204" pitchFamily="34" charset="0"/>
              <a:buChar char="•"/>
            </a:pPr>
            <a:r>
              <a:rPr lang="en-US" sz="2400" dirty="0"/>
              <a:t>Lead PI for COLABS: Collaboration for Better Software for Science</a:t>
            </a:r>
          </a:p>
          <a:p>
            <a:pPr marL="684213" lvl="1" indent="-227013">
              <a:spcBef>
                <a:spcPts val="0"/>
              </a:spcBef>
              <a:buFont typeface="Arial" panose="020B0604020202020204" pitchFamily="34" charset="0"/>
              <a:buChar char="•"/>
            </a:pPr>
            <a:r>
              <a:rPr lang="en-US" sz="2400" dirty="0"/>
              <a:t>Application Engagement Lead for the RAPIDS </a:t>
            </a:r>
            <a:r>
              <a:rPr lang="en-US" sz="2400" dirty="0" err="1"/>
              <a:t>SciDAC</a:t>
            </a:r>
            <a:r>
              <a:rPr lang="en-US" sz="2400" dirty="0"/>
              <a:t> Institute</a:t>
            </a:r>
          </a:p>
          <a:p>
            <a:pPr marL="684213" lvl="1" indent="-227013">
              <a:spcBef>
                <a:spcPts val="0"/>
              </a:spcBef>
              <a:buFont typeface="Arial" panose="020B0604020202020204" pitchFamily="34" charset="0"/>
              <a:buChar char="•"/>
            </a:pPr>
            <a:r>
              <a:rPr lang="en-US" sz="2400" dirty="0"/>
              <a:t>Member of the IDEAS Productivity Project: </a:t>
            </a:r>
            <a:r>
              <a:rPr lang="en-US" sz="2400" dirty="0">
                <a:hlinkClick r:id="rId2"/>
              </a:rPr>
              <a:t>http://ideas-productivity.org</a:t>
            </a:r>
            <a:endParaRPr lang="en-US" sz="2400" dirty="0"/>
          </a:p>
          <a:p>
            <a:pPr marL="227013" indent="-227013">
              <a:spcBef>
                <a:spcPts val="0"/>
              </a:spcBef>
              <a:buFont typeface="Arial" panose="020B0604020202020204" pitchFamily="34" charset="0"/>
              <a:buChar char="•"/>
            </a:pPr>
            <a:r>
              <a:rPr lang="en-US" sz="2400" dirty="0"/>
              <a:t>Greg</a:t>
            </a:r>
          </a:p>
        </p:txBody>
      </p:sp>
      <p:grpSp>
        <p:nvGrpSpPr>
          <p:cNvPr id="5" name="Group 4">
            <a:extLst>
              <a:ext uri="{FF2B5EF4-FFF2-40B4-BE49-F238E27FC236}">
                <a16:creationId xmlns:a16="http://schemas.microsoft.com/office/drawing/2014/main" id="{3D009C9C-7569-AE4A-AB05-5A2D29A31C40}"/>
              </a:ext>
            </a:extLst>
          </p:cNvPr>
          <p:cNvGrpSpPr/>
          <p:nvPr/>
        </p:nvGrpSpPr>
        <p:grpSpPr>
          <a:xfrm>
            <a:off x="7765265" y="1427736"/>
            <a:ext cx="1038027" cy="1804941"/>
            <a:chOff x="9222950" y="1485878"/>
            <a:chExt cx="1038027" cy="1804941"/>
          </a:xfrm>
        </p:grpSpPr>
        <p:pic>
          <p:nvPicPr>
            <p:cNvPr id="6" name="Picture 5" descr="A person wearing a hat&#10;&#10;Description automatically generated with medium confidence">
              <a:extLst>
                <a:ext uri="{FF2B5EF4-FFF2-40B4-BE49-F238E27FC236}">
                  <a16:creationId xmlns:a16="http://schemas.microsoft.com/office/drawing/2014/main" id="{FD3F4FE7-F5B1-8BFB-24C4-F3D5551ECB92}"/>
                </a:ext>
              </a:extLst>
            </p:cNvPr>
            <p:cNvPicPr>
              <a:picLocks noChangeAspect="1"/>
            </p:cNvPicPr>
            <p:nvPr/>
          </p:nvPicPr>
          <p:blipFill rotWithShape="1">
            <a:blip r:embed="rId3">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7" name="TextBox 6">
              <a:extLst>
                <a:ext uri="{FF2B5EF4-FFF2-40B4-BE49-F238E27FC236}">
                  <a16:creationId xmlns:a16="http://schemas.microsoft.com/office/drawing/2014/main" id="{1399CAD7-0E59-DED6-C82F-315923010743}"/>
                </a:ext>
              </a:extLst>
            </p:cNvPr>
            <p:cNvSpPr txBox="1"/>
            <p:nvPr/>
          </p:nvSpPr>
          <p:spPr>
            <a:xfrm>
              <a:off x="9252085" y="2699888"/>
              <a:ext cx="979756" cy="590931"/>
            </a:xfrm>
            <a:prstGeom prst="rect">
              <a:avLst/>
            </a:prstGeom>
            <a:noFill/>
          </p:spPr>
          <p:txBody>
            <a:bodyPr wrap="none" rtlCol="0">
              <a:spAutoFit/>
            </a:bodyPr>
            <a:lstStyle/>
            <a:p>
              <a:pPr algn="ctr">
                <a:lnSpc>
                  <a:spcPct val="90000"/>
                </a:lnSpc>
              </a:pPr>
              <a:r>
                <a:rPr lang="en-US" dirty="0"/>
                <a:t>Greg W</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C22DEB37-50E6-2254-1FB5-B0F6E81B4E4A}"/>
              </a:ext>
            </a:extLst>
          </p:cNvPr>
          <p:cNvGrpSpPr/>
          <p:nvPr/>
        </p:nvGrpSpPr>
        <p:grpSpPr>
          <a:xfrm>
            <a:off x="6094412" y="1427736"/>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3218</TotalTime>
  <Words>1037</Words>
  <Application>Microsoft Macintosh PowerPoint</Application>
  <PresentationFormat>Custom</PresentationFormat>
  <Paragraphs>96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415</cp:revision>
  <cp:lastPrinted>2017-11-02T18:35:01Z</cp:lastPrinted>
  <dcterms:created xsi:type="dcterms:W3CDTF">2018-11-06T17:28:56Z</dcterms:created>
  <dcterms:modified xsi:type="dcterms:W3CDTF">2024-06-12T19:54:05Z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