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5601"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60" r:id="rId30"/>
    <p:sldId id="5567" r:id="rId31"/>
    <p:sldId id="5673" r:id="rId32"/>
    <p:sldId id="5681" r:id="rId33"/>
    <p:sldId id="5675" r:id="rId34"/>
    <p:sldId id="5676" r:id="rId35"/>
    <p:sldId id="5677" r:id="rId36"/>
    <p:sldId id="5678" r:id="rId37"/>
    <p:sldId id="5679" r:id="rId38"/>
    <p:sldId id="5680" r:id="rId39"/>
    <p:sldId id="67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12" d="100"/>
          <a:sy n="112" d="100"/>
        </p:scale>
        <p:origin x="944"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7/31/24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7/31/24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8" name="Picture 7">
            <a:extLst>
              <a:ext uri="{FF2B5EF4-FFF2-40B4-BE49-F238E27FC236}">
                <a16:creationId xmlns:a16="http://schemas.microsoft.com/office/drawing/2014/main" id="{74B4BBC9-1119-9703-C1C0-7A18791767C0}"/>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48041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25137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38418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terprisersproject.com/article/2020/6/technical-debt-explained-plain-english"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Flash-X/Flash-X/blob/ylee/try_pushTile_spark/source/physics/Hydro/HydroMain/Spark/Hydro_interface.ini"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p:txBody>
          <a:bodyPr/>
          <a:lstStyle/>
          <a:p>
            <a:r>
              <a:rPr lang="en-US" dirty="0"/>
              <a:t>Scientific Software Design</a:t>
            </a:r>
          </a:p>
        </p:txBody>
      </p:sp>
      <p:sp>
        <p:nvSpPr>
          <p:cNvPr id="3" name="Subtitle 2">
            <a:extLst>
              <a:ext uri="{FF2B5EF4-FFF2-40B4-BE49-F238E27FC236}">
                <a16:creationId xmlns:a16="http://schemas.microsoft.com/office/drawing/2014/main" id="{115D6CAC-8B77-472D-91BE-E47FFB7E8C7A}"/>
              </a:ext>
            </a:extLst>
          </p:cNvPr>
          <p:cNvSpPr>
            <a:spLocks noGrp="1"/>
          </p:cNvSpPr>
          <p:nvPr>
            <p:ph type="body" sz="quarter" idx="10"/>
          </p:nvPr>
        </p:nvSpPr>
        <p:spPr/>
        <p:txBody>
          <a:bodyPr/>
          <a:lstStyle/>
          <a:p>
            <a:endParaRPr lang="en-US" dirty="0">
              <a:solidFill>
                <a:srgbClr val="111111"/>
              </a:solidFill>
              <a:latin typeface="+mn-lt"/>
            </a:endParaRPr>
          </a:p>
        </p:txBody>
      </p:sp>
      <p:sp>
        <p:nvSpPr>
          <p:cNvPr id="6" name="Text Placeholder 5">
            <a:extLst>
              <a:ext uri="{FF2B5EF4-FFF2-40B4-BE49-F238E27FC236}">
                <a16:creationId xmlns:a16="http://schemas.microsoft.com/office/drawing/2014/main" id="{45350191-BDAE-1AFC-C26A-B8F1EB4E82F4}"/>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8" name="Text Placeholder 7">
            <a:extLst>
              <a:ext uri="{FF2B5EF4-FFF2-40B4-BE49-F238E27FC236}">
                <a16:creationId xmlns:a16="http://schemas.microsoft.com/office/drawing/2014/main" id="{E212497A-1AA2-20D2-4610-7F728D5C612B}"/>
              </a:ext>
            </a:extLst>
          </p:cNvPr>
          <p:cNvSpPr>
            <a:spLocks noGrp="1"/>
          </p:cNvSpPr>
          <p:nvPr>
            <p:ph type="body" sz="quarter" idx="12"/>
          </p:nvPr>
        </p:nvSpPr>
        <p:spPr>
          <a:xfrm>
            <a:off x="5233071" y="2134517"/>
            <a:ext cx="1690167" cy="376085"/>
          </a:xfrm>
        </p:spPr>
        <p:txBody>
          <a:bodyPr/>
          <a:lstStyle/>
          <a:p>
            <a:r>
              <a:rPr lang="en-US" dirty="0"/>
              <a:t>(she/her)</a:t>
            </a:r>
          </a:p>
        </p:txBody>
      </p:sp>
      <p:sp>
        <p:nvSpPr>
          <p:cNvPr id="9" name="Text Placeholder 8">
            <a:extLst>
              <a:ext uri="{FF2B5EF4-FFF2-40B4-BE49-F238E27FC236}">
                <a16:creationId xmlns:a16="http://schemas.microsoft.com/office/drawing/2014/main" id="{B73D3AE9-9DC1-97B7-A7C7-B8155E1C52F1}"/>
              </a:ext>
            </a:extLst>
          </p:cNvPr>
          <p:cNvSpPr>
            <a:spLocks noGrp="1"/>
          </p:cNvSpPr>
          <p:nvPr>
            <p:ph type="body" sz="quarter" idx="13"/>
          </p:nvPr>
        </p:nvSpPr>
        <p:spPr/>
        <p:txBody>
          <a:bodyPr/>
          <a:lstStyle/>
          <a:p>
            <a:r>
              <a:rPr lang="en-US" dirty="0"/>
              <a:t>Argonne National Laboratory</a:t>
            </a:r>
          </a:p>
        </p:txBody>
      </p:sp>
      <p:sp>
        <p:nvSpPr>
          <p:cNvPr id="10" name="Text Placeholder 9">
            <a:extLst>
              <a:ext uri="{FF2B5EF4-FFF2-40B4-BE49-F238E27FC236}">
                <a16:creationId xmlns:a16="http://schemas.microsoft.com/office/drawing/2014/main" id="{0782C515-0750-9E3D-2C19-E510E11E1CB0}"/>
              </a:ext>
            </a:extLst>
          </p:cNvPr>
          <p:cNvSpPr>
            <a:spLocks noGrp="1"/>
          </p:cNvSpPr>
          <p:nvPr>
            <p:ph type="body" sz="quarter" idx="14"/>
          </p:nvPr>
        </p:nvSpPr>
        <p:spPr>
          <a:xfrm>
            <a:off x="3176925" y="3161813"/>
            <a:ext cx="8292316" cy="646331"/>
          </a:xfrm>
        </p:spPr>
        <p:txBody>
          <a:bodyPr/>
          <a:lstStyle/>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p:txBody>
      </p:sp>
      <p:sp>
        <p:nvSpPr>
          <p:cNvPr id="11" name="Text Placeholder 10">
            <a:extLst>
              <a:ext uri="{FF2B5EF4-FFF2-40B4-BE49-F238E27FC236}">
                <a16:creationId xmlns:a16="http://schemas.microsoft.com/office/drawing/2014/main" id="{F0362F62-5C7E-EE79-280C-5C56945C7D62}"/>
              </a:ext>
            </a:extLst>
          </p:cNvPr>
          <p:cNvSpPr>
            <a:spLocks noGrp="1"/>
          </p:cNvSpPr>
          <p:nvPr>
            <p:ph type="body" sz="quarter" idx="15"/>
          </p:nvPr>
        </p:nvSpPr>
        <p:spPr>
          <a:xfrm>
            <a:off x="3176924" y="4386948"/>
            <a:ext cx="8292316" cy="646331"/>
          </a:xfrm>
        </p:spPr>
        <p:txBody>
          <a:bodyPr/>
          <a:lstStyle/>
          <a:p>
            <a:r>
              <a:rPr lang="en-US" sz="2000" dirty="0">
                <a:latin typeface="+mn-lt"/>
              </a:rPr>
              <a:t>Contributors: Anshu Dubey (ANL), Mark C. Miller (LLNL), </a:t>
            </a:r>
            <a:r>
              <a:rPr lang="en-US" sz="2000">
                <a:latin typeface="+mn-lt"/>
              </a:rPr>
              <a:t>David E. Bernholdt </a:t>
            </a:r>
            <a:r>
              <a:rPr lang="en-US" sz="2000" dirty="0">
                <a:latin typeface="+mn-lt"/>
              </a:rPr>
              <a:t>(ORNL) </a:t>
            </a:r>
          </a:p>
        </p:txBody>
      </p:sp>
    </p:spTree>
    <p:extLst>
      <p:ext uri="{BB962C8B-B14F-4D97-AF65-F5344CB8AC3E}">
        <p14:creationId xmlns:p14="http://schemas.microsoft.com/office/powerpoint/2010/main" val="205236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a:t>
            </a:r>
            <a:r>
              <a:rPr lang="en-US" dirty="0">
                <a:sym typeface="Wingdings" panose="05000000000000000000" pitchFamily="2" charset="2"/>
              </a:rPr>
              <a:t></a:t>
            </a:r>
            <a:r>
              <a:rPr lang="en-US" dirty="0"/>
              <a: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Tree>
    <p:extLst>
      <p:ext uri="{BB962C8B-B14F-4D97-AF65-F5344CB8AC3E}">
        <p14:creationId xmlns:p14="http://schemas.microsoft.com/office/powerpoint/2010/main" val="3076692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
        <p:nvSpPr>
          <p:cNvPr id="5" name="Rectangle 4">
            <a:extLst>
              <a:ext uri="{FF2B5EF4-FFF2-40B4-BE49-F238E27FC236}">
                <a16:creationId xmlns:a16="http://schemas.microsoft.com/office/drawing/2014/main" id="{3E5C2FF0-973B-B600-067C-C1EA53AFB4FE}"/>
              </a:ext>
            </a:extLst>
          </p:cNvPr>
          <p:cNvSpPr/>
          <p:nvPr/>
        </p:nvSpPr>
        <p:spPr>
          <a:xfrm>
            <a:off x="1614003" y="4788753"/>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holy grail for scientists – write equation and generate code</a:t>
            </a:r>
          </a:p>
        </p:txBody>
      </p:sp>
      <p:sp>
        <p:nvSpPr>
          <p:cNvPr id="6" name="Rectangle 5">
            <a:extLst>
              <a:ext uri="{FF2B5EF4-FFF2-40B4-BE49-F238E27FC236}">
                <a16:creationId xmlns:a16="http://schemas.microsoft.com/office/drawing/2014/main" id="{A28BA85B-9464-EA29-2DC2-27EDB4AE3F06}"/>
              </a:ext>
            </a:extLst>
          </p:cNvPr>
          <p:cNvSpPr/>
          <p:nvPr/>
        </p:nvSpPr>
        <p:spPr>
          <a:xfrm>
            <a:off x="3612970" y="5802774"/>
            <a:ext cx="3997935" cy="438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there another way?</a:t>
            </a:r>
          </a:p>
        </p:txBody>
      </p:sp>
      <p:sp>
        <p:nvSpPr>
          <p:cNvPr id="7" name="Rectangle 6">
            <a:extLst>
              <a:ext uri="{FF2B5EF4-FFF2-40B4-BE49-F238E27FC236}">
                <a16:creationId xmlns:a16="http://schemas.microsoft.com/office/drawing/2014/main" id="{30BA514D-7A50-87B9-9355-EA0D70DED958}"/>
              </a:ext>
            </a:extLst>
          </p:cNvPr>
          <p:cNvSpPr/>
          <p:nvPr/>
        </p:nvSpPr>
        <p:spPr>
          <a:xfrm>
            <a:off x="1614003" y="5215797"/>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Very limited success in some domains</a:t>
            </a:r>
          </a:p>
        </p:txBody>
      </p:sp>
    </p:spTree>
    <p:extLst>
      <p:ext uri="{BB962C8B-B14F-4D97-AF65-F5344CB8AC3E}">
        <p14:creationId xmlns:p14="http://schemas.microsoft.com/office/powerpoint/2010/main" val="15891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8046690"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a:t>
            </a:r>
            <a:r>
              <a:rPr lang="en-US" sz="1400" dirty="0">
                <a:hlinkClick r:id="rId3"/>
              </a:rPr>
              <a:t>https://enterprisersproject.com/article/2020/6/technical-debt-explained-plain-english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
        <p:nvSpPr>
          <p:cNvPr id="5" name="Rectangle 4">
            <a:extLst>
              <a:ext uri="{FF2B5EF4-FFF2-40B4-BE49-F238E27FC236}">
                <a16:creationId xmlns:a16="http://schemas.microsoft.com/office/drawing/2014/main" id="{3E5C2FF0-973B-B600-067C-C1EA53AFB4FE}"/>
              </a:ext>
            </a:extLst>
          </p:cNvPr>
          <p:cNvSpPr/>
          <p:nvPr/>
        </p:nvSpPr>
        <p:spPr>
          <a:xfrm>
            <a:off x="1614003" y="4788753"/>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holy grail for scientists – write equation and generate code</a:t>
            </a:r>
          </a:p>
        </p:txBody>
      </p:sp>
      <p:sp>
        <p:nvSpPr>
          <p:cNvPr id="6" name="Rectangle 5">
            <a:extLst>
              <a:ext uri="{FF2B5EF4-FFF2-40B4-BE49-F238E27FC236}">
                <a16:creationId xmlns:a16="http://schemas.microsoft.com/office/drawing/2014/main" id="{A28BA85B-9464-EA29-2DC2-27EDB4AE3F06}"/>
              </a:ext>
            </a:extLst>
          </p:cNvPr>
          <p:cNvSpPr/>
          <p:nvPr/>
        </p:nvSpPr>
        <p:spPr>
          <a:xfrm>
            <a:off x="3612970" y="5802774"/>
            <a:ext cx="3997935" cy="438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there another way?</a:t>
            </a:r>
          </a:p>
        </p:txBody>
      </p:sp>
      <p:sp>
        <p:nvSpPr>
          <p:cNvPr id="7" name="Rectangle 6">
            <a:extLst>
              <a:ext uri="{FF2B5EF4-FFF2-40B4-BE49-F238E27FC236}">
                <a16:creationId xmlns:a16="http://schemas.microsoft.com/office/drawing/2014/main" id="{30BA514D-7A50-87B9-9355-EA0D70DED958}"/>
              </a:ext>
            </a:extLst>
          </p:cNvPr>
          <p:cNvSpPr/>
          <p:nvPr/>
        </p:nvSpPr>
        <p:spPr>
          <a:xfrm>
            <a:off x="1614003" y="5215797"/>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Very limited success in some domains</a:t>
            </a:r>
          </a:p>
        </p:txBody>
      </p:sp>
      <p:sp>
        <p:nvSpPr>
          <p:cNvPr id="8" name="Rectangle 7">
            <a:extLst>
              <a:ext uri="{FF2B5EF4-FFF2-40B4-BE49-F238E27FC236}">
                <a16:creationId xmlns:a16="http://schemas.microsoft.com/office/drawing/2014/main" id="{8F69E808-06F7-8E0A-B7F1-0CC2F3F5FD78}"/>
              </a:ext>
            </a:extLst>
          </p:cNvPr>
          <p:cNvSpPr/>
          <p:nvPr/>
        </p:nvSpPr>
        <p:spPr>
          <a:xfrm>
            <a:off x="2136853" y="1577037"/>
            <a:ext cx="6353171" cy="26853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199" b="1" dirty="0"/>
              <a:t>We have been developing one for Flash-X – started under ECP and TEAMS, continuing with RAPIDS and ENAF</a:t>
            </a:r>
          </a:p>
        </p:txBody>
      </p:sp>
    </p:spTree>
    <p:extLst>
      <p:ext uri="{BB962C8B-B14F-4D97-AF65-F5344CB8AC3E}">
        <p14:creationId xmlns:p14="http://schemas.microsoft.com/office/powerpoint/2010/main" val="3757042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9BAA-A810-5129-CA21-D50C438D3E93}"/>
              </a:ext>
            </a:extLst>
          </p:cNvPr>
          <p:cNvSpPr>
            <a:spLocks noGrp="1"/>
          </p:cNvSpPr>
          <p:nvPr>
            <p:ph type="title"/>
          </p:nvPr>
        </p:nvSpPr>
        <p:spPr>
          <a:xfrm>
            <a:off x="653094" y="52532"/>
            <a:ext cx="10512862" cy="792908"/>
          </a:xfrm>
        </p:spPr>
        <p:txBody>
          <a:bodyPr/>
          <a:lstStyle/>
          <a:p>
            <a:r>
              <a:rPr lang="en-US" dirty="0"/>
              <a:t>Orthogonal Axes of Challenges and Optimization</a:t>
            </a:r>
          </a:p>
        </p:txBody>
      </p:sp>
      <p:sp>
        <p:nvSpPr>
          <p:cNvPr id="3" name="Content Placeholder 2">
            <a:extLst>
              <a:ext uri="{FF2B5EF4-FFF2-40B4-BE49-F238E27FC236}">
                <a16:creationId xmlns:a16="http://schemas.microsoft.com/office/drawing/2014/main" id="{9E1D2D18-7D93-3909-BE43-FB61ED18A86D}"/>
              </a:ext>
            </a:extLst>
          </p:cNvPr>
          <p:cNvSpPr>
            <a:spLocks noGrp="1"/>
          </p:cNvSpPr>
          <p:nvPr>
            <p:ph idx="1"/>
          </p:nvPr>
        </p:nvSpPr>
        <p:spPr>
          <a:xfrm>
            <a:off x="1280778" y="617249"/>
            <a:ext cx="10512862" cy="1263509"/>
          </a:xfrm>
        </p:spPr>
        <p:txBody>
          <a:bodyPr/>
          <a:lstStyle/>
          <a:p>
            <a:pPr lvl="1"/>
            <a:r>
              <a:rPr lang="en-US" dirty="0"/>
              <a:t>Separate out arithmetic and control flow</a:t>
            </a:r>
          </a:p>
          <a:p>
            <a:pPr lvl="2"/>
            <a:r>
              <a:rPr lang="en-US" dirty="0"/>
              <a:t>Make arithmetic invariant</a:t>
            </a:r>
          </a:p>
          <a:p>
            <a:pPr lvl="2"/>
            <a:r>
              <a:rPr lang="en-US" dirty="0"/>
              <a:t>Turn separate pieces into building blocks using macros</a:t>
            </a:r>
          </a:p>
        </p:txBody>
      </p:sp>
      <p:sp>
        <p:nvSpPr>
          <p:cNvPr id="4" name="Slide Number Placeholder 3">
            <a:extLst>
              <a:ext uri="{FF2B5EF4-FFF2-40B4-BE49-F238E27FC236}">
                <a16:creationId xmlns:a16="http://schemas.microsoft.com/office/drawing/2014/main" id="{A6739ACC-3458-1355-7F5A-14726576C99D}"/>
              </a:ext>
            </a:extLst>
          </p:cNvPr>
          <p:cNvSpPr>
            <a:spLocks noGrp="1"/>
          </p:cNvSpPr>
          <p:nvPr>
            <p:ph type="sldNum" sz="quarter" idx="12"/>
          </p:nvPr>
        </p:nvSpPr>
        <p:spPr>
          <a:xfrm>
            <a:off x="7239000" y="63923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F5EF28-261C-FD41-A360-1A380056DD17}" type="slidenum">
              <a:rPr lang="en-US" smtClean="0"/>
              <a:pPr/>
              <a:t>31</a:t>
            </a:fld>
            <a:endParaRPr lang="en-US" sz="1400"/>
          </a:p>
        </p:txBody>
      </p:sp>
      <p:sp>
        <p:nvSpPr>
          <p:cNvPr id="5" name="Rounded Rectangle 4">
            <a:extLst>
              <a:ext uri="{FF2B5EF4-FFF2-40B4-BE49-F238E27FC236}">
                <a16:creationId xmlns:a16="http://schemas.microsoft.com/office/drawing/2014/main" id="{09ACA7F0-13A3-FD2D-6F43-744BD11B57AC}"/>
              </a:ext>
            </a:extLst>
          </p:cNvPr>
          <p:cNvSpPr/>
          <p:nvPr/>
        </p:nvSpPr>
        <p:spPr>
          <a:xfrm>
            <a:off x="0" y="1666898"/>
            <a:ext cx="5040630" cy="2600186"/>
          </a:xfrm>
          <a:prstGeom prst="roundRect">
            <a:avLst/>
          </a:prstGeom>
          <a:solidFill>
            <a:schemeClr val="bg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20000"/>
          </a:bodyPr>
          <a:lstStyle/>
          <a:p>
            <a:r>
              <a:rPr lang="en-US" sz="1799" b="1" dirty="0">
                <a:solidFill>
                  <a:schemeClr val="accent1">
                    <a:lumMod val="50000"/>
                  </a:schemeClr>
                </a:solidFill>
              </a:rPr>
              <a:t>[hy_fluxesSec1]</a:t>
            </a:r>
          </a:p>
          <a:p>
            <a:r>
              <a:rPr lang="en-US" dirty="0" err="1">
                <a:solidFill>
                  <a:schemeClr val="tx1"/>
                </a:solidFill>
              </a:rPr>
              <a:t>a</a:t>
            </a:r>
            <a:r>
              <a:rPr lang="en-US" sz="1799" dirty="0" err="1">
                <a:solidFill>
                  <a:schemeClr val="tx1"/>
                </a:solidFill>
              </a:rPr>
              <a:t>rgs</a:t>
            </a:r>
            <a:r>
              <a:rPr lang="en-US" sz="1799" dirty="0">
                <a:solidFill>
                  <a:schemeClr val="tx1"/>
                </a:solidFill>
              </a:rPr>
              <a:t>= XL, </a:t>
            </a:r>
            <a:r>
              <a:rPr lang="en-US" sz="1799" dirty="0" err="1">
                <a:solidFill>
                  <a:schemeClr val="tx1"/>
                </a:solidFill>
              </a:rPr>
              <a:t>XR,limits</a:t>
            </a:r>
            <a:endParaRPr lang="en-US" sz="1799" dirty="0">
              <a:solidFill>
                <a:schemeClr val="tx1"/>
              </a:solidFill>
            </a:endParaRPr>
          </a:p>
          <a:p>
            <a:r>
              <a:rPr lang="en-US" sz="1799" dirty="0">
                <a:solidFill>
                  <a:schemeClr val="tx1"/>
                </a:solidFill>
              </a:rPr>
              <a:t>definition =</a:t>
            </a:r>
          </a:p>
          <a:p>
            <a:r>
              <a:rPr lang="en-US" sz="1799" dirty="0">
                <a:solidFill>
                  <a:srgbClr val="C00000"/>
                </a:solidFill>
              </a:rPr>
              <a:t>@M </a:t>
            </a:r>
            <a:r>
              <a:rPr lang="en-US" sz="1799" dirty="0" err="1">
                <a:solidFill>
                  <a:srgbClr val="C00000"/>
                </a:solidFill>
              </a:rPr>
              <a:t>loop_begin</a:t>
            </a:r>
            <a:r>
              <a:rPr lang="en-US" sz="1799" dirty="0">
                <a:solidFill>
                  <a:srgbClr val="C00000"/>
                </a:solidFill>
              </a:rPr>
              <a:t>(limits)</a:t>
            </a:r>
          </a:p>
          <a:p>
            <a:r>
              <a:rPr lang="en-US" sz="1799" dirty="0">
                <a:solidFill>
                  <a:schemeClr val="tx1"/>
                </a:solidFill>
              </a:rPr>
              <a:t>    if (flux(1</a:t>
            </a:r>
            <a:r>
              <a:rPr lang="en-US" sz="1799" dirty="0">
                <a:solidFill>
                  <a:srgbClr val="C00000"/>
                </a:solidFill>
              </a:rPr>
              <a:t>@M indices</a:t>
            </a:r>
            <a:r>
              <a:rPr lang="en-US" sz="1799" dirty="0">
                <a:solidFill>
                  <a:schemeClr val="tx1"/>
                </a:solidFill>
              </a:rPr>
              <a:t>) &gt; 0.) then</a:t>
            </a:r>
          </a:p>
          <a:p>
            <a:r>
              <a:rPr lang="en-US" sz="1799" dirty="0">
                <a:solidFill>
                  <a:schemeClr val="tx1"/>
                </a:solidFill>
              </a:rPr>
              <a:t>         call doSection1(XL(:</a:t>
            </a:r>
            <a:r>
              <a:rPr lang="en-US" sz="1799" dirty="0">
                <a:solidFill>
                  <a:srgbClr val="C00000"/>
                </a:solidFill>
              </a:rPr>
              <a:t>@M indices), ……</a:t>
            </a:r>
            <a:r>
              <a:rPr lang="en-US" sz="1799" dirty="0">
                <a:solidFill>
                  <a:schemeClr val="tx1"/>
                </a:solidFill>
              </a:rPr>
              <a:t>)</a:t>
            </a:r>
          </a:p>
          <a:p>
            <a:r>
              <a:rPr lang="en-US" sz="1799" dirty="0">
                <a:solidFill>
                  <a:schemeClr val="tx1"/>
                </a:solidFill>
              </a:rPr>
              <a:t>    else</a:t>
            </a:r>
          </a:p>
          <a:p>
            <a:r>
              <a:rPr lang="en-US" sz="1799" dirty="0">
                <a:solidFill>
                  <a:schemeClr val="tx1"/>
                </a:solidFill>
              </a:rPr>
              <a:t>        call doSection1(XR(:</a:t>
            </a:r>
            <a:r>
              <a:rPr lang="en-US" sz="1799" dirty="0">
                <a:solidFill>
                  <a:srgbClr val="C00000"/>
                </a:solidFill>
              </a:rPr>
              <a:t>@M indices), …….</a:t>
            </a:r>
            <a:r>
              <a:rPr lang="en-US" sz="1799" dirty="0">
                <a:solidFill>
                  <a:schemeClr val="tx1"/>
                </a:solidFill>
              </a:rPr>
              <a:t>)</a:t>
            </a:r>
          </a:p>
          <a:p>
            <a:r>
              <a:rPr lang="en-US" sz="1799" dirty="0">
                <a:solidFill>
                  <a:schemeClr val="tx1"/>
                </a:solidFill>
              </a:rPr>
              <a:t>    end if</a:t>
            </a:r>
          </a:p>
          <a:p>
            <a:r>
              <a:rPr lang="en-US" sz="1799" dirty="0">
                <a:solidFill>
                  <a:srgbClr val="C00000"/>
                </a:solidFill>
              </a:rPr>
              <a:t> @M </a:t>
            </a:r>
            <a:r>
              <a:rPr lang="en-US" sz="1799" dirty="0" err="1">
                <a:solidFill>
                  <a:srgbClr val="C00000"/>
                </a:solidFill>
              </a:rPr>
              <a:t>loop_end</a:t>
            </a:r>
            <a:endParaRPr lang="en-US" sz="1799" dirty="0">
              <a:solidFill>
                <a:srgbClr val="C00000"/>
              </a:solidFill>
            </a:endParaRPr>
          </a:p>
        </p:txBody>
      </p:sp>
      <p:sp>
        <p:nvSpPr>
          <p:cNvPr id="7" name="Content Placeholder 2">
            <a:extLst>
              <a:ext uri="{FF2B5EF4-FFF2-40B4-BE49-F238E27FC236}">
                <a16:creationId xmlns:a16="http://schemas.microsoft.com/office/drawing/2014/main" id="{E930E585-9C66-1A41-1E78-603E284DD951}"/>
              </a:ext>
            </a:extLst>
          </p:cNvPr>
          <p:cNvSpPr txBox="1">
            <a:spLocks/>
          </p:cNvSpPr>
          <p:nvPr/>
        </p:nvSpPr>
        <p:spPr>
          <a:xfrm>
            <a:off x="1" y="4544259"/>
            <a:ext cx="5389745" cy="2030661"/>
          </a:xfrm>
          <a:prstGeom prst="rect">
            <a:avLst/>
          </a:prstGeom>
        </p:spPr>
        <p:txBody>
          <a:bodyPr vert="horz" lIns="91416" tIns="45708" rIns="91416" bIns="45708" rtlCol="0">
            <a:normAutofit fontScale="77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Permit alternative definitions for all the macros as needed</a:t>
            </a:r>
          </a:p>
          <a:p>
            <a:r>
              <a:rPr lang="en-US" sz="2799" dirty="0"/>
              <a:t>Build in arbitration mechanism for picking the right definition</a:t>
            </a:r>
          </a:p>
          <a:p>
            <a:r>
              <a:rPr lang="en-US" sz="2799" dirty="0"/>
              <a:t>This code section can be invoked as </a:t>
            </a:r>
          </a:p>
          <a:p>
            <a:pPr marL="457063" lvl="1" indent="0">
              <a:buNone/>
            </a:pPr>
            <a:r>
              <a:rPr lang="en-US" sz="2399" dirty="0"/>
              <a:t>@M hy_fluxesSec1(</a:t>
            </a:r>
            <a:r>
              <a:rPr lang="en-US" sz="2399" dirty="0" err="1"/>
              <a:t>uLeft,uRight,blkLimits</a:t>
            </a:r>
            <a:r>
              <a:rPr lang="en-US" sz="2399" dirty="0"/>
              <a:t>)</a:t>
            </a:r>
          </a:p>
          <a:p>
            <a:endParaRPr lang="en-US" sz="2799" dirty="0"/>
          </a:p>
        </p:txBody>
      </p:sp>
      <p:sp>
        <p:nvSpPr>
          <p:cNvPr id="9" name="TextBox 8">
            <a:extLst>
              <a:ext uri="{FF2B5EF4-FFF2-40B4-BE49-F238E27FC236}">
                <a16:creationId xmlns:a16="http://schemas.microsoft.com/office/drawing/2014/main" id="{74BC88B2-EC34-6EB8-EEB3-8F4628A6C912}"/>
              </a:ext>
            </a:extLst>
          </p:cNvPr>
          <p:cNvSpPr txBox="1"/>
          <p:nvPr/>
        </p:nvSpPr>
        <p:spPr>
          <a:xfrm>
            <a:off x="5234940" y="1771650"/>
            <a:ext cx="6803346" cy="5016758"/>
          </a:xfrm>
          <a:prstGeom prst="rect">
            <a:avLst/>
          </a:prstGeom>
          <a:noFill/>
        </p:spPr>
        <p:txBody>
          <a:bodyPr wrap="square" rtlCol="0">
            <a:spAutoFit/>
          </a:bodyPr>
          <a:lstStyle/>
          <a:p>
            <a:pPr algn="ctr"/>
            <a:r>
              <a:rPr lang="en-US" sz="1600" b="1" dirty="0"/>
              <a:t>Alternative Definitions</a:t>
            </a:r>
          </a:p>
          <a:p>
            <a:endParaRPr lang="en-US" sz="1600" b="1" dirty="0"/>
          </a:p>
          <a:p>
            <a:r>
              <a:rPr lang="en-US" sz="1600" b="1" dirty="0"/>
              <a:t>For all spatial points at once                 For one spatial point at a time.                                                   </a:t>
            </a:r>
            <a:r>
              <a:rPr lang="en-US" sz="1600" dirty="0">
                <a:solidFill>
                  <a:srgbClr val="C00000"/>
                </a:solidFill>
              </a:rPr>
              <a:t>indices</a:t>
            </a:r>
            <a:r>
              <a:rPr lang="en-US" sz="1600" dirty="0">
                <a:solidFill>
                  <a:schemeClr val="accent1">
                    <a:lumMod val="50000"/>
                  </a:schemeClr>
                </a:solidFill>
              </a:rPr>
              <a:t>]                                                                            [</a:t>
            </a:r>
            <a:r>
              <a:rPr lang="en-US" sz="1600" dirty="0">
                <a:solidFill>
                  <a:srgbClr val="C00000"/>
                </a:solidFill>
              </a:rPr>
              <a:t>indices</a:t>
            </a:r>
            <a:r>
              <a:rPr lang="en-US" sz="1600" dirty="0">
                <a:solidFill>
                  <a:schemeClr val="accent1">
                    <a:lumMod val="50000"/>
                  </a:schemeClr>
                </a:solidFill>
              </a:rPr>
              <a:t>]            </a:t>
            </a:r>
          </a:p>
          <a:p>
            <a:r>
              <a:rPr lang="en-US" sz="1600" dirty="0">
                <a:solidFill>
                  <a:schemeClr val="accent1">
                    <a:lumMod val="50000"/>
                  </a:schemeClr>
                </a:solidFill>
              </a:rPr>
              <a:t>definition =                                                                          definition =                                            </a:t>
            </a:r>
          </a:p>
          <a:p>
            <a:r>
              <a:rPr lang="en-US" sz="1600" dirty="0">
                <a:solidFill>
                  <a:schemeClr val="accent1">
                    <a:lumMod val="50000"/>
                  </a:schemeClr>
                </a:solidFill>
              </a:rPr>
              <a:t>   ,</a:t>
            </a:r>
            <a:r>
              <a:rPr lang="en-US" sz="1600" dirty="0" err="1">
                <a:solidFill>
                  <a:schemeClr val="accent1">
                    <a:lumMod val="50000"/>
                  </a:schemeClr>
                </a:solidFill>
              </a:rPr>
              <a:t>i,j,k</a:t>
            </a:r>
            <a:r>
              <a:rPr lang="en-US" sz="1600" dirty="0">
                <a:solidFill>
                  <a:schemeClr val="accent1">
                    <a:lumMod val="50000"/>
                  </a:schemeClr>
                </a:solidFill>
              </a:rPr>
              <a:t>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loop_begin</a:t>
            </a:r>
            <a:r>
              <a:rPr lang="en-US" sz="1600" dirty="0">
                <a:solidFill>
                  <a:schemeClr val="accent1">
                    <a:lumMod val="50000"/>
                  </a:schemeClr>
                </a:solidFill>
              </a:rPr>
              <a:t>]                                                                       [</a:t>
            </a:r>
            <a:r>
              <a:rPr lang="en-US" sz="1600" dirty="0" err="1">
                <a:solidFill>
                  <a:srgbClr val="C00000"/>
                </a:solidFill>
              </a:rPr>
              <a:t>loop_begin</a:t>
            </a:r>
            <a:r>
              <a:rPr lang="en-US" sz="1600" dirty="0">
                <a:solidFill>
                  <a:schemeClr val="accent1">
                    <a:lumMod val="50000"/>
                  </a:schemeClr>
                </a:solidFill>
              </a:rPr>
              <a:t>]</a:t>
            </a:r>
          </a:p>
          <a:p>
            <a:r>
              <a:rPr lang="en-US" sz="1600" dirty="0" err="1">
                <a:solidFill>
                  <a:schemeClr val="accent1">
                    <a:lumMod val="50000"/>
                  </a:schemeClr>
                </a:solidFill>
              </a:rPr>
              <a:t>args</a:t>
            </a:r>
            <a:r>
              <a:rPr lang="en-US" sz="1600" dirty="0">
                <a:solidFill>
                  <a:schemeClr val="accent1">
                    <a:lumMod val="50000"/>
                  </a:schemeClr>
                </a:solidFill>
              </a:rPr>
              <a:t> = limits                                                                          </a:t>
            </a:r>
            <a:r>
              <a:rPr lang="en-US" sz="1600" dirty="0" err="1">
                <a:solidFill>
                  <a:schemeClr val="accent1">
                    <a:lumMod val="50000"/>
                  </a:schemeClr>
                </a:solidFill>
              </a:rPr>
              <a:t>args</a:t>
            </a:r>
            <a:r>
              <a:rPr lang="en-US" sz="1600" dirty="0">
                <a:solidFill>
                  <a:schemeClr val="accent1">
                    <a:lumMod val="50000"/>
                  </a:schemeClr>
                </a:solidFill>
              </a:rPr>
              <a:t> = limits</a:t>
            </a:r>
          </a:p>
          <a:p>
            <a:r>
              <a:rPr lang="en-US" sz="1600" dirty="0">
                <a:solidFill>
                  <a:schemeClr val="accent1">
                    <a:lumMod val="50000"/>
                  </a:schemeClr>
                </a:solidFill>
              </a:rPr>
              <a:t>definition=                                                                            definition=</a:t>
            </a:r>
          </a:p>
          <a:p>
            <a:r>
              <a:rPr lang="en-US" sz="1600" dirty="0">
                <a:solidFill>
                  <a:schemeClr val="accent1">
                    <a:lumMod val="50000"/>
                  </a:schemeClr>
                </a:solidFill>
              </a:rPr>
              <a:t>   do k = limits(LOW,KAXIS),limits(LOW,KAXIS)</a:t>
            </a:r>
          </a:p>
          <a:p>
            <a:r>
              <a:rPr lang="en-US" sz="1600" dirty="0">
                <a:solidFill>
                  <a:schemeClr val="accent1">
                    <a:lumMod val="50000"/>
                  </a:schemeClr>
                </a:solidFill>
              </a:rPr>
              <a:t>        do j = limits(LOW,JAXIS),limits(LOW,JAXIS)</a:t>
            </a:r>
          </a:p>
          <a:p>
            <a:r>
              <a:rPr lang="en-US" sz="1600" dirty="0">
                <a:solidFill>
                  <a:schemeClr val="accent1">
                    <a:lumMod val="50000"/>
                  </a:schemeClr>
                </a:solidFill>
              </a:rPr>
              <a:t>            do I = limits(LOW,IAXIS),limits(LOW,IAXIS)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loop_end</a:t>
            </a:r>
            <a:r>
              <a:rPr lang="en-US" sz="1600" dirty="0">
                <a:solidFill>
                  <a:schemeClr val="accent1">
                    <a:lumMod val="50000"/>
                  </a:schemeClr>
                </a:solidFill>
              </a:rPr>
              <a:t>]                                                                           [</a:t>
            </a:r>
            <a:r>
              <a:rPr lang="en-US" sz="1600" dirty="0" err="1">
                <a:solidFill>
                  <a:srgbClr val="C00000"/>
                </a:solidFill>
              </a:rPr>
              <a:t>loop_end</a:t>
            </a:r>
            <a:r>
              <a:rPr lang="en-US" sz="1600" dirty="0">
                <a:solidFill>
                  <a:schemeClr val="accent1">
                    <a:lumMod val="50000"/>
                  </a:schemeClr>
                </a:solidFill>
              </a:rPr>
              <a:t>]</a:t>
            </a:r>
          </a:p>
          <a:p>
            <a:r>
              <a:rPr lang="en-US" sz="1600" dirty="0">
                <a:solidFill>
                  <a:schemeClr val="accent1">
                    <a:lumMod val="50000"/>
                  </a:schemeClr>
                </a:solidFill>
              </a:rPr>
              <a:t>definition =                                                                           definition =</a:t>
            </a: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p:txBody>
      </p:sp>
    </p:spTree>
    <p:extLst>
      <p:ext uri="{BB962C8B-B14F-4D97-AF65-F5344CB8AC3E}">
        <p14:creationId xmlns:p14="http://schemas.microsoft.com/office/powerpoint/2010/main" val="3514418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9BAA-A810-5129-CA21-D50C438D3E93}"/>
              </a:ext>
            </a:extLst>
          </p:cNvPr>
          <p:cNvSpPr>
            <a:spLocks noGrp="1"/>
          </p:cNvSpPr>
          <p:nvPr>
            <p:ph type="title"/>
          </p:nvPr>
        </p:nvSpPr>
        <p:spPr>
          <a:xfrm>
            <a:off x="653094" y="52532"/>
            <a:ext cx="10512862" cy="792908"/>
          </a:xfrm>
        </p:spPr>
        <p:txBody>
          <a:bodyPr/>
          <a:lstStyle/>
          <a:p>
            <a:r>
              <a:rPr lang="en-US" dirty="0"/>
              <a:t>Alternatively</a:t>
            </a:r>
          </a:p>
        </p:txBody>
      </p:sp>
      <p:sp>
        <p:nvSpPr>
          <p:cNvPr id="3" name="Content Placeholder 2">
            <a:extLst>
              <a:ext uri="{FF2B5EF4-FFF2-40B4-BE49-F238E27FC236}">
                <a16:creationId xmlns:a16="http://schemas.microsoft.com/office/drawing/2014/main" id="{9E1D2D18-7D93-3909-BE43-FB61ED18A86D}"/>
              </a:ext>
            </a:extLst>
          </p:cNvPr>
          <p:cNvSpPr>
            <a:spLocks noGrp="1"/>
          </p:cNvSpPr>
          <p:nvPr>
            <p:ph idx="1"/>
          </p:nvPr>
        </p:nvSpPr>
        <p:spPr>
          <a:xfrm>
            <a:off x="837981" y="6095929"/>
            <a:ext cx="10512862" cy="506358"/>
          </a:xfrm>
        </p:spPr>
        <p:txBody>
          <a:bodyPr/>
          <a:lstStyle/>
          <a:p>
            <a:pPr marL="457063" lvl="1" indent="0">
              <a:buNone/>
            </a:pPr>
            <a:r>
              <a:rPr lang="en-US" dirty="0"/>
              <a:t>With macros it is possible to use any arbitrary code section as a building block </a:t>
            </a:r>
          </a:p>
        </p:txBody>
      </p:sp>
      <p:sp>
        <p:nvSpPr>
          <p:cNvPr id="5" name="Rounded Rectangle 4">
            <a:extLst>
              <a:ext uri="{FF2B5EF4-FFF2-40B4-BE49-F238E27FC236}">
                <a16:creationId xmlns:a16="http://schemas.microsoft.com/office/drawing/2014/main" id="{09ACA7F0-13A3-FD2D-6F43-744BD11B57AC}"/>
              </a:ext>
            </a:extLst>
          </p:cNvPr>
          <p:cNvSpPr/>
          <p:nvPr/>
        </p:nvSpPr>
        <p:spPr>
          <a:xfrm>
            <a:off x="0" y="762071"/>
            <a:ext cx="4263390" cy="2600186"/>
          </a:xfrm>
          <a:prstGeom prst="roundRect">
            <a:avLst/>
          </a:prstGeom>
          <a:solidFill>
            <a:schemeClr val="bg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20000"/>
          </a:bodyPr>
          <a:lstStyle/>
          <a:p>
            <a:r>
              <a:rPr lang="en-US" sz="1799" b="1" dirty="0">
                <a:solidFill>
                  <a:schemeClr val="accent1">
                    <a:lumMod val="50000"/>
                  </a:schemeClr>
                </a:solidFill>
              </a:rPr>
              <a:t>[hy_fluxesSec1]</a:t>
            </a:r>
          </a:p>
          <a:p>
            <a:r>
              <a:rPr lang="en-US" dirty="0" err="1">
                <a:solidFill>
                  <a:schemeClr val="tx1"/>
                </a:solidFill>
              </a:rPr>
              <a:t>a</a:t>
            </a:r>
            <a:r>
              <a:rPr lang="en-US" sz="1799" dirty="0" err="1">
                <a:solidFill>
                  <a:schemeClr val="tx1"/>
                </a:solidFill>
              </a:rPr>
              <a:t>rgs</a:t>
            </a:r>
            <a:r>
              <a:rPr lang="en-US" sz="1799" dirty="0">
                <a:solidFill>
                  <a:schemeClr val="tx1"/>
                </a:solidFill>
              </a:rPr>
              <a:t>= XL, </a:t>
            </a:r>
            <a:r>
              <a:rPr lang="en-US" sz="1799" dirty="0" err="1">
                <a:solidFill>
                  <a:schemeClr val="tx1"/>
                </a:solidFill>
              </a:rPr>
              <a:t>XR,limits</a:t>
            </a:r>
            <a:endParaRPr lang="en-US" sz="1799" dirty="0">
              <a:solidFill>
                <a:schemeClr val="tx1"/>
              </a:solidFill>
            </a:endParaRPr>
          </a:p>
          <a:p>
            <a:r>
              <a:rPr lang="en-US" sz="1799" dirty="0">
                <a:solidFill>
                  <a:schemeClr val="tx1"/>
                </a:solidFill>
              </a:rPr>
              <a:t>definition =</a:t>
            </a:r>
          </a:p>
          <a:p>
            <a:r>
              <a:rPr lang="en-US" sz="1799" dirty="0">
                <a:solidFill>
                  <a:srgbClr val="C00000"/>
                </a:solidFill>
              </a:rPr>
              <a:t>@M </a:t>
            </a:r>
            <a:r>
              <a:rPr lang="en-US" sz="1799" dirty="0" err="1">
                <a:solidFill>
                  <a:srgbClr val="C00000"/>
                </a:solidFill>
              </a:rPr>
              <a:t>loop_begin</a:t>
            </a:r>
            <a:r>
              <a:rPr lang="en-US" sz="1799" dirty="0">
                <a:solidFill>
                  <a:srgbClr val="C00000"/>
                </a:solidFill>
              </a:rPr>
              <a:t>(limits)</a:t>
            </a:r>
          </a:p>
          <a:p>
            <a:r>
              <a:rPr lang="en-US" sz="1799" dirty="0">
                <a:solidFill>
                  <a:schemeClr val="tx1"/>
                </a:solidFill>
              </a:rPr>
              <a:t>    if (flux(1</a:t>
            </a:r>
            <a:r>
              <a:rPr lang="en-US" sz="1799" dirty="0">
                <a:solidFill>
                  <a:srgbClr val="C00000"/>
                </a:solidFill>
              </a:rPr>
              <a:t>@M indices</a:t>
            </a:r>
            <a:r>
              <a:rPr lang="en-US" sz="1799" dirty="0">
                <a:solidFill>
                  <a:schemeClr val="tx1"/>
                </a:solidFill>
              </a:rPr>
              <a:t>) &gt; 0.) then</a:t>
            </a:r>
          </a:p>
          <a:p>
            <a:r>
              <a:rPr lang="en-US" sz="1799" dirty="0">
                <a:solidFill>
                  <a:schemeClr val="tx1"/>
                </a:solidFill>
              </a:rPr>
              <a:t>         @M doSection1(XL)</a:t>
            </a:r>
          </a:p>
          <a:p>
            <a:r>
              <a:rPr lang="en-US" sz="1799" dirty="0">
                <a:solidFill>
                  <a:schemeClr val="tx1"/>
                </a:solidFill>
              </a:rPr>
              <a:t>    else</a:t>
            </a:r>
          </a:p>
          <a:p>
            <a:r>
              <a:rPr lang="en-US" sz="1799" dirty="0">
                <a:solidFill>
                  <a:schemeClr val="tx1"/>
                </a:solidFill>
              </a:rPr>
              <a:t>        @M doSection1(XR)</a:t>
            </a:r>
          </a:p>
          <a:p>
            <a:r>
              <a:rPr lang="en-US" sz="1799" dirty="0">
                <a:solidFill>
                  <a:schemeClr val="tx1"/>
                </a:solidFill>
              </a:rPr>
              <a:t>    end if</a:t>
            </a:r>
          </a:p>
          <a:p>
            <a:r>
              <a:rPr lang="en-US" sz="1799" dirty="0">
                <a:solidFill>
                  <a:srgbClr val="C00000"/>
                </a:solidFill>
              </a:rPr>
              <a:t> @M </a:t>
            </a:r>
            <a:r>
              <a:rPr lang="en-US" sz="1799" dirty="0" err="1">
                <a:solidFill>
                  <a:srgbClr val="C00000"/>
                </a:solidFill>
              </a:rPr>
              <a:t>loop_end</a:t>
            </a:r>
            <a:endParaRPr lang="en-US" sz="1799" dirty="0">
              <a:solidFill>
                <a:srgbClr val="C00000"/>
              </a:solidFill>
            </a:endParaRPr>
          </a:p>
        </p:txBody>
      </p:sp>
      <p:sp>
        <p:nvSpPr>
          <p:cNvPr id="7" name="Content Placeholder 2">
            <a:extLst>
              <a:ext uri="{FF2B5EF4-FFF2-40B4-BE49-F238E27FC236}">
                <a16:creationId xmlns:a16="http://schemas.microsoft.com/office/drawing/2014/main" id="{E930E585-9C66-1A41-1E78-603E284DD951}"/>
              </a:ext>
            </a:extLst>
          </p:cNvPr>
          <p:cNvSpPr txBox="1">
            <a:spLocks/>
          </p:cNvSpPr>
          <p:nvPr/>
        </p:nvSpPr>
        <p:spPr>
          <a:xfrm>
            <a:off x="519781" y="3443558"/>
            <a:ext cx="5389745" cy="1665215"/>
          </a:xfrm>
          <a:prstGeom prst="rect">
            <a:avLst/>
          </a:prstGeom>
        </p:spPr>
        <p:txBody>
          <a:bodyPr vert="horz" lIns="91416" tIns="45708" rIns="91416" bIns="45708" rtlCol="0">
            <a:normAutofit fontScale="62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t>[</a:t>
            </a:r>
            <a:r>
              <a:rPr lang="en-US" sz="2799" dirty="0">
                <a:solidFill>
                  <a:srgbClr val="C00000"/>
                </a:solidFill>
              </a:rPr>
              <a:t>doSection1</a:t>
            </a:r>
            <a:r>
              <a:rPr lang="en-US" sz="2799" dirty="0"/>
              <a:t>]</a:t>
            </a:r>
          </a:p>
          <a:p>
            <a:pPr marL="0" indent="0">
              <a:buNone/>
            </a:pPr>
            <a:r>
              <a:rPr lang="en-US" sz="2799" dirty="0" err="1"/>
              <a:t>args</a:t>
            </a:r>
            <a:r>
              <a:rPr lang="en-US" sz="2799" dirty="0"/>
              <a:t>=</a:t>
            </a:r>
            <a:r>
              <a:rPr lang="en-US" sz="2799" dirty="0" err="1"/>
              <a:t>uDir</a:t>
            </a:r>
            <a:endParaRPr lang="en-US" sz="2799" dirty="0"/>
          </a:p>
          <a:p>
            <a:pPr marL="0" indent="0">
              <a:buNone/>
            </a:pPr>
            <a:r>
              <a:rPr lang="en-US" sz="2799" dirty="0"/>
              <a:t>definition =</a:t>
            </a:r>
          </a:p>
          <a:p>
            <a:pPr marL="0" indent="0">
              <a:buNone/>
            </a:pPr>
            <a:r>
              <a:rPr lang="en-US" sz="2799" dirty="0"/>
              <a:t>   … some computation </a:t>
            </a:r>
          </a:p>
          <a:p>
            <a:pPr marL="0" indent="0">
              <a:buNone/>
            </a:pPr>
            <a:r>
              <a:rPr lang="en-US" sz="2799" dirty="0" err="1"/>
              <a:t>uDir</a:t>
            </a:r>
            <a:r>
              <a:rPr lang="en-US" sz="2799" dirty="0"/>
              <a:t>(:@M indices) =  res</a:t>
            </a:r>
          </a:p>
          <a:p>
            <a:pPr marL="0" indent="0">
              <a:buNone/>
            </a:pPr>
            <a:endParaRPr lang="en-US" sz="2799" dirty="0"/>
          </a:p>
        </p:txBody>
      </p:sp>
      <p:sp>
        <p:nvSpPr>
          <p:cNvPr id="9" name="TextBox 8">
            <a:extLst>
              <a:ext uri="{FF2B5EF4-FFF2-40B4-BE49-F238E27FC236}">
                <a16:creationId xmlns:a16="http://schemas.microsoft.com/office/drawing/2014/main" id="{74BC88B2-EC34-6EB8-EEB3-8F4628A6C912}"/>
              </a:ext>
            </a:extLst>
          </p:cNvPr>
          <p:cNvSpPr txBox="1"/>
          <p:nvPr/>
        </p:nvSpPr>
        <p:spPr>
          <a:xfrm>
            <a:off x="4652010" y="845440"/>
            <a:ext cx="7386276" cy="4770537"/>
          </a:xfrm>
          <a:prstGeom prst="rect">
            <a:avLst/>
          </a:prstGeom>
          <a:noFill/>
        </p:spPr>
        <p:txBody>
          <a:bodyPr wrap="square" rtlCol="0">
            <a:spAutoFit/>
          </a:bodyPr>
          <a:lstStyle/>
          <a:p>
            <a:pPr algn="ctr"/>
            <a:r>
              <a:rPr lang="en-US" sz="1600" b="1" dirty="0"/>
              <a:t>Alternative Definitions</a:t>
            </a:r>
          </a:p>
          <a:p>
            <a:endParaRPr lang="en-US" sz="1600" b="1" dirty="0"/>
          </a:p>
          <a:p>
            <a:r>
              <a:rPr lang="en-US" sz="1600" b="1" dirty="0"/>
              <a:t>For all spatial points at once                 For one spatial point at a time </a:t>
            </a:r>
          </a:p>
          <a:p>
            <a:r>
              <a:rPr lang="en-US" sz="1600" dirty="0">
                <a:solidFill>
                  <a:schemeClr val="accent1">
                    <a:lumMod val="50000"/>
                  </a:schemeClr>
                </a:solidFill>
              </a:rPr>
              <a:t>[</a:t>
            </a:r>
            <a:r>
              <a:rPr lang="en-US" sz="1600" dirty="0">
                <a:solidFill>
                  <a:srgbClr val="C00000"/>
                </a:solidFill>
              </a:rPr>
              <a:t>indices</a:t>
            </a:r>
            <a:r>
              <a:rPr lang="en-US" sz="1600" dirty="0">
                <a:solidFill>
                  <a:schemeClr val="accent1">
                    <a:lumMod val="50000"/>
                  </a:schemeClr>
                </a:solidFill>
              </a:rPr>
              <a:t>]                                                                               [</a:t>
            </a:r>
            <a:r>
              <a:rPr lang="en-US" sz="1600" dirty="0">
                <a:solidFill>
                  <a:srgbClr val="C00000"/>
                </a:solidFill>
              </a:rPr>
              <a:t>indices</a:t>
            </a:r>
            <a:r>
              <a:rPr lang="en-US" sz="1600" dirty="0">
                <a:solidFill>
                  <a:schemeClr val="accent1">
                    <a:lumMod val="50000"/>
                  </a:schemeClr>
                </a:solidFill>
              </a:rPr>
              <a:t>]            </a:t>
            </a:r>
          </a:p>
          <a:p>
            <a:r>
              <a:rPr lang="en-US" sz="1600" dirty="0">
                <a:solidFill>
                  <a:schemeClr val="accent1">
                    <a:lumMod val="50000"/>
                  </a:schemeClr>
                </a:solidFill>
              </a:rPr>
              <a:t>definition =                                                                          definition =                                            </a:t>
            </a:r>
          </a:p>
          <a:p>
            <a:r>
              <a:rPr lang="en-US" sz="1600" dirty="0">
                <a:solidFill>
                  <a:schemeClr val="accent1">
                    <a:lumMod val="50000"/>
                  </a:schemeClr>
                </a:solidFill>
              </a:rPr>
              <a:t>   ,</a:t>
            </a:r>
            <a:r>
              <a:rPr lang="en-US" sz="1600" dirty="0" err="1">
                <a:solidFill>
                  <a:schemeClr val="accent1">
                    <a:lumMod val="50000"/>
                  </a:schemeClr>
                </a:solidFill>
              </a:rPr>
              <a:t>i,j,k</a:t>
            </a:r>
            <a:r>
              <a:rPr lang="en-US" sz="1600" dirty="0">
                <a:solidFill>
                  <a:schemeClr val="accent1">
                    <a:lumMod val="50000"/>
                  </a:schemeClr>
                </a:solidFill>
              </a:rPr>
              <a:t>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loop_begin</a:t>
            </a:r>
            <a:r>
              <a:rPr lang="en-US" sz="1600" dirty="0">
                <a:solidFill>
                  <a:schemeClr val="accent1">
                    <a:lumMod val="50000"/>
                  </a:schemeClr>
                </a:solidFill>
              </a:rPr>
              <a:t>]                                                                       [</a:t>
            </a:r>
            <a:r>
              <a:rPr lang="en-US" sz="1600" dirty="0" err="1">
                <a:solidFill>
                  <a:srgbClr val="C00000"/>
                </a:solidFill>
              </a:rPr>
              <a:t>loop_begin</a:t>
            </a:r>
            <a:r>
              <a:rPr lang="en-US" sz="1600" dirty="0">
                <a:solidFill>
                  <a:schemeClr val="accent1">
                    <a:lumMod val="50000"/>
                  </a:schemeClr>
                </a:solidFill>
              </a:rPr>
              <a:t>]</a:t>
            </a:r>
          </a:p>
          <a:p>
            <a:r>
              <a:rPr lang="en-US" sz="1600" dirty="0" err="1">
                <a:solidFill>
                  <a:schemeClr val="accent1">
                    <a:lumMod val="50000"/>
                  </a:schemeClr>
                </a:solidFill>
              </a:rPr>
              <a:t>args</a:t>
            </a:r>
            <a:r>
              <a:rPr lang="en-US" sz="1600" dirty="0">
                <a:solidFill>
                  <a:schemeClr val="accent1">
                    <a:lumMod val="50000"/>
                  </a:schemeClr>
                </a:solidFill>
              </a:rPr>
              <a:t> = limits                                                                          </a:t>
            </a:r>
            <a:r>
              <a:rPr lang="en-US" sz="1600" dirty="0" err="1">
                <a:solidFill>
                  <a:schemeClr val="accent1">
                    <a:lumMod val="50000"/>
                  </a:schemeClr>
                </a:solidFill>
              </a:rPr>
              <a:t>args</a:t>
            </a:r>
            <a:r>
              <a:rPr lang="en-US" sz="1600" dirty="0">
                <a:solidFill>
                  <a:schemeClr val="accent1">
                    <a:lumMod val="50000"/>
                  </a:schemeClr>
                </a:solidFill>
              </a:rPr>
              <a:t> = limits</a:t>
            </a:r>
          </a:p>
          <a:p>
            <a:r>
              <a:rPr lang="en-US" sz="1600" dirty="0">
                <a:solidFill>
                  <a:schemeClr val="accent1">
                    <a:lumMod val="50000"/>
                  </a:schemeClr>
                </a:solidFill>
              </a:rPr>
              <a:t>definition=                                                                            definition=</a:t>
            </a:r>
          </a:p>
          <a:p>
            <a:r>
              <a:rPr lang="en-US" sz="1600" dirty="0">
                <a:solidFill>
                  <a:schemeClr val="accent1">
                    <a:lumMod val="50000"/>
                  </a:schemeClr>
                </a:solidFill>
              </a:rPr>
              <a:t>   do k = limits(LOW,KAXIS),limits(LOW,KAXIS)</a:t>
            </a:r>
          </a:p>
          <a:p>
            <a:r>
              <a:rPr lang="en-US" sz="1600" dirty="0">
                <a:solidFill>
                  <a:schemeClr val="accent1">
                    <a:lumMod val="50000"/>
                  </a:schemeClr>
                </a:solidFill>
              </a:rPr>
              <a:t>        do j = limits(LOW,JAXIS),limits(LOW,JAXIS)</a:t>
            </a:r>
          </a:p>
          <a:p>
            <a:r>
              <a:rPr lang="en-US" sz="1600" dirty="0">
                <a:solidFill>
                  <a:schemeClr val="accent1">
                    <a:lumMod val="50000"/>
                  </a:schemeClr>
                </a:solidFill>
              </a:rPr>
              <a:t>            do I = limits(LOW,IAXIS),limits(LOW,IAXIS)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loop_end</a:t>
            </a:r>
            <a:r>
              <a:rPr lang="en-US" sz="1600" dirty="0">
                <a:solidFill>
                  <a:schemeClr val="accent1">
                    <a:lumMod val="50000"/>
                  </a:schemeClr>
                </a:solidFill>
              </a:rPr>
              <a:t>]                                                                           [</a:t>
            </a:r>
            <a:r>
              <a:rPr lang="en-US" sz="1600" dirty="0" err="1">
                <a:solidFill>
                  <a:srgbClr val="C00000"/>
                </a:solidFill>
              </a:rPr>
              <a:t>loop_end</a:t>
            </a:r>
            <a:r>
              <a:rPr lang="en-US" sz="1600" dirty="0">
                <a:solidFill>
                  <a:schemeClr val="accent1">
                    <a:lumMod val="50000"/>
                  </a:schemeClr>
                </a:solidFill>
              </a:rPr>
              <a:t>]</a:t>
            </a:r>
          </a:p>
          <a:p>
            <a:r>
              <a:rPr lang="en-US" sz="1600" dirty="0">
                <a:solidFill>
                  <a:schemeClr val="accent1">
                    <a:lumMod val="50000"/>
                  </a:schemeClr>
                </a:solidFill>
              </a:rPr>
              <a:t>definition =                                                                           definition =</a:t>
            </a: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p:txBody>
      </p:sp>
    </p:spTree>
    <p:extLst>
      <p:ext uri="{BB962C8B-B14F-4D97-AF65-F5344CB8AC3E}">
        <p14:creationId xmlns:p14="http://schemas.microsoft.com/office/powerpoint/2010/main" val="399692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6DAAB3-39BB-75EB-3B84-2A238F4BD01E}"/>
              </a:ext>
            </a:extLst>
          </p:cNvPr>
          <p:cNvSpPr txBox="1">
            <a:spLocks/>
          </p:cNvSpPr>
          <p:nvPr/>
        </p:nvSpPr>
        <p:spPr>
          <a:xfrm>
            <a:off x="653094" y="52532"/>
            <a:ext cx="10512862" cy="792908"/>
          </a:xfrm>
          <a:prstGeom prst="rect">
            <a:avLst/>
          </a:prstGeom>
        </p:spPr>
        <p:txBody>
          <a:bodyPr vert="horz" lIns="91416" tIns="45708" rIns="91416" bIns="45708" rtlCol="0" anchor="ctr">
            <a:normAutofit fontScale="85000" lnSpcReduction="10000"/>
          </a:bodyPr>
          <a:lstStyle>
            <a:lvl1pPr algn="l" defTabSz="914400" rtl="0" eaLnBrk="1" latinLnBrk="0" hangingPunct="1">
              <a:lnSpc>
                <a:spcPct val="90000"/>
              </a:lnSpc>
              <a:spcBef>
                <a:spcPct val="0"/>
              </a:spcBef>
              <a:buNone/>
              <a:defRPr sz="4000" b="1" i="0" kern="1200" baseline="0">
                <a:solidFill>
                  <a:schemeClr val="tx1"/>
                </a:solidFill>
                <a:latin typeface="+mj-lt"/>
                <a:ea typeface="+mj-ea"/>
                <a:cs typeface="+mj-cs"/>
              </a:defRPr>
            </a:lvl1pPr>
          </a:lstStyle>
          <a:p>
            <a:r>
              <a:rPr lang="en-US" sz="3999" dirty="0"/>
              <a:t>Orthogonal Axes of Challenges and Optimization</a:t>
            </a:r>
          </a:p>
        </p:txBody>
      </p:sp>
      <p:sp>
        <p:nvSpPr>
          <p:cNvPr id="6" name="Content Placeholder 2">
            <a:extLst>
              <a:ext uri="{FF2B5EF4-FFF2-40B4-BE49-F238E27FC236}">
                <a16:creationId xmlns:a16="http://schemas.microsoft.com/office/drawing/2014/main" id="{9423F266-451C-82AA-8A0C-E7FE7144817F}"/>
              </a:ext>
            </a:extLst>
          </p:cNvPr>
          <p:cNvSpPr txBox="1">
            <a:spLocks/>
          </p:cNvSpPr>
          <p:nvPr/>
        </p:nvSpPr>
        <p:spPr>
          <a:xfrm>
            <a:off x="837981" y="812226"/>
            <a:ext cx="10512862" cy="1263509"/>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399" dirty="0"/>
              <a:t>Have a method for expressing algorithmic variants</a:t>
            </a:r>
          </a:p>
          <a:p>
            <a:pPr lvl="2"/>
            <a:r>
              <a:rPr lang="en-US" sz="1999" dirty="0"/>
              <a:t>Without delving into the details of the arithmetic</a:t>
            </a:r>
          </a:p>
        </p:txBody>
      </p:sp>
      <p:sp>
        <p:nvSpPr>
          <p:cNvPr id="7" name="Content Placeholder 3">
            <a:extLst>
              <a:ext uri="{FF2B5EF4-FFF2-40B4-BE49-F238E27FC236}">
                <a16:creationId xmlns:a16="http://schemas.microsoft.com/office/drawing/2014/main" id="{353CFD6D-1F1A-981D-93D3-F7B208E44DDC}"/>
              </a:ext>
            </a:extLst>
          </p:cNvPr>
          <p:cNvSpPr txBox="1">
            <a:spLocks/>
          </p:cNvSpPr>
          <p:nvPr/>
        </p:nvSpPr>
        <p:spPr>
          <a:xfrm>
            <a:off x="653094" y="1627568"/>
            <a:ext cx="8032598" cy="149209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Example -- Flash-X supports two block-structured AMR grid backends</a:t>
            </a:r>
          </a:p>
          <a:p>
            <a:pPr lvl="1"/>
            <a:r>
              <a:rPr lang="en-US" sz="2399" dirty="0"/>
              <a:t>Paramesh: Octree-based, </a:t>
            </a:r>
            <a:r>
              <a:rPr lang="en-US" sz="2399" dirty="0" err="1"/>
              <a:t>AMReX</a:t>
            </a:r>
            <a:r>
              <a:rPr lang="en-US" sz="2399" dirty="0"/>
              <a:t>: Level-based</a:t>
            </a:r>
          </a:p>
          <a:p>
            <a:r>
              <a:rPr lang="en-US" sz="2799" dirty="0"/>
              <a:t>Each has different preferences for flux correction at fine-coarse boundaries</a:t>
            </a:r>
          </a:p>
          <a:p>
            <a:r>
              <a:rPr lang="en-US" sz="2799" dirty="0"/>
              <a:t>For higher order RK integration Communication avoidance – telescoping mode</a:t>
            </a:r>
          </a:p>
          <a:p>
            <a:pPr marL="0" indent="0">
              <a:buNone/>
            </a:pPr>
            <a:endParaRPr lang="en-US" sz="2799" dirty="0"/>
          </a:p>
          <a:p>
            <a:endParaRPr lang="en-US" sz="2799" dirty="0"/>
          </a:p>
        </p:txBody>
      </p:sp>
      <p:pic>
        <p:nvPicPr>
          <p:cNvPr id="8" name="Picture 7">
            <a:extLst>
              <a:ext uri="{FF2B5EF4-FFF2-40B4-BE49-F238E27FC236}">
                <a16:creationId xmlns:a16="http://schemas.microsoft.com/office/drawing/2014/main" id="{6098C275-D845-46C4-0008-96411F6F7FF0}"/>
              </a:ext>
            </a:extLst>
          </p:cNvPr>
          <p:cNvPicPr>
            <a:picLocks noChangeAspect="1"/>
          </p:cNvPicPr>
          <p:nvPr/>
        </p:nvPicPr>
        <p:blipFill>
          <a:blip r:embed="rId2"/>
          <a:stretch>
            <a:fillRect/>
          </a:stretch>
        </p:blipFill>
        <p:spPr>
          <a:xfrm>
            <a:off x="467502" y="2835429"/>
            <a:ext cx="5442023" cy="1493080"/>
          </a:xfrm>
          <a:prstGeom prst="rect">
            <a:avLst/>
          </a:prstGeom>
        </p:spPr>
      </p:pic>
      <p:pic>
        <p:nvPicPr>
          <p:cNvPr id="9" name="Picture 8">
            <a:extLst>
              <a:ext uri="{FF2B5EF4-FFF2-40B4-BE49-F238E27FC236}">
                <a16:creationId xmlns:a16="http://schemas.microsoft.com/office/drawing/2014/main" id="{0FE551E7-6183-AD3B-5F3C-999B10F77062}"/>
              </a:ext>
            </a:extLst>
          </p:cNvPr>
          <p:cNvPicPr>
            <a:picLocks noChangeAspect="1"/>
          </p:cNvPicPr>
          <p:nvPr/>
        </p:nvPicPr>
        <p:blipFill>
          <a:blip r:embed="rId3"/>
          <a:stretch>
            <a:fillRect/>
          </a:stretch>
        </p:blipFill>
        <p:spPr>
          <a:xfrm>
            <a:off x="6052076" y="2817902"/>
            <a:ext cx="5655410" cy="1563241"/>
          </a:xfrm>
          <a:prstGeom prst="rect">
            <a:avLst/>
          </a:prstGeom>
        </p:spPr>
      </p:pic>
      <p:pic>
        <p:nvPicPr>
          <p:cNvPr id="10" name="Picture 9">
            <a:extLst>
              <a:ext uri="{FF2B5EF4-FFF2-40B4-BE49-F238E27FC236}">
                <a16:creationId xmlns:a16="http://schemas.microsoft.com/office/drawing/2014/main" id="{7E04467E-5033-B6B3-B0D8-CABA3E0AE6FB}"/>
              </a:ext>
            </a:extLst>
          </p:cNvPr>
          <p:cNvPicPr>
            <a:picLocks noChangeAspect="1"/>
          </p:cNvPicPr>
          <p:nvPr/>
        </p:nvPicPr>
        <p:blipFill>
          <a:blip r:embed="rId4"/>
          <a:stretch>
            <a:fillRect/>
          </a:stretch>
        </p:blipFill>
        <p:spPr>
          <a:xfrm>
            <a:off x="416190" y="4386588"/>
            <a:ext cx="5493335" cy="1516662"/>
          </a:xfrm>
          <a:prstGeom prst="rect">
            <a:avLst/>
          </a:prstGeom>
        </p:spPr>
      </p:pic>
      <p:pic>
        <p:nvPicPr>
          <p:cNvPr id="11" name="Picture 10">
            <a:extLst>
              <a:ext uri="{FF2B5EF4-FFF2-40B4-BE49-F238E27FC236}">
                <a16:creationId xmlns:a16="http://schemas.microsoft.com/office/drawing/2014/main" id="{5831DA50-696B-1715-965E-AA4ED080EAF7}"/>
              </a:ext>
            </a:extLst>
          </p:cNvPr>
          <p:cNvPicPr>
            <a:picLocks noChangeAspect="1"/>
          </p:cNvPicPr>
          <p:nvPr/>
        </p:nvPicPr>
        <p:blipFill>
          <a:blip r:embed="rId5"/>
          <a:stretch>
            <a:fillRect/>
          </a:stretch>
        </p:blipFill>
        <p:spPr>
          <a:xfrm>
            <a:off x="6009740" y="4381143"/>
            <a:ext cx="5697746" cy="1563241"/>
          </a:xfrm>
          <a:prstGeom prst="rect">
            <a:avLst/>
          </a:prstGeom>
        </p:spPr>
      </p:pic>
    </p:spTree>
    <p:extLst>
      <p:ext uri="{BB962C8B-B14F-4D97-AF65-F5344CB8AC3E}">
        <p14:creationId xmlns:p14="http://schemas.microsoft.com/office/powerpoint/2010/main" val="198768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CAC70B-330C-7868-21A9-B34624C0E643}"/>
              </a:ext>
            </a:extLst>
          </p:cNvPr>
          <p:cNvSpPr txBox="1">
            <a:spLocks/>
          </p:cNvSpPr>
          <p:nvPr/>
        </p:nvSpPr>
        <p:spPr>
          <a:xfrm>
            <a:off x="653094" y="52532"/>
            <a:ext cx="10512862" cy="792908"/>
          </a:xfrm>
          <a:prstGeom prst="rect">
            <a:avLst/>
          </a:prstGeom>
        </p:spPr>
        <p:txBody>
          <a:bodyPr vert="horz" lIns="91416" tIns="45708" rIns="91416" bIns="45708" rtlCol="0" anchor="ctr">
            <a:normAutofit fontScale="85000" lnSpcReduction="10000"/>
          </a:bodyPr>
          <a:lstStyle>
            <a:lvl1pPr algn="l" defTabSz="914400" rtl="0" eaLnBrk="1" latinLnBrk="0" hangingPunct="1">
              <a:lnSpc>
                <a:spcPct val="90000"/>
              </a:lnSpc>
              <a:spcBef>
                <a:spcPct val="0"/>
              </a:spcBef>
              <a:buNone/>
              <a:defRPr sz="4000" b="1" i="0" kern="1200" baseline="0">
                <a:solidFill>
                  <a:schemeClr val="tx1"/>
                </a:solidFill>
                <a:latin typeface="+mj-lt"/>
                <a:ea typeface="+mj-ea"/>
                <a:cs typeface="+mj-cs"/>
              </a:defRPr>
            </a:lvl1pPr>
          </a:lstStyle>
          <a:p>
            <a:r>
              <a:rPr lang="en-US" sz="3999" dirty="0"/>
              <a:t>Orthogonal Axes of Challenges and Optimization</a:t>
            </a:r>
          </a:p>
        </p:txBody>
      </p:sp>
      <p:sp>
        <p:nvSpPr>
          <p:cNvPr id="8" name="Content Placeholder 2">
            <a:extLst>
              <a:ext uri="{FF2B5EF4-FFF2-40B4-BE49-F238E27FC236}">
                <a16:creationId xmlns:a16="http://schemas.microsoft.com/office/drawing/2014/main" id="{3E6B596F-A447-C996-0328-EDB66F73B864}"/>
              </a:ext>
            </a:extLst>
          </p:cNvPr>
          <p:cNvSpPr txBox="1">
            <a:spLocks/>
          </p:cNvSpPr>
          <p:nvPr/>
        </p:nvSpPr>
        <p:spPr>
          <a:xfrm>
            <a:off x="837981" y="812226"/>
            <a:ext cx="10512862" cy="924548"/>
          </a:xfrm>
          <a:prstGeom prst="rect">
            <a:avLst/>
          </a:prstGeom>
        </p:spPr>
        <p:txBody>
          <a:bodyPr vert="horz" lIns="91416" tIns="45708" rIns="91416" bIns="45708" rtlCol="0">
            <a:normAutofit fontScale="925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399" dirty="0"/>
              <a:t>Have a way of rearranging data locality and moving data and computation</a:t>
            </a:r>
          </a:p>
          <a:p>
            <a:pPr lvl="2"/>
            <a:r>
              <a:rPr lang="en-US" sz="1999" dirty="0"/>
              <a:t>Let the human-in-the-loop dictate this</a:t>
            </a:r>
          </a:p>
        </p:txBody>
      </p:sp>
      <p:sp>
        <p:nvSpPr>
          <p:cNvPr id="9" name="Rounded Rectangle 8">
            <a:extLst>
              <a:ext uri="{FF2B5EF4-FFF2-40B4-BE49-F238E27FC236}">
                <a16:creationId xmlns:a16="http://schemas.microsoft.com/office/drawing/2014/main" id="{BF6B6299-B0A5-E470-E82C-2B981677601B}"/>
              </a:ext>
            </a:extLst>
          </p:cNvPr>
          <p:cNvSpPr/>
          <p:nvPr/>
        </p:nvSpPr>
        <p:spPr>
          <a:xfrm>
            <a:off x="373893" y="1754186"/>
            <a:ext cx="5265572" cy="1903355"/>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19" tIns="60909" rIns="121819" bIns="60909" numCol="1" spcCol="0" rtlCol="0" fromWordArt="0" anchor="ctr" anchorCtr="0" forceAA="0" compatLnSpc="1">
            <a:prstTxWarp prst="textNoShape">
              <a:avLst/>
            </a:prstTxWarp>
            <a:noAutofit/>
          </a:bodyPr>
          <a:lstStyle/>
          <a:p>
            <a:pPr>
              <a:lnSpc>
                <a:spcPct val="90000"/>
              </a:lnSpc>
            </a:pPr>
            <a:r>
              <a:rPr lang="en-US" sz="2399" dirty="0">
                <a:solidFill>
                  <a:schemeClr val="bg1"/>
                </a:solidFill>
              </a:rPr>
              <a:t>CG-Kit – recipes in python</a:t>
            </a:r>
          </a:p>
          <a:p>
            <a:pPr>
              <a:lnSpc>
                <a:spcPct val="90000"/>
              </a:lnSpc>
            </a:pPr>
            <a:r>
              <a:rPr lang="en-US" sz="2399" dirty="0">
                <a:solidFill>
                  <a:schemeClr val="bg1"/>
                </a:solidFill>
              </a:rPr>
              <a:t> -- templates for different variants</a:t>
            </a:r>
          </a:p>
          <a:p>
            <a:pPr>
              <a:lnSpc>
                <a:spcPct val="90000"/>
              </a:lnSpc>
            </a:pPr>
            <a:r>
              <a:rPr lang="en-US" sz="2399" dirty="0">
                <a:solidFill>
                  <a:schemeClr val="bg1"/>
                </a:solidFill>
              </a:rPr>
              <a:t> -- express where to compute what</a:t>
            </a:r>
          </a:p>
          <a:p>
            <a:pPr>
              <a:lnSpc>
                <a:spcPct val="90000"/>
              </a:lnSpc>
            </a:pPr>
            <a:r>
              <a:rPr lang="en-US" sz="2399" dirty="0">
                <a:solidFill>
                  <a:schemeClr val="bg1"/>
                </a:solidFill>
              </a:rPr>
              <a:t> --  emit code in Fortran/C/C++</a:t>
            </a:r>
          </a:p>
        </p:txBody>
      </p:sp>
      <p:sp>
        <p:nvSpPr>
          <p:cNvPr id="10" name="Rounded Rectangle 9">
            <a:extLst>
              <a:ext uri="{FF2B5EF4-FFF2-40B4-BE49-F238E27FC236}">
                <a16:creationId xmlns:a16="http://schemas.microsoft.com/office/drawing/2014/main" id="{AC39B286-BF3B-3780-5905-393DC60A509C}"/>
              </a:ext>
            </a:extLst>
          </p:cNvPr>
          <p:cNvSpPr/>
          <p:nvPr/>
        </p:nvSpPr>
        <p:spPr>
          <a:xfrm>
            <a:off x="5781839" y="1736774"/>
            <a:ext cx="6033091" cy="1920767"/>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19" tIns="60909" rIns="121819" bIns="60909" numCol="1" spcCol="0" rtlCol="0" fromWordArt="0" anchor="ctr" anchorCtr="0" forceAA="0" compatLnSpc="1">
            <a:prstTxWarp prst="textNoShape">
              <a:avLst/>
            </a:prstTxWarp>
            <a:noAutofit/>
          </a:bodyPr>
          <a:lstStyle/>
          <a:p>
            <a:pPr>
              <a:lnSpc>
                <a:spcPct val="90000"/>
              </a:lnSpc>
            </a:pPr>
            <a:r>
              <a:rPr lang="en-US" sz="2399" dirty="0" err="1">
                <a:solidFill>
                  <a:schemeClr val="bg1"/>
                </a:solidFill>
              </a:rPr>
              <a:t>Milhoja</a:t>
            </a:r>
            <a:r>
              <a:rPr lang="en-US" sz="2399" dirty="0">
                <a:solidFill>
                  <a:schemeClr val="bg1"/>
                </a:solidFill>
              </a:rPr>
              <a:t> – flatten/decompose data and move it to the target</a:t>
            </a:r>
          </a:p>
          <a:p>
            <a:pPr>
              <a:lnSpc>
                <a:spcPct val="90000"/>
              </a:lnSpc>
            </a:pPr>
            <a:r>
              <a:rPr lang="en-US" sz="2399" dirty="0">
                <a:solidFill>
                  <a:schemeClr val="bg1"/>
                </a:solidFill>
              </a:rPr>
              <a:t>  -- combine data into one data packet</a:t>
            </a:r>
          </a:p>
          <a:p>
            <a:pPr>
              <a:lnSpc>
                <a:spcPct val="90000"/>
              </a:lnSpc>
            </a:pPr>
            <a:r>
              <a:rPr lang="en-US" sz="2399" dirty="0">
                <a:solidFill>
                  <a:schemeClr val="bg1"/>
                </a:solidFill>
              </a:rPr>
              <a:t>  -- decompose into smaller computational sections if needed</a:t>
            </a:r>
          </a:p>
        </p:txBody>
      </p:sp>
      <p:sp>
        <p:nvSpPr>
          <p:cNvPr id="11" name="Content Placeholder 2">
            <a:extLst>
              <a:ext uri="{FF2B5EF4-FFF2-40B4-BE49-F238E27FC236}">
                <a16:creationId xmlns:a16="http://schemas.microsoft.com/office/drawing/2014/main" id="{610F3005-4EA2-8FE8-1602-266BE3E25DBA}"/>
              </a:ext>
            </a:extLst>
          </p:cNvPr>
          <p:cNvSpPr>
            <a:spLocks noGrp="1"/>
          </p:cNvSpPr>
          <p:nvPr>
            <p:ph idx="1"/>
          </p:nvPr>
        </p:nvSpPr>
        <p:spPr>
          <a:xfrm>
            <a:off x="373894" y="3859873"/>
            <a:ext cx="4831876" cy="2272221"/>
          </a:xfrm>
        </p:spPr>
        <p:txBody>
          <a:bodyPr>
            <a:normAutofit fontScale="92500" lnSpcReduction="10000"/>
          </a:bodyPr>
          <a:lstStyle/>
          <a:p>
            <a:r>
              <a:rPr lang="en-US" dirty="0"/>
              <a:t>If tools only execute what they are told to, they are simpler</a:t>
            </a:r>
          </a:p>
          <a:p>
            <a:r>
              <a:rPr lang="en-US" dirty="0"/>
              <a:t>Code generation is our friend – especially when it is simple forward map</a:t>
            </a:r>
          </a:p>
          <a:p>
            <a:pPr lvl="1"/>
            <a:r>
              <a:rPr lang="en-US" dirty="0"/>
              <a:t>And is not entangled with the details of the arithmetic</a:t>
            </a:r>
          </a:p>
          <a:p>
            <a:pPr lvl="2"/>
            <a:endParaRPr lang="en-US" dirty="0"/>
          </a:p>
          <a:p>
            <a:endParaRPr lang="en-US" dirty="0"/>
          </a:p>
        </p:txBody>
      </p:sp>
      <p:sp>
        <p:nvSpPr>
          <p:cNvPr id="2" name="Content Placeholder 2">
            <a:extLst>
              <a:ext uri="{FF2B5EF4-FFF2-40B4-BE49-F238E27FC236}">
                <a16:creationId xmlns:a16="http://schemas.microsoft.com/office/drawing/2014/main" id="{99519F2D-5C66-6848-E527-51079EDC4E54}"/>
              </a:ext>
            </a:extLst>
          </p:cNvPr>
          <p:cNvSpPr txBox="1">
            <a:spLocks/>
          </p:cNvSpPr>
          <p:nvPr/>
        </p:nvSpPr>
        <p:spPr>
          <a:xfrm>
            <a:off x="6094413" y="3859872"/>
            <a:ext cx="5076202" cy="2582882"/>
          </a:xfrm>
          <a:prstGeom prst="rect">
            <a:avLst/>
          </a:prstGeom>
        </p:spPr>
        <p:txBody>
          <a:bodyPr vert="horz" lIns="91416" tIns="45708" rIns="91416" bIns="45708" rtlCol="0">
            <a:normAutofit fontScale="92500" lnSpcReduction="1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If N blocks are sent to the device we need N copies of all block-wise scratch</a:t>
            </a:r>
          </a:p>
          <a:p>
            <a:r>
              <a:rPr lang="en-US" sz="2799" dirty="0"/>
              <a:t>For all data items we need device pointers</a:t>
            </a:r>
          </a:p>
          <a:p>
            <a:r>
              <a:rPr lang="en-US" sz="2799" dirty="0"/>
              <a:t>Code internally decorated with directives</a:t>
            </a:r>
          </a:p>
          <a:p>
            <a:pPr marL="914126" lvl="2" indent="0">
              <a:buNone/>
            </a:pPr>
            <a:endParaRPr lang="en-US" sz="1999" dirty="0"/>
          </a:p>
          <a:p>
            <a:endParaRPr lang="en-US" sz="2799" dirty="0"/>
          </a:p>
        </p:txBody>
      </p:sp>
    </p:spTree>
    <p:extLst>
      <p:ext uri="{BB962C8B-B14F-4D97-AF65-F5344CB8AC3E}">
        <p14:creationId xmlns:p14="http://schemas.microsoft.com/office/powerpoint/2010/main" val="30302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56AA-AF32-23F8-0F8F-A64808F0B724}"/>
              </a:ext>
            </a:extLst>
          </p:cNvPr>
          <p:cNvSpPr>
            <a:spLocks noGrp="1"/>
          </p:cNvSpPr>
          <p:nvPr>
            <p:ph type="title"/>
          </p:nvPr>
        </p:nvSpPr>
        <p:spPr>
          <a:xfrm>
            <a:off x="837981" y="365924"/>
            <a:ext cx="10512862" cy="661398"/>
          </a:xfrm>
        </p:spPr>
        <p:txBody>
          <a:bodyPr/>
          <a:lstStyle/>
          <a:p>
            <a:r>
              <a:rPr lang="en-US" dirty="0"/>
              <a:t>Code Generators</a:t>
            </a:r>
          </a:p>
        </p:txBody>
      </p:sp>
      <p:sp>
        <p:nvSpPr>
          <p:cNvPr id="3" name="Content Placeholder 2">
            <a:extLst>
              <a:ext uri="{FF2B5EF4-FFF2-40B4-BE49-F238E27FC236}">
                <a16:creationId xmlns:a16="http://schemas.microsoft.com/office/drawing/2014/main" id="{EE469064-0777-7B98-BAEE-C0A6DE72545A}"/>
              </a:ext>
            </a:extLst>
          </p:cNvPr>
          <p:cNvSpPr>
            <a:spLocks noGrp="1"/>
          </p:cNvSpPr>
          <p:nvPr>
            <p:ph idx="1"/>
          </p:nvPr>
        </p:nvSpPr>
        <p:spPr>
          <a:xfrm>
            <a:off x="837981" y="1313409"/>
            <a:ext cx="9021080" cy="4876282"/>
          </a:xfrm>
        </p:spPr>
        <p:txBody>
          <a:bodyPr>
            <a:normAutofit/>
          </a:bodyPr>
          <a:lstStyle/>
          <a:p>
            <a:r>
              <a:rPr lang="en-US" dirty="0"/>
              <a:t>Two Classes</a:t>
            </a:r>
          </a:p>
          <a:p>
            <a:pPr lvl="1"/>
            <a:r>
              <a:rPr lang="en-US" dirty="0"/>
              <a:t>Data packet generators</a:t>
            </a:r>
          </a:p>
          <a:p>
            <a:pPr lvl="2"/>
            <a:r>
              <a:rPr lang="en-US" dirty="0"/>
              <a:t>Parse the interface files </a:t>
            </a:r>
          </a:p>
          <a:p>
            <a:pPr lvl="2"/>
            <a:r>
              <a:rPr lang="en-US" dirty="0"/>
              <a:t>Collect all data to be put into a data packet</a:t>
            </a:r>
          </a:p>
          <a:p>
            <a:pPr lvl="2"/>
            <a:r>
              <a:rPr lang="en-US" dirty="0"/>
              <a:t>Generate code that will flatten all data into data packets</a:t>
            </a:r>
          </a:p>
          <a:p>
            <a:pPr lvl="1"/>
            <a:r>
              <a:rPr lang="en-US" dirty="0"/>
              <a:t>Task function generators</a:t>
            </a:r>
          </a:p>
          <a:p>
            <a:pPr lvl="2"/>
            <a:r>
              <a:rPr lang="en-US" dirty="0"/>
              <a:t>Consolidate functions to be invoked </a:t>
            </a:r>
          </a:p>
          <a:p>
            <a:pPr lvl="2"/>
            <a:r>
              <a:rPr lang="en-US" dirty="0"/>
              <a:t>Bookended by internode communication</a:t>
            </a:r>
          </a:p>
          <a:p>
            <a:pPr lvl="2"/>
            <a:r>
              <a:rPr lang="en-US" dirty="0"/>
              <a:t>Unpack data packets</a:t>
            </a:r>
          </a:p>
          <a:p>
            <a:r>
              <a:rPr lang="en-US" dirty="0"/>
              <a:t>Decorate interface definitions with needed metadata</a:t>
            </a:r>
          </a:p>
          <a:p>
            <a:pPr marL="914126" lvl="2" indent="0">
              <a:buNone/>
            </a:pPr>
            <a:r>
              <a:rPr lang="en-US" dirty="0">
                <a:hlinkClick r:id="rId2"/>
              </a:rPr>
              <a:t>Example</a:t>
            </a:r>
            <a:r>
              <a:rPr lang="en-US" dirty="0"/>
              <a:t> </a:t>
            </a:r>
          </a:p>
        </p:txBody>
      </p:sp>
    </p:spTree>
    <p:extLst>
      <p:ext uri="{BB962C8B-B14F-4D97-AF65-F5344CB8AC3E}">
        <p14:creationId xmlns:p14="http://schemas.microsoft.com/office/powerpoint/2010/main" val="2202442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3095</TotalTime>
  <Words>2815</Words>
  <Application>Microsoft Macintosh PowerPoint</Application>
  <PresentationFormat>Custom</PresentationFormat>
  <Paragraphs>547</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Mechanisms Needed by the Code </vt:lpstr>
      <vt:lpstr>Mechanisms Needed by the Code: Example of Flash-X</vt:lpstr>
      <vt:lpstr>State of Practice – Abstractions and Runtimes</vt:lpstr>
      <vt:lpstr>State of Practice – Abstractions and Runtimes</vt:lpstr>
      <vt:lpstr>State of Practice – Abstractions and Runtimes</vt:lpstr>
      <vt:lpstr>Orthogonal Axes of Challenges and Optimization</vt:lpstr>
      <vt:lpstr>Alternatively</vt:lpstr>
      <vt:lpstr>PowerPoint Presentation</vt:lpstr>
      <vt:lpstr>PowerPoint Presentation</vt:lpstr>
      <vt:lpstr>Code Generators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412</cp:revision>
  <cp:lastPrinted>2017-11-02T18:35:01Z</cp:lastPrinted>
  <dcterms:created xsi:type="dcterms:W3CDTF">2018-11-06T17:28:56Z</dcterms:created>
  <dcterms:modified xsi:type="dcterms:W3CDTF">2024-07-31T15:16:01Z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