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5"/>
  </p:notesMasterIdLst>
  <p:handoutMasterIdLst>
    <p:handoutMasterId r:id="rId16"/>
  </p:handoutMasterIdLst>
  <p:sldIdLst>
    <p:sldId id="617" r:id="rId5"/>
    <p:sldId id="623" r:id="rId6"/>
    <p:sldId id="308" r:id="rId7"/>
    <p:sldId id="324" r:id="rId8"/>
    <p:sldId id="329" r:id="rId9"/>
    <p:sldId id="619" r:id="rId10"/>
    <p:sldId id="620" r:id="rId11"/>
    <p:sldId id="622" r:id="rId12"/>
    <p:sldId id="616" r:id="rId13"/>
    <p:sldId id="261" r:id="rId14"/>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64" autoAdjust="0"/>
    <p:restoredTop sz="96571" autoAdjust="0"/>
  </p:normalViewPr>
  <p:slideViewPr>
    <p:cSldViewPr snapToGrid="0" showGuides="1">
      <p:cViewPr varScale="1">
        <p:scale>
          <a:sx n="126" d="100"/>
          <a:sy n="126" d="100"/>
        </p:scale>
        <p:origin x="288" y="13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6/11/2024</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6/11/2024</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357260" y="6321694"/>
            <a:ext cx="2409477" cy="401008"/>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36165" y="6321694"/>
            <a:ext cx="2409477" cy="401008"/>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5" name="Picture 4">
            <a:extLst>
              <a:ext uri="{FF2B5EF4-FFF2-40B4-BE49-F238E27FC236}">
                <a16:creationId xmlns:a16="http://schemas.microsoft.com/office/drawing/2014/main" id="{39A0B7EC-D4C0-0A37-EF93-54309C1E7E8C}"/>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18659" y="158509"/>
            <a:ext cx="2109916" cy="905256"/>
          </a:xfrm>
          <a:prstGeom prst="rect">
            <a:avLst/>
          </a:prstGeom>
        </p:spPr>
      </p:pic>
      <p:grpSp>
        <p:nvGrpSpPr>
          <p:cNvPr id="21" name="Group 20">
            <a:extLst>
              <a:ext uri="{FF2B5EF4-FFF2-40B4-BE49-F238E27FC236}">
                <a16:creationId xmlns:a16="http://schemas.microsoft.com/office/drawing/2014/main" id="{23F39736-1AFA-8528-C9E3-41B55EABEDCA}"/>
              </a:ext>
            </a:extLst>
          </p:cNvPr>
          <p:cNvGrpSpPr/>
          <p:nvPr userDrawn="1"/>
        </p:nvGrpSpPr>
        <p:grpSpPr>
          <a:xfrm>
            <a:off x="366259" y="3655396"/>
            <a:ext cx="2214716" cy="356329"/>
            <a:chOff x="341278" y="3628835"/>
            <a:chExt cx="2214716" cy="356329"/>
          </a:xfrm>
        </p:grpSpPr>
        <p:pic>
          <p:nvPicPr>
            <p:cNvPr id="6" name="Picture 2">
              <a:extLst>
                <a:ext uri="{FF2B5EF4-FFF2-40B4-BE49-F238E27FC236}">
                  <a16:creationId xmlns:a16="http://schemas.microsoft.com/office/drawing/2014/main" id="{EF0692E1-7D85-78AD-9CB9-EDC5C0A1CD96}"/>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1278" y="3628835"/>
              <a:ext cx="1005840" cy="35632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05CDAB3D-B8D6-9AC9-8507-6F95230AEE45}"/>
                </a:ext>
              </a:extLst>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550154" y="3690079"/>
              <a:ext cx="1005840" cy="233840"/>
            </a:xfrm>
            <a:prstGeom prst="rect">
              <a:avLst/>
            </a:prstGeom>
            <a:noFill/>
            <a:extLst>
              <a:ext uri="{909E8E84-426E-40DD-AFC4-6F175D3DCCD1}">
                <a14:hiddenFill xmlns:a14="http://schemas.microsoft.com/office/drawing/2010/main">
                  <a:solidFill>
                    <a:srgbClr val="FFFFFF"/>
                  </a:solidFill>
                </a14:hiddenFill>
              </a:ext>
            </a:extLst>
          </p:spPr>
        </p:pic>
      </p:grpSp>
      <p:pic>
        <p:nvPicPr>
          <p:cNvPr id="11" name="Picture 10" descr="A black and white sign with blue text&#10;&#10;Description automatically generated">
            <a:extLst>
              <a:ext uri="{FF2B5EF4-FFF2-40B4-BE49-F238E27FC236}">
                <a16:creationId xmlns:a16="http://schemas.microsoft.com/office/drawing/2014/main" id="{A50B83FE-88FB-1C61-17CC-A58C0BE092BF}"/>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970697" y="4125123"/>
            <a:ext cx="1005840" cy="324328"/>
          </a:xfrm>
          <a:prstGeom prst="rect">
            <a:avLst/>
          </a:prstGeom>
        </p:spPr>
      </p:pic>
      <p:sp>
        <p:nvSpPr>
          <p:cNvPr id="8" name="TextBox 7">
            <a:extLst>
              <a:ext uri="{FF2B5EF4-FFF2-40B4-BE49-F238E27FC236}">
                <a16:creationId xmlns:a16="http://schemas.microsoft.com/office/drawing/2014/main" id="{DBDB4EA8-7E00-EB97-386F-806F04EDC41A}"/>
              </a:ext>
            </a:extLst>
          </p:cNvPr>
          <p:cNvSpPr txBox="1"/>
          <p:nvPr userDrawn="1"/>
        </p:nvSpPr>
        <p:spPr>
          <a:xfrm>
            <a:off x="901538" y="1776974"/>
            <a:ext cx="1144159" cy="350865"/>
          </a:xfrm>
          <a:prstGeom prst="rect">
            <a:avLst/>
          </a:prstGeom>
          <a:noFill/>
        </p:spPr>
        <p:txBody>
          <a:bodyPr wrap="none" lIns="118872" tIns="91440" rIns="118872" bIns="91440" rtlCol="0" anchor="ctr" anchorCtr="0">
            <a:spAutoFit/>
          </a:bodyPr>
          <a:lstStyle/>
          <a:p>
            <a:pPr algn="l">
              <a:lnSpc>
                <a:spcPct val="90000"/>
              </a:lnSpc>
            </a:pPr>
            <a:r>
              <a:rPr lang="en-US" sz="1200" i="1" dirty="0"/>
              <a:t>Presented by</a:t>
            </a:r>
          </a:p>
        </p:txBody>
      </p:sp>
      <p:sp>
        <p:nvSpPr>
          <p:cNvPr id="9" name="TextBox 8">
            <a:extLst>
              <a:ext uri="{FF2B5EF4-FFF2-40B4-BE49-F238E27FC236}">
                <a16:creationId xmlns:a16="http://schemas.microsoft.com/office/drawing/2014/main" id="{9C6AA8F1-3D17-46A7-8926-BC4892D4C51C}"/>
              </a:ext>
            </a:extLst>
          </p:cNvPr>
          <p:cNvSpPr txBox="1"/>
          <p:nvPr userDrawn="1"/>
        </p:nvSpPr>
        <p:spPr>
          <a:xfrm>
            <a:off x="28657" y="2079048"/>
            <a:ext cx="2889921" cy="932563"/>
          </a:xfrm>
          <a:prstGeom prst="rect">
            <a:avLst/>
          </a:prstGeom>
          <a:noFill/>
        </p:spPr>
        <p:txBody>
          <a:bodyPr wrap="square" lIns="118872" tIns="91440" rIns="118872" bIns="91440" rtlCol="0" anchor="ctr" anchorCtr="0">
            <a:spAutoFit/>
          </a:bodyPr>
          <a:lstStyle/>
          <a:p>
            <a:pPr algn="l">
              <a:lnSpc>
                <a:spcPct val="90000"/>
              </a:lnSpc>
            </a:pPr>
            <a:r>
              <a:rPr lang="en-US" b="1" dirty="0"/>
              <a:t>COLABS: Collaboration for Better Software for Science</a:t>
            </a:r>
          </a:p>
        </p:txBody>
      </p:sp>
      <p:sp>
        <p:nvSpPr>
          <p:cNvPr id="10" name="TextBox 9">
            <a:extLst>
              <a:ext uri="{FF2B5EF4-FFF2-40B4-BE49-F238E27FC236}">
                <a16:creationId xmlns:a16="http://schemas.microsoft.com/office/drawing/2014/main" id="{CE38D39D-3F53-1EF5-8F58-4DF913CFD07D}"/>
              </a:ext>
            </a:extLst>
          </p:cNvPr>
          <p:cNvSpPr txBox="1"/>
          <p:nvPr userDrawn="1"/>
        </p:nvSpPr>
        <p:spPr>
          <a:xfrm>
            <a:off x="676315" y="3191133"/>
            <a:ext cx="1594604" cy="350865"/>
          </a:xfrm>
          <a:prstGeom prst="rect">
            <a:avLst/>
          </a:prstGeom>
          <a:noFill/>
        </p:spPr>
        <p:txBody>
          <a:bodyPr wrap="none" lIns="118872" tIns="91440" rIns="118872" bIns="91440" rtlCol="0" anchor="ctr" anchorCtr="0">
            <a:spAutoFit/>
          </a:bodyPr>
          <a:lstStyle/>
          <a:p>
            <a:pPr algn="l">
              <a:lnSpc>
                <a:spcPct val="90000"/>
              </a:lnSpc>
            </a:pPr>
            <a:r>
              <a:rPr lang="en-US" sz="1200" i="1" dirty="0"/>
              <a:t>In collaboration with</a:t>
            </a:r>
          </a:p>
        </p:txBody>
      </p:sp>
      <p:sp>
        <p:nvSpPr>
          <p:cNvPr id="15" name="TextBox 14">
            <a:extLst>
              <a:ext uri="{FF2B5EF4-FFF2-40B4-BE49-F238E27FC236}">
                <a16:creationId xmlns:a16="http://schemas.microsoft.com/office/drawing/2014/main" id="{38A567DA-27A0-BFAF-CB9E-0EA56E125664}"/>
              </a:ext>
            </a:extLst>
          </p:cNvPr>
          <p:cNvSpPr txBox="1"/>
          <p:nvPr userDrawn="1"/>
        </p:nvSpPr>
        <p:spPr>
          <a:xfrm>
            <a:off x="572120" y="4562849"/>
            <a:ext cx="1802994" cy="350865"/>
          </a:xfrm>
          <a:prstGeom prst="rect">
            <a:avLst/>
          </a:prstGeom>
          <a:noFill/>
        </p:spPr>
        <p:txBody>
          <a:bodyPr wrap="none" lIns="118872" tIns="91440" rIns="118872" bIns="91440" rtlCol="0" anchor="ctr" anchorCtr="0">
            <a:spAutoFit/>
          </a:bodyPr>
          <a:lstStyle/>
          <a:p>
            <a:pPr algn="l">
              <a:lnSpc>
                <a:spcPct val="90000"/>
              </a:lnSpc>
            </a:pPr>
            <a:r>
              <a:rPr lang="en-US" sz="1200" i="1" dirty="0"/>
              <a:t>With prior support from</a:t>
            </a:r>
          </a:p>
        </p:txBody>
      </p:sp>
      <p:grpSp>
        <p:nvGrpSpPr>
          <p:cNvPr id="20" name="Group 19">
            <a:extLst>
              <a:ext uri="{FF2B5EF4-FFF2-40B4-BE49-F238E27FC236}">
                <a16:creationId xmlns:a16="http://schemas.microsoft.com/office/drawing/2014/main" id="{63A83523-6C92-DDA5-E072-BAC75B3276B6}"/>
              </a:ext>
            </a:extLst>
          </p:cNvPr>
          <p:cNvGrpSpPr/>
          <p:nvPr userDrawn="1"/>
        </p:nvGrpSpPr>
        <p:grpSpPr>
          <a:xfrm>
            <a:off x="355043" y="5027111"/>
            <a:ext cx="2237149" cy="457200"/>
            <a:chOff x="343050" y="5128711"/>
            <a:chExt cx="2237149" cy="457200"/>
          </a:xfrm>
        </p:grpSpPr>
        <p:pic>
          <p:nvPicPr>
            <p:cNvPr id="17" name="Picture 16">
              <a:extLst>
                <a:ext uri="{FF2B5EF4-FFF2-40B4-BE49-F238E27FC236}">
                  <a16:creationId xmlns:a16="http://schemas.microsoft.com/office/drawing/2014/main" id="{70EB972A-C812-2D11-E993-9648F06DCD53}"/>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43050" y="5128711"/>
              <a:ext cx="1002296" cy="457200"/>
            </a:xfrm>
            <a:prstGeom prst="rect">
              <a:avLst/>
            </a:prstGeom>
          </p:spPr>
        </p:pic>
        <p:pic>
          <p:nvPicPr>
            <p:cNvPr id="18" name="Picture 17" descr="A picture containing shape&#10;&#10;Description automatically generated">
              <a:extLst>
                <a:ext uri="{FF2B5EF4-FFF2-40B4-BE49-F238E27FC236}">
                  <a16:creationId xmlns:a16="http://schemas.microsoft.com/office/drawing/2014/main" id="{DC5CC62A-5FBA-A239-536C-E231ED3105F0}"/>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525950" y="5128711"/>
              <a:ext cx="1054249" cy="457200"/>
            </a:xfrm>
            <a:prstGeom prst="rect">
              <a:avLst/>
            </a:prstGeom>
          </p:spPr>
        </p:pic>
      </p:grpSp>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hyperlink" Target="https://doi.org/10.6084/m9.figshare.26019469"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hyperlink" Target="http://ideas-productivity.org/" TargetMode="Externa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bssw.io/items.rss" TargetMode="External"/><Relationship Id="rId2" Type="http://schemas.openxmlformats.org/officeDocument/2006/relationships/hyperlink" Target="https://bssw.io/pages/receive-our-email-digest" TargetMode="Externa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hyperlink" Target="https://bssw.io/items/inclusive-language-resources" TargetMode="External"/><Relationship Id="rId2" Type="http://schemas.openxmlformats.org/officeDocument/2006/relationships/hyperlink" Target="https://inclusivenaming.org/"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bssw-tutorial.github.io/" TargetMode="External"/><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9A474-1242-4CF8-A514-92BEA597446B}"/>
              </a:ext>
            </a:extLst>
          </p:cNvPr>
          <p:cNvSpPr>
            <a:spLocks noGrp="1"/>
          </p:cNvSpPr>
          <p:nvPr>
            <p:ph type="ctrTitle"/>
          </p:nvPr>
        </p:nvSpPr>
        <p:spPr>
          <a:xfrm>
            <a:off x="3177633" y="503144"/>
            <a:ext cx="8369032" cy="1030930"/>
          </a:xfrm>
        </p:spPr>
        <p:txBody>
          <a:bodyPr/>
          <a:lstStyle/>
          <a:p>
            <a:pPr>
              <a:spcBef>
                <a:spcPts val="3200"/>
              </a:spcBef>
            </a:pPr>
            <a:r>
              <a:rPr lang="en-US" dirty="0"/>
              <a:t>Software Practices for Reproducible Science</a:t>
            </a:r>
          </a:p>
        </p:txBody>
      </p:sp>
      <p:sp>
        <p:nvSpPr>
          <p:cNvPr id="3" name="Subtitle 2">
            <a:extLst>
              <a:ext uri="{FF2B5EF4-FFF2-40B4-BE49-F238E27FC236}">
                <a16:creationId xmlns:a16="http://schemas.microsoft.com/office/drawing/2014/main" id="{115D6CAC-8B77-472D-91BE-E47FFB7E8C7A}"/>
              </a:ext>
            </a:extLst>
          </p:cNvPr>
          <p:cNvSpPr>
            <a:spLocks noGrp="1"/>
          </p:cNvSpPr>
          <p:nvPr>
            <p:ph type="subTitle" idx="1"/>
          </p:nvPr>
        </p:nvSpPr>
        <p:spPr>
          <a:xfrm>
            <a:off x="3177632" y="1959498"/>
            <a:ext cx="7772308" cy="2855300"/>
          </a:xfrm>
        </p:spPr>
        <p:txBody>
          <a:bodyPr/>
          <a:lstStyle/>
          <a:p>
            <a:r>
              <a:rPr lang="en-US" dirty="0"/>
              <a:t>Anshu Dubey and Gregory R. Watson</a:t>
            </a:r>
          </a:p>
          <a:p>
            <a:r>
              <a:rPr lang="en-US" b="0" i="0" dirty="0">
                <a:solidFill>
                  <a:srgbClr val="111111"/>
                </a:solidFill>
                <a:effectLst/>
                <a:latin typeface="-apple-system"/>
              </a:rPr>
              <a:t>2024 ACM Conference on Reproducibility and Replicability (ACM-REP)</a:t>
            </a:r>
            <a:endParaRPr lang="en-US" b="0" i="0" dirty="0">
              <a:solidFill>
                <a:srgbClr val="111111"/>
              </a:solidFill>
              <a:effectLst/>
              <a:latin typeface="+mn-lt"/>
            </a:endParaRPr>
          </a:p>
        </p:txBody>
      </p:sp>
      <p:sp>
        <p:nvSpPr>
          <p:cNvPr id="5" name="Rectangle 4">
            <a:extLst>
              <a:ext uri="{FF2B5EF4-FFF2-40B4-BE49-F238E27FC236}">
                <a16:creationId xmlns:a16="http://schemas.microsoft.com/office/drawing/2014/main" id="{EB895E3C-760B-EDB4-B274-CF129AAB7B8A}"/>
              </a:ext>
            </a:extLst>
          </p:cNvPr>
          <p:cNvSpPr/>
          <p:nvPr/>
        </p:nvSpPr>
        <p:spPr>
          <a:xfrm>
            <a:off x="3349082" y="4214633"/>
            <a:ext cx="5242468" cy="1200329"/>
          </a:xfrm>
          <a:prstGeom prst="rect">
            <a:avLst/>
          </a:prstGeom>
          <a:solidFill>
            <a:srgbClr val="FFFF00"/>
          </a:solidFill>
          <a:ln w="28575">
            <a:solidFill>
              <a:schemeClr val="tx1"/>
            </a:solidFill>
          </a:ln>
        </p:spPr>
        <p:txBody>
          <a:bodyPr wrap="square">
            <a:spAutoFit/>
          </a:bodyPr>
          <a:lstStyle/>
          <a:p>
            <a:r>
              <a:rPr lang="en-US" sz="2400" dirty="0"/>
              <a:t>Slides, late-breaking updates, etc. at: </a:t>
            </a:r>
            <a:br>
              <a:rPr lang="en-US" sz="2400" dirty="0"/>
            </a:br>
            <a:r>
              <a:rPr lang="en-US" sz="2400" b="1" dirty="0">
                <a:hlinkClick r:id="rId2"/>
              </a:rPr>
              <a:t>https://bssw-tutorial.github.io/</a:t>
            </a:r>
            <a:endParaRPr lang="en-US" sz="2400" b="1" dirty="0"/>
          </a:p>
          <a:p>
            <a:r>
              <a:rPr lang="en-US" sz="2400" dirty="0"/>
              <a:t>and click the link for today’s tutorial</a:t>
            </a:r>
            <a:endParaRPr lang="en-US" sz="2800" dirty="0"/>
          </a:p>
        </p:txBody>
      </p:sp>
    </p:spTree>
    <p:extLst>
      <p:ext uri="{BB962C8B-B14F-4D97-AF65-F5344CB8AC3E}">
        <p14:creationId xmlns:p14="http://schemas.microsoft.com/office/powerpoint/2010/main" val="2146778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56EE-C2D9-4E52-B0B6-3C831FD6A565}"/>
              </a:ext>
            </a:extLst>
          </p:cNvPr>
          <p:cNvSpPr>
            <a:spLocks noGrp="1"/>
          </p:cNvSpPr>
          <p:nvPr>
            <p:ph type="title"/>
          </p:nvPr>
        </p:nvSpPr>
        <p:spPr>
          <a:xfrm>
            <a:off x="408175" y="160020"/>
            <a:ext cx="11372473" cy="914400"/>
          </a:xfrm>
        </p:spPr>
        <p:txBody>
          <a:bodyPr/>
          <a:lstStyle/>
          <a:p>
            <a:r>
              <a:rPr lang="en-US" dirty="0"/>
              <a:t>Agenda</a:t>
            </a:r>
          </a:p>
        </p:txBody>
      </p:sp>
      <p:graphicFrame>
        <p:nvGraphicFramePr>
          <p:cNvPr id="6" name="Table 6">
            <a:extLst>
              <a:ext uri="{FF2B5EF4-FFF2-40B4-BE49-F238E27FC236}">
                <a16:creationId xmlns:a16="http://schemas.microsoft.com/office/drawing/2014/main" id="{99D13FB2-5BF8-4AC0-A13D-ECB8E230F5BC}"/>
              </a:ext>
            </a:extLst>
          </p:cNvPr>
          <p:cNvGraphicFramePr>
            <a:graphicFrameLocks noGrp="1"/>
          </p:cNvGraphicFramePr>
          <p:nvPr>
            <p:ph idx="1"/>
            <p:extLst>
              <p:ext uri="{D42A27DB-BD31-4B8C-83A1-F6EECF244321}">
                <p14:modId xmlns:p14="http://schemas.microsoft.com/office/powerpoint/2010/main" val="1181368582"/>
              </p:ext>
            </p:extLst>
          </p:nvPr>
        </p:nvGraphicFramePr>
        <p:xfrm>
          <a:off x="1051560" y="1074420"/>
          <a:ext cx="9692640" cy="4424934"/>
        </p:xfrm>
        <a:graphic>
          <a:graphicData uri="http://schemas.openxmlformats.org/drawingml/2006/table">
            <a:tbl>
              <a:tblPr firstRow="1" bandRow="1">
                <a:tableStyleId>{5C22544A-7EE6-4342-B048-85BDC9FD1C3A}</a:tableStyleId>
              </a:tblPr>
              <a:tblGrid>
                <a:gridCol w="1540110">
                  <a:extLst>
                    <a:ext uri="{9D8B030D-6E8A-4147-A177-3AD203B41FA5}">
                      <a16:colId xmlns:a16="http://schemas.microsoft.com/office/drawing/2014/main" val="41390910"/>
                    </a:ext>
                  </a:extLst>
                </a:gridCol>
                <a:gridCol w="8152530">
                  <a:extLst>
                    <a:ext uri="{9D8B030D-6E8A-4147-A177-3AD203B41FA5}">
                      <a16:colId xmlns:a16="http://schemas.microsoft.com/office/drawing/2014/main" val="1261297711"/>
                    </a:ext>
                  </a:extLst>
                </a:gridCol>
              </a:tblGrid>
              <a:tr h="526542">
                <a:tc>
                  <a:txBody>
                    <a:bodyPr/>
                    <a:lstStyle/>
                    <a:p>
                      <a:pPr algn="r"/>
                      <a:r>
                        <a:rPr lang="en-US" sz="1800" dirty="0">
                          <a:effectLst/>
                        </a:rPr>
                        <a:t>Time (CEST)</a:t>
                      </a:r>
                    </a:p>
                  </a:txBody>
                  <a:tcPr marL="142875" marR="142875" marT="95250" marB="95250" anchor="ctr"/>
                </a:tc>
                <a:tc>
                  <a:txBody>
                    <a:bodyPr/>
                    <a:lstStyle/>
                    <a:p>
                      <a:r>
                        <a:rPr lang="en-US" sz="1800" dirty="0">
                          <a:effectLst/>
                        </a:rPr>
                        <a:t>Title</a:t>
                      </a:r>
                    </a:p>
                  </a:txBody>
                  <a:tcPr marL="142875" marR="142875" marT="95250" marB="95250" anchor="ctr"/>
                </a:tc>
                <a:extLst>
                  <a:ext uri="{0D108BD9-81ED-4DB2-BD59-A6C34878D82A}">
                    <a16:rowId xmlns:a16="http://schemas.microsoft.com/office/drawing/2014/main" val="2098024418"/>
                  </a:ext>
                </a:extLst>
              </a:tr>
              <a:tr h="526542">
                <a:tc>
                  <a:txBody>
                    <a:bodyPr/>
                    <a:lstStyle/>
                    <a:p>
                      <a:pPr algn="r"/>
                      <a:r>
                        <a:rPr lang="en-US">
                          <a:effectLst/>
                        </a:rPr>
                        <a:t>1:30 PM</a:t>
                      </a:r>
                    </a:p>
                  </a:txBody>
                  <a:tcPr marL="142875" marR="142875" marT="95250" marB="95250" anchor="ctr"/>
                </a:tc>
                <a:tc>
                  <a:txBody>
                    <a:bodyPr/>
                    <a:lstStyle/>
                    <a:p>
                      <a:r>
                        <a:rPr lang="en-US" dirty="0">
                          <a:effectLst/>
                        </a:rPr>
                        <a:t>Introduction</a:t>
                      </a:r>
                    </a:p>
                  </a:txBody>
                  <a:tcPr marL="142875" marR="142875" marT="95250" marB="95250" anchor="ctr"/>
                </a:tc>
                <a:extLst>
                  <a:ext uri="{0D108BD9-81ED-4DB2-BD59-A6C34878D82A}">
                    <a16:rowId xmlns:a16="http://schemas.microsoft.com/office/drawing/2014/main" val="110245607"/>
                  </a:ext>
                </a:extLst>
              </a:tr>
              <a:tr h="526542">
                <a:tc>
                  <a:txBody>
                    <a:bodyPr/>
                    <a:lstStyle/>
                    <a:p>
                      <a:pPr algn="r"/>
                      <a:r>
                        <a:rPr lang="en-US">
                          <a:effectLst/>
                        </a:rPr>
                        <a:t>1:35 PM</a:t>
                      </a:r>
                    </a:p>
                  </a:txBody>
                  <a:tcPr marL="142875" marR="142875" marT="95250" marB="95250" anchor="ctr"/>
                </a:tc>
                <a:tc>
                  <a:txBody>
                    <a:bodyPr/>
                    <a:lstStyle/>
                    <a:p>
                      <a:r>
                        <a:rPr lang="en-US">
                          <a:effectLst/>
                        </a:rPr>
                        <a:t>Improving Reproducibility Through Better Software Practices</a:t>
                      </a:r>
                    </a:p>
                  </a:txBody>
                  <a:tcPr marL="142875" marR="142875" marT="95250" marB="95250" anchor="ctr"/>
                </a:tc>
                <a:extLst>
                  <a:ext uri="{0D108BD9-81ED-4DB2-BD59-A6C34878D82A}">
                    <a16:rowId xmlns:a16="http://schemas.microsoft.com/office/drawing/2014/main" val="1951011699"/>
                  </a:ext>
                </a:extLst>
              </a:tr>
              <a:tr h="526542">
                <a:tc>
                  <a:txBody>
                    <a:bodyPr/>
                    <a:lstStyle/>
                    <a:p>
                      <a:pPr algn="r"/>
                      <a:r>
                        <a:rPr lang="en-US">
                          <a:effectLst/>
                        </a:rPr>
                        <a:t>2:15 PM</a:t>
                      </a:r>
                    </a:p>
                  </a:txBody>
                  <a:tcPr marL="142875" marR="142875" marT="95250" marB="95250" anchor="ctr"/>
                </a:tc>
                <a:tc>
                  <a:txBody>
                    <a:bodyPr/>
                    <a:lstStyle/>
                    <a:p>
                      <a:r>
                        <a:rPr lang="en-US">
                          <a:effectLst/>
                        </a:rPr>
                        <a:t>Software Testing and Verification</a:t>
                      </a:r>
                    </a:p>
                  </a:txBody>
                  <a:tcPr marL="142875" marR="142875" marT="95250" marB="95250" anchor="ctr"/>
                </a:tc>
                <a:extLst>
                  <a:ext uri="{0D108BD9-81ED-4DB2-BD59-A6C34878D82A}">
                    <a16:rowId xmlns:a16="http://schemas.microsoft.com/office/drawing/2014/main" val="333202538"/>
                  </a:ext>
                </a:extLst>
              </a:tr>
              <a:tr h="526542">
                <a:tc>
                  <a:txBody>
                    <a:bodyPr/>
                    <a:lstStyle/>
                    <a:p>
                      <a:pPr algn="r"/>
                      <a:r>
                        <a:rPr lang="en-US">
                          <a:effectLst/>
                        </a:rPr>
                        <a:t>3:00 PM</a:t>
                      </a:r>
                    </a:p>
                  </a:txBody>
                  <a:tcPr marL="142875" marR="142875" marT="95250" marB="95250" anchor="ctr"/>
                </a:tc>
                <a:tc>
                  <a:txBody>
                    <a:bodyPr/>
                    <a:lstStyle/>
                    <a:p>
                      <a:r>
                        <a:rPr lang="en-US" i="1">
                          <a:effectLst/>
                        </a:rPr>
                        <a:t>Afternoon break</a:t>
                      </a:r>
                      <a:endParaRPr lang="en-US">
                        <a:effectLst/>
                      </a:endParaRPr>
                    </a:p>
                  </a:txBody>
                  <a:tcPr marL="142875" marR="142875" marT="95250" marB="95250" anchor="ctr"/>
                </a:tc>
                <a:extLst>
                  <a:ext uri="{0D108BD9-81ED-4DB2-BD59-A6C34878D82A}">
                    <a16:rowId xmlns:a16="http://schemas.microsoft.com/office/drawing/2014/main" val="902307701"/>
                  </a:ext>
                </a:extLst>
              </a:tr>
              <a:tr h="526542">
                <a:tc>
                  <a:txBody>
                    <a:bodyPr/>
                    <a:lstStyle/>
                    <a:p>
                      <a:pPr algn="r"/>
                      <a:r>
                        <a:rPr lang="en-US">
                          <a:effectLst/>
                        </a:rPr>
                        <a:t>3:30 PM</a:t>
                      </a:r>
                    </a:p>
                  </a:txBody>
                  <a:tcPr marL="142875" marR="142875" marT="95250" marB="95250" anchor="ctr"/>
                </a:tc>
                <a:tc>
                  <a:txBody>
                    <a:bodyPr/>
                    <a:lstStyle/>
                    <a:p>
                      <a:r>
                        <a:rPr lang="en-US">
                          <a:effectLst/>
                        </a:rPr>
                        <a:t>Managing Computational Experiments</a:t>
                      </a:r>
                    </a:p>
                  </a:txBody>
                  <a:tcPr marL="142875" marR="142875" marT="95250" marB="95250" anchor="ctr"/>
                </a:tc>
                <a:extLst>
                  <a:ext uri="{0D108BD9-81ED-4DB2-BD59-A6C34878D82A}">
                    <a16:rowId xmlns:a16="http://schemas.microsoft.com/office/drawing/2014/main" val="2705533259"/>
                  </a:ext>
                </a:extLst>
              </a:tr>
              <a:tr h="526542">
                <a:tc>
                  <a:txBody>
                    <a:bodyPr/>
                    <a:lstStyle/>
                    <a:p>
                      <a:pPr algn="r"/>
                      <a:r>
                        <a:rPr lang="en-US">
                          <a:effectLst/>
                        </a:rPr>
                        <a:t>4:30 PM</a:t>
                      </a:r>
                    </a:p>
                  </a:txBody>
                  <a:tcPr marL="142875" marR="142875" marT="95250" marB="95250" anchor="ctr"/>
                </a:tc>
                <a:tc>
                  <a:txBody>
                    <a:bodyPr/>
                    <a:lstStyle/>
                    <a:p>
                      <a:r>
                        <a:rPr lang="en-US">
                          <a:effectLst/>
                        </a:rPr>
                        <a:t>Reproducibility of Workflows</a:t>
                      </a:r>
                    </a:p>
                  </a:txBody>
                  <a:tcPr marL="142875" marR="142875" marT="95250" marB="95250" anchor="ctr"/>
                </a:tc>
                <a:extLst>
                  <a:ext uri="{0D108BD9-81ED-4DB2-BD59-A6C34878D82A}">
                    <a16:rowId xmlns:a16="http://schemas.microsoft.com/office/drawing/2014/main" val="1166125975"/>
                  </a:ext>
                </a:extLst>
              </a:tr>
              <a:tr h="526542">
                <a:tc>
                  <a:txBody>
                    <a:bodyPr/>
                    <a:lstStyle/>
                    <a:p>
                      <a:pPr algn="r"/>
                      <a:r>
                        <a:rPr lang="en-US">
                          <a:effectLst/>
                        </a:rPr>
                        <a:t>5:00 PM</a:t>
                      </a:r>
                    </a:p>
                  </a:txBody>
                  <a:tcPr marL="142875" marR="142875" marT="95250" marB="95250" anchor="ctr"/>
                </a:tc>
                <a:tc>
                  <a:txBody>
                    <a:bodyPr/>
                    <a:lstStyle/>
                    <a:p>
                      <a:r>
                        <a:rPr lang="en-US" i="1" dirty="0">
                          <a:effectLst/>
                        </a:rPr>
                        <a:t>Adjourn</a:t>
                      </a:r>
                      <a:endParaRPr lang="en-US" dirty="0">
                        <a:effectLst/>
                      </a:endParaRPr>
                    </a:p>
                  </a:txBody>
                  <a:tcPr marL="142875" marR="142875" marT="95250" marB="95250" anchor="ctr"/>
                </a:tc>
                <a:extLst>
                  <a:ext uri="{0D108BD9-81ED-4DB2-BD59-A6C34878D82A}">
                    <a16:rowId xmlns:a16="http://schemas.microsoft.com/office/drawing/2014/main" val="4002252475"/>
                  </a:ext>
                </a:extLst>
              </a:tr>
            </a:tbl>
          </a:graphicData>
        </a:graphic>
      </p:graphicFrame>
      <p:sp>
        <p:nvSpPr>
          <p:cNvPr id="9" name="TextBox 8">
            <a:extLst>
              <a:ext uri="{FF2B5EF4-FFF2-40B4-BE49-F238E27FC236}">
                <a16:creationId xmlns:a16="http://schemas.microsoft.com/office/drawing/2014/main" id="{2C67F121-FA5A-4323-B777-FC3438185944}"/>
              </a:ext>
            </a:extLst>
          </p:cNvPr>
          <p:cNvSpPr txBox="1"/>
          <p:nvPr/>
        </p:nvSpPr>
        <p:spPr>
          <a:xfrm>
            <a:off x="4537710" y="45720"/>
            <a:ext cx="7651115" cy="646331"/>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The agenda is also available on the tutorial web page.  Visit </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hlinkClick r:id="rId2"/>
              </a:rPr>
              <a:t>https://bssw-tutorial.github.io</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rPr>
              <a:t> </a:t>
            </a: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and click on the link for today’s tutorial</a:t>
            </a:r>
          </a:p>
        </p:txBody>
      </p:sp>
    </p:spTree>
    <p:extLst>
      <p:ext uri="{BB962C8B-B14F-4D97-AF65-F5344CB8AC3E}">
        <p14:creationId xmlns:p14="http://schemas.microsoft.com/office/powerpoint/2010/main" val="19783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dirty="0"/>
              <a:t>Anshu Dubey and Gregory R. Watson, Software Practices for Reproducible Science tutorial, in 2024 ACM Conference on Reproducibility and Replicability (ACM-REP), Rennes, France and online, 2024. DOI: </a:t>
            </a:r>
            <a:r>
              <a:rPr lang="en-US" sz="1600" dirty="0">
                <a:hlinkClick r:id="rId4"/>
              </a:rPr>
              <a:t>10.6084/m9.figshare.26019469</a:t>
            </a:r>
            <a:r>
              <a:rPr lang="en-US" sz="1600" b="1" dirty="0"/>
              <a:t>.</a:t>
            </a:r>
            <a:endParaRPr lang="en-US" sz="1600" b="0" i="0" dirty="0">
              <a:solidFill>
                <a:srgbClr val="111111"/>
              </a:solidFill>
              <a:effectLst/>
              <a:latin typeface="+mn-lt"/>
            </a:endParaRP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p>
          <a:p>
            <a:pPr>
              <a:spcBef>
                <a:spcPts val="400"/>
              </a:spcBef>
            </a:pPr>
            <a:r>
              <a:rPr lang="en-US" sz="1400" b="0" i="0" dirty="0">
                <a:effectLst/>
                <a:latin typeface="+mn-lt"/>
              </a:rPr>
              <a:t>This work was supported by the U.S. Department of Energy, Office of Science, Office of Advanced Scientific Computing Research, Next-Generation Scientific Software Technologies (NGSST) program.</a:t>
            </a:r>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9CC39-F70C-4872-8BAF-FDB4FE40BE11}"/>
              </a:ext>
            </a:extLst>
          </p:cNvPr>
          <p:cNvSpPr>
            <a:spLocks noGrp="1"/>
          </p:cNvSpPr>
          <p:nvPr>
            <p:ph idx="1"/>
          </p:nvPr>
        </p:nvSpPr>
        <p:spPr>
          <a:xfrm>
            <a:off x="365760" y="1280696"/>
            <a:ext cx="11369809" cy="4047778"/>
          </a:xfrm>
        </p:spPr>
        <p:txBody>
          <a:bodyPr/>
          <a:lstStyle/>
          <a:p>
            <a:pPr>
              <a:spcBef>
                <a:spcPts val="1000"/>
              </a:spcBef>
            </a:pPr>
            <a:r>
              <a:rPr lang="en-US" dirty="0"/>
              <a:t>Anshu Dubey, ANL</a:t>
            </a:r>
          </a:p>
          <a:p>
            <a:pPr>
              <a:spcBef>
                <a:spcPts val="1000"/>
              </a:spcBef>
            </a:pPr>
            <a:r>
              <a:rPr lang="en-US" dirty="0"/>
              <a:t>Gregory R. Watson, ORNL</a:t>
            </a:r>
          </a:p>
          <a:p>
            <a:pPr marL="0" indent="0">
              <a:spcBef>
                <a:spcPts val="1000"/>
              </a:spcBef>
              <a:buNone/>
            </a:pPr>
            <a:endParaRPr lang="en-US" dirty="0"/>
          </a:p>
        </p:txBody>
      </p:sp>
      <p:sp>
        <p:nvSpPr>
          <p:cNvPr id="2" name="Title 1">
            <a:extLst>
              <a:ext uri="{FF2B5EF4-FFF2-40B4-BE49-F238E27FC236}">
                <a16:creationId xmlns:a16="http://schemas.microsoft.com/office/drawing/2014/main" id="{D7779183-6189-461C-B4D7-638E6AB5CA5F}"/>
              </a:ext>
            </a:extLst>
          </p:cNvPr>
          <p:cNvSpPr>
            <a:spLocks noGrp="1"/>
          </p:cNvSpPr>
          <p:nvPr>
            <p:ph type="title"/>
          </p:nvPr>
        </p:nvSpPr>
        <p:spPr/>
        <p:txBody>
          <a:bodyPr/>
          <a:lstStyle/>
          <a:p>
            <a:r>
              <a:rPr lang="en-US" dirty="0"/>
              <a:t>About Us</a:t>
            </a:r>
          </a:p>
        </p:txBody>
      </p:sp>
      <p:sp>
        <p:nvSpPr>
          <p:cNvPr id="4" name="TextBox 3">
            <a:extLst>
              <a:ext uri="{FF2B5EF4-FFF2-40B4-BE49-F238E27FC236}">
                <a16:creationId xmlns:a16="http://schemas.microsoft.com/office/drawing/2014/main" id="{75F24105-9372-1C03-4BB0-9287BF335D4A}"/>
              </a:ext>
            </a:extLst>
          </p:cNvPr>
          <p:cNvSpPr txBox="1"/>
          <p:nvPr/>
        </p:nvSpPr>
        <p:spPr>
          <a:xfrm>
            <a:off x="363095" y="4186797"/>
            <a:ext cx="10123321" cy="1661993"/>
          </a:xfrm>
          <a:prstGeom prst="rect">
            <a:avLst/>
          </a:prstGeom>
          <a:noFill/>
        </p:spPr>
        <p:txBody>
          <a:bodyPr wrap="square">
            <a:spAutoFit/>
          </a:bodyPr>
          <a:lstStyle/>
          <a:p>
            <a:pPr marL="227013" indent="-227013">
              <a:spcBef>
                <a:spcPts val="1800"/>
              </a:spcBef>
              <a:buFont typeface="Arial" panose="020B0604020202020204" pitchFamily="34" charset="0"/>
              <a:buChar char="•"/>
            </a:pPr>
            <a:r>
              <a:rPr lang="en-US" sz="2400" dirty="0"/>
              <a:t>Lead PI for COLABS: Collaboration for Better Software for Science</a:t>
            </a:r>
          </a:p>
          <a:p>
            <a:pPr marL="227013" indent="-227013">
              <a:spcBef>
                <a:spcPts val="1800"/>
              </a:spcBef>
              <a:buFont typeface="Arial" panose="020B0604020202020204" pitchFamily="34" charset="0"/>
              <a:buChar char="•"/>
            </a:pPr>
            <a:r>
              <a:rPr lang="en-US" sz="2400" dirty="0"/>
              <a:t>Application Engagement Lead for the RAPIDS </a:t>
            </a:r>
            <a:r>
              <a:rPr lang="en-US" sz="2400" dirty="0" err="1"/>
              <a:t>SciDAC</a:t>
            </a:r>
            <a:r>
              <a:rPr lang="en-US" sz="2400" dirty="0"/>
              <a:t> Institute</a:t>
            </a:r>
          </a:p>
          <a:p>
            <a:pPr marL="227013" indent="-227013">
              <a:spcBef>
                <a:spcPts val="1800"/>
              </a:spcBef>
              <a:buFont typeface="Arial" panose="020B0604020202020204" pitchFamily="34" charset="0"/>
              <a:buChar char="•"/>
            </a:pPr>
            <a:r>
              <a:rPr lang="en-US" sz="2400" dirty="0"/>
              <a:t>Member of the IDEAS Productivity Project: </a:t>
            </a:r>
            <a:r>
              <a:rPr lang="en-US" sz="2400" dirty="0">
                <a:hlinkClick r:id="rId2"/>
              </a:rPr>
              <a:t>http://ideas-productivity.org</a:t>
            </a:r>
            <a:endParaRPr lang="en-US" sz="2400" dirty="0"/>
          </a:p>
        </p:txBody>
      </p:sp>
      <p:grpSp>
        <p:nvGrpSpPr>
          <p:cNvPr id="5" name="Group 4">
            <a:extLst>
              <a:ext uri="{FF2B5EF4-FFF2-40B4-BE49-F238E27FC236}">
                <a16:creationId xmlns:a16="http://schemas.microsoft.com/office/drawing/2014/main" id="{3D009C9C-7569-AE4A-AB05-5A2D29A31C40}"/>
              </a:ext>
            </a:extLst>
          </p:cNvPr>
          <p:cNvGrpSpPr/>
          <p:nvPr/>
        </p:nvGrpSpPr>
        <p:grpSpPr>
          <a:xfrm>
            <a:off x="7765265" y="1427736"/>
            <a:ext cx="1038027" cy="1804941"/>
            <a:chOff x="9222950" y="1485878"/>
            <a:chExt cx="1038027" cy="1804941"/>
          </a:xfrm>
        </p:grpSpPr>
        <p:pic>
          <p:nvPicPr>
            <p:cNvPr id="6" name="Picture 5" descr="A person wearing a hat&#10;&#10;Description automatically generated with medium confidence">
              <a:extLst>
                <a:ext uri="{FF2B5EF4-FFF2-40B4-BE49-F238E27FC236}">
                  <a16:creationId xmlns:a16="http://schemas.microsoft.com/office/drawing/2014/main" id="{FD3F4FE7-F5B1-8BFB-24C4-F3D5551ECB92}"/>
                </a:ext>
              </a:extLst>
            </p:cNvPr>
            <p:cNvPicPr>
              <a:picLocks noChangeAspect="1"/>
            </p:cNvPicPr>
            <p:nvPr/>
          </p:nvPicPr>
          <p:blipFill rotWithShape="1">
            <a:blip r:embed="rId3">
              <a:extLst>
                <a:ext uri="{28A0092B-C50C-407E-A947-70E740481C1C}">
                  <a14:useLocalDpi xmlns:a14="http://schemas.microsoft.com/office/drawing/2010/main" val="0"/>
                </a:ext>
              </a:extLst>
            </a:blip>
            <a:srcRect l="7000" t="-1515" r="7000" b="1515"/>
            <a:stretch/>
          </p:blipFill>
          <p:spPr>
            <a:xfrm>
              <a:off x="9222950" y="1485878"/>
              <a:ext cx="1038027" cy="1207008"/>
            </a:xfrm>
            <a:prstGeom prst="rect">
              <a:avLst/>
            </a:prstGeom>
          </p:spPr>
        </p:pic>
        <p:sp>
          <p:nvSpPr>
            <p:cNvPr id="7" name="TextBox 6">
              <a:extLst>
                <a:ext uri="{FF2B5EF4-FFF2-40B4-BE49-F238E27FC236}">
                  <a16:creationId xmlns:a16="http://schemas.microsoft.com/office/drawing/2014/main" id="{1399CAD7-0E59-DED6-C82F-315923010743}"/>
                </a:ext>
              </a:extLst>
            </p:cNvPr>
            <p:cNvSpPr txBox="1"/>
            <p:nvPr/>
          </p:nvSpPr>
          <p:spPr>
            <a:xfrm>
              <a:off x="9252085" y="2699888"/>
              <a:ext cx="979756" cy="590931"/>
            </a:xfrm>
            <a:prstGeom prst="rect">
              <a:avLst/>
            </a:prstGeom>
            <a:noFill/>
          </p:spPr>
          <p:txBody>
            <a:bodyPr wrap="none" rtlCol="0">
              <a:spAutoFit/>
            </a:bodyPr>
            <a:lstStyle/>
            <a:p>
              <a:pPr algn="ctr">
                <a:lnSpc>
                  <a:spcPct val="90000"/>
                </a:lnSpc>
              </a:pPr>
              <a:r>
                <a:rPr lang="en-US" dirty="0"/>
                <a:t>Greg W</a:t>
              </a:r>
            </a:p>
            <a:p>
              <a:pPr algn="ctr">
                <a:lnSpc>
                  <a:spcPct val="90000"/>
                </a:lnSpc>
              </a:pPr>
              <a:r>
                <a:rPr lang="en-US" i="1" dirty="0"/>
                <a:t>he/him</a:t>
              </a:r>
            </a:p>
          </p:txBody>
        </p:sp>
      </p:grpSp>
      <p:grpSp>
        <p:nvGrpSpPr>
          <p:cNvPr id="8" name="Group 7">
            <a:extLst>
              <a:ext uri="{FF2B5EF4-FFF2-40B4-BE49-F238E27FC236}">
                <a16:creationId xmlns:a16="http://schemas.microsoft.com/office/drawing/2014/main" id="{C22DEB37-50E6-2254-1FB5-B0F6E81B4E4A}"/>
              </a:ext>
            </a:extLst>
          </p:cNvPr>
          <p:cNvGrpSpPr/>
          <p:nvPr/>
        </p:nvGrpSpPr>
        <p:grpSpPr>
          <a:xfrm>
            <a:off x="6094412" y="1427736"/>
            <a:ext cx="954107" cy="1805497"/>
            <a:chOff x="6614147" y="1346049"/>
            <a:chExt cx="954107" cy="1805497"/>
          </a:xfrm>
        </p:grpSpPr>
        <p:sp>
          <p:nvSpPr>
            <p:cNvPr id="9" name="TextBox 8">
              <a:extLst>
                <a:ext uri="{FF2B5EF4-FFF2-40B4-BE49-F238E27FC236}">
                  <a16:creationId xmlns:a16="http://schemas.microsoft.com/office/drawing/2014/main" id="{CEB57978-C3B6-32C4-C6C6-52ACB58C8A06}"/>
                </a:ext>
              </a:extLst>
            </p:cNvPr>
            <p:cNvSpPr txBox="1"/>
            <p:nvPr/>
          </p:nvSpPr>
          <p:spPr>
            <a:xfrm>
              <a:off x="6614147" y="2560615"/>
              <a:ext cx="954107" cy="590931"/>
            </a:xfrm>
            <a:prstGeom prst="rect">
              <a:avLst/>
            </a:prstGeom>
            <a:noFill/>
          </p:spPr>
          <p:txBody>
            <a:bodyPr wrap="none" rtlCol="0">
              <a:spAutoFit/>
            </a:bodyPr>
            <a:lstStyle/>
            <a:p>
              <a:pPr algn="ctr">
                <a:lnSpc>
                  <a:spcPct val="90000"/>
                </a:lnSpc>
              </a:pPr>
              <a:r>
                <a:rPr lang="en-US" dirty="0"/>
                <a:t>Anshu</a:t>
              </a:r>
            </a:p>
            <a:p>
              <a:pPr algn="ctr">
                <a:lnSpc>
                  <a:spcPct val="90000"/>
                </a:lnSpc>
              </a:pPr>
              <a:r>
                <a:rPr lang="en-US" i="1" dirty="0"/>
                <a:t>she/her</a:t>
              </a:r>
            </a:p>
          </p:txBody>
        </p:sp>
        <p:pic>
          <p:nvPicPr>
            <p:cNvPr id="10" name="Picture 9" descr="A person smiling for the camera&#10;&#10;Description automatically generated with low confidence">
              <a:extLst>
                <a:ext uri="{FF2B5EF4-FFF2-40B4-BE49-F238E27FC236}">
                  <a16:creationId xmlns:a16="http://schemas.microsoft.com/office/drawing/2014/main" id="{4F1A04F2-5B52-D284-D8CF-CD12780422C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32063" y="1346049"/>
              <a:ext cx="918273" cy="1207008"/>
            </a:xfrm>
            <a:prstGeom prst="rect">
              <a:avLst/>
            </a:prstGeom>
          </p:spPr>
        </p:pic>
      </p:grpSp>
    </p:spTree>
    <p:extLst>
      <p:ext uri="{BB962C8B-B14F-4D97-AF65-F5344CB8AC3E}">
        <p14:creationId xmlns:p14="http://schemas.microsoft.com/office/powerpoint/2010/main" val="397159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2B88-3DDC-4986-8D89-A3EDC5187EA9}"/>
              </a:ext>
            </a:extLst>
          </p:cNvPr>
          <p:cNvSpPr>
            <a:spLocks noGrp="1"/>
          </p:cNvSpPr>
          <p:nvPr>
            <p:ph type="title"/>
          </p:nvPr>
        </p:nvSpPr>
        <p:spPr/>
        <p:txBody>
          <a:bodyPr/>
          <a:lstStyle/>
          <a:p>
            <a:r>
              <a:rPr lang="en-US" dirty="0"/>
              <a:t>Building an Online Community</a:t>
            </a:r>
          </a:p>
        </p:txBody>
      </p:sp>
      <p:sp>
        <p:nvSpPr>
          <p:cNvPr id="3" name="Content Placeholder 2">
            <a:extLst>
              <a:ext uri="{FF2B5EF4-FFF2-40B4-BE49-F238E27FC236}">
                <a16:creationId xmlns:a16="http://schemas.microsoft.com/office/drawing/2014/main" id="{EE3E28DE-DA44-4ED0-B0F8-EE01B9ACB982}"/>
              </a:ext>
            </a:extLst>
          </p:cNvPr>
          <p:cNvSpPr txBox="1">
            <a:spLocks/>
          </p:cNvSpPr>
          <p:nvPr/>
        </p:nvSpPr>
        <p:spPr>
          <a:xfrm>
            <a:off x="365760" y="937454"/>
            <a:ext cx="11658600" cy="46101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400"/>
              </a:spcBef>
              <a:buFont typeface="Arial" charset="0"/>
              <a:buNone/>
            </a:pPr>
            <a:r>
              <a:rPr lang="en-US" b="1" dirty="0">
                <a:hlinkClick r:id="rId2"/>
              </a:rPr>
              <a:t>https://bssw.io </a:t>
            </a:r>
            <a:endParaRPr lang="en-US" b="1" dirty="0"/>
          </a:p>
          <a:p>
            <a:pPr>
              <a:spcBef>
                <a:spcPts val="400"/>
              </a:spcBef>
            </a:pPr>
            <a:r>
              <a:rPr lang="en-US" sz="2000" b="1" dirty="0">
                <a:solidFill>
                  <a:schemeClr val="accent1"/>
                </a:solidFill>
              </a:rPr>
              <a:t>New </a:t>
            </a:r>
            <a:r>
              <a:rPr lang="en-US" sz="2000" b="1" u="sng" dirty="0">
                <a:solidFill>
                  <a:schemeClr val="accent1"/>
                </a:solidFill>
              </a:rPr>
              <a:t>community-based resource</a:t>
            </a:r>
            <a:r>
              <a:rPr lang="en-US" sz="2000" b="1" dirty="0">
                <a:solidFill>
                  <a:schemeClr val="accent1"/>
                </a:solidFill>
              </a:rPr>
              <a:t> for scientific software </a:t>
            </a:r>
            <a:br>
              <a:rPr lang="en-US" sz="2000" b="1" dirty="0">
                <a:solidFill>
                  <a:schemeClr val="accent1"/>
                </a:solidFill>
              </a:rPr>
            </a:br>
            <a:r>
              <a:rPr lang="en-US" sz="2000" b="1" dirty="0">
                <a:solidFill>
                  <a:schemeClr val="accent1"/>
                </a:solidFill>
              </a:rPr>
              <a:t>improvement</a:t>
            </a:r>
          </a:p>
          <a:p>
            <a:pPr>
              <a:spcBef>
                <a:spcPts val="400"/>
              </a:spcBef>
            </a:pPr>
            <a:r>
              <a:rPr lang="en-US" sz="2000" dirty="0"/>
              <a:t>A central hub for sharing information on practices, techniques, experiences, and tools to improve developer productivity and software sustainability for computational science &amp; engineering (CSE)</a:t>
            </a:r>
            <a:endParaRPr lang="en-US" dirty="0"/>
          </a:p>
          <a:p>
            <a:pPr marL="0" indent="0">
              <a:buFont typeface="Arial" charset="0"/>
              <a:buNone/>
            </a:pPr>
            <a:r>
              <a:rPr lang="en-US" b="1" dirty="0"/>
              <a:t>Goals</a:t>
            </a:r>
          </a:p>
          <a:p>
            <a:pPr>
              <a:spcBef>
                <a:spcPts val="400"/>
              </a:spcBef>
            </a:pPr>
            <a:r>
              <a:rPr lang="en-US" sz="2000" dirty="0"/>
              <a:t>Raise awareness of the importance of </a:t>
            </a:r>
            <a:r>
              <a:rPr lang="en-US" sz="2000" b="1" dirty="0"/>
              <a:t>good software practices </a:t>
            </a:r>
            <a:r>
              <a:rPr lang="en-US" sz="2000" dirty="0"/>
              <a:t>to scientific productivity and to the quality and reliability of computationally-based scientific results</a:t>
            </a:r>
          </a:p>
          <a:p>
            <a:pPr>
              <a:spcBef>
                <a:spcPts val="400"/>
              </a:spcBef>
            </a:pPr>
            <a:r>
              <a:rPr lang="en-US" sz="2000" dirty="0"/>
              <a:t>Raise awareness of the </a:t>
            </a:r>
            <a:r>
              <a:rPr lang="en-US" sz="2000" b="1" dirty="0"/>
              <a:t>increasing challenges </a:t>
            </a:r>
            <a:r>
              <a:rPr lang="en-US" sz="2000" dirty="0"/>
              <a:t>facing CSE software developers as high-end computing heads to extreme scales</a:t>
            </a:r>
          </a:p>
          <a:p>
            <a:pPr>
              <a:spcBef>
                <a:spcPts val="400"/>
              </a:spcBef>
            </a:pPr>
            <a:r>
              <a:rPr lang="en-US" sz="2000" dirty="0"/>
              <a:t>Help CSE researchers </a:t>
            </a:r>
            <a:r>
              <a:rPr lang="en-US" sz="2000" b="1" dirty="0"/>
              <a:t>increase effectiveness </a:t>
            </a:r>
            <a:r>
              <a:rPr lang="en-US" sz="2000" dirty="0"/>
              <a:t>as well as leverage and impact</a:t>
            </a:r>
          </a:p>
          <a:p>
            <a:pPr>
              <a:spcBef>
                <a:spcPts val="400"/>
              </a:spcBef>
            </a:pPr>
            <a:r>
              <a:rPr lang="en-US" sz="2000" b="1" dirty="0"/>
              <a:t>Facilitate CSE collaboration via software</a:t>
            </a:r>
            <a:r>
              <a:rPr lang="en-US" sz="2000" dirty="0"/>
              <a:t> in order to advance scientific discoveries</a:t>
            </a:r>
          </a:p>
          <a:p>
            <a:pPr marL="0" indent="0">
              <a:buFont typeface="Arial" charset="0"/>
              <a:buNone/>
            </a:pPr>
            <a:r>
              <a:rPr lang="en-US" b="1" dirty="0"/>
              <a:t>Site users can…</a:t>
            </a:r>
          </a:p>
          <a:p>
            <a:pPr>
              <a:spcBef>
                <a:spcPts val="400"/>
              </a:spcBef>
            </a:pPr>
            <a:r>
              <a:rPr lang="en-US" sz="2000" b="1" dirty="0"/>
              <a:t>Find information </a:t>
            </a:r>
            <a:r>
              <a:rPr lang="en-US" sz="2000" dirty="0"/>
              <a:t>on scientific software topics</a:t>
            </a:r>
          </a:p>
          <a:p>
            <a:pPr>
              <a:spcBef>
                <a:spcPts val="400"/>
              </a:spcBef>
            </a:pPr>
            <a:r>
              <a:rPr lang="en-US" sz="2000" b="1" dirty="0"/>
              <a:t>Contribute new resources </a:t>
            </a:r>
            <a:r>
              <a:rPr lang="en-US" sz="2000" dirty="0"/>
              <a:t>based on your experiences</a:t>
            </a:r>
          </a:p>
          <a:p>
            <a:pPr>
              <a:spcBef>
                <a:spcPts val="400"/>
              </a:spcBef>
            </a:pPr>
            <a:r>
              <a:rPr lang="en-US" sz="2000" dirty="0"/>
              <a:t>Create content tailored to the unique needs and </a:t>
            </a:r>
            <a:br>
              <a:rPr lang="en-US" sz="2000" dirty="0"/>
            </a:br>
            <a:r>
              <a:rPr lang="en-US" sz="2000" dirty="0"/>
              <a:t>perspectives of a focused scientific domain</a:t>
            </a:r>
          </a:p>
        </p:txBody>
      </p:sp>
      <p:pic>
        <p:nvPicPr>
          <p:cNvPr id="4" name="Picture 3" descr="Screen Shot 2017-01-21 at 6.45.35 PM.png">
            <a:extLst>
              <a:ext uri="{FF2B5EF4-FFF2-40B4-BE49-F238E27FC236}">
                <a16:creationId xmlns:a16="http://schemas.microsoft.com/office/drawing/2014/main" id="{4305FC7E-611D-4E7E-952D-9882E099EE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3534" y="320039"/>
            <a:ext cx="3357819" cy="1440667"/>
          </a:xfrm>
          <a:prstGeom prst="rect">
            <a:avLst/>
          </a:prstGeom>
        </p:spPr>
      </p:pic>
    </p:spTree>
    <p:extLst>
      <p:ext uri="{BB962C8B-B14F-4D97-AF65-F5344CB8AC3E}">
        <p14:creationId xmlns:p14="http://schemas.microsoft.com/office/powerpoint/2010/main" val="245510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8CB878-0734-4463-835E-51258994794F}"/>
              </a:ext>
            </a:extLst>
          </p:cNvPr>
          <p:cNvSpPr>
            <a:spLocks noGrp="1"/>
          </p:cNvSpPr>
          <p:nvPr>
            <p:ph type="title"/>
          </p:nvPr>
        </p:nvSpPr>
        <p:spPr/>
        <p:txBody>
          <a:bodyPr/>
          <a:lstStyle/>
          <a:p>
            <a:r>
              <a:rPr lang="en-US" dirty="0"/>
              <a:t>Follow </a:t>
            </a:r>
            <a:r>
              <a:rPr lang="en-US" dirty="0" err="1"/>
              <a:t>BSSw</a:t>
            </a:r>
            <a:endParaRPr lang="en-US" dirty="0"/>
          </a:p>
        </p:txBody>
      </p:sp>
      <p:sp>
        <p:nvSpPr>
          <p:cNvPr id="4" name="Content Placeholder 3">
            <a:extLst>
              <a:ext uri="{FF2B5EF4-FFF2-40B4-BE49-F238E27FC236}">
                <a16:creationId xmlns:a16="http://schemas.microsoft.com/office/drawing/2014/main" id="{AE2680D0-A841-4E56-972F-EBFB89AD4D33}"/>
              </a:ext>
            </a:extLst>
          </p:cNvPr>
          <p:cNvSpPr>
            <a:spLocks noGrp="1"/>
          </p:cNvSpPr>
          <p:nvPr>
            <p:ph idx="1"/>
          </p:nvPr>
        </p:nvSpPr>
        <p:spPr/>
        <p:txBody>
          <a:bodyPr/>
          <a:lstStyle/>
          <a:p>
            <a:pPr>
              <a:spcBef>
                <a:spcPts val="2400"/>
              </a:spcBef>
            </a:pPr>
            <a:r>
              <a:rPr lang="en-US" dirty="0" err="1"/>
              <a:t>BSSw</a:t>
            </a:r>
            <a:r>
              <a:rPr lang="en-US" dirty="0"/>
              <a:t> Digest: </a:t>
            </a:r>
            <a:r>
              <a:rPr lang="en-US" dirty="0">
                <a:hlinkClick r:id="rId2"/>
              </a:rPr>
              <a:t>https://bssw.io/pages/receive-our-email-digest</a:t>
            </a:r>
            <a:endParaRPr lang="en-US" dirty="0"/>
          </a:p>
          <a:p>
            <a:pPr lvl="1"/>
            <a:r>
              <a:rPr lang="en-US" dirty="0"/>
              <a:t>Updates on </a:t>
            </a:r>
            <a:r>
              <a:rPr lang="en-US" dirty="0" err="1"/>
              <a:t>BSSw</a:t>
            </a:r>
            <a:r>
              <a:rPr lang="en-US" dirty="0"/>
              <a:t> content</a:t>
            </a:r>
          </a:p>
          <a:p>
            <a:pPr lvl="2"/>
            <a:r>
              <a:rPr lang="en-US" dirty="0"/>
              <a:t>New blog posts, events, and resources</a:t>
            </a:r>
          </a:p>
          <a:p>
            <a:pPr lvl="2"/>
            <a:r>
              <a:rPr lang="en-US" dirty="0" err="1"/>
              <a:t>BSSw</a:t>
            </a:r>
            <a:r>
              <a:rPr lang="en-US" dirty="0"/>
              <a:t> Fellowship</a:t>
            </a:r>
          </a:p>
          <a:p>
            <a:pPr lvl="1"/>
            <a:r>
              <a:rPr lang="en-US" dirty="0"/>
              <a:t>Typically 1-2 messages per month</a:t>
            </a:r>
          </a:p>
          <a:p>
            <a:pPr lvl="1"/>
            <a:r>
              <a:rPr lang="en-US" dirty="0"/>
              <a:t>Also: RSS feed: </a:t>
            </a:r>
            <a:r>
              <a:rPr lang="en-US" dirty="0">
                <a:hlinkClick r:id="rId3"/>
              </a:rPr>
              <a:t>https://bssw.io/items.rss</a:t>
            </a:r>
            <a:endParaRPr lang="en-US" dirty="0"/>
          </a:p>
        </p:txBody>
      </p:sp>
      <p:pic>
        <p:nvPicPr>
          <p:cNvPr id="5" name="Picture 4" descr="Screen Shot 2017-01-21 at 6.45.35 PM.png">
            <a:extLst>
              <a:ext uri="{FF2B5EF4-FFF2-40B4-BE49-F238E27FC236}">
                <a16:creationId xmlns:a16="http://schemas.microsoft.com/office/drawing/2014/main" id="{DDAA8357-C3CA-4399-9F08-27998285347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58894" y="2643687"/>
            <a:ext cx="2109916" cy="905256"/>
          </a:xfrm>
          <a:prstGeom prst="rect">
            <a:avLst/>
          </a:prstGeom>
        </p:spPr>
      </p:pic>
    </p:spTree>
    <p:extLst>
      <p:ext uri="{BB962C8B-B14F-4D97-AF65-F5344CB8AC3E}">
        <p14:creationId xmlns:p14="http://schemas.microsoft.com/office/powerpoint/2010/main" val="2696507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BE35E-77C5-46DD-9F5D-290B55BEC8BD}"/>
              </a:ext>
            </a:extLst>
          </p:cNvPr>
          <p:cNvSpPr>
            <a:spLocks noGrp="1"/>
          </p:cNvSpPr>
          <p:nvPr>
            <p:ph type="title"/>
          </p:nvPr>
        </p:nvSpPr>
        <p:spPr/>
        <p:txBody>
          <a:bodyPr/>
          <a:lstStyle/>
          <a:p>
            <a:r>
              <a:rPr lang="en-US" dirty="0"/>
              <a:t>The Importance of Naming</a:t>
            </a:r>
          </a:p>
        </p:txBody>
      </p:sp>
      <p:sp>
        <p:nvSpPr>
          <p:cNvPr id="3" name="Content Placeholder 2">
            <a:extLst>
              <a:ext uri="{FF2B5EF4-FFF2-40B4-BE49-F238E27FC236}">
                <a16:creationId xmlns:a16="http://schemas.microsoft.com/office/drawing/2014/main" id="{0570DD6F-C774-41C2-BFA4-30EE69373698}"/>
              </a:ext>
            </a:extLst>
          </p:cNvPr>
          <p:cNvSpPr>
            <a:spLocks noGrp="1"/>
          </p:cNvSpPr>
          <p:nvPr>
            <p:ph idx="1"/>
          </p:nvPr>
        </p:nvSpPr>
        <p:spPr>
          <a:xfrm>
            <a:off x="365760" y="1231518"/>
            <a:ext cx="11369809" cy="4047778"/>
          </a:xfrm>
        </p:spPr>
        <p:txBody>
          <a:bodyPr/>
          <a:lstStyle/>
          <a:p>
            <a:r>
              <a:rPr lang="en-US" dirty="0"/>
              <a:t>Computing is rife with terminology that many consider harmful and exclusionary</a:t>
            </a:r>
          </a:p>
          <a:p>
            <a:pPr lvl="1"/>
            <a:r>
              <a:rPr lang="en-US" dirty="0"/>
              <a:t>Examples include: whitelist/blacklist, master/slave, and master (standalone)</a:t>
            </a:r>
          </a:p>
          <a:p>
            <a:r>
              <a:rPr lang="en-US" dirty="0"/>
              <a:t>We support efforts to replace such language with more inclusive language</a:t>
            </a:r>
          </a:p>
          <a:p>
            <a:r>
              <a:rPr lang="en-US" dirty="0"/>
              <a:t>In this tutorial, we strive to use inclusive language</a:t>
            </a:r>
          </a:p>
          <a:p>
            <a:pPr lvl="1"/>
            <a:r>
              <a:rPr lang="en-US" dirty="0"/>
              <a:t>Example: we use “main” for the default git branch, even where outside sources we reference may use “master”</a:t>
            </a:r>
          </a:p>
          <a:p>
            <a:r>
              <a:rPr lang="en-US" dirty="0"/>
              <a:t>We welcome suggestions for further improvements in our tutorial</a:t>
            </a:r>
          </a:p>
          <a:p>
            <a:r>
              <a:rPr lang="en-US" dirty="0"/>
              <a:t>Additional information:</a:t>
            </a:r>
          </a:p>
          <a:p>
            <a:pPr lvl="1"/>
            <a:r>
              <a:rPr lang="en-US" dirty="0"/>
              <a:t>The </a:t>
            </a:r>
            <a:r>
              <a:rPr lang="en-US" dirty="0">
                <a:hlinkClick r:id="rId2"/>
              </a:rPr>
              <a:t>Inclusive Naming Initiative</a:t>
            </a:r>
            <a:endParaRPr lang="en-US" dirty="0"/>
          </a:p>
          <a:p>
            <a:pPr lvl="1"/>
            <a:r>
              <a:rPr lang="en-US" dirty="0"/>
              <a:t>The BSSw.io </a:t>
            </a:r>
            <a:r>
              <a:rPr lang="en-US" dirty="0">
                <a:hlinkClick r:id="rId3"/>
              </a:rPr>
              <a:t>resource on inclusive naming</a:t>
            </a:r>
            <a:r>
              <a:rPr lang="en-US" dirty="0"/>
              <a:t> provides some additional context and links</a:t>
            </a:r>
          </a:p>
        </p:txBody>
      </p:sp>
    </p:spTree>
    <p:extLst>
      <p:ext uri="{BB962C8B-B14F-4D97-AF65-F5344CB8AC3E}">
        <p14:creationId xmlns:p14="http://schemas.microsoft.com/office/powerpoint/2010/main" val="3064435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A2901-48B8-469D-BFD7-34B28CA8F61C}"/>
              </a:ext>
            </a:extLst>
          </p:cNvPr>
          <p:cNvSpPr>
            <a:spLocks noGrp="1"/>
          </p:cNvSpPr>
          <p:nvPr>
            <p:ph type="title"/>
          </p:nvPr>
        </p:nvSpPr>
        <p:spPr/>
        <p:txBody>
          <a:bodyPr/>
          <a:lstStyle/>
          <a:p>
            <a:r>
              <a:rPr lang="en-US" dirty="0" err="1"/>
              <a:t>BSSw</a:t>
            </a:r>
            <a:r>
              <a:rPr lang="en-US" dirty="0"/>
              <a:t> Tutorial Web Site</a:t>
            </a:r>
          </a:p>
        </p:txBody>
      </p:sp>
      <p:sp>
        <p:nvSpPr>
          <p:cNvPr id="3" name="Content Placeholder 2">
            <a:extLst>
              <a:ext uri="{FF2B5EF4-FFF2-40B4-BE49-F238E27FC236}">
                <a16:creationId xmlns:a16="http://schemas.microsoft.com/office/drawing/2014/main" id="{1C6E25F3-5A8B-478E-83F2-ED0BCAF1B015}"/>
              </a:ext>
            </a:extLst>
          </p:cNvPr>
          <p:cNvSpPr>
            <a:spLocks noGrp="1"/>
          </p:cNvSpPr>
          <p:nvPr>
            <p:ph idx="1"/>
          </p:nvPr>
        </p:nvSpPr>
        <p:spPr>
          <a:xfrm>
            <a:off x="365760" y="1737360"/>
            <a:ext cx="7453937" cy="4047778"/>
          </a:xfrm>
        </p:spPr>
        <p:txBody>
          <a:bodyPr/>
          <a:lstStyle/>
          <a:p>
            <a:r>
              <a:rPr lang="en-US" sz="2400" b="1" dirty="0">
                <a:hlinkClick r:id="rId2"/>
              </a:rPr>
              <a:t>https://bssw-tutorial.github.io/</a:t>
            </a:r>
            <a:r>
              <a:rPr lang="en-US" sz="2400" b="1" dirty="0"/>
              <a:t> </a:t>
            </a:r>
            <a:r>
              <a:rPr lang="en-US" sz="2400" dirty="0"/>
              <a:t>is the one URL you need to find all the resources for this tutorial</a:t>
            </a:r>
          </a:p>
          <a:p>
            <a:r>
              <a:rPr lang="en-US" dirty="0"/>
              <a:t>Each tutorial event has its own page</a:t>
            </a:r>
          </a:p>
          <a:p>
            <a:r>
              <a:rPr lang="en-US" dirty="0"/>
              <a:t>Each tutorial page is considered archival</a:t>
            </a:r>
          </a:p>
          <a:p>
            <a:pPr lvl="1"/>
            <a:r>
              <a:rPr lang="en-US" dirty="0"/>
              <a:t>All of the materials used in that tutorial (or links to them)</a:t>
            </a:r>
          </a:p>
          <a:p>
            <a:pPr lvl="1"/>
            <a:r>
              <a:rPr lang="en-US" dirty="0"/>
              <a:t>Materials may be updated if we find mistakes</a:t>
            </a:r>
          </a:p>
        </p:txBody>
      </p:sp>
      <p:pic>
        <p:nvPicPr>
          <p:cNvPr id="6" name="Picture 5" descr="Graphical user interface, text&#10;&#10;Description automatically generated">
            <a:extLst>
              <a:ext uri="{FF2B5EF4-FFF2-40B4-BE49-F238E27FC236}">
                <a16:creationId xmlns:a16="http://schemas.microsoft.com/office/drawing/2014/main" id="{B36C999D-A67A-4A27-A8A2-05E0A7E3AD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9697" y="455350"/>
            <a:ext cx="4089597" cy="534500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66987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7752C-4E2B-4E58-8726-8BAC8610FAC7}"/>
              </a:ext>
            </a:extLst>
          </p:cNvPr>
          <p:cNvSpPr>
            <a:spLocks noGrp="1"/>
          </p:cNvSpPr>
          <p:nvPr>
            <p:ph type="title"/>
          </p:nvPr>
        </p:nvSpPr>
        <p:spPr/>
        <p:txBody>
          <a:bodyPr/>
          <a:lstStyle/>
          <a:p>
            <a:r>
              <a:rPr lang="en-US" dirty="0"/>
              <a:t>Explaining Slide 2</a:t>
            </a:r>
          </a:p>
        </p:txBody>
      </p:sp>
      <p:sp>
        <p:nvSpPr>
          <p:cNvPr id="3" name="Content Placeholder 2">
            <a:extLst>
              <a:ext uri="{FF2B5EF4-FFF2-40B4-BE49-F238E27FC236}">
                <a16:creationId xmlns:a16="http://schemas.microsoft.com/office/drawing/2014/main" id="{9A010E9D-1983-429B-A89D-EBF4829E152F}"/>
              </a:ext>
            </a:extLst>
          </p:cNvPr>
          <p:cNvSpPr>
            <a:spLocks noGrp="1"/>
          </p:cNvSpPr>
          <p:nvPr>
            <p:ph idx="1"/>
          </p:nvPr>
        </p:nvSpPr>
        <p:spPr>
          <a:xfrm>
            <a:off x="365760" y="1049985"/>
            <a:ext cx="11369809" cy="4047778"/>
          </a:xfrm>
        </p:spPr>
        <p:txBody>
          <a:bodyPr/>
          <a:lstStyle/>
          <a:p>
            <a:r>
              <a:rPr lang="en-US" dirty="0"/>
              <a:t>Slide 2 in all of our presentations contains the license, citation, and acknowledgements for the tutorial</a:t>
            </a:r>
          </a:p>
          <a:p>
            <a:r>
              <a:rPr lang="en-US" dirty="0"/>
              <a:t>(Software) best practice to make your license and preferred citation(s) </a:t>
            </a:r>
            <a:r>
              <a:rPr lang="en-US"/>
              <a:t>easily findable</a:t>
            </a:r>
            <a:endParaRPr lang="en-US" dirty="0"/>
          </a:p>
          <a:p>
            <a:r>
              <a:rPr lang="en-US" dirty="0"/>
              <a:t>Sponsor acknowledgements rarely hurt!</a:t>
            </a:r>
          </a:p>
        </p:txBody>
      </p:sp>
      <p:pic>
        <p:nvPicPr>
          <p:cNvPr id="10" name="Picture 9" descr="A document with text and images&#10;&#10;Description automatically generated">
            <a:extLst>
              <a:ext uri="{FF2B5EF4-FFF2-40B4-BE49-F238E27FC236}">
                <a16:creationId xmlns:a16="http://schemas.microsoft.com/office/drawing/2014/main" id="{77E2D18D-1073-12C7-771C-B42CCA7E04E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 b="23157"/>
          <a:stretch/>
        </p:blipFill>
        <p:spPr>
          <a:xfrm>
            <a:off x="1938615" y="3256754"/>
            <a:ext cx="7772400" cy="3383280"/>
          </a:xfrm>
          <a:prstGeom prst="rect">
            <a:avLst/>
          </a:prstGeom>
        </p:spPr>
      </p:pic>
    </p:spTree>
    <p:extLst>
      <p:ext uri="{BB962C8B-B14F-4D97-AF65-F5344CB8AC3E}">
        <p14:creationId xmlns:p14="http://schemas.microsoft.com/office/powerpoint/2010/main" val="2504672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CFF0-36AC-4BF3-96D2-C6F302144850}"/>
              </a:ext>
            </a:extLst>
          </p:cNvPr>
          <p:cNvSpPr>
            <a:spLocks noGrp="1"/>
          </p:cNvSpPr>
          <p:nvPr>
            <p:ph type="title"/>
          </p:nvPr>
        </p:nvSpPr>
        <p:spPr/>
        <p:txBody>
          <a:bodyPr/>
          <a:lstStyle/>
          <a:p>
            <a:r>
              <a:rPr lang="en-US" dirty="0"/>
              <a:t>We Want to Interact with You!</a:t>
            </a:r>
          </a:p>
        </p:txBody>
      </p:sp>
      <p:sp>
        <p:nvSpPr>
          <p:cNvPr id="3" name="Content Placeholder 2">
            <a:extLst>
              <a:ext uri="{FF2B5EF4-FFF2-40B4-BE49-F238E27FC236}">
                <a16:creationId xmlns:a16="http://schemas.microsoft.com/office/drawing/2014/main" id="{AEFD04A9-5547-4AC6-89F3-E6EEC039A00D}"/>
              </a:ext>
            </a:extLst>
          </p:cNvPr>
          <p:cNvSpPr>
            <a:spLocks noGrp="1"/>
          </p:cNvSpPr>
          <p:nvPr>
            <p:ph idx="1"/>
          </p:nvPr>
        </p:nvSpPr>
        <p:spPr>
          <a:xfrm>
            <a:off x="365760" y="919230"/>
            <a:ext cx="11369809" cy="4047778"/>
          </a:xfrm>
        </p:spPr>
        <p:txBody>
          <a:bodyPr/>
          <a:lstStyle/>
          <a:p>
            <a:pPr>
              <a:spcBef>
                <a:spcPts val="1800"/>
              </a:spcBef>
            </a:pPr>
            <a:r>
              <a:rPr lang="en-US" dirty="0"/>
              <a:t>We find these tutorials most interesting and informative (for everyone) if you ask questions and share experiences!</a:t>
            </a:r>
          </a:p>
          <a:p>
            <a:pPr lvl="1">
              <a:spcBef>
                <a:spcPts val="400"/>
              </a:spcBef>
            </a:pPr>
            <a:r>
              <a:rPr lang="en-US" dirty="0"/>
              <a:t>We learn too!</a:t>
            </a:r>
          </a:p>
          <a:p>
            <a:pPr>
              <a:spcBef>
                <a:spcPts val="400"/>
              </a:spcBef>
            </a:pPr>
            <a:r>
              <a:rPr lang="en-US" dirty="0"/>
              <a:t>Please raise your hand at any time to ask a question</a:t>
            </a:r>
          </a:p>
          <a:p>
            <a:pPr>
              <a:spcBef>
                <a:spcPts val="1200"/>
              </a:spcBef>
            </a:pPr>
            <a:r>
              <a:rPr lang="en-US" dirty="0"/>
              <a:t>After the tutorial email us at </a:t>
            </a:r>
            <a:r>
              <a:rPr lang="en-US" dirty="0">
                <a:hlinkClick r:id="rId2"/>
              </a:rPr>
              <a:t>bssw-tutorial@lists.mcs.anl.gov</a:t>
            </a:r>
            <a:endParaRPr lang="en-US" dirty="0"/>
          </a:p>
          <a:p>
            <a:pPr lvl="1">
              <a:spcBef>
                <a:spcPts val="400"/>
              </a:spcBef>
            </a:pPr>
            <a:r>
              <a:rPr lang="en-US" dirty="0"/>
              <a:t>With questions or feedback</a:t>
            </a:r>
          </a:p>
          <a:p>
            <a:pPr lvl="1"/>
            <a:r>
              <a:rPr lang="en-US" dirty="0"/>
              <a:t>The list moderator will allow your messages to be posted</a:t>
            </a:r>
          </a:p>
          <a:p>
            <a:r>
              <a:rPr lang="en-US" dirty="0"/>
              <a:t>Refer to </a:t>
            </a:r>
            <a:r>
              <a:rPr lang="en-US" dirty="0">
                <a:hlinkClick r:id="rId3"/>
              </a:rPr>
              <a:t>bssw-tutorial.github.io</a:t>
            </a:r>
            <a:r>
              <a:rPr lang="en-US" dirty="0"/>
              <a:t> page for all tutorial materials</a:t>
            </a:r>
          </a:p>
        </p:txBody>
      </p:sp>
    </p:spTree>
    <p:extLst>
      <p:ext uri="{BB962C8B-B14F-4D97-AF65-F5344CB8AC3E}">
        <p14:creationId xmlns:p14="http://schemas.microsoft.com/office/powerpoint/2010/main" val="3695382487"/>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3215</TotalTime>
  <Words>1035</Words>
  <Application>Microsoft Office PowerPoint</Application>
  <PresentationFormat>Custom</PresentationFormat>
  <Paragraphs>94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-apple-system</vt:lpstr>
      <vt:lpstr>Arial</vt:lpstr>
      <vt:lpstr>Arial Black</vt:lpstr>
      <vt:lpstr>Calibri</vt:lpstr>
      <vt:lpstr>Presentations (Wide Screen)</vt:lpstr>
      <vt:lpstr>Software Practices for Reproducible Science</vt:lpstr>
      <vt:lpstr>License, Citation and Acknowledgements</vt:lpstr>
      <vt:lpstr>About Us</vt:lpstr>
      <vt:lpstr>Building an Online Community</vt:lpstr>
      <vt:lpstr>Follow BSSw</vt:lpstr>
      <vt:lpstr>The Importance of Naming</vt:lpstr>
      <vt:lpstr>BSSw Tutorial Web Site</vt:lpstr>
      <vt:lpstr>Explaining Slide 2</vt:lpstr>
      <vt:lpstr>We Want to Interact with You!</vt:lpstr>
      <vt:lpstr>Agenda</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414</cp:revision>
  <cp:lastPrinted>2017-11-02T18:35:01Z</cp:lastPrinted>
  <dcterms:created xsi:type="dcterms:W3CDTF">2018-11-06T17:28:56Z</dcterms:created>
  <dcterms:modified xsi:type="dcterms:W3CDTF">2024-06-12T03:29:07Z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