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1"/>
  </p:notesMasterIdLst>
  <p:handoutMasterIdLst>
    <p:handoutMasterId r:id="rId62"/>
  </p:handoutMasterIdLst>
  <p:sldIdLst>
    <p:sldId id="256" r:id="rId5"/>
    <p:sldId id="1853" r:id="rId6"/>
    <p:sldId id="362" r:id="rId7"/>
    <p:sldId id="363" r:id="rId8"/>
    <p:sldId id="364" r:id="rId9"/>
    <p:sldId id="365" r:id="rId10"/>
    <p:sldId id="368" r:id="rId11"/>
    <p:sldId id="332" r:id="rId12"/>
    <p:sldId id="369" r:id="rId13"/>
    <p:sldId id="370" r:id="rId14"/>
    <p:sldId id="371" r:id="rId15"/>
    <p:sldId id="372" r:id="rId16"/>
    <p:sldId id="373" r:id="rId17"/>
    <p:sldId id="293" r:id="rId18"/>
    <p:sldId id="276" r:id="rId19"/>
    <p:sldId id="277" r:id="rId20"/>
    <p:sldId id="279" r:id="rId21"/>
    <p:sldId id="287" r:id="rId22"/>
    <p:sldId id="280" r:id="rId23"/>
    <p:sldId id="281" r:id="rId24"/>
    <p:sldId id="294" r:id="rId25"/>
    <p:sldId id="295" r:id="rId26"/>
    <p:sldId id="288" r:id="rId27"/>
    <p:sldId id="282" r:id="rId28"/>
    <p:sldId id="283" r:id="rId29"/>
    <p:sldId id="374" r:id="rId30"/>
    <p:sldId id="375" r:id="rId31"/>
    <p:sldId id="325" r:id="rId32"/>
    <p:sldId id="326" r:id="rId33"/>
    <p:sldId id="327" r:id="rId34"/>
    <p:sldId id="328" r:id="rId35"/>
    <p:sldId id="330" r:id="rId36"/>
    <p:sldId id="331" r:id="rId37"/>
    <p:sldId id="329" r:id="rId38"/>
    <p:sldId id="337" r:id="rId39"/>
    <p:sldId id="333" r:id="rId40"/>
    <p:sldId id="354" r:id="rId41"/>
    <p:sldId id="336" r:id="rId42"/>
    <p:sldId id="335" r:id="rId43"/>
    <p:sldId id="338" r:id="rId44"/>
    <p:sldId id="339" r:id="rId45"/>
    <p:sldId id="355" r:id="rId46"/>
    <p:sldId id="343" r:id="rId47"/>
    <p:sldId id="344" r:id="rId48"/>
    <p:sldId id="345" r:id="rId49"/>
    <p:sldId id="346" r:id="rId50"/>
    <p:sldId id="347" r:id="rId51"/>
    <p:sldId id="348" r:id="rId52"/>
    <p:sldId id="349" r:id="rId53"/>
    <p:sldId id="350" r:id="rId54"/>
    <p:sldId id="351" r:id="rId55"/>
    <p:sldId id="352" r:id="rId56"/>
    <p:sldId id="356" r:id="rId57"/>
    <p:sldId id="357" r:id="rId58"/>
    <p:sldId id="358" r:id="rId59"/>
    <p:sldId id="353" r:id="rId6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20690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855819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15</a:t>
            </a:fld>
            <a:endParaRPr lang="en-US"/>
          </a:p>
        </p:txBody>
      </p:sp>
    </p:spTree>
    <p:extLst>
      <p:ext uri="{BB962C8B-B14F-4D97-AF65-F5344CB8AC3E}">
        <p14:creationId xmlns:p14="http://schemas.microsoft.com/office/powerpoint/2010/main" val="32215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82251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95903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383061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30</a:t>
            </a:fld>
            <a:endParaRPr lang="en-US"/>
          </a:p>
        </p:txBody>
      </p:sp>
    </p:spTree>
    <p:extLst>
      <p:ext uri="{BB962C8B-B14F-4D97-AF65-F5344CB8AC3E}">
        <p14:creationId xmlns:p14="http://schemas.microsoft.com/office/powerpoint/2010/main" val="249532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88131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32</a:t>
            </a:fld>
            <a:endParaRPr lang="en-US"/>
          </a:p>
        </p:txBody>
      </p:sp>
    </p:spTree>
    <p:extLst>
      <p:ext uri="{BB962C8B-B14F-4D97-AF65-F5344CB8AC3E}">
        <p14:creationId xmlns:p14="http://schemas.microsoft.com/office/powerpoint/2010/main" val="3848766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33</a:t>
            </a:fld>
            <a:endParaRPr lang="en-US"/>
          </a:p>
        </p:txBody>
      </p:sp>
    </p:spTree>
    <p:extLst>
      <p:ext uri="{BB962C8B-B14F-4D97-AF65-F5344CB8AC3E}">
        <p14:creationId xmlns:p14="http://schemas.microsoft.com/office/powerpoint/2010/main" val="2778765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413431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30774420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19796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40</a:t>
            </a:fld>
            <a:endParaRPr lang="en-US"/>
          </a:p>
        </p:txBody>
      </p:sp>
    </p:spTree>
    <p:extLst>
      <p:ext uri="{BB962C8B-B14F-4D97-AF65-F5344CB8AC3E}">
        <p14:creationId xmlns:p14="http://schemas.microsoft.com/office/powerpoint/2010/main" val="315394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47</a:t>
            </a:fld>
            <a:endParaRPr lang="en-US"/>
          </a:p>
        </p:txBody>
      </p:sp>
    </p:spTree>
    <p:extLst>
      <p:ext uri="{BB962C8B-B14F-4D97-AF65-F5344CB8AC3E}">
        <p14:creationId xmlns:p14="http://schemas.microsoft.com/office/powerpoint/2010/main" val="172869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705760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1219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20224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38883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9140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339941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854999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257173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197880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01946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hyperlink" Target="https://doi.org/10.1177/1094342012464404" TargetMode="Externa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doi.org/10.1063/1.476021"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211455" y="2083631"/>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pPr>
              <a:spcBef>
                <a:spcPts val="2800"/>
              </a:spcBef>
            </a:pPr>
            <a:r>
              <a:rPr lang="en-US" sz="2000" b="0" i="0">
                <a:solidFill>
                  <a:srgbClr val="111111"/>
                </a:solidFill>
                <a:effectLst/>
                <a:latin typeface="+mn-lt"/>
              </a:rPr>
              <a:t>Software Practices for Reproducible Science tutorial</a:t>
            </a:r>
            <a:r>
              <a:rPr lang="en-US" sz="2000">
                <a:latin typeface="+mn-lt"/>
              </a:rPr>
              <a:t> </a:t>
            </a:r>
            <a:r>
              <a:rPr lang="en-US" sz="2000"/>
              <a:t>@ ACM-REP 2024</a:t>
            </a:r>
            <a:endParaRPr lang="en-US" sz="2000" dirty="0"/>
          </a:p>
        </p:txBody>
      </p:sp>
      <p:sp>
        <p:nvSpPr>
          <p:cNvPr id="15" name="Text Placeholder 7">
            <a:extLst>
              <a:ext uri="{FF2B5EF4-FFF2-40B4-BE49-F238E27FC236}">
                <a16:creationId xmlns:a16="http://schemas.microsoft.com/office/drawing/2014/main" id="{BB6EEDEF-17DF-DA33-79BB-1F4577FFC573}"/>
              </a:ext>
            </a:extLst>
          </p:cNvPr>
          <p:cNvSpPr>
            <a:spLocks noGrp="1"/>
          </p:cNvSpPr>
          <p:nvPr>
            <p:ph type="body" sz="quarter" idx="15"/>
          </p:nvPr>
        </p:nvSpPr>
        <p:spPr>
          <a:xfrm>
            <a:off x="3176924" y="3792588"/>
            <a:ext cx="8292316" cy="369332"/>
          </a:xfrm>
        </p:spPr>
        <p:txBody>
          <a:bodyPr/>
          <a:lstStyle/>
          <a:p>
            <a:r>
              <a:rPr lang="en-US" sz="2000" dirty="0"/>
              <a:t>Contributors: Anshu Dubey (ANL), Jared O’Neal (ANL)</a:t>
            </a:r>
          </a:p>
        </p:txBody>
      </p:sp>
      <p:sp>
        <p:nvSpPr>
          <p:cNvPr id="9" name="Title 1">
            <a:extLst>
              <a:ext uri="{FF2B5EF4-FFF2-40B4-BE49-F238E27FC236}">
                <a16:creationId xmlns:a16="http://schemas.microsoft.com/office/drawing/2014/main" id="{39446EFE-9081-0C7C-DD18-917BF7B89768}"/>
              </a:ext>
            </a:extLst>
          </p:cNvPr>
          <p:cNvSpPr>
            <a:spLocks noGrp="1"/>
          </p:cNvSpPr>
          <p:nvPr>
            <p:ph type="ctrTitle"/>
          </p:nvPr>
        </p:nvSpPr>
        <p:spPr>
          <a:xfrm>
            <a:off x="3177633" y="503144"/>
            <a:ext cx="8292316" cy="1030930"/>
          </a:xfrm>
        </p:spPr>
        <p:txBody>
          <a:bodyPr/>
          <a:lstStyle/>
          <a:p>
            <a:r>
              <a:rPr lang="en-US" dirty="0"/>
              <a:t>Lab Notebooks and Managing Computational Experiments</a:t>
            </a:r>
          </a:p>
        </p:txBody>
      </p:sp>
    </p:spTree>
    <p:extLst>
      <p:ext uri="{BB962C8B-B14F-4D97-AF65-F5344CB8AC3E}">
        <p14:creationId xmlns:p14="http://schemas.microsoft.com/office/powerpoint/2010/main" val="276752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263613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197984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56726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29733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2666153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175693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16030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380151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386168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301172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69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1294461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3263861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57705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2798979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237706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6128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358415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3494459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284859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247854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1174811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89232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411432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990163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770930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636052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3372497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645901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513088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65573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346836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236009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err="1">
                <a:hlinkClick r:id="rId5"/>
              </a:rPr>
              <a:t>FlashKit</a:t>
            </a:r>
            <a:r>
              <a:rPr lang="en-US" dirty="0"/>
              <a:t> a high-level interface for helping users structure and manage research with Flash-X</a:t>
            </a:r>
          </a:p>
          <a:p>
            <a:pPr marL="684212" lvl="2" indent="0">
              <a:buNone/>
            </a:pPr>
            <a:endParaRPr lang="en-US" dirty="0"/>
          </a:p>
          <a:p>
            <a:pPr marL="0" indent="0" algn="ctr">
              <a:buNone/>
            </a:pPr>
            <a:r>
              <a:rPr lang="en-US" sz="2000" dirty="0"/>
              <a:t>For your exploration: </a:t>
            </a: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1402644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533425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1880468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214727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136798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62300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1526957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728080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732005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344633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376635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3851996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623850"/>
            <a:ext cx="7636585" cy="914400"/>
          </a:xfrm>
          <a:prstGeom prst="rect">
            <a:avLst/>
          </a:prstGeom>
          <a:noFill/>
        </p:spPr>
        <p:txBody>
          <a:bodyPr wrap="square" lIns="118872" tIns="91440" rIns="118872" bIns="91440" rtlCol="0" anchor="ctr" anchorCtr="0">
            <a:normAutofit fontScale="85000" lnSpcReduction="10000"/>
          </a:bodyPr>
          <a:lstStyle/>
          <a:p>
            <a:pPr>
              <a:lnSpc>
                <a:spcPct val="11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a:t>
            </a:r>
            <a:r>
              <a:rPr lang="en-US" dirty="0">
                <a:solidFill>
                  <a:srgbClr val="C00000"/>
                </a:solidFill>
                <a:hlinkClick r:id="rId2"/>
              </a:rPr>
              <a:t>10.1177/1094342012464404</a:t>
            </a:r>
            <a:endParaRPr lang="en-US" dirty="0">
              <a:solidFill>
                <a:srgbClr val="C00000"/>
              </a:solidFill>
            </a:endParaRPr>
          </a:p>
        </p:txBody>
      </p:sp>
    </p:spTree>
    <p:extLst>
      <p:ext uri="{BB962C8B-B14F-4D97-AF65-F5344CB8AC3E}">
        <p14:creationId xmlns:p14="http://schemas.microsoft.com/office/powerpoint/2010/main" val="2988989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6933250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3596299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407718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39332389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569817" cy="849463"/>
          </a:xfrm>
          <a:prstGeom prst="rect">
            <a:avLst/>
          </a:prstGeom>
          <a:noFill/>
        </p:spPr>
        <p:txBody>
          <a:bodyPr wrap="none" lIns="118872" tIns="91440" rIns="118872" bIns="91440" rtlCol="0" anchor="ctr" anchorCtr="0">
            <a:spAutoFit/>
          </a:bodyPr>
          <a:lstStyle/>
          <a:p>
            <a:pPr>
              <a:lnSpc>
                <a:spcPct val="90000"/>
              </a:lnSpc>
            </a:pPr>
            <a:r>
              <a:rPr lang="en-US" sz="2400" dirty="0"/>
              <a:t>"a parameter combination that induces erroneous results is easily selected“ </a:t>
            </a:r>
            <a:br>
              <a:rPr lang="en-US" sz="2400" dirty="0"/>
            </a:br>
            <a:r>
              <a:rPr lang="en-US" sz="2400" dirty="0"/>
              <a:t>- </a:t>
            </a:r>
            <a:r>
              <a:rPr lang="en-US" sz="2400" dirty="0">
                <a:hlinkClick r:id="rId2"/>
              </a:rPr>
              <a:t>https://doi.org/10.1063/1.476021</a:t>
            </a:r>
            <a:endParaRPr lang="en-US" sz="2400" dirty="0"/>
          </a:p>
        </p:txBody>
      </p:sp>
    </p:spTree>
    <p:extLst>
      <p:ext uri="{BB962C8B-B14F-4D97-AF65-F5344CB8AC3E}">
        <p14:creationId xmlns:p14="http://schemas.microsoft.com/office/powerpoint/2010/main" val="2268675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4252914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312758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52872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19888817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3022</TotalTime>
  <Words>6540</Words>
  <Application>Microsoft Office PowerPoint</Application>
  <PresentationFormat>Custom</PresentationFormat>
  <Paragraphs>651</Paragraphs>
  <Slides>56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American Typewriter</vt:lpstr>
      <vt:lpstr>Arial</vt:lpstr>
      <vt:lpstr>Arial Black</vt:lpstr>
      <vt:lpstr>Calibri</vt:lpstr>
      <vt:lpstr>Presentations (Wide Screen)</vt:lpstr>
      <vt:lpstr>Lab Notebooks and Managing Computational Experiments</vt:lpstr>
      <vt:lpstr>License, Citation and Acknowledgements</vt:lpstr>
      <vt:lpstr>A minimal definition of a lab notebook</vt:lpstr>
      <vt:lpstr>DIKUW</vt:lpstr>
      <vt:lpstr>Data &amp; Information</vt:lpstr>
      <vt:lpstr>Knowledge &amp; Understanding</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Know your tools / Right tool for the job</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404</cp:revision>
  <cp:lastPrinted>2017-11-02T18:35:01Z</cp:lastPrinted>
  <dcterms:created xsi:type="dcterms:W3CDTF">2018-11-06T17:28:56Z</dcterms:created>
  <dcterms:modified xsi:type="dcterms:W3CDTF">2024-06-17T02:16:42Z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