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256" r:id="rId5"/>
    <p:sldId id="709" r:id="rId6"/>
    <p:sldId id="653" r:id="rId7"/>
    <p:sldId id="660" r:id="rId8"/>
    <p:sldId id="661" r:id="rId9"/>
    <p:sldId id="664" r:id="rId10"/>
    <p:sldId id="665" r:id="rId11"/>
    <p:sldId id="650" r:id="rId12"/>
    <p:sldId id="666" r:id="rId13"/>
    <p:sldId id="632" r:id="rId14"/>
    <p:sldId id="654" r:id="rId15"/>
    <p:sldId id="663" r:id="rId16"/>
    <p:sldId id="700" r:id="rId17"/>
    <p:sldId id="696" r:id="rId18"/>
    <p:sldId id="676" r:id="rId19"/>
    <p:sldId id="677" r:id="rId20"/>
    <p:sldId id="656" r:id="rId21"/>
    <p:sldId id="667" r:id="rId22"/>
    <p:sldId id="707" r:id="rId23"/>
    <p:sldId id="692" r:id="rId24"/>
    <p:sldId id="642" r:id="rId25"/>
    <p:sldId id="708" r:id="rId26"/>
    <p:sldId id="668" r:id="rId27"/>
    <p:sldId id="701" r:id="rId28"/>
    <p:sldId id="695" r:id="rId29"/>
    <p:sldId id="670" r:id="rId30"/>
    <p:sldId id="651" r:id="rId31"/>
    <p:sldId id="697" r:id="rId32"/>
    <p:sldId id="669" r:id="rId33"/>
    <p:sldId id="702" r:id="rId34"/>
    <p:sldId id="634" r:id="rId35"/>
    <p:sldId id="683" r:id="rId36"/>
    <p:sldId id="684" r:id="rId37"/>
    <p:sldId id="687" r:id="rId38"/>
    <p:sldId id="686" r:id="rId39"/>
    <p:sldId id="688" r:id="rId40"/>
    <p:sldId id="698" r:id="rId41"/>
    <p:sldId id="699" r:id="rId42"/>
    <p:sldId id="662" r:id="rId43"/>
    <p:sldId id="704" r:id="rId44"/>
    <p:sldId id="705" r:id="rId45"/>
    <p:sldId id="658" r:id="rId46"/>
    <p:sldId id="671" r:id="rId47"/>
    <p:sldId id="678" r:id="rId48"/>
    <p:sldId id="679" r:id="rId49"/>
    <p:sldId id="672" r:id="rId50"/>
    <p:sldId id="675" r:id="rId51"/>
    <p:sldId id="680" r:id="rId52"/>
    <p:sldId id="673" r:id="rId53"/>
    <p:sldId id="681" r:id="rId54"/>
    <p:sldId id="674" r:id="rId55"/>
    <p:sldId id="682" r:id="rId56"/>
    <p:sldId id="655" r:id="rId57"/>
    <p:sldId id="652" r:id="rId58"/>
    <p:sldId id="657" r:id="rId59"/>
    <p:sldId id="659" r:id="rId60"/>
    <p:sldId id="649" r:id="rId61"/>
    <p:sldId id="645" r:id="rId62"/>
    <p:sldId id="639" r:id="rId63"/>
    <p:sldId id="644" r:id="rId64"/>
    <p:sldId id="637" r:id="rId65"/>
    <p:sldId id="643" r:id="rId66"/>
    <p:sldId id="638" r:id="rId67"/>
    <p:sldId id="646" r:id="rId68"/>
    <p:sldId id="640" r:id="rId69"/>
    <p:sldId id="641" r:id="rId70"/>
    <p:sldId id="648" r:id="rId71"/>
    <p:sldId id="703"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11"/>
    <a:srgbClr val="43B1E5"/>
    <a:srgbClr val="D883FF"/>
    <a:srgbClr val="8CFFB5"/>
    <a:srgbClr val="7FEAA5"/>
    <a:srgbClr val="00FA00"/>
    <a:srgbClr val="EDEC15"/>
    <a:srgbClr val="D13940"/>
    <a:srgbClr val="C39C2F"/>
    <a:srgbClr val="C59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42" autoAdjust="0"/>
    <p:restoredTop sz="97003" autoAdjust="0"/>
  </p:normalViewPr>
  <p:slideViewPr>
    <p:cSldViewPr snapToGrid="0" showGuides="1">
      <p:cViewPr varScale="1">
        <p:scale>
          <a:sx n="117" d="100"/>
          <a:sy n="117" d="100"/>
        </p:scale>
        <p:origin x="40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689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9/25/23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9/25/23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57</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96338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04514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90574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2499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53</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elalib.github.io/" TargetMode="External"/><Relationship Id="rId7" Type="http://schemas.openxmlformats.org/officeDocument/2006/relationships/hyperlink" Target="https://fpm.fortran-lang.org/"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www.archaeologic.codes/software" TargetMode="External"/><Relationship Id="rId5" Type="http://schemas.openxmlformats.org/officeDocument/2006/relationships/hyperlink" Target="https://fortran-lang.org/" TargetMode="External"/><Relationship Id="rId4" Type="http://schemas.openxmlformats.org/officeDocument/2006/relationships/hyperlink" Target="https://github.com/fortran-lang/stdlib"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r>
              <a:rPr lang="en-US" u="sng" dirty="0"/>
              <a:t>David M. Rogers</a:t>
            </a:r>
            <a:r>
              <a:rPr lang="en-US" dirty="0"/>
              <a:t> </a:t>
            </a:r>
            <a:r>
              <a:rPr lang="en-US" sz="2000" dirty="0"/>
              <a:t>(he/him)</a:t>
            </a:r>
            <a:br>
              <a:rPr lang="en-US" sz="2000" dirty="0"/>
            </a:br>
            <a:r>
              <a:rPr lang="en-US" sz="2000" dirty="0"/>
              <a:t>Oak Ridge National Laboratory</a:t>
            </a:r>
            <a:endParaRPr lang="en-US" sz="2400" dirty="0"/>
          </a:p>
          <a:p>
            <a:pPr>
              <a:spcBef>
                <a:spcPts val="2800"/>
              </a:spcBef>
            </a:pPr>
            <a:r>
              <a:rPr lang="en-US" sz="2000" dirty="0"/>
              <a:t>Better Scientific Software tutorial @ ORNL OSDX</a:t>
            </a:r>
          </a:p>
          <a:p>
            <a:pPr>
              <a:spcBef>
                <a:spcPts val="2800"/>
              </a:spcBef>
            </a:pPr>
            <a:r>
              <a:rPr lang="en-US" sz="2000" dirty="0"/>
              <a:t>Contributors: David E. Bernholdt (ORNL), David M. Rogers (ORNL), IDEAS-ECP Team</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365760" y="411480"/>
            <a:ext cx="11372473" cy="505596"/>
          </a:xfrm>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217379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194531" y="203067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881269" y="4810029"/>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9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requirements.txt</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90" y="3636549"/>
            <a:ext cx="1518666" cy="400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954107"/>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or</a:t>
            </a:r>
          </a:p>
          <a:p>
            <a:r>
              <a:rPr lang="en-US" sz="1400" dirty="0">
                <a:solidFill>
                  <a:schemeClr val="bg2"/>
                </a:solidFill>
                <a:latin typeface="Menlo" panose="020B0609030804020204" pitchFamily="49" charset="0"/>
              </a:rPr>
              <a:t>$ </a:t>
            </a:r>
            <a:r>
              <a:rPr lang="en-US" sz="1400" dirty="0">
                <a:solidFill>
                  <a:srgbClr val="EDEC15"/>
                </a:solidFill>
                <a:latin typeface="Menlo" panose="020B0609030804020204" pitchFamily="49" charset="0"/>
                <a:ea typeface="Menlo" panose="020B0609030804020204" pitchFamily="49" charset="0"/>
                <a:cs typeface="Menlo" panose="020B0609030804020204" pitchFamily="49" charset="0"/>
              </a:rPr>
              <a:t>export</a:t>
            </a:r>
            <a:r>
              <a:rPr lang="en-US" sz="1400" dirty="0">
                <a:solidFill>
                  <a:schemeClr val="bg2"/>
                </a:solidFill>
                <a:latin typeface="Menlo" panose="020B0609030804020204" pitchFamily="49" charset="0"/>
              </a:rPr>
              <a: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pip install -e .</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python3</a:t>
            </a:r>
          </a:p>
          <a:p>
            <a:r>
              <a:rPr lang="en-US" sz="1400" dirty="0">
                <a:solidFill>
                  <a:schemeClr val="bg2"/>
                </a:solidFill>
                <a:latin typeface="Menlo" panose="020B0609030804020204" pitchFamily="49" charset="0"/>
              </a:rPr>
              <a:t>&gt;&gt;&gt;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409593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a:xfrm>
            <a:off x="365760" y="411480"/>
            <a:ext cx="11372473" cy="481149"/>
          </a:xfrm>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endParaRPr lang="en-US" dirty="0">
              <a:latin typeface="Monaco" pitchFamily="2" charset="77"/>
            </a:endParaRP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simulate</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
        <p:nvSpPr>
          <p:cNvPr id="5" name="TextBox 4">
            <a:extLst>
              <a:ext uri="{FF2B5EF4-FFF2-40B4-BE49-F238E27FC236}">
                <a16:creationId xmlns:a16="http://schemas.microsoft.com/office/drawing/2014/main" id="{646E74B0-87FC-7E94-C7D4-723DA571AB18}"/>
              </a:ext>
            </a:extLst>
          </p:cNvPr>
          <p:cNvSpPr txBox="1"/>
          <p:nvPr/>
        </p:nvSpPr>
        <p:spPr>
          <a:xfrm>
            <a:off x="5323114" y="980885"/>
            <a:ext cx="5340802" cy="369332"/>
          </a:xfrm>
          <a:prstGeom prst="rect">
            <a:avLst/>
          </a:prstGeom>
          <a:noFill/>
        </p:spPr>
        <p:txBody>
          <a:bodyPr wrap="square">
            <a:spAutoFit/>
          </a:bodyPr>
          <a:lstStyle/>
          <a:p>
            <a:r>
              <a:rPr lang="en-US" dirty="0">
                <a:solidFill>
                  <a:schemeClr val="accent1">
                    <a:lumMod val="75000"/>
                  </a:schemeClr>
                </a:solidFill>
                <a:effectLst/>
                <a:latin typeface="Monaco" pitchFamily="2" charset="77"/>
              </a:rPr>
              <a:t>&lt;prefix&gt;/lib/python3.x/site-packages/</a:t>
            </a:r>
            <a:endParaRPr lang="en-US" dirty="0">
              <a:solidFill>
                <a:schemeClr val="accent1">
                  <a:lumMod val="75000"/>
                </a:schemeClr>
              </a:solidFill>
            </a:endParaRPr>
          </a:p>
        </p:txBody>
      </p:sp>
    </p:spTree>
    <p:extLst>
      <p:ext uri="{BB962C8B-B14F-4D97-AF65-F5344CB8AC3E}">
        <p14:creationId xmlns:p14="http://schemas.microsoft.com/office/powerpoint/2010/main" val="20216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 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pip3 install tox</a:t>
            </a:r>
          </a:p>
          <a:p>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a:t>
            </a:r>
            <a:r>
              <a:rPr lang="en-US" sz="1400" dirty="0">
                <a:solidFill>
                  <a:srgbClr val="D883FF"/>
                </a:solidFill>
                <a:latin typeface="Menlo" panose="020B0609030804020204" pitchFamily="49" charset="0"/>
                <a:ea typeface="Menlo" panose="020B0609030804020204" pitchFamily="49" charset="0"/>
                <a:cs typeface="Menlo" panose="020B0609030804020204" pitchFamily="49" charset="0"/>
              </a:rPr>
              <a:t># tests in tests/ subdir.</a:t>
            </a:r>
          </a:p>
          <a:p>
            <a:r>
              <a:rPr lang="en-US" sz="1400" b="1" dirty="0">
                <a:solidFill>
                  <a:schemeClr val="bg2"/>
                </a:solidFill>
                <a:latin typeface="Menlo" panose="020B0609030804020204" pitchFamily="49" charset="0"/>
              </a:rPr>
              <a:t>$ 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144996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71933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105913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68170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Fortran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2" y="1728766"/>
            <a:ext cx="5046439" cy="1077218"/>
          </a:xfrm>
          <a:prstGeom prst="rect">
            <a:avLst/>
          </a:prstGeom>
          <a:solidFill>
            <a:schemeClr val="tx1">
              <a:lumMod val="75000"/>
              <a:lumOff val="25000"/>
            </a:schemeClr>
          </a:solidFill>
        </p:spPr>
        <p:txBody>
          <a:bodyPr wrap="square">
            <a:spAutoFit/>
          </a:bodyPr>
          <a:lstStyle/>
          <a:p>
            <a:r>
              <a:rPr lang="en-US" sz="1600" dirty="0" err="1">
                <a:solidFill>
                  <a:schemeClr val="bg2"/>
                </a:solidFill>
                <a:latin typeface="Menlo" panose="020B0609030804020204" pitchFamily="49" charset="0"/>
              </a:rPr>
              <a:t>gfortran</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lfheateq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app.f90</a:t>
            </a:r>
          </a:p>
        </p:txBody>
      </p:sp>
      <p:sp>
        <p:nvSpPr>
          <p:cNvPr id="7" name="Rectangle 6">
            <a:extLst>
              <a:ext uri="{FF2B5EF4-FFF2-40B4-BE49-F238E27FC236}">
                <a16:creationId xmlns:a16="http://schemas.microsoft.com/office/drawing/2014/main" id="{0EFA5FAD-28AD-842B-2DC6-2CF4C7A3C95B}"/>
              </a:ext>
            </a:extLst>
          </p:cNvPr>
          <p:cNvSpPr/>
          <p:nvPr/>
        </p:nvSpPr>
        <p:spPr>
          <a:xfrm>
            <a:off x="6470741" y="1728766"/>
            <a:ext cx="4493243" cy="1569660"/>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app.f90 */</a:t>
            </a: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program</a:t>
            </a:r>
            <a:r>
              <a:rPr lang="en-US" sz="1600" dirty="0">
                <a:solidFill>
                  <a:schemeClr val="bg2"/>
                </a:solidFill>
                <a:latin typeface="Menlo" panose="020B0609030804020204" pitchFamily="49" charset="0"/>
              </a:rPr>
              <a:t> app</a:t>
            </a: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ArgParser</a:t>
            </a:r>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EnergyField</a:t>
            </a:r>
            <a:endParaRPr lang="en-US" sz="1600" dirty="0">
              <a:solidFill>
                <a:schemeClr val="bg2"/>
              </a:solidFill>
              <a:latin typeface="Menlo" panose="020B0609030804020204" pitchFamily="49" charset="0"/>
            </a:endParaRP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907010" cy="211406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p>
          <a:p>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fheateq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830500" cy="830997"/>
          </a:xfrm>
          <a:prstGeom prst="rect">
            <a:avLst/>
          </a:prstGeom>
          <a:solidFill>
            <a:schemeClr val="tx1">
              <a:lumMod val="75000"/>
              <a:lumOff val="25000"/>
            </a:schemeClr>
          </a:solidFill>
        </p:spPr>
        <p:txBody>
          <a:bodyPr wrap="square">
            <a:spAutoFit/>
          </a:bodyPr>
          <a:lstStyle/>
          <a:p>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880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3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lfheateq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492829" y="1541660"/>
            <a:ext cx="8735785"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heateq</a:t>
            </a:r>
            <a:r>
              <a:rPr lang="en-US" dirty="0">
                <a:latin typeface="Monaco" pitchFamily="2" charset="77"/>
              </a:rPr>
              <a:t>/</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libfheateq.a</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165585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181705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Fortran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180717" y="5150564"/>
            <a:ext cx="7809397" cy="1513755"/>
          </a:xfrm>
        </p:spPr>
        <p:txBody>
          <a:bodyPr/>
          <a:lstStyle/>
          <a:p>
            <a:r>
              <a:rPr lang="en-US" dirty="0"/>
              <a:t>References:</a:t>
            </a:r>
          </a:p>
          <a:p>
            <a:pPr lvl="1"/>
            <a:r>
              <a:rPr lang="en-US" sz="1800" dirty="0" err="1"/>
              <a:t>github.com</a:t>
            </a:r>
            <a:r>
              <a:rPr lang="en-US" sz="1800" dirty="0"/>
              <a:t>/</a:t>
            </a:r>
            <a:r>
              <a:rPr lang="en-US" sz="1800" dirty="0" err="1"/>
              <a:t>bssw</a:t>
            </a:r>
            <a:r>
              <a:rPr lang="en-US" sz="1800" dirty="0"/>
              <a:t>-tutorial/simple-</a:t>
            </a:r>
            <a:r>
              <a:rPr lang="en-US" sz="1800" dirty="0" err="1"/>
              <a:t>heateq</a:t>
            </a:r>
            <a:r>
              <a:rPr lang="en-US" sz="1800" dirty="0"/>
              <a:t> (pkg branch)</a:t>
            </a:r>
          </a:p>
          <a:p>
            <a:pPr lvl="1"/>
            <a:r>
              <a:rPr lang="en-US" sz="1800" dirty="0"/>
              <a:t>Note: the cruft is done for you in "</a:t>
            </a:r>
            <a:r>
              <a:rPr lang="en-US" sz="1800" dirty="0" err="1"/>
              <a:t>cmake</a:t>
            </a:r>
            <a:r>
              <a:rPr lang="en-US" sz="1800" dirty="0"/>
              <a:t>/</a:t>
            </a:r>
            <a:r>
              <a:rPr lang="en-US" sz="1800" dirty="0" err="1"/>
              <a:t>install.cmake</a:t>
            </a:r>
            <a:r>
              <a:rPr lang="en-US" sz="1800" dirty="0"/>
              <a:t>: </a:t>
            </a:r>
            <a:r>
              <a:rPr lang="en-US" sz="1800" dirty="0" err="1"/>
              <a:t>install_libs</a:t>
            </a:r>
            <a:r>
              <a:rPr lang="en-US" sz="1800" dirty="0"/>
              <a:t>()"</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970318"/>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fheateq</a:t>
            </a:r>
            <a:endParaRPr lang="en-US" dirty="0">
              <a:solidFill>
                <a:srgbClr val="F2F2F2"/>
              </a:solidFill>
              <a:latin typeface="Monaco" pitchFamily="2" charset="77"/>
            </a:endParaRPr>
          </a:p>
          <a:p>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/argparser.f90</a:t>
            </a:r>
          </a:p>
          <a:p>
            <a:r>
              <a:rPr lang="en-US" dirty="0">
                <a:solidFill>
                  <a:srgbClr val="F2F2F2"/>
                </a:solidFill>
                <a:latin typeface="Monaco" pitchFamily="2" charset="77"/>
              </a:rPr>
              <a:t>    </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/energyfield.f90)</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fheateq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
        <p:nvSpPr>
          <p:cNvPr id="7" name="TextBox 6">
            <a:extLst>
              <a:ext uri="{FF2B5EF4-FFF2-40B4-BE49-F238E27FC236}">
                <a16:creationId xmlns:a16="http://schemas.microsoft.com/office/drawing/2014/main" id="{535E5DD2-FC1C-2A7F-E5B6-9826844DCA69}"/>
              </a:ext>
            </a:extLst>
          </p:cNvPr>
          <p:cNvSpPr txBox="1"/>
          <p:nvPr/>
        </p:nvSpPr>
        <p:spPr>
          <a:xfrm>
            <a:off x="6476998" y="4781232"/>
            <a:ext cx="5531109" cy="646331"/>
          </a:xfrm>
          <a:prstGeom prst="rect">
            <a:avLst/>
          </a:prstGeom>
          <a:noFill/>
        </p:spPr>
        <p:txBody>
          <a:bodyPr wrap="square">
            <a:spAutoFit/>
          </a:bodyPr>
          <a:lstStyle/>
          <a:p>
            <a:r>
              <a:rPr lang="en-US" dirty="0">
                <a:effectLst/>
                <a:latin typeface="Monaco" pitchFamily="2" charset="77"/>
              </a:rPr>
              <a:t>Installs to &lt;prefix&gt;/lib/</a:t>
            </a:r>
            <a:r>
              <a:rPr lang="en-US" dirty="0" err="1">
                <a:effectLst/>
                <a:latin typeface="Monaco" pitchFamily="2" charset="77"/>
              </a:rPr>
              <a:t>cmake</a:t>
            </a:r>
            <a:r>
              <a:rPr lang="en-US" dirty="0">
                <a:effectLst/>
                <a:latin typeface="Monaco" pitchFamily="2" charset="77"/>
              </a:rPr>
              <a: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heateq.cmake</a:t>
            </a:r>
            <a:endParaRPr lang="en-US" dirty="0"/>
          </a:p>
        </p:txBody>
      </p:sp>
    </p:spTree>
    <p:extLst>
      <p:ext uri="{BB962C8B-B14F-4D97-AF65-F5344CB8AC3E}">
        <p14:creationId xmlns:p14="http://schemas.microsoft.com/office/powerpoint/2010/main" val="417918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49073" y="1064582"/>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79245" y="1071620"/>
            <a:ext cx="5643820" cy="563231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86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fheateq.pc.in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65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23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rpath.cmake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20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example/</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test.sh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125     fheat.f90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44     ArgParser.f90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98     EnergyField.f90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212002" y="3704373"/>
            <a:ext cx="5991498" cy="29995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fheateq.cmake</a:t>
            </a:r>
            <a:r>
              <a:rPr lang="en-US" dirty="0"/>
              <a:t>/</a:t>
            </a:r>
            <a:r>
              <a:rPr lang="en-US" dirty="0" err="1"/>
              <a:t>pc.in</a:t>
            </a:r>
            <a:r>
              <a:rPr lang="en-US" dirty="0"/>
              <a:t> – see examples</a:t>
            </a:r>
          </a:p>
          <a:p>
            <a:r>
              <a:rPr lang="en-US" dirty="0"/>
              <a:t>README: note how </a:t>
            </a:r>
            <a:r>
              <a:rPr lang="en-US" dirty="0" err="1"/>
              <a:t>downstreams</a:t>
            </a:r>
            <a:r>
              <a:rPr lang="en-US" dirty="0"/>
              <a:t> should use "</a:t>
            </a:r>
            <a:r>
              <a:rPr lang="en-US" dirty="0" err="1"/>
              <a:t>find_package</a:t>
            </a:r>
            <a:r>
              <a:rPr lang="en-US" dirty="0"/>
              <a:t>(&lt;package name&gt;)" and </a:t>
            </a:r>
            <a:r>
              <a:rPr lang="en-US" dirty="0" err="1"/>
              <a:t>target_link_libraries</a:t>
            </a:r>
            <a:r>
              <a:rPr lang="en-US" dirty="0"/>
              <a:t>()</a:t>
            </a:r>
          </a:p>
          <a:p>
            <a:r>
              <a:rPr lang="en-US" dirty="0"/>
              <a:t>example -- simple downstream consumer of this library</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69070"/>
            <a:ext cx="5046439" cy="1077218"/>
          </a:xfrm>
          <a:prstGeom prst="rect">
            <a:avLst/>
          </a:prstGeom>
          <a:solidFill>
            <a:schemeClr val="tx1">
              <a:lumMod val="75000"/>
              <a:lumOff val="25000"/>
            </a:schemeClr>
          </a:solidFill>
        </p:spPr>
        <p:txBody>
          <a:bodyPr wrap="square">
            <a:spAutoFit/>
          </a:bodyPr>
          <a:lstStyle/>
          <a:p>
            <a:r>
              <a:rPr lang="en-US" sz="1600" dirty="0">
                <a:solidFill>
                  <a:schemeClr val="bg2"/>
                </a:solidFill>
                <a:latin typeface="Menlo" panose="020B0609030804020204" pitchFamily="49" charset="0"/>
              </a:rPr>
              <a:t>g++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lcheateq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t>
            </a:r>
            <a:r>
              <a:rPr lang="en-US" sz="1600" dirty="0" err="1">
                <a:solidFill>
                  <a:schemeClr val="bg2"/>
                </a:solidFill>
                <a:latin typeface="Menlo" panose="020B0609030804020204" pitchFamily="49" charset="0"/>
              </a:rPr>
              <a:t>app.cpp</a:t>
            </a:r>
            <a:endParaRPr lang="en-US" sz="16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6500727" y="1769070"/>
            <a:ext cx="4493243" cy="1323439"/>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app.cpp</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sz="1600" dirty="0">
                <a:solidFill>
                  <a:schemeClr val="bg2"/>
                </a:solidFill>
                <a:latin typeface="Menlo" panose="020B0609030804020204" pitchFamily="49" charset="0"/>
              </a:rPr>
              <a:t>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heat.hpp</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2" y="3621715"/>
            <a:ext cx="5962427" cy="2062103"/>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cheateq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3" y="3645207"/>
            <a:ext cx="4007369" cy="83099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3050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207431"/>
            <a:ext cx="4053839" cy="4047778"/>
          </a:xfrm>
        </p:spPr>
        <p:txBody>
          <a:bodyPr/>
          <a:lstStyle/>
          <a:p>
            <a:r>
              <a:rPr lang="en-US" dirty="0"/>
              <a:t>include/</a:t>
            </a:r>
            <a:r>
              <a:rPr lang="en-US" dirty="0" err="1"/>
              <a:t>heateq</a:t>
            </a:r>
            <a:r>
              <a:rPr lang="en-US" dirty="0"/>
              <a:t>/</a:t>
            </a:r>
            <a:r>
              <a:rPr lang="en-US" dirty="0" err="1"/>
              <a:t>heat.hpp</a:t>
            </a:r>
            <a:endParaRPr lang="en-US" dirty="0"/>
          </a:p>
          <a:p>
            <a:endParaRPr lang="en-US" dirty="0"/>
          </a:p>
          <a:p>
            <a:r>
              <a:rPr lang="en-US" dirty="0" err="1"/>
              <a:t>src</a:t>
            </a:r>
            <a:r>
              <a:rPr lang="en-US" dirty="0"/>
              <a:t>/</a:t>
            </a:r>
            <a:r>
              <a:rPr lang="en-US" dirty="0" err="1"/>
              <a:t>cheat.cpp</a:t>
            </a:r>
            <a:endParaRPr lang="en-US" dirty="0"/>
          </a:p>
          <a:p>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7228115" y="2898429"/>
            <a:ext cx="3960320"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579506" cy="923330"/>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heateq</a:t>
            </a:r>
            <a:r>
              <a:rPr lang="en-US" dirty="0">
                <a:latin typeface="Monaco" pitchFamily="2" charset="77"/>
              </a:rPr>
              <a:t>/</a:t>
            </a:r>
            <a:r>
              <a:rPr lang="en-US" dirty="0" err="1">
                <a:latin typeface="Monaco" pitchFamily="2" charset="77"/>
              </a:rPr>
              <a:t>heat.hpp</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libcheateq.so</a:t>
            </a:r>
            <a:endParaRPr lang="en-US" dirty="0"/>
          </a:p>
        </p:txBody>
      </p:sp>
      <p:sp>
        <p:nvSpPr>
          <p:cNvPr id="4" name="TextBox 3">
            <a:extLst>
              <a:ext uri="{FF2B5EF4-FFF2-40B4-BE49-F238E27FC236}">
                <a16:creationId xmlns:a16="http://schemas.microsoft.com/office/drawing/2014/main" id="{686C4AC4-EB34-BA12-3D0D-ABF09B55F283}"/>
              </a:ext>
            </a:extLst>
          </p:cNvPr>
          <p:cNvSpPr txBox="1"/>
          <p:nvPr/>
        </p:nvSpPr>
        <p:spPr>
          <a:xfrm>
            <a:off x="499817" y="4841193"/>
            <a:ext cx="10291081" cy="1200329"/>
          </a:xfrm>
          <a:prstGeom prst="rect">
            <a:avLst/>
          </a:prstGeom>
          <a:noFill/>
        </p:spPr>
        <p:txBody>
          <a:bodyPr wrap="square">
            <a:spAutoFit/>
          </a:bodyPr>
          <a:lstStyle/>
          <a:p>
            <a:r>
              <a:rPr lang="en-US" dirty="0">
                <a:effectLst/>
                <a:latin typeface="Monaco" pitchFamily="2" charset="77"/>
              </a:rPr>
              <a:t>g++ –</a:t>
            </a:r>
            <a:r>
              <a:rPr lang="en-US" dirty="0" err="1">
                <a:effectLst/>
                <a:latin typeface="Monaco" pitchFamily="2" charset="77"/>
              </a:rPr>
              <a:t>I$inst</a:t>
            </a:r>
            <a:r>
              <a:rPr lang="en-US" dirty="0">
                <a:effectLst/>
                <a:latin typeface="Monaco" pitchFamily="2" charset="77"/>
              </a:rPr>
              <a:t>/include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lcheateq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t>
            </a:r>
            <a:r>
              <a:rPr lang="en-US" dirty="0" err="1">
                <a:effectLst/>
                <a:latin typeface="Monaco" pitchFamily="2" charset="77"/>
              </a:rPr>
              <a:t>app.cpp</a:t>
            </a:r>
            <a:endParaRPr lang="en-US" dirty="0">
              <a:effectLst/>
              <a:latin typeface="Monaco" pitchFamily="2" charset="77"/>
            </a:endParaRPr>
          </a:p>
        </p:txBody>
      </p:sp>
      <p:sp>
        <p:nvSpPr>
          <p:cNvPr id="5" name="Title 1">
            <a:extLst>
              <a:ext uri="{FF2B5EF4-FFF2-40B4-BE49-F238E27FC236}">
                <a16:creationId xmlns:a16="http://schemas.microsoft.com/office/drawing/2014/main" id="{EA3C2D25-F46C-A75F-6F37-DA383371F16B}"/>
              </a:ext>
            </a:extLst>
          </p:cNvPr>
          <p:cNvSpPr txBox="1">
            <a:spLocks/>
          </p:cNvSpPr>
          <p:nvPr/>
        </p:nvSpPr>
        <p:spPr bwMode="auto">
          <a:xfrm>
            <a:off x="1239876" y="4028060"/>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37023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C++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https://cmake.org/cmake/help/git-stage/manual/cmake-packages.7.html#creating-packages</a:t>
            </a:r>
            <a:endParaRPr lang="en-US" sz="1800" dirty="0"/>
          </a:p>
          <a:p>
            <a:pPr lvl="1"/>
            <a:r>
              <a:rPr lang="en-US" sz="1800" dirty="0"/>
              <a:t>Can also create a </a:t>
            </a:r>
            <a:r>
              <a:rPr lang="en-US" sz="1800" dirty="0" err="1"/>
              <a:t>cheateq.pc.in</a:t>
            </a:r>
            <a:r>
              <a:rPr lang="en-US" sz="1800" dirty="0"/>
              <a:t> for pkg-config (see </a:t>
            </a:r>
            <a:r>
              <a:rPr lang="en-US" sz="1800" i="1" dirty="0"/>
              <a:t>pkg</a:t>
            </a:r>
            <a:r>
              <a:rPr lang="en-US" sz="1800" dirty="0"/>
              <a:t> branch)</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cheateq.cpp</a:t>
            </a:r>
            <a:r>
              <a:rPr lang="en-US" dirty="0">
                <a:solidFill>
                  <a:srgbClr val="F2F2F2"/>
                </a:solidFill>
                <a:effectLst/>
                <a:latin typeface="Monaco" pitchFamily="2" charset="77"/>
              </a:rPr>
              <a: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425297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288339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Going further – additional notes and resources</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We've generated test scripts – add them to CI</a:t>
            </a:r>
          </a:p>
          <a:p>
            <a:pPr lvl="1"/>
            <a:r>
              <a:rPr lang="en-US" dirty="0"/>
              <a:t>This lets you easily try multiple different build environments (OS, compiler, etc.)</a:t>
            </a:r>
          </a:p>
          <a:p>
            <a:pPr lvl="1"/>
            <a:r>
              <a:rPr lang="en-US" dirty="0"/>
              <a:t>You will notice quickly when a new (upstream) dependency release breaks your code.</a:t>
            </a:r>
          </a:p>
          <a:p>
            <a:pPr lvl="1"/>
            <a:r>
              <a:rPr lang="en-US" dirty="0"/>
              <a:t>This will naturally lead you to put dependency compatibility versions in build files and docs.</a:t>
            </a:r>
          </a:p>
          <a:p>
            <a:r>
              <a:rPr lang="en-US" dirty="0"/>
              <a:t>Some good examples for Fortran package structure:</a:t>
            </a:r>
          </a:p>
          <a:p>
            <a:pPr lvl="1"/>
            <a:r>
              <a:rPr lang="en-US" dirty="0"/>
              <a:t>Well documented: </a:t>
            </a:r>
            <a:r>
              <a:rPr lang="en-US" dirty="0">
                <a:hlinkClick r:id="rId2"/>
              </a:rPr>
              <a:t>https://github.com/leonfoks/coretran</a:t>
            </a:r>
            <a:endParaRPr lang="en-US" dirty="0"/>
          </a:p>
          <a:p>
            <a:pPr lvl="1"/>
            <a:r>
              <a:rPr lang="en-US" dirty="0"/>
              <a:t>Namespace conventions: </a:t>
            </a:r>
            <a:r>
              <a:rPr lang="en-US" dirty="0">
                <a:hlinkClick r:id="rId3"/>
              </a:rPr>
              <a:t>https://selalib.github.io/</a:t>
            </a:r>
            <a:endParaRPr lang="en-US" dirty="0"/>
          </a:p>
          <a:p>
            <a:pPr lvl="1"/>
            <a:r>
              <a:rPr lang="en-US" dirty="0"/>
              <a:t>Fortran standard lib (using </a:t>
            </a:r>
            <a:r>
              <a:rPr lang="en-US" dirty="0" err="1"/>
              <a:t>fypp</a:t>
            </a:r>
            <a:r>
              <a:rPr lang="en-US" dirty="0"/>
              <a:t> meta-programming): </a:t>
            </a:r>
            <a:r>
              <a:rPr lang="en-US" dirty="0">
                <a:hlinkClick r:id="rId4"/>
              </a:rPr>
              <a:t>https://github.com/fortran-lang/stdlib</a:t>
            </a:r>
            <a:endParaRPr lang="en-US" dirty="0"/>
          </a:p>
          <a:p>
            <a:pPr lvl="1"/>
            <a:r>
              <a:rPr lang="en-US" dirty="0"/>
              <a:t>Fortran Package Index: </a:t>
            </a:r>
            <a:r>
              <a:rPr lang="en-US" dirty="0">
                <a:hlinkClick r:id="rId5"/>
              </a:rPr>
              <a:t>https://fortran-lang.org/</a:t>
            </a:r>
            <a:r>
              <a:rPr lang="en-US" dirty="0"/>
              <a:t>, </a:t>
            </a:r>
            <a:r>
              <a:rPr lang="en-US" dirty="0">
                <a:hlinkClick r:id="rId6"/>
              </a:rPr>
              <a:t>https://www.archaeologic.codes/software</a:t>
            </a:r>
            <a:endParaRPr lang="en-US" dirty="0"/>
          </a:p>
          <a:p>
            <a:pPr lvl="1"/>
            <a:r>
              <a:rPr lang="en-US" dirty="0"/>
              <a:t>Fortran Package Manager: </a:t>
            </a:r>
            <a:r>
              <a:rPr lang="en-US" dirty="0">
                <a:hlinkClick r:id="rId7"/>
              </a:rPr>
              <a:t>https://fpm.fortran-lang.org/</a:t>
            </a:r>
            <a:r>
              <a:rPr lang="en-US" dirty="0"/>
              <a:t> </a:t>
            </a:r>
          </a:p>
          <a:p>
            <a:pPr lvl="2"/>
            <a:r>
              <a:rPr lang="en-US" dirty="0"/>
              <a:t>Alternative / complementary approach to </a:t>
            </a:r>
            <a:r>
              <a:rPr lang="en-US" dirty="0" err="1"/>
              <a:t>cmake</a:t>
            </a:r>
            <a:r>
              <a:rPr lang="en-US" dirty="0"/>
              <a:t> that works well within the Fortran ecosystem</a:t>
            </a:r>
          </a:p>
        </p:txBody>
      </p:sp>
    </p:spTree>
    <p:extLst>
      <p:ext uri="{BB962C8B-B14F-4D97-AF65-F5344CB8AC3E}">
        <p14:creationId xmlns:p14="http://schemas.microsoft.com/office/powerpoint/2010/main" val="423153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385964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Fortran – </a:t>
            </a:r>
            <a:r>
              <a:rPr lang="en-US" sz="2800" dirty="0" err="1"/>
              <a:t>cmake</a:t>
            </a:r>
            <a:r>
              <a:rPr lang="en-US" sz="2800" dirty="0"/>
              <a:t> exports</a:t>
            </a:r>
          </a:p>
          <a:p>
            <a:pPr lvl="1"/>
            <a:r>
              <a:rPr lang="en-US" sz="2800" dirty="0"/>
              <a:t>C++ – </a:t>
            </a:r>
            <a:r>
              <a:rPr lang="en-US" sz="2800" dirty="0" err="1"/>
              <a:t>cmake</a:t>
            </a:r>
            <a:r>
              <a:rPr lang="en-US" sz="2800" dirty="0"/>
              <a:t> exports</a:t>
            </a:r>
          </a:p>
          <a:p>
            <a:pPr lvl="1"/>
            <a:r>
              <a:rPr lang="en-US" sz="2800" dirty="0" err="1">
                <a:solidFill>
                  <a:schemeClr val="bg1">
                    <a:lumMod val="50000"/>
                  </a:schemeClr>
                </a:solidFill>
              </a:rPr>
              <a:t>Spack</a:t>
            </a:r>
            <a:endParaRPr lang="en-US" sz="2800" dirty="0">
              <a:solidFill>
                <a:schemeClr val="bg1">
                  <a:lumMod val="50000"/>
                </a:schemeClr>
              </a:solidFill>
            </a:endParaRPr>
          </a:p>
          <a:p>
            <a:pPr lvl="1"/>
            <a:endParaRPr lang="en-US" sz="2800" dirty="0"/>
          </a:p>
          <a:p>
            <a:r>
              <a:rPr lang="en-US" sz="3200" dirty="0"/>
              <a:t>Containers</a:t>
            </a:r>
          </a:p>
          <a:p>
            <a:r>
              <a:rPr lang="en-US" sz="3200" dirty="0">
                <a:solidFill>
                  <a:schemeClr val="bg1">
                    <a:lumMod val="50000"/>
                  </a:schemeClr>
                </a:solidFill>
              </a:rPr>
              <a:t>Performance portability concerns?</a:t>
            </a:r>
          </a:p>
          <a:p>
            <a:r>
              <a:rPr lang="en-US" sz="3200" dirty="0">
                <a:solidFill>
                  <a:schemeClr val="bg1">
                    <a:lumMod val="50000"/>
                  </a:schemeClr>
                </a:solidFill>
              </a:rPr>
              <a:t>Real-World Examples</a:t>
            </a:r>
          </a:p>
          <a:p>
            <a:pPr lvl="1"/>
            <a:r>
              <a:rPr lang="en-US" sz="2800" dirty="0">
                <a:solidFill>
                  <a:schemeClr val="bg1">
                    <a:lumMod val="50000"/>
                  </a:schemeClr>
                </a:solidFill>
              </a:rPr>
              <a:t>DCA++: cuda2hip compatibility layer</a:t>
            </a:r>
          </a:p>
          <a:p>
            <a:pPr lvl="1"/>
            <a:r>
              <a:rPr lang="en-US" sz="2800" dirty="0">
                <a:solidFill>
                  <a:schemeClr val="bg1">
                    <a:lumMod val="50000"/>
                  </a:schemeClr>
                </a:solidFill>
              </a:rPr>
              <a:t>ZFP: scikit-build for </a:t>
            </a:r>
            <a:r>
              <a:rPr lang="en-US" sz="2800" dirty="0" err="1">
                <a:solidFill>
                  <a:schemeClr val="bg1">
                    <a:lumMod val="50000"/>
                  </a:schemeClr>
                </a:solidFill>
              </a:rPr>
              <a:t>cython</a:t>
            </a:r>
            <a:endParaRPr lang="en-US" sz="2800" dirty="0">
              <a:solidFill>
                <a:schemeClr val="bg1">
                  <a:lumMod val="50000"/>
                </a:schemeClr>
              </a:solidFill>
            </a:endParaRPr>
          </a:p>
          <a:p>
            <a:pPr lvl="1"/>
            <a:r>
              <a:rPr lang="en-US" sz="2800" dirty="0">
                <a:solidFill>
                  <a:schemeClr val="bg1">
                    <a:lumMod val="50000"/>
                  </a:schemeClr>
                </a:solidFill>
              </a:rPr>
              <a:t>Cabana: </a:t>
            </a:r>
            <a:r>
              <a:rPr lang="en-US" sz="2800" dirty="0" err="1">
                <a:solidFill>
                  <a:schemeClr val="bg1">
                    <a:lumMod val="50000"/>
                  </a:schemeClr>
                </a:solidFill>
              </a:rPr>
              <a:t>Kokkos</a:t>
            </a:r>
            <a:r>
              <a:rPr lang="en-US" sz="2800" dirty="0">
                <a:solidFill>
                  <a:schemeClr val="bg1">
                    <a:lumMod val="50000"/>
                  </a:schemeClr>
                </a:solidFill>
              </a:rPr>
              <a:t> with </a:t>
            </a:r>
            <a:r>
              <a:rPr lang="en-US" sz="2800" dirty="0" err="1">
                <a:solidFill>
                  <a:schemeClr val="bg1">
                    <a:lumMod val="50000"/>
                  </a:schemeClr>
                </a:solidFill>
              </a:rPr>
              <a:t>spack</a:t>
            </a:r>
            <a:endParaRPr lang="en-US" sz="2800" dirty="0">
              <a:solidFill>
                <a:schemeClr val="bg1">
                  <a:lumMod val="50000"/>
                </a:schemeClr>
              </a:solidFill>
            </a:endParaRP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363999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 / </a:t>
            </a:r>
            <a:r>
              <a:rPr lang="en-US" sz="2400" dirty="0" err="1"/>
              <a:t>mypy</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13909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48943" y="54618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556488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Bonus Material</a:t>
            </a:r>
          </a:p>
        </p:txBody>
      </p:sp>
    </p:spTree>
    <p:extLst>
      <p:ext uri="{BB962C8B-B14F-4D97-AF65-F5344CB8AC3E}">
        <p14:creationId xmlns:p14="http://schemas.microsoft.com/office/powerpoint/2010/main" val="972175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172106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2035117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642155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3665445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875537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9331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755210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695534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319320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8424" y="1325880"/>
            <a:ext cx="11369809" cy="4047778"/>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E09B-ECDB-64FE-17F6-047E7198C21C}"/>
              </a:ext>
            </a:extLst>
          </p:cNvPr>
          <p:cNvSpPr>
            <a:spLocks noGrp="1"/>
          </p:cNvSpPr>
          <p:nvPr>
            <p:ph type="title"/>
          </p:nvPr>
        </p:nvSpPr>
        <p:spPr>
          <a:xfrm>
            <a:off x="365760" y="411480"/>
            <a:ext cx="11375136" cy="669175"/>
          </a:xfrm>
        </p:spPr>
        <p:txBody>
          <a:bodyPr/>
          <a:lstStyle/>
          <a:p>
            <a:r>
              <a:rPr lang="en-US" dirty="0"/>
              <a:t>Bonus: software design</a:t>
            </a:r>
          </a:p>
        </p:txBody>
      </p:sp>
      <p:pic>
        <p:nvPicPr>
          <p:cNvPr id="3" name="Picture 2">
            <a:extLst>
              <a:ext uri="{FF2B5EF4-FFF2-40B4-BE49-F238E27FC236}">
                <a16:creationId xmlns:a16="http://schemas.microsoft.com/office/drawing/2014/main" id="{6D3BE3B5-028A-854A-C756-478CA146B385}"/>
              </a:ext>
            </a:extLst>
          </p:cNvPr>
          <p:cNvPicPr>
            <a:picLocks noChangeAspect="1"/>
          </p:cNvPicPr>
          <p:nvPr/>
        </p:nvPicPr>
        <p:blipFill>
          <a:blip r:embed="rId2"/>
          <a:stretch>
            <a:fillRect/>
          </a:stretch>
        </p:blipFill>
        <p:spPr>
          <a:xfrm>
            <a:off x="554655" y="1204933"/>
            <a:ext cx="10283771" cy="4756479"/>
          </a:xfrm>
          <a:prstGeom prst="rect">
            <a:avLst/>
          </a:prstGeom>
        </p:spPr>
      </p:pic>
    </p:spTree>
    <p:extLst>
      <p:ext uri="{BB962C8B-B14F-4D97-AF65-F5344CB8AC3E}">
        <p14:creationId xmlns:p14="http://schemas.microsoft.com/office/powerpoint/2010/main" val="31259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3815339"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66933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Fortran – </a:t>
            </a:r>
            <a:r>
              <a:rPr lang="en-US" dirty="0" err="1"/>
              <a:t>CMake</a:t>
            </a:r>
            <a:r>
              <a:rPr lang="en-US" dirty="0"/>
              <a:t> Library Export</a:t>
            </a:r>
          </a:p>
          <a:p>
            <a:r>
              <a:rPr lang="en-US" dirty="0"/>
              <a:t>C++ - </a:t>
            </a:r>
            <a:r>
              <a:rPr lang="en-US" dirty="0" err="1"/>
              <a:t>CMake</a:t>
            </a:r>
            <a:r>
              <a:rPr lang="en-US" dirty="0"/>
              <a:t> Library Export</a:t>
            </a:r>
          </a:p>
          <a:p>
            <a:r>
              <a:rPr lang="en-US" dirty="0" err="1"/>
              <a:t>cmake</a:t>
            </a:r>
            <a:r>
              <a:rPr lang="en-US" dirty="0"/>
              <a:t> with </a:t>
            </a:r>
            <a:r>
              <a:rPr lang="en-US" dirty="0" err="1"/>
              <a:t>spack</a:t>
            </a:r>
            <a:endParaRPr lang="en-US" dirty="0"/>
          </a:p>
        </p:txBody>
      </p:sp>
    </p:spTree>
    <p:extLst>
      <p:ext uri="{BB962C8B-B14F-4D97-AF65-F5344CB8AC3E}">
        <p14:creationId xmlns:p14="http://schemas.microsoft.com/office/powerpoint/2010/main" val="326403193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68223</TotalTime>
  <Words>7349</Words>
  <Application>Microsoft Macintosh PowerPoint</Application>
  <PresentationFormat>Custom</PresentationFormat>
  <Paragraphs>1061</Paragraphs>
  <Slides>68</Slides>
  <Notes>20</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vt:lpstr>
      <vt:lpstr>License, Citation and Acknowledgements</vt:lpstr>
      <vt:lpstr>Outline</vt:lpstr>
      <vt:lpstr>Why Package?</vt:lpstr>
      <vt:lpstr>Why Package?</vt:lpstr>
      <vt:lpstr>Guidelines &amp; Themes</vt:lpstr>
      <vt:lpstr>Guidelines &amp; Themes</vt:lpstr>
      <vt:lpstr>Package Publication Checklist</vt:lpstr>
      <vt:lpstr>Simple Walk-Throughs</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Fortran Package</vt:lpstr>
      <vt:lpstr>Fortran Library Structure</vt:lpstr>
      <vt:lpstr>Complications: Transitive Build / Link Requirements</vt:lpstr>
      <vt:lpstr>Installing a Fortran library with CMake</vt:lpstr>
      <vt:lpstr>Net result</vt:lpstr>
      <vt:lpstr>Importing a C++ Package</vt:lpstr>
      <vt:lpstr>C++ Library Structure</vt:lpstr>
      <vt:lpstr>Installing a C++ library with CMake</vt:lpstr>
      <vt:lpstr>Package Publication Steps – C++/Fortran with cmake</vt:lpstr>
      <vt:lpstr>Going further – additional notes and resources</vt:lpstr>
      <vt:lpstr>Package Publication Steps – C++ with cmake +</vt:lpstr>
      <vt:lpstr>Anatomy of a Spack Dependency "spec"</vt:lpstr>
      <vt:lpstr>Going Further</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Bonus Material</vt:lpstr>
      <vt:lpstr>Anatomy of a Spack Dependency "spec"</vt:lpstr>
      <vt:lpstr>Package Publication Steps – C++ with cmake +</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HPC: modules and Spack Development Environments</vt:lpstr>
      <vt:lpstr>Hacking the package stack</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lpstr>Bonus: software design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288</cp:revision>
  <cp:lastPrinted>2017-11-02T18:35:01Z</cp:lastPrinted>
  <dcterms:created xsi:type="dcterms:W3CDTF">2018-11-06T17:28:56Z</dcterms:created>
  <dcterms:modified xsi:type="dcterms:W3CDTF">2023-09-25T20:04:29Z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