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40"/>
  </p:notesMasterIdLst>
  <p:handoutMasterIdLst>
    <p:handoutMasterId r:id="rId41"/>
  </p:handoutMasterIdLst>
  <p:sldIdLst>
    <p:sldId id="5601" r:id="rId5"/>
    <p:sldId id="5590" r:id="rId6"/>
    <p:sldId id="5577" r:id="rId7"/>
    <p:sldId id="5591" r:id="rId8"/>
    <p:sldId id="5593" r:id="rId9"/>
    <p:sldId id="5579" r:id="rId10"/>
    <p:sldId id="5580" r:id="rId11"/>
    <p:sldId id="5581" r:id="rId12"/>
    <p:sldId id="5583" r:id="rId13"/>
    <p:sldId id="5576" r:id="rId14"/>
    <p:sldId id="5570" r:id="rId15"/>
    <p:sldId id="5584" r:id="rId16"/>
    <p:sldId id="5585" r:id="rId17"/>
    <p:sldId id="5587" r:id="rId18"/>
    <p:sldId id="5586" r:id="rId19"/>
    <p:sldId id="5596" r:id="rId20"/>
    <p:sldId id="5597" r:id="rId21"/>
    <p:sldId id="5598" r:id="rId22"/>
    <p:sldId id="5599" r:id="rId23"/>
    <p:sldId id="641" r:id="rId24"/>
    <p:sldId id="5600" r:id="rId25"/>
    <p:sldId id="642" r:id="rId26"/>
    <p:sldId id="5595" r:id="rId27"/>
    <p:sldId id="677" r:id="rId28"/>
    <p:sldId id="5560" r:id="rId29"/>
    <p:sldId id="5567" r:id="rId30"/>
    <p:sldId id="5673" r:id="rId31"/>
    <p:sldId id="5681" r:id="rId32"/>
    <p:sldId id="5675" r:id="rId33"/>
    <p:sldId id="5676" r:id="rId34"/>
    <p:sldId id="5677" r:id="rId35"/>
    <p:sldId id="5678" r:id="rId36"/>
    <p:sldId id="5679" r:id="rId37"/>
    <p:sldId id="5680" r:id="rId38"/>
    <p:sldId id="674" r:id="rId39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0" autoAdjust="0"/>
    <p:restoredTop sz="96571" autoAdjust="0"/>
  </p:normalViewPr>
  <p:slideViewPr>
    <p:cSldViewPr snapToGrid="0" showGuides="1">
      <p:cViewPr varScale="1">
        <p:scale>
          <a:sx n="100" d="100"/>
          <a:sy n="100" d="100"/>
        </p:scale>
        <p:origin x="168" y="376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changing</a:t>
            </a:r>
            <a:r>
              <a:rPr lang="en-US" baseline="0" dirty="0"/>
              <a:t> the block size to adjust to the cache memory</a:t>
            </a:r>
          </a:p>
          <a:p>
            <a:r>
              <a:rPr lang="en-US" baseline="0" dirty="0"/>
              <a:t>And point-to-point </a:t>
            </a:r>
            <a:r>
              <a:rPr lang="en-US" baseline="0" dirty="0" err="1"/>
              <a:t>Vs</a:t>
            </a:r>
            <a:r>
              <a:rPr lang="en-US" baseline="0" dirty="0"/>
              <a:t> collectives depending upon the scale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63A66-168C-0143-BD3D-B116B7B003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4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81C43-A5B9-D933-9CA0-B9EBBA5B62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" y="158509"/>
            <a:ext cx="2109916" cy="9052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211A969-E7EA-13C3-D014-C029084F4EFB}"/>
              </a:ext>
            </a:extLst>
          </p:cNvPr>
          <p:cNvGrpSpPr/>
          <p:nvPr userDrawn="1"/>
        </p:nvGrpSpPr>
        <p:grpSpPr>
          <a:xfrm>
            <a:off x="366259" y="3655396"/>
            <a:ext cx="2214716" cy="356329"/>
            <a:chOff x="341278" y="3628835"/>
            <a:chExt cx="2214716" cy="35632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16A6A85-AECD-6121-D004-ECB79BC130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8" y="3628835"/>
              <a:ext cx="1005840" cy="35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7D2793C-01C6-B180-3495-5A206744553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54" y="3690079"/>
              <a:ext cx="1005840" cy="23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17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90ECFB80-075A-EDC0-363D-3CE459F436D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4125123"/>
            <a:ext cx="1005840" cy="3243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984D22-2BE9-C684-93D1-920B201DC418}"/>
              </a:ext>
            </a:extLst>
          </p:cNvPr>
          <p:cNvSpPr txBox="1"/>
          <p:nvPr userDrawn="1"/>
        </p:nvSpPr>
        <p:spPr>
          <a:xfrm>
            <a:off x="901538" y="1776974"/>
            <a:ext cx="1144159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Presented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A65A86-1694-D0BE-3C46-045E2B00D094}"/>
              </a:ext>
            </a:extLst>
          </p:cNvPr>
          <p:cNvSpPr txBox="1"/>
          <p:nvPr userDrawn="1"/>
        </p:nvSpPr>
        <p:spPr>
          <a:xfrm>
            <a:off x="28657" y="2079048"/>
            <a:ext cx="2889921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COLABS: Collaboration for Better Software for Science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98D32A-D229-5172-E298-9AF976ACE627}"/>
              </a:ext>
            </a:extLst>
          </p:cNvPr>
          <p:cNvSpPr txBox="1"/>
          <p:nvPr userDrawn="1"/>
        </p:nvSpPr>
        <p:spPr>
          <a:xfrm>
            <a:off x="676315" y="3191133"/>
            <a:ext cx="159460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In collaboration with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46951-9F99-A303-D249-27B751A562DB}"/>
              </a:ext>
            </a:extLst>
          </p:cNvPr>
          <p:cNvSpPr txBox="1"/>
          <p:nvPr userDrawn="1"/>
        </p:nvSpPr>
        <p:spPr>
          <a:xfrm>
            <a:off x="572120" y="4562849"/>
            <a:ext cx="180299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With prior support from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665AB1-818C-15F6-A435-7A7C14109262}"/>
              </a:ext>
            </a:extLst>
          </p:cNvPr>
          <p:cNvGrpSpPr/>
          <p:nvPr userDrawn="1"/>
        </p:nvGrpSpPr>
        <p:grpSpPr>
          <a:xfrm>
            <a:off x="355043" y="5027111"/>
            <a:ext cx="2237149" cy="457200"/>
            <a:chOff x="343050" y="5128711"/>
            <a:chExt cx="2237149" cy="4572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D4DA06-93FC-7C79-22C0-69CD6E7194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0" y="5128711"/>
              <a:ext cx="1002296" cy="457200"/>
            </a:xfrm>
            <a:prstGeom prst="rect">
              <a:avLst/>
            </a:prstGeom>
          </p:spPr>
        </p:pic>
        <p:pic>
          <p:nvPicPr>
            <p:cNvPr id="29" name="Picture 2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A576A20-C17C-D6D5-507F-A7C5D2EE03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50" y="5128711"/>
              <a:ext cx="1054249" cy="4572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4B4BBC9-1119-9703-C1C0-7A18791767C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65" y="6321694"/>
            <a:ext cx="2409477" cy="4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sz="16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165" y="6321694"/>
            <a:ext cx="2409477" cy="401008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0B7EC-D4C0-0A37-EF93-54309C1E7E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9" y="158509"/>
            <a:ext cx="2109916" cy="90525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F39736-1AFA-8528-C9E3-41B55EABEDCA}"/>
              </a:ext>
            </a:extLst>
          </p:cNvPr>
          <p:cNvGrpSpPr/>
          <p:nvPr userDrawn="1"/>
        </p:nvGrpSpPr>
        <p:grpSpPr>
          <a:xfrm>
            <a:off x="366259" y="3655396"/>
            <a:ext cx="2214716" cy="356329"/>
            <a:chOff x="341278" y="3628835"/>
            <a:chExt cx="2214716" cy="35632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0692E1-7D85-78AD-9CB9-EDC5C0A1CD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78" y="3628835"/>
              <a:ext cx="1005840" cy="356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5CDAB3D-B8D6-9AC9-8507-6F95230AEE4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154" y="3690079"/>
              <a:ext cx="1005840" cy="233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50B83FE-88FB-1C61-17CC-A58C0BE092BF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97" y="4125123"/>
            <a:ext cx="1005840" cy="324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DB4EA8-7E00-EB97-386F-806F04EDC41A}"/>
              </a:ext>
            </a:extLst>
          </p:cNvPr>
          <p:cNvSpPr txBox="1"/>
          <p:nvPr userDrawn="1"/>
        </p:nvSpPr>
        <p:spPr>
          <a:xfrm>
            <a:off x="901538" y="1776974"/>
            <a:ext cx="1144159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Presented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AA8F1-3D17-46A7-8926-BC4892D4C51C}"/>
              </a:ext>
            </a:extLst>
          </p:cNvPr>
          <p:cNvSpPr txBox="1"/>
          <p:nvPr userDrawn="1"/>
        </p:nvSpPr>
        <p:spPr>
          <a:xfrm>
            <a:off x="28657" y="2079048"/>
            <a:ext cx="2889921" cy="932563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 dirty="0"/>
              <a:t>COLABS: Collaboration for Better Software for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8D39D-3F53-1EF5-8F58-4DF913CFD07D}"/>
              </a:ext>
            </a:extLst>
          </p:cNvPr>
          <p:cNvSpPr txBox="1"/>
          <p:nvPr userDrawn="1"/>
        </p:nvSpPr>
        <p:spPr>
          <a:xfrm>
            <a:off x="676315" y="3191133"/>
            <a:ext cx="159460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In collaboration with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67DA-27A0-BFAF-CB9E-0EA56E125664}"/>
              </a:ext>
            </a:extLst>
          </p:cNvPr>
          <p:cNvSpPr txBox="1"/>
          <p:nvPr userDrawn="1"/>
        </p:nvSpPr>
        <p:spPr>
          <a:xfrm>
            <a:off x="572120" y="4562849"/>
            <a:ext cx="1802994" cy="3508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i="1" dirty="0"/>
              <a:t>With prior support from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A83523-6C92-DDA5-E072-BAC75B3276B6}"/>
              </a:ext>
            </a:extLst>
          </p:cNvPr>
          <p:cNvGrpSpPr/>
          <p:nvPr userDrawn="1"/>
        </p:nvGrpSpPr>
        <p:grpSpPr>
          <a:xfrm>
            <a:off x="355043" y="5027111"/>
            <a:ext cx="2237149" cy="457200"/>
            <a:chOff x="343050" y="5128711"/>
            <a:chExt cx="2237149" cy="4572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EB972A-C812-2D11-E993-9648F06DCD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50" y="5128711"/>
              <a:ext cx="1002296" cy="457200"/>
            </a:xfrm>
            <a:prstGeom prst="rect">
              <a:avLst/>
            </a:prstGeom>
          </p:spPr>
        </p:pic>
        <p:pic>
          <p:nvPicPr>
            <p:cNvPr id="18" name="Picture 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DC5CC62A-5FBA-A239-536C-E231ED3105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950" y="5128711"/>
              <a:ext cx="1054249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137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9DD1-DDB5-AB43-B311-7649AD474C82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D163-D76A-5F4F-A4CE-5FA8F639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37" r:id="rId3"/>
    <p:sldLayoutId id="2147483939" r:id="rId4"/>
    <p:sldLayoutId id="2147483950" r:id="rId5"/>
    <p:sldLayoutId id="2147483940" r:id="rId6"/>
    <p:sldLayoutId id="2147483941" r:id="rId7"/>
    <p:sldLayoutId id="2147483952" r:id="rId8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rsproject.com/article/2020/6/technical-debt-explained-plain-englis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sh-X/Flash-X/blob/ylee/try_pushTile_spark/source/physics/Hydro/HydroMain/Spark/Hydro_interface.ini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sdk-project.github.io/MathPackagesTraining2020/lessons/hand_coded_heat/" TargetMode="External"/><Relationship Id="rId2" Type="http://schemas.openxmlformats.org/officeDocument/2006/relationships/hyperlink" Target="https://github.com/abiswas-odu/heateq-design-intersect-2023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7C6EFC9D-D056-0758-BDF8-BAB7A5CB5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Software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D6CAC-8B77-472D-91BE-E47FFB7E8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solidFill>
                <a:srgbClr val="111111"/>
              </a:solidFill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350191-BDAE-1AFC-C26A-B8F1EB4E8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2034531" cy="424732"/>
          </a:xfrm>
        </p:spPr>
        <p:txBody>
          <a:bodyPr/>
          <a:lstStyle/>
          <a:p>
            <a:r>
              <a:rPr lang="en-US" dirty="0"/>
              <a:t>Anshu Dubey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12497A-1AA2-20D2-4610-7F728D5C61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33071" y="2134517"/>
            <a:ext cx="1690167" cy="376085"/>
          </a:xfrm>
        </p:spPr>
        <p:txBody>
          <a:bodyPr/>
          <a:lstStyle/>
          <a:p>
            <a:r>
              <a:rPr lang="en-US" dirty="0"/>
              <a:t>(she/her)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3D3AE9-9DC1-97B7-A7C7-B8155E1C5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Argonne National Laboratory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82C515-0750-9E3D-2C19-E510E11E1C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Software Productivity and Sustainability Track @ ATPESC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362F62-5C7E-EE79-280C-5C56945C7D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3792588"/>
            <a:ext cx="8292316" cy="646331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Contributors: Anshu Dubey (ANL), Mark C. Miller (LLNL), David Bernholdt (ORNL) </a:t>
            </a:r>
          </a:p>
        </p:txBody>
      </p:sp>
    </p:spTree>
    <p:extLst>
      <p:ext uri="{BB962C8B-B14F-4D97-AF65-F5344CB8AC3E}">
        <p14:creationId xmlns:p14="http://schemas.microsoft.com/office/powerpoint/2010/main" val="205236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05AD-BD02-18EE-81DD-20B8E137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Software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1047-BA2C-4ACC-7601-558D32B2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90" y="1736215"/>
            <a:ext cx="5469833" cy="3886352"/>
          </a:xfrm>
        </p:spPr>
        <p:txBody>
          <a:bodyPr/>
          <a:lstStyle/>
          <a:p>
            <a:r>
              <a:rPr lang="en-US" dirty="0"/>
              <a:t>Many</a:t>
            </a:r>
            <a:r>
              <a:rPr lang="en-US" sz="2400" dirty="0"/>
              <a:t> parts of the model and software system can be under research</a:t>
            </a:r>
          </a:p>
          <a:p>
            <a:r>
              <a:rPr lang="en-US" sz="2400" dirty="0"/>
              <a:t>Requirements change throughout the lifecycle as knowledge grows</a:t>
            </a:r>
          </a:p>
          <a:p>
            <a:r>
              <a:rPr lang="en-US" sz="2400" dirty="0"/>
              <a:t>Verification complicated by floating point representation</a:t>
            </a:r>
          </a:p>
          <a:p>
            <a:r>
              <a:rPr lang="en-US" sz="2400" dirty="0"/>
              <a:t>Real world is messy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CE7F93-E896-2CD5-EFC6-29F7E53784BF}"/>
              </a:ext>
            </a:extLst>
          </p:cNvPr>
          <p:cNvGrpSpPr/>
          <p:nvPr/>
        </p:nvGrpSpPr>
        <p:grpSpPr>
          <a:xfrm>
            <a:off x="269970" y="1687125"/>
            <a:ext cx="6067194" cy="2923603"/>
            <a:chOff x="2176244" y="1817067"/>
            <a:chExt cx="4826771" cy="314274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DE098D-2514-988B-969D-C0701269A8E3}"/>
                </a:ext>
              </a:extLst>
            </p:cNvPr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69E183-5E7B-40C3-C69F-7E7F2E4B354D}"/>
                </a:ext>
              </a:extLst>
            </p:cNvPr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38C6E7-504F-D418-77ED-EE08B698678C}"/>
                </a:ext>
              </a:extLst>
            </p:cNvPr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9B4A93-46F5-F54C-4521-5F441780AE11}"/>
                </a:ext>
              </a:extLst>
            </p:cNvPr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7BD0B991-7672-F256-C0EE-5A822DB50ECE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57370E24-CC2D-9094-10BF-6F1AF8F84DF2}"/>
                </a:ext>
              </a:extLst>
            </p:cNvPr>
            <p:cNvCxnSpPr>
              <a:cxnSpLocks/>
              <a:stCxn id="6" idx="4"/>
              <a:endCxn id="7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0D80839-06B2-CBCA-378D-51A31698D7F8}"/>
                </a:ext>
              </a:extLst>
            </p:cNvPr>
            <p:cNvCxnSpPr>
              <a:stCxn id="7" idx="2"/>
              <a:endCxn id="8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206A2679-94E8-A783-7065-88C4BC14CA92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169E4E-6764-BFFF-F8D2-4D73E14EEF62}"/>
                </a:ext>
              </a:extLst>
            </p:cNvPr>
            <p:cNvCxnSpPr>
              <a:cxnSpLocks/>
              <a:stCxn id="6" idx="2"/>
              <a:endCxn id="8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0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0AA-F303-404B-99A5-8E88C983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 for Research Software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BBE479-B16C-D94F-BC94-6B60F0645C44}"/>
              </a:ext>
            </a:extLst>
          </p:cNvPr>
          <p:cNvSpPr/>
          <p:nvPr/>
        </p:nvSpPr>
        <p:spPr>
          <a:xfrm>
            <a:off x="64698" y="1037968"/>
            <a:ext cx="5721178" cy="502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Considerations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Multidisciplinary 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Many facets of knowledge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To know everything is not feasible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Two types of code components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Infrastructure (mesh/IO/runtime …)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Science models (numerical methods)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Codes grow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New ideas =&gt; new features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Code reuse by others 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C70085-0AD4-7C45-92D4-B6627442268A}"/>
              </a:ext>
            </a:extLst>
          </p:cNvPr>
          <p:cNvSpPr/>
          <p:nvPr/>
        </p:nvSpPr>
        <p:spPr>
          <a:xfrm>
            <a:off x="5883736" y="1059936"/>
            <a:ext cx="5721178" cy="5029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Design Implications</a:t>
            </a:r>
          </a:p>
          <a:p>
            <a:pPr algn="ctr">
              <a:lnSpc>
                <a:spcPct val="90000"/>
              </a:lnSpc>
            </a:pPr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Separation of Concerns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Shield developers from unnecessary complexities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Work with different lifecycles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Long-lasting vs quick changing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Logically vs mathematically complex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Extensibility built in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Ease of adding new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Customizing existing capabilities</a:t>
            </a:r>
          </a:p>
          <a:p>
            <a:pPr marL="800100" lvl="1" indent="-342900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B686305-E74E-EB44-801D-1C14E473827F}"/>
              </a:ext>
            </a:extLst>
          </p:cNvPr>
          <p:cNvSpPr/>
          <p:nvPr/>
        </p:nvSpPr>
        <p:spPr>
          <a:xfrm>
            <a:off x="5166497" y="2165025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FC44B4-B5D6-5949-8DAA-80AD31E8FBAB}"/>
              </a:ext>
            </a:extLst>
          </p:cNvPr>
          <p:cNvSpPr/>
          <p:nvPr/>
        </p:nvSpPr>
        <p:spPr>
          <a:xfrm>
            <a:off x="5166496" y="3250154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3BB968-F9E4-1E45-80DC-477122F2D2FF}"/>
              </a:ext>
            </a:extLst>
          </p:cNvPr>
          <p:cNvSpPr/>
          <p:nvPr/>
        </p:nvSpPr>
        <p:spPr>
          <a:xfrm>
            <a:off x="5071006" y="4360409"/>
            <a:ext cx="1149179" cy="53134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5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DD86-AD27-9B67-E405-85C81A48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Application Design – </a:t>
            </a:r>
            <a:r>
              <a:rPr lang="en-US" dirty="0" err="1"/>
              <a:t>Sedov</a:t>
            </a:r>
            <a:r>
              <a:rPr lang="en-US" dirty="0"/>
              <a:t> Blast Wave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7" descr="&#10;sedov_pm3.png                                                  00238215Macintosh HD                   B746699A:">
            <a:extLst>
              <a:ext uri="{FF2B5EF4-FFF2-40B4-BE49-F238E27FC236}">
                <a16:creationId xmlns:a16="http://schemas.microsoft.com/office/drawing/2014/main" id="{525C433C-2878-C8D3-22FB-9973AF79D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t="8498" r="26555" b="9293"/>
          <a:stretch>
            <a:fillRect/>
          </a:stretch>
        </p:blipFill>
        <p:spPr bwMode="auto">
          <a:xfrm>
            <a:off x="1016654" y="3304089"/>
            <a:ext cx="3209089" cy="314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73C691-1C18-175B-F248-2AD87723C5BF}"/>
              </a:ext>
            </a:extLst>
          </p:cNvPr>
          <p:cNvSpPr/>
          <p:nvPr/>
        </p:nvSpPr>
        <p:spPr>
          <a:xfrm>
            <a:off x="772160" y="1202813"/>
            <a:ext cx="5410266" cy="169843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Description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High pressure at the center cause a shock to moves out in a circle. High resolution is needed only at and near the shock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01B2E5-4098-B6B1-3360-034A76C3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743" y="1123343"/>
            <a:ext cx="4985173" cy="461131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Requirements </a:t>
            </a:r>
          </a:p>
          <a:p>
            <a:r>
              <a:rPr lang="en-US" dirty="0"/>
              <a:t>Adaptive mesh refinement</a:t>
            </a:r>
          </a:p>
          <a:p>
            <a:pPr lvl="1"/>
            <a:r>
              <a:rPr lang="en-US" dirty="0"/>
              <a:t>Easiest with finite volume methods</a:t>
            </a:r>
          </a:p>
          <a:p>
            <a:r>
              <a:rPr lang="en-US" dirty="0"/>
              <a:t>Driver</a:t>
            </a:r>
          </a:p>
          <a:p>
            <a:r>
              <a:rPr lang="en-US" dirty="0"/>
              <a:t>I/O</a:t>
            </a:r>
          </a:p>
          <a:p>
            <a:r>
              <a:rPr lang="en-US" dirty="0"/>
              <a:t>Initial condition</a:t>
            </a:r>
          </a:p>
          <a:p>
            <a:r>
              <a:rPr lang="en-US" dirty="0"/>
              <a:t>Boundary condition</a:t>
            </a:r>
          </a:p>
          <a:p>
            <a:r>
              <a:rPr lang="en-US" dirty="0"/>
              <a:t>Shock Hydrodynamics</a:t>
            </a:r>
          </a:p>
          <a:p>
            <a:r>
              <a:rPr lang="en-US" dirty="0"/>
              <a:t>Ideal gas equation of state</a:t>
            </a:r>
          </a:p>
          <a:p>
            <a:r>
              <a:rPr lang="en-US" dirty="0"/>
              <a:t>Method of verification</a:t>
            </a:r>
          </a:p>
          <a:p>
            <a:pPr lvl="1"/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AE14-E448-7BB2-D527-0B26AA17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Dive into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CC62-0743-7AB7-1EC0-AD670554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92" y="1229359"/>
            <a:ext cx="10273852" cy="5137573"/>
          </a:xfrm>
        </p:spPr>
        <p:txBody>
          <a:bodyPr/>
          <a:lstStyle/>
          <a:p>
            <a:r>
              <a:rPr lang="en-US" dirty="0"/>
              <a:t>Adaptive mesh refinement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divide domain into blocks</a:t>
            </a:r>
          </a:p>
          <a:p>
            <a:pPr lvl="1"/>
            <a:r>
              <a:rPr lang="en-US" dirty="0"/>
              <a:t>Blocks need halos to be filled with values from neighbors or boundary conditions</a:t>
            </a:r>
          </a:p>
          <a:p>
            <a:pPr lvl="2"/>
            <a:r>
              <a:rPr lang="en-US" dirty="0"/>
              <a:t>At fine-coarse boundaries there is interpolation and restriction</a:t>
            </a:r>
          </a:p>
          <a:p>
            <a:pPr lvl="1"/>
            <a:r>
              <a:rPr lang="en-US" dirty="0"/>
              <a:t>Blocks are dynamic, go in and out of existence</a:t>
            </a:r>
          </a:p>
          <a:p>
            <a:pPr lvl="1"/>
            <a:r>
              <a:rPr lang="en-US" dirty="0"/>
              <a:t>Conservation needs reconciliation at fine-coarse boundaries</a:t>
            </a:r>
          </a:p>
          <a:p>
            <a:r>
              <a:rPr lang="en-US" dirty="0"/>
              <a:t>Shock hydrodynamics</a:t>
            </a:r>
          </a:p>
          <a:p>
            <a:pPr lvl="1"/>
            <a:r>
              <a:rPr lang="en-US" dirty="0"/>
              <a:t>Solver for Euler’s equations at discontinuities</a:t>
            </a:r>
          </a:p>
          <a:p>
            <a:pPr lvl="1"/>
            <a:r>
              <a:rPr lang="en-US" dirty="0"/>
              <a:t>EOS provides closure</a:t>
            </a:r>
          </a:p>
          <a:p>
            <a:pPr lvl="1"/>
            <a:r>
              <a:rPr lang="en-US" dirty="0"/>
              <a:t>Riemann solver</a:t>
            </a:r>
          </a:p>
          <a:p>
            <a:pPr lvl="1"/>
            <a:r>
              <a:rPr lang="en-US" dirty="0"/>
              <a:t>Halo cells are fine-coarse boundaries need EOS after interpolation</a:t>
            </a:r>
          </a:p>
          <a:p>
            <a:r>
              <a:rPr lang="en-US" dirty="0"/>
              <a:t>Method of verification</a:t>
            </a:r>
          </a:p>
          <a:p>
            <a:pPr lvl="1"/>
            <a:r>
              <a:rPr lang="en-US" dirty="0"/>
              <a:t>An indirect way of checking – shock distance traveled can be computed analytically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4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7C93-979B-EF55-4109-2B0A4F2C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873F-398D-29B2-A7D6-B628F8F1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794" y="417223"/>
            <a:ext cx="5686237" cy="47360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Deeper Dive into some Components</a:t>
            </a:r>
          </a:p>
          <a:p>
            <a:r>
              <a:rPr lang="en-US" dirty="0"/>
              <a:t>Driver</a:t>
            </a:r>
          </a:p>
          <a:p>
            <a:pPr lvl="1"/>
            <a:r>
              <a:rPr lang="en-US" dirty="0"/>
              <a:t>Iterate over blocks</a:t>
            </a:r>
          </a:p>
          <a:p>
            <a:pPr lvl="1"/>
            <a:r>
              <a:rPr lang="en-US" dirty="0"/>
              <a:t>Implement connectivity</a:t>
            </a:r>
          </a:p>
          <a:p>
            <a:r>
              <a:rPr lang="en-US" dirty="0"/>
              <a:t>Mesh </a:t>
            </a:r>
          </a:p>
          <a:p>
            <a:pPr lvl="1"/>
            <a:r>
              <a:rPr lang="en-US" dirty="0"/>
              <a:t>Data containers</a:t>
            </a:r>
          </a:p>
          <a:p>
            <a:pPr lvl="1"/>
            <a:r>
              <a:rPr lang="en-US" dirty="0"/>
              <a:t>Halo cell fill, including application of boundary conditions</a:t>
            </a:r>
          </a:p>
          <a:p>
            <a:pPr lvl="1"/>
            <a:r>
              <a:rPr lang="en-US" dirty="0"/>
              <a:t>Reconciliation of quantities at fine-coarse block boundaries</a:t>
            </a:r>
          </a:p>
          <a:p>
            <a:pPr lvl="1"/>
            <a:r>
              <a:rPr lang="en-US" dirty="0" err="1"/>
              <a:t>Remesh</a:t>
            </a:r>
            <a:r>
              <a:rPr lang="en-US" dirty="0"/>
              <a:t> when refinement patterns change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Getting runtime parameters and possibly initial conditions</a:t>
            </a:r>
          </a:p>
          <a:p>
            <a:pPr lvl="1"/>
            <a:r>
              <a:rPr lang="en-US" dirty="0"/>
              <a:t>Writing checkpoint and analysis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745C9D-C83C-9672-418A-997D74409054}"/>
              </a:ext>
            </a:extLst>
          </p:cNvPr>
          <p:cNvSpPr txBox="1">
            <a:spLocks/>
          </p:cNvSpPr>
          <p:nvPr/>
        </p:nvSpPr>
        <p:spPr bwMode="auto">
          <a:xfrm>
            <a:off x="450592" y="1123343"/>
            <a:ext cx="4985173" cy="461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b="1" dirty="0"/>
              <a:t>Binned Components</a:t>
            </a:r>
          </a:p>
          <a:p>
            <a:r>
              <a:rPr lang="en-US" dirty="0"/>
              <a:t>Unchanging or slow changing infrastructure</a:t>
            </a:r>
          </a:p>
          <a:p>
            <a:pPr lvl="1"/>
            <a:r>
              <a:rPr lang="en-US" dirty="0"/>
              <a:t>Mesh</a:t>
            </a:r>
          </a:p>
          <a:p>
            <a:pPr lvl="1"/>
            <a:r>
              <a:rPr lang="en-US" dirty="0"/>
              <a:t>I/O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Comparison utility</a:t>
            </a:r>
          </a:p>
          <a:p>
            <a:r>
              <a:rPr lang="en-US" dirty="0"/>
              <a:t>Components evolving with research – physics solvers</a:t>
            </a:r>
          </a:p>
          <a:p>
            <a:pPr lvl="1"/>
            <a:r>
              <a:rPr lang="en-US" dirty="0"/>
              <a:t>Initial and boundary conditions</a:t>
            </a:r>
          </a:p>
          <a:p>
            <a:pPr lvl="1"/>
            <a:r>
              <a:rPr lang="en-US" dirty="0"/>
              <a:t>Hydrodynamics</a:t>
            </a:r>
          </a:p>
          <a:p>
            <a:pPr lvl="1"/>
            <a:r>
              <a:rPr lang="en-US" dirty="0"/>
              <a:t>EOS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9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</p:spTree>
    <p:extLst>
      <p:ext uri="{BB962C8B-B14F-4D97-AF65-F5344CB8AC3E}">
        <p14:creationId xmlns:p14="http://schemas.microsoft.com/office/powerpoint/2010/main" val="1537429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76E6BA-1976-AFDF-65EA-F93DD21FC5B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431995" y="5518007"/>
            <a:ext cx="974653" cy="613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8B9C8-BD4E-1090-2F25-2C5ACA1E988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44533" y="3696263"/>
            <a:ext cx="3862115" cy="1821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608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D979-DEC6-FE50-5CA2-2211F314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C3604-3BE4-3987-2FC0-94A24BFFF76A}"/>
              </a:ext>
            </a:extLst>
          </p:cNvPr>
          <p:cNvSpPr/>
          <p:nvPr/>
        </p:nvSpPr>
        <p:spPr>
          <a:xfrm>
            <a:off x="2036056" y="3156937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2CB90-005C-1ED7-004A-A3E93C40BC3D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I/O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D13C-0197-39DC-EEDE-C5DB057BE39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2EE776-07F1-7626-0470-B8DFF279B207}"/>
              </a:ext>
            </a:extLst>
          </p:cNvPr>
          <p:cNvSpPr/>
          <p:nvPr/>
        </p:nvSpPr>
        <p:spPr>
          <a:xfrm>
            <a:off x="3476359" y="1151182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20EAD-DA36-8931-80F9-2EC57E7E0B98}"/>
              </a:ext>
            </a:extLst>
          </p:cNvPr>
          <p:cNvSpPr/>
          <p:nvPr/>
        </p:nvSpPr>
        <p:spPr>
          <a:xfrm>
            <a:off x="2039768" y="4987994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9402E-E2BE-60E5-059D-D660163B87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914A73-8A36-E371-E676-19EB304BD59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BDE67-CC22-1A48-9884-1ADA95EB9BD1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F4346B-469D-D298-97DD-C70BD06BABDB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3550355" y="3732671"/>
            <a:ext cx="1354667" cy="62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4491153-3D9E-1ABD-5F37-C120E3C07400}"/>
              </a:ext>
            </a:extLst>
          </p:cNvPr>
          <p:cNvSpPr/>
          <p:nvPr/>
        </p:nvSpPr>
        <p:spPr>
          <a:xfrm>
            <a:off x="7406648" y="4942273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Hydrodyn-amics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5E1CA-2134-6506-0621-B2F4FD25E1B7}"/>
              </a:ext>
            </a:extLst>
          </p:cNvPr>
          <p:cNvSpPr/>
          <p:nvPr/>
        </p:nvSpPr>
        <p:spPr>
          <a:xfrm>
            <a:off x="4917696" y="5555822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EOS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F35691-1CB9-CD71-9F3A-73F32CF1C0ED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4227688" y="2302649"/>
            <a:ext cx="1434484" cy="860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E094FF-5ED2-613B-C2E6-653BDBF1BBC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793206" y="1739332"/>
            <a:ext cx="683153" cy="14176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D8EADD-73F0-D41F-E6F8-30D812A0FB5B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662172" y="4314612"/>
            <a:ext cx="2501626" cy="62766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CEBADD-8915-C2CF-D57A-CF4E74A1ADA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793206" y="4308404"/>
            <a:ext cx="3712" cy="6795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76E6BA-1976-AFDF-65EA-F93DD21FC5B0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6431995" y="5518007"/>
            <a:ext cx="974653" cy="6135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5C21F6-A544-F80D-CA8C-02C34DA8BF3D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550355" y="4306708"/>
            <a:ext cx="1367341" cy="182484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18B9C8-BD4E-1090-2F25-2C5ACA1E988E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44533" y="3696263"/>
            <a:ext cx="3862115" cy="18217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54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3017-A750-F726-3A1A-1F298D25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179530"/>
            <a:ext cx="11369809" cy="54638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Investing some thought in design of software makes it possible to maintain, reuse and extend it</a:t>
            </a:r>
          </a:p>
          <a:p>
            <a:r>
              <a:rPr lang="en-US" dirty="0"/>
              <a:t>Even if some research software begins its life as a one-off use case, it often gets reused</a:t>
            </a:r>
          </a:p>
          <a:p>
            <a:pPr lvl="1"/>
            <a:r>
              <a:rPr lang="en-US" dirty="0"/>
              <a:t>Without proper design it is likely to accrete features haphazardly and become a monstrosity</a:t>
            </a:r>
          </a:p>
          <a:p>
            <a:pPr lvl="2"/>
            <a:r>
              <a:rPr lang="en-US" dirty="0"/>
              <a:t>Acquires a lot of technical debt in the process</a:t>
            </a:r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marL="684212" lvl="2" indent="0">
              <a:buNone/>
            </a:pPr>
            <a:endParaRPr lang="en-US" dirty="0"/>
          </a:p>
          <a:p>
            <a:pPr lvl="1"/>
            <a:r>
              <a:rPr lang="en-US" dirty="0"/>
              <a:t>Many projects have had this happen </a:t>
            </a:r>
          </a:p>
          <a:p>
            <a:pPr lvl="1"/>
            <a:r>
              <a:rPr lang="en-US" dirty="0"/>
              <a:t>Most end up with a hard reset and start over again</a:t>
            </a:r>
          </a:p>
          <a:p>
            <a:r>
              <a:rPr lang="en-US" dirty="0"/>
              <a:t>In this module we will cover general design principles and those that are tailored for scientific software</a:t>
            </a:r>
          </a:p>
          <a:p>
            <a:r>
              <a:rPr lang="en-US" dirty="0"/>
              <a:t>We will also work through two use cases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98424-DF69-F563-EAF8-0B9FA5C1E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40" y="2820811"/>
            <a:ext cx="7772400" cy="1433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CF9A1-D400-15E1-16EA-AD709D26B994}"/>
              </a:ext>
            </a:extLst>
          </p:cNvPr>
          <p:cNvSpPr txBox="1"/>
          <p:nvPr/>
        </p:nvSpPr>
        <p:spPr>
          <a:xfrm>
            <a:off x="2325511" y="4065382"/>
            <a:ext cx="8046690" cy="378565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/>
              <a:t> definition from </a:t>
            </a:r>
            <a:r>
              <a:rPr lang="en-US" sz="1400" dirty="0">
                <a:hlinkClick r:id="rId3"/>
              </a:rPr>
              <a:t>https://enterprisersproject.com/article/2020/6/technical-debt-explained-plain-english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7FE85-F68E-DA20-11B5-9FB90BB9A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447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708778" y="1762304"/>
            <a:ext cx="3709959" cy="4017451"/>
            <a:chOff x="-314717" y="643786"/>
            <a:chExt cx="4946614" cy="5356602"/>
          </a:xfrm>
        </p:grpSpPr>
        <p:sp>
          <p:nvSpPr>
            <p:cNvPr id="4" name="TextBox 3"/>
            <p:cNvSpPr txBox="1"/>
            <p:nvPr/>
          </p:nvSpPr>
          <p:spPr>
            <a:xfrm>
              <a:off x="1082915" y="643786"/>
              <a:ext cx="2161276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Requirements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14717" y="1661953"/>
              <a:ext cx="494661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Software Architecture API  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7335" y="2878282"/>
              <a:ext cx="1682512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Implement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3309" y="3705933"/>
              <a:ext cx="81056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69618" y="4687727"/>
              <a:ext cx="1408934" cy="4924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Maintain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5421" y="5507945"/>
              <a:ext cx="1477328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Augment</a:t>
              </a:r>
            </a:p>
          </p:txBody>
        </p:sp>
        <p:cxnSp>
          <p:nvCxnSpPr>
            <p:cNvPr id="21" name="Straight Arrow Connector 20"/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2158591" y="1136229"/>
              <a:ext cx="4963" cy="5257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2158591" y="2154396"/>
              <a:ext cx="1" cy="723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2158591" y="3370725"/>
              <a:ext cx="0" cy="3352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158591" y="4198376"/>
              <a:ext cx="15493" cy="4893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174085" y="5180169"/>
              <a:ext cx="0" cy="327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5310296" y="1774641"/>
            <a:ext cx="2020861" cy="4019171"/>
            <a:chOff x="5164498" y="592290"/>
            <a:chExt cx="1460230" cy="5021045"/>
          </a:xfrm>
        </p:grpSpPr>
        <p:sp>
          <p:nvSpPr>
            <p:cNvPr id="14" name="TextBox 13"/>
            <p:cNvSpPr txBox="1"/>
            <p:nvPr/>
          </p:nvSpPr>
          <p:spPr>
            <a:xfrm>
              <a:off x="5361852" y="592290"/>
              <a:ext cx="1084058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32838" y="1524766"/>
              <a:ext cx="742084" cy="492443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API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0370" y="2666866"/>
              <a:ext cx="1374735" cy="861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Design</a:t>
              </a:r>
            </a:p>
            <a:p>
              <a:r>
                <a:rPr lang="en-US" dirty="0"/>
                <a:t>Develop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13" y="3935140"/>
              <a:ext cx="1334811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498" y="5120893"/>
              <a:ext cx="1460230" cy="492442"/>
            </a:xfrm>
            <a:prstGeom prst="rect">
              <a:avLst/>
            </a:prstGeom>
            <a:solidFill>
              <a:srgbClr val="DF6474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Integrate</a:t>
              </a:r>
            </a:p>
          </p:txBody>
        </p:sp>
        <p:cxnSp>
          <p:nvCxnSpPr>
            <p:cNvPr id="33" name="Straight Arrow Connector 32"/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903880" y="1084732"/>
              <a:ext cx="1" cy="44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5897738" y="2017209"/>
              <a:ext cx="6143" cy="649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cxnSpLocks/>
              <a:stCxn id="16" idx="2"/>
              <a:endCxn id="18" idx="0"/>
            </p:cNvCxnSpPr>
            <p:nvPr/>
          </p:nvCxnSpPr>
          <p:spPr>
            <a:xfrm flipH="1">
              <a:off x="5893218" y="3528641"/>
              <a:ext cx="4520" cy="40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893219" y="4427583"/>
              <a:ext cx="1395" cy="6933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Elbow Connector 67"/>
          <p:cNvCxnSpPr>
            <a:cxnSpLocks/>
            <a:stCxn id="13" idx="1"/>
            <a:endCxn id="8" idx="1"/>
          </p:cNvCxnSpPr>
          <p:nvPr/>
        </p:nvCxnSpPr>
        <p:spPr>
          <a:xfrm rot="10800000">
            <a:off x="1708779" y="2710595"/>
            <a:ext cx="1312603" cy="2884494"/>
          </a:xfrm>
          <a:prstGeom prst="bentConnector3">
            <a:avLst>
              <a:gd name="adj1" fmla="val 11741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cxnSpLocks/>
            <a:stCxn id="18" idx="3"/>
            <a:endCxn id="16" idx="3"/>
          </p:cNvCxnSpPr>
          <p:nvPr/>
        </p:nvCxnSpPr>
        <p:spPr>
          <a:xfrm flipV="1">
            <a:off x="7242441" y="3780178"/>
            <a:ext cx="33881" cy="867390"/>
          </a:xfrm>
          <a:prstGeom prst="bentConnector3">
            <a:avLst>
              <a:gd name="adj1" fmla="val 77471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76016" y="11228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310296" y="1138269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Capabilities</a:t>
            </a:r>
          </a:p>
        </p:txBody>
      </p:sp>
      <p:cxnSp>
        <p:nvCxnSpPr>
          <p:cNvPr id="77" name="Elbow Connector 76"/>
          <p:cNvCxnSpPr>
            <a:cxnSpLocks/>
            <a:stCxn id="19" idx="1"/>
            <a:endCxn id="13" idx="3"/>
          </p:cNvCxnSpPr>
          <p:nvPr/>
        </p:nvCxnSpPr>
        <p:spPr>
          <a:xfrm rot="10800000">
            <a:off x="4129378" y="5595089"/>
            <a:ext cx="1180919" cy="163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cxnSpLocks/>
            <a:stCxn id="8" idx="3"/>
            <a:endCxn id="15" idx="1"/>
          </p:cNvCxnSpPr>
          <p:nvPr/>
        </p:nvCxnSpPr>
        <p:spPr>
          <a:xfrm>
            <a:off x="5418737" y="2710595"/>
            <a:ext cx="401317" cy="755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cxnSpLocks/>
            <a:stCxn id="11" idx="1"/>
            <a:endCxn id="4" idx="1"/>
          </p:cNvCxnSpPr>
          <p:nvPr/>
        </p:nvCxnSpPr>
        <p:spPr>
          <a:xfrm rot="10800000">
            <a:off x="2757003" y="1946970"/>
            <a:ext cx="502795" cy="2296610"/>
          </a:xfrm>
          <a:prstGeom prst="bentConnector3">
            <a:avLst>
              <a:gd name="adj1" fmla="val 35186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cxnSpLocks/>
            <a:stCxn id="19" idx="1"/>
            <a:endCxn id="11" idx="3"/>
          </p:cNvCxnSpPr>
          <p:nvPr/>
        </p:nvCxnSpPr>
        <p:spPr>
          <a:xfrm rot="10800000">
            <a:off x="3867720" y="4243581"/>
            <a:ext cx="1442576" cy="135314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A172EDB7-CE70-8B47-8CF0-8A8FF97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42" y="219522"/>
            <a:ext cx="9652508" cy="615799"/>
          </a:xfrm>
        </p:spPr>
        <p:txBody>
          <a:bodyPr/>
          <a:lstStyle/>
          <a:p>
            <a:r>
              <a:rPr lang="en-US" dirty="0"/>
              <a:t>A Design Model for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16497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0"/>
          <p:cNvSpPr>
            <a:spLocks noChangeArrowheads="1"/>
          </p:cNvSpPr>
          <p:nvPr/>
        </p:nvSpPr>
        <p:spPr bwMode="auto">
          <a:xfrm>
            <a:off x="1134300" y="2377899"/>
            <a:ext cx="1314792" cy="857473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Real view : A </a:t>
            </a:r>
          </a:p>
          <a:p>
            <a:r>
              <a:rPr lang="en-US" sz="1350" dirty="0"/>
              <a:t>whole domain </a:t>
            </a:r>
          </a:p>
          <a:p>
            <a:r>
              <a:rPr lang="en-US" sz="1350" dirty="0"/>
              <a:t>with many </a:t>
            </a:r>
          </a:p>
          <a:p>
            <a:r>
              <a:rPr lang="en-US" sz="1350" dirty="0"/>
              <a:t>operators</a:t>
            </a:r>
          </a:p>
        </p:txBody>
      </p:sp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1134300" y="3587404"/>
            <a:ext cx="1314792" cy="754532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Functional 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907483" y="1197373"/>
            <a:ext cx="1371957" cy="8580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domain sections </a:t>
            </a:r>
          </a:p>
          <a:p>
            <a:r>
              <a:rPr lang="en-US" sz="1350" dirty="0"/>
              <a:t>as stand-alone </a:t>
            </a:r>
          </a:p>
          <a:p>
            <a:r>
              <a:rPr lang="en-US" sz="1350" dirty="0"/>
              <a:t>computation unit </a:t>
            </a:r>
          </a:p>
          <a:p>
            <a:endParaRPr lang="en-US" sz="1350" dirty="0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2880626" y="3566208"/>
            <a:ext cx="1389442" cy="808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350" dirty="0"/>
              <a:t>collection of</a:t>
            </a:r>
          </a:p>
          <a:p>
            <a:r>
              <a:rPr lang="en-US" sz="1350" dirty="0"/>
              <a:t>components 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1150315" y="1193277"/>
            <a:ext cx="1298777" cy="858069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 dirty="0"/>
          </a:p>
          <a:p>
            <a:r>
              <a:rPr lang="en-US" sz="1350" dirty="0"/>
              <a:t>Spatial</a:t>
            </a:r>
          </a:p>
          <a:p>
            <a:r>
              <a:rPr lang="en-US" sz="1350" dirty="0"/>
              <a:t>decomposition</a:t>
            </a:r>
          </a:p>
          <a:p>
            <a:endParaRPr lang="en-US" sz="1350" dirty="0"/>
          </a:p>
        </p:txBody>
      </p:sp>
      <p:cxnSp>
        <p:nvCxnSpPr>
          <p:cNvPr id="48" name="Straight Arrow Connector 47"/>
          <p:cNvCxnSpPr>
            <a:stCxn id="50" idx="3"/>
            <a:endCxn id="18436" idx="1"/>
          </p:cNvCxnSpPr>
          <p:nvPr/>
        </p:nvCxnSpPr>
        <p:spPr>
          <a:xfrm>
            <a:off x="2449092" y="1622312"/>
            <a:ext cx="458391" cy="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8440" idx="2"/>
            <a:endCxn id="18441" idx="0"/>
          </p:cNvCxnSpPr>
          <p:nvPr/>
        </p:nvCxnSpPr>
        <p:spPr>
          <a:xfrm>
            <a:off x="1791696" y="3235372"/>
            <a:ext cx="0" cy="352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2880626" y="2192650"/>
            <a:ext cx="1343047" cy="1236350"/>
            <a:chOff x="755444" y="554451"/>
            <a:chExt cx="5884201" cy="5852160"/>
          </a:xfrm>
        </p:grpSpPr>
        <p:grpSp>
          <p:nvGrpSpPr>
            <p:cNvPr id="37" name="Group 36"/>
            <p:cNvGrpSpPr/>
            <p:nvPr/>
          </p:nvGrpSpPr>
          <p:grpSpPr>
            <a:xfrm>
              <a:off x="755444" y="554451"/>
              <a:ext cx="5884201" cy="5852160"/>
              <a:chOff x="3637559" y="1828800"/>
              <a:chExt cx="3677641" cy="36576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657600" y="1828800"/>
                <a:ext cx="3657600" cy="36576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65" name="Straight Connector 64"/>
              <p:cNvCxnSpPr>
                <a:stCxn id="64" idx="0"/>
                <a:endCxn id="64" idx="2"/>
              </p:cNvCxnSpPr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521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215189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5488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02336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89120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4" idx="1"/>
                <a:endCxn id="64" idx="3"/>
              </p:cNvCxnSpPr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657600" y="43891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657600" y="40233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657600" y="365760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3657600" y="292608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657600" y="256032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657600" y="219456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6588492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951521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03956" y="1828800"/>
                <a:ext cx="0" cy="36576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637559" y="514008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637559" y="4774329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657600" y="3291840"/>
                <a:ext cx="36576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372723" y="1152144"/>
              <a:ext cx="4671432" cy="4671760"/>
              <a:chOff x="914400" y="914400"/>
              <a:chExt cx="2919657" cy="291985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14400" y="914400"/>
                <a:ext cx="2919657" cy="291985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41" name="Straight Connector 40"/>
              <p:cNvCxnSpPr>
                <a:stCxn id="40" idx="0"/>
                <a:endCxn id="40" idx="2"/>
              </p:cNvCxnSpPr>
              <p:nvPr/>
            </p:nvCxnSpPr>
            <p:spPr>
              <a:xfrm>
                <a:off x="237422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1089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71989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01168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28016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45920" y="914400"/>
                <a:ext cx="0" cy="29198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40" idx="1"/>
                <a:endCxn id="40" idx="3"/>
              </p:cNvCxnSpPr>
              <p:nvPr/>
            </p:nvCxnSpPr>
            <p:spPr>
              <a:xfrm>
                <a:off x="914400" y="2374325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914400" y="34747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914400" y="31089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274320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914400" y="201168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914400" y="164592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14400" y="1280160"/>
                <a:ext cx="291965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5590E0-7BC0-704F-B0F3-4F58F1C8C610}"/>
              </a:ext>
            </a:extLst>
          </p:cNvPr>
          <p:cNvCxnSpPr>
            <a:stCxn id="18440" idx="0"/>
            <a:endCxn id="50" idx="2"/>
          </p:cNvCxnSpPr>
          <p:nvPr/>
        </p:nvCxnSpPr>
        <p:spPr>
          <a:xfrm flipV="1">
            <a:off x="1791696" y="2051346"/>
            <a:ext cx="8008" cy="326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A4B49-F1D3-4D44-B681-00A0C7EE8C61}"/>
              </a:ext>
            </a:extLst>
          </p:cNvPr>
          <p:cNvCxnSpPr>
            <a:stCxn id="18441" idx="3"/>
            <a:endCxn id="39" idx="1"/>
          </p:cNvCxnSpPr>
          <p:nvPr/>
        </p:nvCxnSpPr>
        <p:spPr>
          <a:xfrm>
            <a:off x="2449092" y="3964670"/>
            <a:ext cx="431534" cy="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0603171" cy="617451"/>
          </a:xfrm>
        </p:spPr>
        <p:txBody>
          <a:bodyPr>
            <a:noAutofit/>
          </a:bodyPr>
          <a:lstStyle/>
          <a:p>
            <a:r>
              <a:rPr lang="en-US" dirty="0"/>
              <a:t>Exploring design space – Abstractions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53666-1900-2B75-8B0E-235AF58DE75B}"/>
              </a:ext>
            </a:extLst>
          </p:cNvPr>
          <p:cNvSpPr txBox="1"/>
          <p:nvPr/>
        </p:nvSpPr>
        <p:spPr>
          <a:xfrm>
            <a:off x="4565171" y="2515682"/>
            <a:ext cx="1368580" cy="6832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base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abstraction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DA2093-38D0-DE4C-ACEF-EC2E4394A465}"/>
              </a:ext>
            </a:extLst>
          </p:cNvPr>
          <p:cNvCxnSpPr>
            <a:stCxn id="4" idx="1"/>
          </p:cNvCxnSpPr>
          <p:nvPr/>
        </p:nvCxnSpPr>
        <p:spPr>
          <a:xfrm flipH="1">
            <a:off x="4279440" y="2857314"/>
            <a:ext cx="285731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D4263B-CCBD-ADC6-2EEE-6691E44E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575" y="850204"/>
            <a:ext cx="4780827" cy="3214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Constraints</a:t>
            </a:r>
          </a:p>
          <a:p>
            <a:r>
              <a:rPr lang="en-US" dirty="0"/>
              <a:t>Only infrastructure components have global view</a:t>
            </a:r>
          </a:p>
          <a:p>
            <a:r>
              <a:rPr lang="en-US" dirty="0"/>
              <a:t>All physics solvers have block view only </a:t>
            </a:r>
          </a:p>
          <a:p>
            <a:pPr marL="0" indent="0">
              <a:buNone/>
            </a:pPr>
            <a:r>
              <a:rPr lang="en-US" b="1" dirty="0"/>
              <a:t>Other Design Considerations</a:t>
            </a:r>
          </a:p>
          <a:p>
            <a:r>
              <a:rPr lang="en-US" dirty="0"/>
              <a:t>Data scoping</a:t>
            </a:r>
          </a:p>
          <a:p>
            <a:r>
              <a:rPr lang="en-US" dirty="0"/>
              <a:t>Interfaces in the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43440-86F8-9879-21C5-00C0F7D87A6F}"/>
              </a:ext>
            </a:extLst>
          </p:cNvPr>
          <p:cNvSpPr/>
          <p:nvPr/>
        </p:nvSpPr>
        <p:spPr>
          <a:xfrm>
            <a:off x="6867099" y="4096070"/>
            <a:ext cx="3804356" cy="174003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Minimal Mesh API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Initialize_mesh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Halo_fill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Access_to_data_containers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Reconcile_fluxes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Regrid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27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1">
            <a:extLst>
              <a:ext uri="{FF2B5EF4-FFF2-40B4-BE49-F238E27FC236}">
                <a16:creationId xmlns:a16="http://schemas.microsoft.com/office/drawing/2014/main" id="{412877D0-69D4-A74F-9A17-B09CB79D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09" y="174106"/>
            <a:ext cx="11579048" cy="622548"/>
          </a:xfrm>
        </p:spPr>
        <p:txBody>
          <a:bodyPr>
            <a:noAutofit/>
          </a:bodyPr>
          <a:lstStyle/>
          <a:p>
            <a:r>
              <a:rPr lang="en-US" dirty="0"/>
              <a:t>Separation of Concerns Applied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C4AB58-57DD-6B57-DB90-5B4F17A291B2}"/>
              </a:ext>
            </a:extLst>
          </p:cNvPr>
          <p:cNvGrpSpPr/>
          <p:nvPr/>
        </p:nvGrpSpPr>
        <p:grpSpPr>
          <a:xfrm>
            <a:off x="1523456" y="1836367"/>
            <a:ext cx="7708602" cy="3185266"/>
            <a:chOff x="2513012" y="2815216"/>
            <a:chExt cx="7708602" cy="3185266"/>
          </a:xfrm>
        </p:grpSpPr>
        <p:sp>
          <p:nvSpPr>
            <p:cNvPr id="18440" name="Rectangle 10"/>
            <p:cNvSpPr>
              <a:spLocks noChangeArrowheads="1"/>
            </p:cNvSpPr>
            <p:nvPr/>
          </p:nvSpPr>
          <p:spPr bwMode="auto">
            <a:xfrm>
              <a:off x="2513012" y="4003303"/>
              <a:ext cx="1314792" cy="857473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350" dirty="0"/>
                <a:t>Real view : A </a:t>
              </a:r>
            </a:p>
            <a:p>
              <a:r>
                <a:rPr lang="en-US" sz="1350" dirty="0"/>
                <a:t>whole domain </a:t>
              </a:r>
            </a:p>
            <a:p>
              <a:r>
                <a:rPr lang="en-US" sz="1350" dirty="0"/>
                <a:t>with many </a:t>
              </a:r>
            </a:p>
            <a:p>
              <a:r>
                <a:rPr lang="en-US" sz="1350" dirty="0"/>
                <a:t>operators</a:t>
              </a:r>
            </a:p>
          </p:txBody>
        </p:sp>
        <p:sp>
          <p:nvSpPr>
            <p:cNvPr id="18441" name="Rectangle 11"/>
            <p:cNvSpPr>
              <a:spLocks noChangeArrowheads="1"/>
            </p:cNvSpPr>
            <p:nvPr/>
          </p:nvSpPr>
          <p:spPr bwMode="auto">
            <a:xfrm>
              <a:off x="2513012" y="5212808"/>
              <a:ext cx="1314792" cy="75453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350" dirty="0"/>
                <a:t>Functional </a:t>
              </a:r>
            </a:p>
            <a:p>
              <a:r>
                <a:rPr lang="en-US" sz="1350" dirty="0"/>
                <a:t>decomposition</a:t>
              </a:r>
            </a:p>
            <a:p>
              <a:endParaRPr lang="en-US" sz="1350" dirty="0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286195" y="2822777"/>
              <a:ext cx="1371957" cy="8580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domain sections </a:t>
              </a:r>
            </a:p>
            <a:p>
              <a:r>
                <a:rPr lang="en-US" sz="1350" dirty="0"/>
                <a:t>as stand-alone </a:t>
              </a:r>
            </a:p>
            <a:p>
              <a:r>
                <a:rPr lang="en-US" sz="1350" dirty="0"/>
                <a:t>computation unit </a:t>
              </a:r>
            </a:p>
            <a:p>
              <a:endParaRPr lang="en-US" sz="1350" dirty="0"/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259338" y="5191612"/>
              <a:ext cx="1389442" cy="8088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350" dirty="0"/>
                <a:t>collection of</a:t>
              </a:r>
            </a:p>
            <a:p>
              <a:r>
                <a:rPr lang="en-US" sz="1350" dirty="0"/>
                <a:t>components </a:t>
              </a: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2529027" y="2818681"/>
              <a:ext cx="1298777" cy="858069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 dirty="0"/>
            </a:p>
            <a:p>
              <a:r>
                <a:rPr lang="en-US" sz="1350" dirty="0"/>
                <a:t>Spatial</a:t>
              </a:r>
            </a:p>
            <a:p>
              <a:r>
                <a:rPr lang="en-US" sz="1350" dirty="0"/>
                <a:t>decomposition</a:t>
              </a:r>
            </a:p>
            <a:p>
              <a:endParaRPr lang="en-US" sz="1350" dirty="0"/>
            </a:p>
          </p:txBody>
        </p:sp>
        <p:cxnSp>
          <p:nvCxnSpPr>
            <p:cNvPr id="48" name="Straight Arrow Connector 47"/>
            <p:cNvCxnSpPr>
              <a:stCxn id="50" idx="3"/>
              <a:endCxn id="18436" idx="1"/>
            </p:cNvCxnSpPr>
            <p:nvPr/>
          </p:nvCxnSpPr>
          <p:spPr>
            <a:xfrm>
              <a:off x="3827804" y="3247716"/>
              <a:ext cx="458391" cy="40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18440" idx="2"/>
              <a:endCxn id="18441" idx="0"/>
            </p:cNvCxnSpPr>
            <p:nvPr/>
          </p:nvCxnSpPr>
          <p:spPr>
            <a:xfrm>
              <a:off x="3170408" y="4860776"/>
              <a:ext cx="0" cy="3520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4259338" y="3818054"/>
              <a:ext cx="1343047" cy="1236350"/>
              <a:chOff x="755444" y="554451"/>
              <a:chExt cx="5884201" cy="5852160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55444" y="554451"/>
                <a:ext cx="5884201" cy="5852160"/>
                <a:chOff x="3637559" y="1828800"/>
                <a:chExt cx="3677641" cy="3657600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3657600" y="1828800"/>
                  <a:ext cx="3657600" cy="3657600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2"/>
                </p:cNvCxnSpPr>
                <p:nvPr/>
              </p:nvCxnSpPr>
              <p:spPr>
                <a:xfrm>
                  <a:off x="548640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48640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85216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6215189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75488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402336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389120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>
                  <a:stCxn id="64" idx="1"/>
                  <a:endCxn id="64" idx="3"/>
                </p:cNvCxnSpPr>
                <p:nvPr/>
              </p:nvCxnSpPr>
              <p:spPr>
                <a:xfrm>
                  <a:off x="3657600" y="365760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657600" y="438912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657600" y="402336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657600" y="365760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657600" y="292608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3657600" y="256032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657600" y="219456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6588492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951521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103956" y="1828800"/>
                  <a:ext cx="0" cy="365760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3637559" y="5140089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3637559" y="4774329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3657600" y="3291840"/>
                  <a:ext cx="3657600" cy="0"/>
                </a:xfrm>
                <a:prstGeom prst="line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/>
              <p:cNvGrpSpPr/>
              <p:nvPr/>
            </p:nvGrpSpPr>
            <p:grpSpPr>
              <a:xfrm>
                <a:off x="1372723" y="1152144"/>
                <a:ext cx="4671432" cy="4671760"/>
                <a:chOff x="914400" y="914400"/>
                <a:chExt cx="2919657" cy="291985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914400" y="914400"/>
                  <a:ext cx="2919657" cy="291985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cxnSp>
              <p:nvCxnSpPr>
                <p:cNvPr id="41" name="Straight Connector 40"/>
                <p:cNvCxnSpPr>
                  <a:stCxn id="40" idx="0"/>
                  <a:endCxn id="40" idx="2"/>
                </p:cNvCxnSpPr>
                <p:nvPr/>
              </p:nvCxnSpPr>
              <p:spPr>
                <a:xfrm>
                  <a:off x="2374229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310896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471989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01168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128016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645920" y="914400"/>
                  <a:ext cx="0" cy="29198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0" idx="1"/>
                  <a:endCxn id="40" idx="3"/>
                </p:cNvCxnSpPr>
                <p:nvPr/>
              </p:nvCxnSpPr>
              <p:spPr>
                <a:xfrm>
                  <a:off x="914400" y="2374325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914400" y="347472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914400" y="310896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914400" y="274320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914400" y="201168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914400" y="164592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914400" y="1280160"/>
                  <a:ext cx="291965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432" name="Group 18431">
              <a:extLst>
                <a:ext uri="{FF2B5EF4-FFF2-40B4-BE49-F238E27FC236}">
                  <a16:creationId xmlns:a16="http://schemas.microsoft.com/office/drawing/2014/main" id="{33BAF6AC-235F-CA49-BA4A-A2D39CA4619E}"/>
                </a:ext>
              </a:extLst>
            </p:cNvPr>
            <p:cNvGrpSpPr/>
            <p:nvPr/>
          </p:nvGrpSpPr>
          <p:grpSpPr>
            <a:xfrm>
              <a:off x="5658152" y="2815216"/>
              <a:ext cx="1878978" cy="865034"/>
              <a:chOff x="4687400" y="1874389"/>
              <a:chExt cx="1878978" cy="865034"/>
            </a:xfrm>
          </p:grpSpPr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5086940" y="1874389"/>
                <a:ext cx="1479438" cy="86503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  <a:p>
                <a:r>
                  <a:rPr lang="en-US" sz="1350" dirty="0"/>
                  <a:t>Parallelization</a:t>
                </a:r>
              </a:p>
              <a:p>
                <a:r>
                  <a:rPr lang="en-US" sz="1350" dirty="0"/>
                  <a:t>and scaling</a:t>
                </a:r>
              </a:p>
              <a:p>
                <a:r>
                  <a:rPr lang="en-US" sz="1350" dirty="0"/>
                  <a:t>optimization</a:t>
                </a:r>
              </a:p>
              <a:p>
                <a:endParaRPr lang="en-US" sz="1350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A3C2FED-4441-0A47-BA46-6EEDF90149B1}"/>
                  </a:ext>
                </a:extLst>
              </p:cNvPr>
              <p:cNvCxnSpPr>
                <a:stCxn id="18436" idx="3"/>
                <a:endCxn id="45" idx="1"/>
              </p:cNvCxnSpPr>
              <p:nvPr/>
            </p:nvCxnSpPr>
            <p:spPr>
              <a:xfrm flipV="1">
                <a:off x="4687400" y="2306906"/>
                <a:ext cx="399540" cy="4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33" name="Group 18432">
              <a:extLst>
                <a:ext uri="{FF2B5EF4-FFF2-40B4-BE49-F238E27FC236}">
                  <a16:creationId xmlns:a16="http://schemas.microsoft.com/office/drawing/2014/main" id="{4B3861FC-15EF-0741-88B3-FDADB9E03747}"/>
                </a:ext>
              </a:extLst>
            </p:cNvPr>
            <p:cNvGrpSpPr/>
            <p:nvPr/>
          </p:nvGrpSpPr>
          <p:grpSpPr>
            <a:xfrm>
              <a:off x="5648780" y="5191612"/>
              <a:ext cx="1888350" cy="808870"/>
              <a:chOff x="4678028" y="4250785"/>
              <a:chExt cx="1888350" cy="808870"/>
            </a:xfrm>
          </p:grpSpPr>
          <p:sp>
            <p:nvSpPr>
              <p:cNvPr id="18437" name="Rectangle 6"/>
              <p:cNvSpPr>
                <a:spLocks noChangeArrowheads="1"/>
              </p:cNvSpPr>
              <p:nvPr/>
            </p:nvSpPr>
            <p:spPr bwMode="auto">
              <a:xfrm>
                <a:off x="5086940" y="4250785"/>
                <a:ext cx="1479438" cy="80887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350" dirty="0"/>
              </a:p>
              <a:p>
                <a:r>
                  <a:rPr lang="en-US" sz="1350" dirty="0"/>
                  <a:t>Memory</a:t>
                </a:r>
              </a:p>
              <a:p>
                <a:r>
                  <a:rPr lang="en-US" sz="1350" dirty="0"/>
                  <a:t>access and </a:t>
                </a:r>
              </a:p>
              <a:p>
                <a:r>
                  <a:rPr lang="en-US" sz="1350" dirty="0"/>
                  <a:t>compute</a:t>
                </a:r>
              </a:p>
              <a:p>
                <a:r>
                  <a:rPr lang="en-US" sz="1350" dirty="0"/>
                  <a:t>optimization</a:t>
                </a:r>
              </a:p>
              <a:p>
                <a:endParaRPr lang="en-US" sz="1350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D61A312-128E-454A-BBFE-0814F16984F6}"/>
                  </a:ext>
                </a:extLst>
              </p:cNvPr>
              <p:cNvCxnSpPr>
                <a:stCxn id="39" idx="3"/>
                <a:endCxn id="18437" idx="1"/>
              </p:cNvCxnSpPr>
              <p:nvPr/>
            </p:nvCxnSpPr>
            <p:spPr>
              <a:xfrm>
                <a:off x="4678028" y="4655220"/>
                <a:ext cx="4089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5590E0-7BC0-704F-B0F3-4F58F1C8C610}"/>
                </a:ext>
              </a:extLst>
            </p:cNvPr>
            <p:cNvCxnSpPr>
              <a:stCxn id="18440" idx="0"/>
              <a:endCxn id="50" idx="2"/>
            </p:cNvCxnSpPr>
            <p:nvPr/>
          </p:nvCxnSpPr>
          <p:spPr>
            <a:xfrm flipV="1">
              <a:off x="3170408" y="3676750"/>
              <a:ext cx="8008" cy="326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DA4B49-F1D3-4D44-B681-00A0C7EE8C61}"/>
                </a:ext>
              </a:extLst>
            </p:cNvPr>
            <p:cNvCxnSpPr>
              <a:stCxn id="18441" idx="3"/>
              <a:endCxn id="39" idx="1"/>
            </p:cNvCxnSpPr>
            <p:nvPr/>
          </p:nvCxnSpPr>
          <p:spPr>
            <a:xfrm>
              <a:off x="3827804" y="5590074"/>
              <a:ext cx="431534" cy="59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99ABAB-132E-894D-B0EF-BF48DCC63C3F}"/>
                </a:ext>
              </a:extLst>
            </p:cNvPr>
            <p:cNvSpPr txBox="1"/>
            <p:nvPr/>
          </p:nvSpPr>
          <p:spPr>
            <a:xfrm>
              <a:off x="6016690" y="3786976"/>
              <a:ext cx="1945661" cy="1181862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Implemented by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domain experts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and applied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mathematicians</a:t>
              </a:r>
            </a:p>
          </p:txBody>
        </p:sp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99C3632D-DEB6-CD4A-90C6-72DC51CD71D9}"/>
                </a:ext>
              </a:extLst>
            </p:cNvPr>
            <p:cNvSpPr/>
            <p:nvPr/>
          </p:nvSpPr>
          <p:spPr>
            <a:xfrm rot="-1800000">
              <a:off x="5658152" y="4860776"/>
              <a:ext cx="436260" cy="193628"/>
            </a:xfrm>
            <a:prstGeom prst="lef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9C4127-71FD-7945-9AC1-5B1CA0927B18}"/>
                </a:ext>
              </a:extLst>
            </p:cNvPr>
            <p:cNvSpPr txBox="1"/>
            <p:nvPr/>
          </p:nvSpPr>
          <p:spPr>
            <a:xfrm>
              <a:off x="8340073" y="3902880"/>
              <a:ext cx="1881541" cy="1181862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Implemented by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software and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performance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engineers</a:t>
              </a:r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28A62EF0-D9D7-7741-88AF-0EA6352EC5B8}"/>
                </a:ext>
              </a:extLst>
            </p:cNvPr>
            <p:cNvSpPr/>
            <p:nvPr/>
          </p:nvSpPr>
          <p:spPr>
            <a:xfrm rot="-3600000">
              <a:off x="7920360" y="3154709"/>
              <a:ext cx="166884" cy="90121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7" name="Down Arrow 86">
              <a:extLst>
                <a:ext uri="{FF2B5EF4-FFF2-40B4-BE49-F238E27FC236}">
                  <a16:creationId xmlns:a16="http://schemas.microsoft.com/office/drawing/2014/main" id="{74877546-FCBD-C14E-A5E8-C20AE75CA18E}"/>
                </a:ext>
              </a:extLst>
            </p:cNvPr>
            <p:cNvSpPr/>
            <p:nvPr/>
          </p:nvSpPr>
          <p:spPr>
            <a:xfrm rot="14400000">
              <a:off x="7987502" y="4884793"/>
              <a:ext cx="166884" cy="901210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08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85EA-0E8F-C746-87E2-C283B45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114E-9B93-6946-8537-70EC1359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08" y="1602953"/>
            <a:ext cx="9790364" cy="4445723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Differentiate between slow changing and fast changing components of your code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Understand the requirements of your infrastructure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separation of concerns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with portability, extensibility, reproducibility and maintainability in mind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0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9AAFBA-E7D9-0542-BEAD-C2722F011739}"/>
              </a:ext>
            </a:extLst>
          </p:cNvPr>
          <p:cNvSpPr txBox="1">
            <a:spLocks/>
          </p:cNvSpPr>
          <p:nvPr/>
        </p:nvSpPr>
        <p:spPr>
          <a:xfrm>
            <a:off x="608719" y="1128060"/>
            <a:ext cx="8650062" cy="5501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7145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/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D43C75-6652-9D43-A7CD-0183D0CEBCD5}"/>
              </a:ext>
            </a:extLst>
          </p:cNvPr>
          <p:cNvGrpSpPr/>
          <p:nvPr/>
        </p:nvGrpSpPr>
        <p:grpSpPr>
          <a:xfrm>
            <a:off x="608157" y="2416928"/>
            <a:ext cx="6067194" cy="2923603"/>
            <a:chOff x="2176244" y="1817067"/>
            <a:chExt cx="4826771" cy="3142742"/>
          </a:xfrm>
        </p:grpSpPr>
        <p:sp>
          <p:nvSpPr>
            <p:cNvPr id="7" name="Oval 6"/>
            <p:cNvSpPr/>
            <p:nvPr/>
          </p:nvSpPr>
          <p:spPr>
            <a:xfrm>
              <a:off x="3546363" y="1817067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Scientific Understanding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349748" y="2965465"/>
              <a:ext cx="1653267" cy="100114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Higher Fidelity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576979" y="3958663"/>
              <a:ext cx="19961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Diverse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Solvers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176244" y="2965464"/>
              <a:ext cx="1653268" cy="100114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More Hardware </a:t>
              </a:r>
            </a:p>
            <a:p>
              <a:pPr algn="ctr"/>
              <a:r>
                <a:rPr lang="en-US" sz="1575" dirty="0">
                  <a:solidFill>
                    <a:schemeClr val="tx1"/>
                  </a:solidFill>
                </a:rPr>
                <a:t>Resources</a:t>
              </a:r>
            </a:p>
          </p:txBody>
        </p:sp>
        <p:cxnSp>
          <p:nvCxnSpPr>
            <p:cNvPr id="18" name="Curved Connector 17"/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5542531" y="2317640"/>
              <a:ext cx="633851" cy="64782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cxnSpLocks/>
              <a:stCxn id="14" idx="4"/>
              <a:endCxn id="15" idx="6"/>
            </p:cNvCxnSpPr>
            <p:nvPr/>
          </p:nvCxnSpPr>
          <p:spPr>
            <a:xfrm rot="5400000">
              <a:off x="5628452" y="3911307"/>
              <a:ext cx="492626" cy="60323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15" idx="2"/>
              <a:endCxn id="16" idx="4"/>
            </p:cNvCxnSpPr>
            <p:nvPr/>
          </p:nvCxnSpPr>
          <p:spPr>
            <a:xfrm rot="10800000">
              <a:off x="3002879" y="3966610"/>
              <a:ext cx="574101" cy="492627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6" idx="0"/>
              <a:endCxn id="7" idx="2"/>
            </p:cNvCxnSpPr>
            <p:nvPr/>
          </p:nvCxnSpPr>
          <p:spPr>
            <a:xfrm rot="5400000" flipH="1" flipV="1">
              <a:off x="2950708" y="2369811"/>
              <a:ext cx="647823" cy="543485"/>
            </a:xfrm>
            <a:prstGeom prst="curved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stCxn id="14" idx="2"/>
              <a:endCxn id="16" idx="6"/>
            </p:cNvCxnSpPr>
            <p:nvPr/>
          </p:nvCxnSpPr>
          <p:spPr>
            <a:xfrm flipH="1" flipV="1">
              <a:off x="3829512" y="3466037"/>
              <a:ext cx="1520236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FEECD-EE88-E040-895C-0240D635E635}"/>
              </a:ext>
            </a:extLst>
          </p:cNvPr>
          <p:cNvGrpSpPr/>
          <p:nvPr/>
        </p:nvGrpSpPr>
        <p:grpSpPr>
          <a:xfrm>
            <a:off x="7013943" y="2416928"/>
            <a:ext cx="4265142" cy="3524330"/>
            <a:chOff x="6979801" y="729343"/>
            <a:chExt cx="4265142" cy="35243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C943FE-45EB-EF4A-A9C9-DBCCA64BE107}"/>
                </a:ext>
              </a:extLst>
            </p:cNvPr>
            <p:cNvCxnSpPr/>
            <p:nvPr/>
          </p:nvCxnSpPr>
          <p:spPr>
            <a:xfrm>
              <a:off x="7402286" y="3725330"/>
              <a:ext cx="38426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4B5B6-D325-DA4A-9BFD-BCFD54BA1E1E}"/>
                </a:ext>
              </a:extLst>
            </p:cNvPr>
            <p:cNvCxnSpPr/>
            <p:nvPr/>
          </p:nvCxnSpPr>
          <p:spPr>
            <a:xfrm flipV="1">
              <a:off x="7424057" y="729343"/>
              <a:ext cx="0" cy="29959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803AAA-CB4F-1144-8B15-F5B2C8FB7A51}"/>
                </a:ext>
              </a:extLst>
            </p:cNvPr>
            <p:cNvSpPr txBox="1"/>
            <p:nvPr/>
          </p:nvSpPr>
          <p:spPr>
            <a:xfrm>
              <a:off x="8290189" y="3819708"/>
              <a:ext cx="225343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Platform complexity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2B8E5A-6747-6840-9AB5-298CEE998CFB}"/>
                </a:ext>
              </a:extLst>
            </p:cNvPr>
            <p:cNvSpPr txBox="1"/>
            <p:nvPr/>
          </p:nvSpPr>
          <p:spPr>
            <a:xfrm rot="-5400000">
              <a:off x="6046587" y="2061274"/>
              <a:ext cx="2304733" cy="43830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Software complexity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944214-B922-DE4E-8201-F097C1607D13}"/>
                </a:ext>
              </a:extLst>
            </p:cNvPr>
            <p:cNvCxnSpPr/>
            <p:nvPr/>
          </p:nvCxnSpPr>
          <p:spPr>
            <a:xfrm flipV="1">
              <a:off x="7871254" y="1865870"/>
              <a:ext cx="271849" cy="1401184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CC992-F868-F041-8AF1-1C98255A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046" y="868682"/>
              <a:ext cx="2759259" cy="1012232"/>
            </a:xfrm>
            <a:prstGeom prst="line">
              <a:avLst/>
            </a:prstGeom>
            <a:ln w="539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D10778-614C-0842-B0F5-17C22D27A489}"/>
                </a:ext>
              </a:extLst>
            </p:cNvPr>
            <p:cNvSpPr txBox="1"/>
            <p:nvPr/>
          </p:nvSpPr>
          <p:spPr>
            <a:xfrm>
              <a:off x="8063618" y="1663931"/>
              <a:ext cx="271849" cy="433965"/>
            </a:xfrm>
            <a:prstGeom prst="rect">
              <a:avLst/>
            </a:prstGeom>
            <a:noFill/>
          </p:spPr>
          <p:txBody>
            <a:bodyPr wrap="squar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FBECCC-FDD4-DE4B-A88C-B7AF2B546EAE}"/>
                </a:ext>
              </a:extLst>
            </p:cNvPr>
            <p:cNvSpPr txBox="1"/>
            <p:nvPr/>
          </p:nvSpPr>
          <p:spPr>
            <a:xfrm>
              <a:off x="8453742" y="2528855"/>
              <a:ext cx="1407052" cy="932563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Distributed 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memory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6032F769-EB60-3346-ADD9-4B2D1BB53B93}"/>
                </a:ext>
              </a:extLst>
            </p:cNvPr>
            <p:cNvSpPr/>
            <p:nvPr/>
          </p:nvSpPr>
          <p:spPr>
            <a:xfrm>
              <a:off x="7990874" y="2889070"/>
              <a:ext cx="437831" cy="218824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46DD6B-4509-764A-AE45-5F142DE3C708}"/>
                </a:ext>
              </a:extLst>
            </p:cNvPr>
            <p:cNvSpPr txBox="1"/>
            <p:nvPr/>
          </p:nvSpPr>
          <p:spPr>
            <a:xfrm>
              <a:off x="9327147" y="1554669"/>
              <a:ext cx="1817421" cy="683264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Heterogeneous</a:t>
              </a:r>
            </a:p>
            <a:p>
              <a:pPr algn="l">
                <a:lnSpc>
                  <a:spcPct val="90000"/>
                </a:lnSpc>
              </a:pPr>
              <a:r>
                <a:rPr lang="en-US" dirty="0"/>
                <a:t>models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F0879347-097A-CF4B-B62B-6EAB93ABA995}"/>
                </a:ext>
              </a:extLst>
            </p:cNvPr>
            <p:cNvSpPr/>
            <p:nvPr/>
          </p:nvSpPr>
          <p:spPr>
            <a:xfrm>
              <a:off x="9980612" y="1267396"/>
              <a:ext cx="156950" cy="322396"/>
            </a:xfrm>
            <a:prstGeom prst="up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0E4DB40-020F-13AF-1116-399F2265801B}"/>
              </a:ext>
            </a:extLst>
          </p:cNvPr>
          <p:cNvSpPr txBox="1">
            <a:spLocks/>
          </p:cNvSpPr>
          <p:nvPr/>
        </p:nvSpPr>
        <p:spPr bwMode="auto">
          <a:xfrm>
            <a:off x="365760" y="411480"/>
            <a:ext cx="11372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/>
              <a:t>New Paradigm Because of Platform Heterogeneity</a:t>
            </a:r>
          </a:p>
        </p:txBody>
      </p:sp>
    </p:spTree>
    <p:extLst>
      <p:ext uri="{BB962C8B-B14F-4D97-AF65-F5344CB8AC3E}">
        <p14:creationId xmlns:p14="http://schemas.microsoft.com/office/powerpoint/2010/main" val="80897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Figuring out the map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Expression of dependencies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Cost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Expressing the 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between devices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Launching work at the destination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Hiding latency of movement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data off node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Minimize maintained variants of source suitable for all computational devices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Reconcile differences in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4760-90FA-132B-409F-E983E94F182F}"/>
              </a:ext>
            </a:extLst>
          </p:cNvPr>
          <p:cNvSpPr txBox="1"/>
          <p:nvPr/>
        </p:nvSpPr>
        <p:spPr>
          <a:xfrm>
            <a:off x="6702931" y="3736302"/>
            <a:ext cx="4584204" cy="1846659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/>
              <a:t>So, what do we need?</a:t>
            </a:r>
          </a:p>
          <a:p>
            <a:pPr algn="l">
              <a:lnSpc>
                <a:spcPct val="90000"/>
              </a:lnSpc>
            </a:pPr>
            <a:endParaRPr lang="en-US" sz="2400" dirty="0"/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Abstractions layers 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 transformation tools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movement orchestrators</a:t>
            </a:r>
          </a:p>
        </p:txBody>
      </p:sp>
    </p:spTree>
    <p:extLst>
      <p:ext uri="{BB962C8B-B14F-4D97-AF65-F5344CB8AC3E}">
        <p14:creationId xmlns:p14="http://schemas.microsoft.com/office/powerpoint/2010/main" val="31374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B40-7A22-89F8-6BB1-6167FDBA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Needed by the Code: Example of Flash-X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1E77FC-1631-5458-51D2-E734CEC850D0}"/>
              </a:ext>
            </a:extLst>
          </p:cNvPr>
          <p:cNvSpPr/>
          <p:nvPr/>
        </p:nvSpPr>
        <p:spPr>
          <a:xfrm>
            <a:off x="522156" y="3874008"/>
            <a:ext cx="5266944" cy="22204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map work to computational targets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DSL for recipes with code generator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BFB06A-BBA4-8BFB-FC00-AF67220E1D1D}"/>
              </a:ext>
            </a:extLst>
          </p:cNvPr>
          <p:cNvSpPr/>
          <p:nvPr/>
        </p:nvSpPr>
        <p:spPr>
          <a:xfrm>
            <a:off x="6130988" y="1106424"/>
            <a:ext cx="5266944" cy="2220468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move work and data to computational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 Domain specific runtime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43E14F-733F-9C60-C28A-99FD74738BE7}"/>
              </a:ext>
            </a:extLst>
          </p:cNvPr>
          <p:cNvSpPr/>
          <p:nvPr/>
        </p:nvSpPr>
        <p:spPr>
          <a:xfrm>
            <a:off x="523744" y="1106424"/>
            <a:ext cx="5266944" cy="222046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Mechanisms to unify expression of computation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  Macros with inheritance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F4EA3B-2D5D-C05D-E165-FA8F8EF12B71}"/>
              </a:ext>
            </a:extLst>
          </p:cNvPr>
          <p:cNvSpPr/>
          <p:nvPr/>
        </p:nvSpPr>
        <p:spPr>
          <a:xfrm>
            <a:off x="6130988" y="3874008"/>
            <a:ext cx="5266944" cy="222046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Composability in the source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A toolset of each mechanism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Independent tool sets</a:t>
            </a:r>
          </a:p>
          <a:p>
            <a:pPr algn="ctr"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97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E2E0-9DA3-3D91-D9AC-F0F883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82" y="19144"/>
            <a:ext cx="10512862" cy="1325218"/>
          </a:xfrm>
        </p:spPr>
        <p:txBody>
          <a:bodyPr/>
          <a:lstStyle/>
          <a:p>
            <a:r>
              <a:rPr lang="en-US" dirty="0"/>
              <a:t>State of Practice – Abstractions and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6683-6988-1141-6445-EC432AA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2" y="1055227"/>
            <a:ext cx="10512862" cy="3757332"/>
          </a:xfrm>
        </p:spPr>
        <p:txBody>
          <a:bodyPr>
            <a:normAutofit/>
          </a:bodyPr>
          <a:lstStyle/>
          <a:p>
            <a:r>
              <a:rPr lang="en-US" dirty="0"/>
              <a:t>Still very focused on GPU</a:t>
            </a:r>
          </a:p>
          <a:p>
            <a:pPr lvl="1"/>
            <a:r>
              <a:rPr lang="en-US" dirty="0"/>
              <a:t>Majority of ECP applications park their data on the GPU and just work there</a:t>
            </a:r>
          </a:p>
          <a:p>
            <a:r>
              <a:rPr lang="en-US" dirty="0"/>
              <a:t>Abstractions -- data structures and parallelization of loops 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 way to handle algorithmic variants in a unified way</a:t>
            </a:r>
          </a:p>
          <a:p>
            <a:pPr lvl="1"/>
            <a:r>
              <a:rPr lang="en-US" dirty="0"/>
              <a:t>No way to transfer domain knowledge based possible optimizations to the tools</a:t>
            </a:r>
          </a:p>
          <a:p>
            <a:r>
              <a:rPr lang="en-US" dirty="0"/>
              <a:t>None of the prevalent languages allow a good way to define data locality</a:t>
            </a:r>
          </a:p>
          <a:p>
            <a:pPr lvl="1"/>
            <a:r>
              <a:rPr lang="en-US" dirty="0"/>
              <a:t>Boutique HPC languages like chapel do – but chicken and egg problem with adoption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9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E2E0-9DA3-3D91-D9AC-F0F883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82" y="19144"/>
            <a:ext cx="10512862" cy="1325218"/>
          </a:xfrm>
        </p:spPr>
        <p:txBody>
          <a:bodyPr/>
          <a:lstStyle/>
          <a:p>
            <a:r>
              <a:rPr lang="en-US" dirty="0"/>
              <a:t>State of Practice – Abstractions and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6683-6988-1141-6445-EC432AA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2" y="1055227"/>
            <a:ext cx="10512862" cy="3757332"/>
          </a:xfrm>
        </p:spPr>
        <p:txBody>
          <a:bodyPr>
            <a:normAutofit/>
          </a:bodyPr>
          <a:lstStyle/>
          <a:p>
            <a:r>
              <a:rPr lang="en-US" dirty="0"/>
              <a:t>Still very focused on GPU</a:t>
            </a:r>
          </a:p>
          <a:p>
            <a:pPr lvl="1"/>
            <a:r>
              <a:rPr lang="en-US" dirty="0"/>
              <a:t>Majority of ECP applications park their data on the GPU and just work there</a:t>
            </a:r>
          </a:p>
          <a:p>
            <a:r>
              <a:rPr lang="en-US" dirty="0"/>
              <a:t>Abstractions -- data structures and parallelization of loops 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 way to handle algorithmic variants in a unified way</a:t>
            </a:r>
          </a:p>
          <a:p>
            <a:pPr lvl="1"/>
            <a:r>
              <a:rPr lang="en-US" dirty="0"/>
              <a:t>No way to transfer domain knowledge based possible optimizations to the tools</a:t>
            </a:r>
          </a:p>
          <a:p>
            <a:r>
              <a:rPr lang="en-US" dirty="0"/>
              <a:t>None of the prevalent languages allow a good way to define data locality</a:t>
            </a:r>
          </a:p>
          <a:p>
            <a:pPr lvl="1"/>
            <a:r>
              <a:rPr lang="en-US" dirty="0"/>
              <a:t>Boutique HPC languages like chapel do – but chicken and egg problem with adoption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2FF0-973B-B600-067C-C1EA53AFB4FE}"/>
              </a:ext>
            </a:extLst>
          </p:cNvPr>
          <p:cNvSpPr/>
          <p:nvPr/>
        </p:nvSpPr>
        <p:spPr>
          <a:xfrm>
            <a:off x="1614003" y="4788753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holy grail for scientists – write equation and generate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BA85B-9464-EA29-2DC2-27EDB4AE3F06}"/>
              </a:ext>
            </a:extLst>
          </p:cNvPr>
          <p:cNvSpPr/>
          <p:nvPr/>
        </p:nvSpPr>
        <p:spPr>
          <a:xfrm>
            <a:off x="3612970" y="5802774"/>
            <a:ext cx="3997935" cy="438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another way?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514D-7A50-87B9-9355-EA0D70DED958}"/>
              </a:ext>
            </a:extLst>
          </p:cNvPr>
          <p:cNvSpPr/>
          <p:nvPr/>
        </p:nvSpPr>
        <p:spPr>
          <a:xfrm>
            <a:off x="1614003" y="5215797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limited success in some domains</a:t>
            </a:r>
          </a:p>
        </p:txBody>
      </p:sp>
    </p:spTree>
    <p:extLst>
      <p:ext uri="{BB962C8B-B14F-4D97-AF65-F5344CB8AC3E}">
        <p14:creationId xmlns:p14="http://schemas.microsoft.com/office/powerpoint/2010/main" val="15891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E2E0-9DA3-3D91-D9AC-F0F883FF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82" y="19144"/>
            <a:ext cx="10512862" cy="1325218"/>
          </a:xfrm>
        </p:spPr>
        <p:txBody>
          <a:bodyPr/>
          <a:lstStyle/>
          <a:p>
            <a:r>
              <a:rPr lang="en-US" dirty="0"/>
              <a:t>State of Practice – Abstractions and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46683-6988-1141-6445-EC432AAC2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82" y="1055227"/>
            <a:ext cx="10512862" cy="3757332"/>
          </a:xfrm>
        </p:spPr>
        <p:txBody>
          <a:bodyPr>
            <a:normAutofit/>
          </a:bodyPr>
          <a:lstStyle/>
          <a:p>
            <a:r>
              <a:rPr lang="en-US" dirty="0"/>
              <a:t>Still very focused on GPU</a:t>
            </a:r>
          </a:p>
          <a:p>
            <a:pPr lvl="1"/>
            <a:r>
              <a:rPr lang="en-US" dirty="0"/>
              <a:t>Majority of ECP applications park their data on the GPU and just work there</a:t>
            </a:r>
          </a:p>
          <a:p>
            <a:r>
              <a:rPr lang="en-US" dirty="0"/>
              <a:t>Abstractions -- data structures and parallelization of loops 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 way to handle algorithmic variants in a unified way</a:t>
            </a:r>
          </a:p>
          <a:p>
            <a:pPr lvl="1"/>
            <a:r>
              <a:rPr lang="en-US" dirty="0"/>
              <a:t>No way to transfer domain knowledge based possible optimizations to the tools</a:t>
            </a:r>
          </a:p>
          <a:p>
            <a:r>
              <a:rPr lang="en-US" dirty="0"/>
              <a:t>None of the prevalent languages allow a good way to define data locality</a:t>
            </a:r>
          </a:p>
          <a:p>
            <a:pPr lvl="1"/>
            <a:r>
              <a:rPr lang="en-US" dirty="0"/>
              <a:t>Boutique HPC languages like chapel do – but chicken and egg problem with adoption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2FF0-973B-B600-067C-C1EA53AFB4FE}"/>
              </a:ext>
            </a:extLst>
          </p:cNvPr>
          <p:cNvSpPr/>
          <p:nvPr/>
        </p:nvSpPr>
        <p:spPr>
          <a:xfrm>
            <a:off x="1614003" y="4788753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holy grail for scientists – write equation and generate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BA85B-9464-EA29-2DC2-27EDB4AE3F06}"/>
              </a:ext>
            </a:extLst>
          </p:cNvPr>
          <p:cNvSpPr/>
          <p:nvPr/>
        </p:nvSpPr>
        <p:spPr>
          <a:xfrm>
            <a:off x="3612970" y="5802774"/>
            <a:ext cx="3997935" cy="438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another way?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514D-7A50-87B9-9355-EA0D70DED958}"/>
              </a:ext>
            </a:extLst>
          </p:cNvPr>
          <p:cNvSpPr/>
          <p:nvPr/>
        </p:nvSpPr>
        <p:spPr>
          <a:xfrm>
            <a:off x="1614003" y="5215797"/>
            <a:ext cx="7995869" cy="354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limited success in some domains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9E808-06F7-8E0A-B7F1-0CC2F3F5FD78}"/>
              </a:ext>
            </a:extLst>
          </p:cNvPr>
          <p:cNvSpPr/>
          <p:nvPr/>
        </p:nvSpPr>
        <p:spPr>
          <a:xfrm>
            <a:off x="2136853" y="1577037"/>
            <a:ext cx="6353171" cy="26853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99" b="1" dirty="0"/>
              <a:t>We have been developing one for Flash-X – started under ECP and TEAMS, continuing with RAPIDS and ENAF</a:t>
            </a:r>
          </a:p>
        </p:txBody>
      </p:sp>
    </p:spTree>
    <p:extLst>
      <p:ext uri="{BB962C8B-B14F-4D97-AF65-F5344CB8AC3E}">
        <p14:creationId xmlns:p14="http://schemas.microsoft.com/office/powerpoint/2010/main" val="375704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85C9-0085-AB61-AB08-70EECA00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Software – High Level Phases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A50980-32EC-326F-85DD-3CF03094F555}"/>
              </a:ext>
            </a:extLst>
          </p:cNvPr>
          <p:cNvSpPr/>
          <p:nvPr/>
        </p:nvSpPr>
        <p:spPr>
          <a:xfrm>
            <a:off x="357782" y="2204476"/>
            <a:ext cx="3036711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Features and capabilities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Constraints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Limitations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Target users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Other …..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D9DE4-2E38-ADA4-2111-58E62395D1CF}"/>
              </a:ext>
            </a:extLst>
          </p:cNvPr>
          <p:cNvSpPr txBox="1"/>
          <p:nvPr/>
        </p:nvSpPr>
        <p:spPr>
          <a:xfrm>
            <a:off x="827790" y="1253483"/>
            <a:ext cx="2243819" cy="1098762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Requirements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gathering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C39241D-5C09-4307-67AD-F23DB0AB60AA}"/>
              </a:ext>
            </a:extLst>
          </p:cNvPr>
          <p:cNvSpPr/>
          <p:nvPr/>
        </p:nvSpPr>
        <p:spPr>
          <a:xfrm>
            <a:off x="3579447" y="2204476"/>
            <a:ext cx="3617417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Understand design space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Decompose into high level components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Bin components into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3D9E3-0DB7-838E-127A-B1FC97FE7133}"/>
              </a:ext>
            </a:extLst>
          </p:cNvPr>
          <p:cNvSpPr txBox="1"/>
          <p:nvPr/>
        </p:nvSpPr>
        <p:spPr>
          <a:xfrm>
            <a:off x="4163653" y="1431575"/>
            <a:ext cx="2449004" cy="7663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Decomposition 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44A520-B698-3423-B712-EB569E19AB6A}"/>
              </a:ext>
            </a:extLst>
          </p:cNvPr>
          <p:cNvSpPr/>
          <p:nvPr/>
        </p:nvSpPr>
        <p:spPr>
          <a:xfrm>
            <a:off x="7435818" y="2204476"/>
            <a:ext cx="3868204" cy="348512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Understand component hierarchy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Figure out connectivity among components 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/>
              <a:t>Articulate dependencies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E6956-13C8-A349-28BA-03AEB7764C04}"/>
              </a:ext>
            </a:extLst>
          </p:cNvPr>
          <p:cNvSpPr txBox="1"/>
          <p:nvPr/>
        </p:nvSpPr>
        <p:spPr>
          <a:xfrm>
            <a:off x="8311628" y="1398929"/>
            <a:ext cx="1918410" cy="766364"/>
          </a:xfrm>
          <a:prstGeom prst="rect">
            <a:avLst/>
          </a:prstGeom>
          <a:noFill/>
        </p:spPr>
        <p:txBody>
          <a:bodyPr wrap="none" lIns="118872" tIns="91440" rIns="118872" bIns="9144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Connectivity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72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9BAA-A810-5129-CA21-D50C438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94" y="52532"/>
            <a:ext cx="10512862" cy="792908"/>
          </a:xfrm>
        </p:spPr>
        <p:txBody>
          <a:bodyPr/>
          <a:lstStyle/>
          <a:p>
            <a:r>
              <a:rPr lang="en-US" dirty="0"/>
              <a:t>Orthogonal Axes of Challenges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2D18-7D93-3909-BE43-FB61ED18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778" y="617249"/>
            <a:ext cx="10512862" cy="1263509"/>
          </a:xfrm>
        </p:spPr>
        <p:txBody>
          <a:bodyPr/>
          <a:lstStyle/>
          <a:p>
            <a:pPr lvl="1"/>
            <a:r>
              <a:rPr lang="en-US" dirty="0"/>
              <a:t>Separate out arithmetic and control flow</a:t>
            </a:r>
          </a:p>
          <a:p>
            <a:pPr lvl="2"/>
            <a:r>
              <a:rPr lang="en-US" dirty="0"/>
              <a:t>Make arithmetic invariant</a:t>
            </a:r>
          </a:p>
          <a:p>
            <a:pPr lvl="2"/>
            <a:r>
              <a:rPr lang="en-US" dirty="0"/>
              <a:t>Turn separate pieces into building blocks using macros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9ACC-3458-1355-7F5A-14726576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392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F5EF28-261C-FD41-A360-1A380056DD17}" type="slidenum">
              <a:rPr lang="en-US" smtClean="0"/>
              <a:pPr/>
              <a:t>30</a:t>
            </a:fld>
            <a:endParaRPr lang="en-US" sz="1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CA7F0-13A3-FD2D-6F43-744BD11B57AC}"/>
              </a:ext>
            </a:extLst>
          </p:cNvPr>
          <p:cNvSpPr/>
          <p:nvPr/>
        </p:nvSpPr>
        <p:spPr>
          <a:xfrm>
            <a:off x="380900" y="1804058"/>
            <a:ext cx="5389746" cy="26001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799" b="1" dirty="0">
                <a:solidFill>
                  <a:schemeClr val="accent1">
                    <a:lumMod val="50000"/>
                  </a:schemeClr>
                </a:solidFill>
              </a:rPr>
              <a:t>[hy_fluxesSec1]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sz="1799" dirty="0" err="1">
                <a:solidFill>
                  <a:schemeClr val="tx1"/>
                </a:solidFill>
              </a:rPr>
              <a:t>rgs</a:t>
            </a:r>
            <a:r>
              <a:rPr lang="en-US" sz="1799" dirty="0">
                <a:solidFill>
                  <a:schemeClr val="tx1"/>
                </a:solidFill>
              </a:rPr>
              <a:t>= XL, </a:t>
            </a:r>
            <a:r>
              <a:rPr lang="en-US" sz="1799" dirty="0" err="1">
                <a:solidFill>
                  <a:schemeClr val="tx1"/>
                </a:solidFill>
              </a:rPr>
              <a:t>XR,limits</a:t>
            </a:r>
            <a:endParaRPr lang="en-US" sz="1799" dirty="0">
              <a:solidFill>
                <a:schemeClr val="tx1"/>
              </a:solidFill>
            </a:endParaRPr>
          </a:p>
          <a:p>
            <a:r>
              <a:rPr lang="en-US" sz="1799" dirty="0">
                <a:solidFill>
                  <a:schemeClr val="tx1"/>
                </a:solidFill>
              </a:rPr>
              <a:t>definition =</a:t>
            </a:r>
          </a:p>
          <a:p>
            <a:r>
              <a:rPr lang="en-US" sz="1799" dirty="0">
                <a:solidFill>
                  <a:srgbClr val="C00000"/>
                </a:solidFill>
              </a:rPr>
              <a:t>@M </a:t>
            </a:r>
            <a:r>
              <a:rPr lang="en-US" sz="1799" dirty="0" err="1">
                <a:solidFill>
                  <a:srgbClr val="C00000"/>
                </a:solidFill>
              </a:rPr>
              <a:t>loop_begin</a:t>
            </a:r>
            <a:r>
              <a:rPr lang="en-US" sz="1799" dirty="0">
                <a:solidFill>
                  <a:srgbClr val="C00000"/>
                </a:solidFill>
              </a:rPr>
              <a:t>(limits)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if (flux(1</a:t>
            </a:r>
            <a:r>
              <a:rPr lang="en-US" sz="1799" dirty="0">
                <a:solidFill>
                  <a:srgbClr val="C00000"/>
                </a:solidFill>
              </a:rPr>
              <a:t>@M indices</a:t>
            </a:r>
            <a:r>
              <a:rPr lang="en-US" sz="1799" dirty="0">
                <a:solidFill>
                  <a:schemeClr val="tx1"/>
                </a:solidFill>
              </a:rPr>
              <a:t>) &gt; 0.) then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 call doSection1(XL(:</a:t>
            </a:r>
            <a:r>
              <a:rPr lang="en-US" sz="1799" dirty="0">
                <a:solidFill>
                  <a:srgbClr val="C00000"/>
                </a:solidFill>
              </a:rPr>
              <a:t>@M indices), ……</a:t>
            </a:r>
            <a:r>
              <a:rPr lang="en-US" sz="1799" dirty="0">
                <a:solidFill>
                  <a:schemeClr val="tx1"/>
                </a:solidFill>
              </a:rPr>
              <a:t>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call doSection1(XR(:</a:t>
            </a:r>
            <a:r>
              <a:rPr lang="en-US" sz="1799" dirty="0">
                <a:solidFill>
                  <a:srgbClr val="C00000"/>
                </a:solidFill>
              </a:rPr>
              <a:t>@M indices), …….</a:t>
            </a:r>
            <a:r>
              <a:rPr lang="en-US" sz="1799" dirty="0">
                <a:solidFill>
                  <a:schemeClr val="tx1"/>
                </a:solidFill>
              </a:rPr>
              <a:t>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end if</a:t>
            </a:r>
          </a:p>
          <a:p>
            <a:r>
              <a:rPr lang="en-US" sz="1799" dirty="0">
                <a:solidFill>
                  <a:srgbClr val="C00000"/>
                </a:solidFill>
              </a:rPr>
              <a:t> @M </a:t>
            </a:r>
            <a:r>
              <a:rPr lang="en-US" sz="1799" dirty="0" err="1">
                <a:solidFill>
                  <a:srgbClr val="C00000"/>
                </a:solidFill>
              </a:rPr>
              <a:t>loop_end</a:t>
            </a:r>
            <a:endParaRPr lang="en-US" sz="1799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0E585-9C66-1A41-1E78-603E284DD951}"/>
              </a:ext>
            </a:extLst>
          </p:cNvPr>
          <p:cNvSpPr txBox="1">
            <a:spLocks/>
          </p:cNvSpPr>
          <p:nvPr/>
        </p:nvSpPr>
        <p:spPr>
          <a:xfrm>
            <a:off x="380900" y="4455068"/>
            <a:ext cx="5389745" cy="2030661"/>
          </a:xfrm>
          <a:prstGeom prst="rect">
            <a:avLst/>
          </a:prstGeom>
        </p:spPr>
        <p:txBody>
          <a:bodyPr vert="horz" lIns="91416" tIns="45708" rIns="91416" bIns="45708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Permit alternative definitions for all the macros as needed</a:t>
            </a:r>
          </a:p>
          <a:p>
            <a:r>
              <a:rPr lang="en-US" sz="2799" dirty="0"/>
              <a:t>Build in arbitration mechanism for picking the right definition</a:t>
            </a:r>
          </a:p>
          <a:p>
            <a:r>
              <a:rPr lang="en-US" sz="2799" dirty="0"/>
              <a:t>This code section can be invoked as </a:t>
            </a:r>
          </a:p>
          <a:p>
            <a:pPr marL="457063" lvl="1" indent="0">
              <a:buNone/>
            </a:pPr>
            <a:r>
              <a:rPr lang="en-US" sz="2399" dirty="0"/>
              <a:t>@M hy_fluxesSec1(</a:t>
            </a:r>
            <a:r>
              <a:rPr lang="en-US" sz="2399" dirty="0" err="1"/>
              <a:t>uLeft,uRight,blkLimits</a:t>
            </a:r>
            <a:r>
              <a:rPr lang="en-US" sz="2399" dirty="0"/>
              <a:t>)</a:t>
            </a:r>
          </a:p>
          <a:p>
            <a:endParaRPr lang="en-US" sz="279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C88B2-EC34-6EB8-EEB3-8F4628A6C912}"/>
              </a:ext>
            </a:extLst>
          </p:cNvPr>
          <p:cNvSpPr txBox="1"/>
          <p:nvPr/>
        </p:nvSpPr>
        <p:spPr>
          <a:xfrm>
            <a:off x="6094412" y="1880759"/>
            <a:ext cx="5943874" cy="67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Alternative Definitions</a:t>
            </a:r>
          </a:p>
          <a:p>
            <a:endParaRPr lang="en-US" sz="1600" b="1" dirty="0"/>
          </a:p>
          <a:p>
            <a:r>
              <a:rPr lang="en-US" sz="1600" b="1" dirty="0"/>
              <a:t>For all spatial points at once                 For one spatial point at a time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    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definition =                                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,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i,j,k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                                                                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definition=                                                                            definition=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do k = limits(LOW,KAXIS),limits(LOW,KAXIS)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do j = limits(LOW,JAXIS),limits(LOW,JAXIS)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do I = limits(LOW,IAXIS),limits(LOW,IAXIS) 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 definition 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1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9BAA-A810-5129-CA21-D50C438D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94" y="52532"/>
            <a:ext cx="10512862" cy="792908"/>
          </a:xfrm>
        </p:spPr>
        <p:txBody>
          <a:bodyPr/>
          <a:lstStyle/>
          <a:p>
            <a:r>
              <a:rPr lang="en-US" dirty="0"/>
              <a:t>Alternatively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2D18-7D93-3909-BE43-FB61ED18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5886477"/>
            <a:ext cx="10512862" cy="506358"/>
          </a:xfrm>
        </p:spPr>
        <p:txBody>
          <a:bodyPr/>
          <a:lstStyle/>
          <a:p>
            <a:pPr marL="457063" lvl="1" indent="0">
              <a:buNone/>
            </a:pPr>
            <a:r>
              <a:rPr lang="en-US" dirty="0"/>
              <a:t>With macros it is possible to use any arbitrary code section as a building block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CA7F0-13A3-FD2D-6F43-744BD11B57AC}"/>
              </a:ext>
            </a:extLst>
          </p:cNvPr>
          <p:cNvSpPr/>
          <p:nvPr/>
        </p:nvSpPr>
        <p:spPr>
          <a:xfrm>
            <a:off x="380900" y="761335"/>
            <a:ext cx="5389746" cy="260018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799" b="1" dirty="0">
                <a:solidFill>
                  <a:schemeClr val="accent1">
                    <a:lumMod val="50000"/>
                  </a:schemeClr>
                </a:solidFill>
              </a:rPr>
              <a:t>[hy_fluxesSec1]</a:t>
            </a:r>
          </a:p>
          <a:p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sz="1799" dirty="0" err="1">
                <a:solidFill>
                  <a:schemeClr val="tx1"/>
                </a:solidFill>
              </a:rPr>
              <a:t>rgs</a:t>
            </a:r>
            <a:r>
              <a:rPr lang="en-US" sz="1799" dirty="0">
                <a:solidFill>
                  <a:schemeClr val="tx1"/>
                </a:solidFill>
              </a:rPr>
              <a:t>= XL, </a:t>
            </a:r>
            <a:r>
              <a:rPr lang="en-US" sz="1799" dirty="0" err="1">
                <a:solidFill>
                  <a:schemeClr val="tx1"/>
                </a:solidFill>
              </a:rPr>
              <a:t>XR,limits</a:t>
            </a:r>
            <a:endParaRPr lang="en-US" sz="1799" dirty="0">
              <a:solidFill>
                <a:schemeClr val="tx1"/>
              </a:solidFill>
            </a:endParaRPr>
          </a:p>
          <a:p>
            <a:r>
              <a:rPr lang="en-US" sz="1799" dirty="0">
                <a:solidFill>
                  <a:schemeClr val="tx1"/>
                </a:solidFill>
              </a:rPr>
              <a:t>definition =</a:t>
            </a:r>
          </a:p>
          <a:p>
            <a:r>
              <a:rPr lang="en-US" sz="1799" dirty="0">
                <a:solidFill>
                  <a:srgbClr val="C00000"/>
                </a:solidFill>
              </a:rPr>
              <a:t>@M </a:t>
            </a:r>
            <a:r>
              <a:rPr lang="en-US" sz="1799" dirty="0" err="1">
                <a:solidFill>
                  <a:srgbClr val="C00000"/>
                </a:solidFill>
              </a:rPr>
              <a:t>loop_begin</a:t>
            </a:r>
            <a:r>
              <a:rPr lang="en-US" sz="1799" dirty="0">
                <a:solidFill>
                  <a:srgbClr val="C00000"/>
                </a:solidFill>
              </a:rPr>
              <a:t>(limits)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if (flux(1</a:t>
            </a:r>
            <a:r>
              <a:rPr lang="en-US" sz="1799" dirty="0">
                <a:solidFill>
                  <a:srgbClr val="C00000"/>
                </a:solidFill>
              </a:rPr>
              <a:t>@M indices</a:t>
            </a:r>
            <a:r>
              <a:rPr lang="en-US" sz="1799" dirty="0">
                <a:solidFill>
                  <a:schemeClr val="tx1"/>
                </a:solidFill>
              </a:rPr>
              <a:t>) &gt; 0.) then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 @M doSection1(XL)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    @M doSection1(XR)</a:t>
            </a:r>
          </a:p>
          <a:p>
            <a:r>
              <a:rPr lang="en-US" sz="1799" dirty="0">
                <a:solidFill>
                  <a:schemeClr val="tx1"/>
                </a:solidFill>
              </a:rPr>
              <a:t>    end if</a:t>
            </a:r>
          </a:p>
          <a:p>
            <a:r>
              <a:rPr lang="en-US" sz="1799" dirty="0">
                <a:solidFill>
                  <a:srgbClr val="C00000"/>
                </a:solidFill>
              </a:rPr>
              <a:t> @M </a:t>
            </a:r>
            <a:r>
              <a:rPr lang="en-US" sz="1799" dirty="0" err="1">
                <a:solidFill>
                  <a:srgbClr val="C00000"/>
                </a:solidFill>
              </a:rPr>
              <a:t>loop_end</a:t>
            </a:r>
            <a:endParaRPr lang="en-US" sz="1799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30E585-9C66-1A41-1E78-603E284DD951}"/>
              </a:ext>
            </a:extLst>
          </p:cNvPr>
          <p:cNvSpPr txBox="1">
            <a:spLocks/>
          </p:cNvSpPr>
          <p:nvPr/>
        </p:nvSpPr>
        <p:spPr>
          <a:xfrm>
            <a:off x="519781" y="3443558"/>
            <a:ext cx="5389745" cy="1665215"/>
          </a:xfrm>
          <a:prstGeom prst="rect">
            <a:avLst/>
          </a:prstGeom>
        </p:spPr>
        <p:txBody>
          <a:bodyPr vert="horz" lIns="91416" tIns="45708" rIns="91416" bIns="45708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99" dirty="0"/>
              <a:t>[</a:t>
            </a:r>
            <a:r>
              <a:rPr lang="en-US" sz="2799" dirty="0">
                <a:solidFill>
                  <a:srgbClr val="C00000"/>
                </a:solidFill>
              </a:rPr>
              <a:t>doSection1</a:t>
            </a:r>
            <a:r>
              <a:rPr lang="en-US" sz="2799" dirty="0"/>
              <a:t>]</a:t>
            </a:r>
          </a:p>
          <a:p>
            <a:pPr marL="0" indent="0">
              <a:buNone/>
            </a:pPr>
            <a:r>
              <a:rPr lang="en-US" sz="2799" dirty="0" err="1"/>
              <a:t>args</a:t>
            </a:r>
            <a:r>
              <a:rPr lang="en-US" sz="2799" dirty="0"/>
              <a:t>=</a:t>
            </a:r>
            <a:r>
              <a:rPr lang="en-US" sz="2799" dirty="0" err="1"/>
              <a:t>uDir</a:t>
            </a:r>
            <a:endParaRPr lang="en-US" sz="2799" dirty="0"/>
          </a:p>
          <a:p>
            <a:pPr marL="0" indent="0">
              <a:buNone/>
            </a:pPr>
            <a:r>
              <a:rPr lang="en-US" sz="2799" dirty="0"/>
              <a:t>definition =</a:t>
            </a:r>
          </a:p>
          <a:p>
            <a:pPr marL="0" indent="0">
              <a:buNone/>
            </a:pPr>
            <a:r>
              <a:rPr lang="en-US" sz="2799" dirty="0"/>
              <a:t>   … some computation </a:t>
            </a:r>
          </a:p>
          <a:p>
            <a:pPr marL="0" indent="0">
              <a:buNone/>
            </a:pPr>
            <a:r>
              <a:rPr lang="en-US" sz="2799" dirty="0" err="1"/>
              <a:t>uDir</a:t>
            </a:r>
            <a:r>
              <a:rPr lang="en-US" sz="2799" dirty="0"/>
              <a:t>(:@M indices) =  res</a:t>
            </a:r>
          </a:p>
          <a:p>
            <a:pPr marL="0" indent="0">
              <a:buNone/>
            </a:pPr>
            <a:endParaRPr lang="en-US" sz="2799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C88B2-EC34-6EB8-EEB3-8F4628A6C912}"/>
              </a:ext>
            </a:extLst>
          </p:cNvPr>
          <p:cNvSpPr txBox="1"/>
          <p:nvPr/>
        </p:nvSpPr>
        <p:spPr>
          <a:xfrm>
            <a:off x="6094412" y="838036"/>
            <a:ext cx="5943874" cy="6738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Alternative Definitions</a:t>
            </a:r>
          </a:p>
          <a:p>
            <a:endParaRPr lang="en-US" sz="1600" b="1" dirty="0"/>
          </a:p>
          <a:p>
            <a:r>
              <a:rPr lang="en-US" sz="1600" b="1" dirty="0"/>
              <a:t>For all spatial points at once                 For one spatial point at a time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    [</a:t>
            </a:r>
            <a:r>
              <a:rPr lang="en-US" sz="1600" dirty="0">
                <a:solidFill>
                  <a:srgbClr val="C00000"/>
                </a:solidFill>
              </a:rPr>
              <a:t>indices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definition =                                           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,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i,j,k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loop_begin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                                                                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= limits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definition=                                                                            definition=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do k = limits(LOW,KAXIS),limits(LOW,KAXIS)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do j = limits(LOW,JAXIS),limits(LOW,JAXIS)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do I = limits(LOW,IAXIS),limits(LOW,IAXIS)  </a:t>
            </a:r>
          </a:p>
          <a:p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                                                                           [</a:t>
            </a:r>
            <a:r>
              <a:rPr lang="en-US" sz="1600" dirty="0" err="1">
                <a:solidFill>
                  <a:srgbClr val="C00000"/>
                </a:solidFill>
              </a:rPr>
              <a:t>loop_end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definition =                                                                           definition =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enddo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28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6DAAB3-39BB-75EB-3B84-2A238F4BD01E}"/>
              </a:ext>
            </a:extLst>
          </p:cNvPr>
          <p:cNvSpPr txBox="1">
            <a:spLocks/>
          </p:cNvSpPr>
          <p:nvPr/>
        </p:nvSpPr>
        <p:spPr>
          <a:xfrm>
            <a:off x="653094" y="52532"/>
            <a:ext cx="10512862" cy="792908"/>
          </a:xfrm>
          <a:prstGeom prst="rect">
            <a:avLst/>
          </a:prstGeom>
        </p:spPr>
        <p:txBody>
          <a:bodyPr vert="horz" lIns="91416" tIns="45708" rIns="91416" bIns="45708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9" dirty="0"/>
              <a:t>Orthogonal Axes of Challenges and Optimization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23F266-451C-82AA-8A0C-E7FE7144817F}"/>
              </a:ext>
            </a:extLst>
          </p:cNvPr>
          <p:cNvSpPr txBox="1">
            <a:spLocks/>
          </p:cNvSpPr>
          <p:nvPr/>
        </p:nvSpPr>
        <p:spPr>
          <a:xfrm>
            <a:off x="837981" y="812226"/>
            <a:ext cx="10512862" cy="1263509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399" dirty="0"/>
              <a:t>Have a method for expressing algorithmic variants</a:t>
            </a:r>
          </a:p>
          <a:p>
            <a:pPr lvl="2"/>
            <a:r>
              <a:rPr lang="en-US" sz="1999" dirty="0"/>
              <a:t>Without delving into the details of the arithmetic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3CFD6D-1F1A-981D-93D3-F7B208E44DDC}"/>
              </a:ext>
            </a:extLst>
          </p:cNvPr>
          <p:cNvSpPr txBox="1">
            <a:spLocks/>
          </p:cNvSpPr>
          <p:nvPr/>
        </p:nvSpPr>
        <p:spPr>
          <a:xfrm>
            <a:off x="653094" y="1627568"/>
            <a:ext cx="8032598" cy="149209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Example -- Flash-X supports two block-structured AMR grid backends</a:t>
            </a:r>
          </a:p>
          <a:p>
            <a:pPr lvl="1"/>
            <a:r>
              <a:rPr lang="en-US" sz="2399" dirty="0"/>
              <a:t>Paramesh: Octree-based, </a:t>
            </a:r>
            <a:r>
              <a:rPr lang="en-US" sz="2399" dirty="0" err="1"/>
              <a:t>AMReX</a:t>
            </a:r>
            <a:r>
              <a:rPr lang="en-US" sz="2399" dirty="0"/>
              <a:t>: Level-based</a:t>
            </a:r>
          </a:p>
          <a:p>
            <a:r>
              <a:rPr lang="en-US" sz="2799" dirty="0"/>
              <a:t>Each has different preferences for flux correction at fine-coarse boundaries</a:t>
            </a:r>
          </a:p>
          <a:p>
            <a:r>
              <a:rPr lang="en-US" sz="2799" dirty="0"/>
              <a:t>For higher order RK integration Communication avoidance – telescoping mode</a:t>
            </a:r>
          </a:p>
          <a:p>
            <a:pPr marL="0" indent="0">
              <a:buNone/>
            </a:pPr>
            <a:endParaRPr lang="en-US" sz="2799" dirty="0"/>
          </a:p>
          <a:p>
            <a:endParaRPr lang="en-US" sz="27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8C275-D845-46C4-0008-96411F6F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2" y="2835429"/>
            <a:ext cx="5442023" cy="1493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551E7-6183-AD3B-5F3C-999B10F7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76" y="2817902"/>
            <a:ext cx="5655410" cy="156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4467E-5033-B6B3-B0D8-CABA3E0A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90" y="4386588"/>
            <a:ext cx="5493335" cy="1516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1DA50-696B-1715-965E-AA4ED080E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740" y="4381143"/>
            <a:ext cx="5697746" cy="15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88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7CAC70B-330C-7868-21A9-B34624C0E643}"/>
              </a:ext>
            </a:extLst>
          </p:cNvPr>
          <p:cNvSpPr txBox="1">
            <a:spLocks/>
          </p:cNvSpPr>
          <p:nvPr/>
        </p:nvSpPr>
        <p:spPr>
          <a:xfrm>
            <a:off x="653094" y="52532"/>
            <a:ext cx="10512862" cy="792908"/>
          </a:xfrm>
          <a:prstGeom prst="rect">
            <a:avLst/>
          </a:prstGeom>
        </p:spPr>
        <p:txBody>
          <a:bodyPr vert="horz" lIns="91416" tIns="45708" rIns="91416" bIns="45708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999" dirty="0"/>
              <a:t>Orthogonal Axes of Challenges and Optimization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B596F-A447-C996-0328-EDB66F73B864}"/>
              </a:ext>
            </a:extLst>
          </p:cNvPr>
          <p:cNvSpPr txBox="1">
            <a:spLocks/>
          </p:cNvSpPr>
          <p:nvPr/>
        </p:nvSpPr>
        <p:spPr>
          <a:xfrm>
            <a:off x="837981" y="812226"/>
            <a:ext cx="10512862" cy="924548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399" dirty="0"/>
              <a:t>Have a way of rearranging data locality and moving data and computation</a:t>
            </a:r>
          </a:p>
          <a:p>
            <a:pPr lvl="2"/>
            <a:r>
              <a:rPr lang="en-US" sz="1999" dirty="0"/>
              <a:t>Let the human-in-the-loop dictate this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6B6299-B0A5-E470-E82C-2B981677601B}"/>
              </a:ext>
            </a:extLst>
          </p:cNvPr>
          <p:cNvSpPr/>
          <p:nvPr/>
        </p:nvSpPr>
        <p:spPr>
          <a:xfrm>
            <a:off x="373893" y="1754186"/>
            <a:ext cx="5265572" cy="1903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19" tIns="60909" rIns="121819" bIns="60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CG-Kit – recipes in python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-- templates for different variants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-- express where to compute what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--  emit code in Fortran/C/C++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39B286-BF3B-3780-5905-393DC60A509C}"/>
              </a:ext>
            </a:extLst>
          </p:cNvPr>
          <p:cNvSpPr/>
          <p:nvPr/>
        </p:nvSpPr>
        <p:spPr>
          <a:xfrm>
            <a:off x="5781839" y="1736774"/>
            <a:ext cx="6033091" cy="1920767"/>
          </a:xfrm>
          <a:prstGeom prst="roundRect">
            <a:avLst/>
          </a:prstGeom>
          <a:solidFill>
            <a:srgbClr val="7030A0"/>
          </a:solidFill>
          <a:ln>
            <a:solidFill>
              <a:srgbClr val="0070C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19" tIns="60909" rIns="121819" bIns="609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2399" dirty="0" err="1">
                <a:solidFill>
                  <a:schemeClr val="bg1"/>
                </a:solidFill>
              </a:rPr>
              <a:t>Milhoja</a:t>
            </a:r>
            <a:r>
              <a:rPr lang="en-US" sz="2399" dirty="0">
                <a:solidFill>
                  <a:schemeClr val="bg1"/>
                </a:solidFill>
              </a:rPr>
              <a:t> – flatten/decompose data and move it to the target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 -- combine data into one data packet</a:t>
            </a:r>
          </a:p>
          <a:p>
            <a:pPr>
              <a:lnSpc>
                <a:spcPct val="90000"/>
              </a:lnSpc>
            </a:pPr>
            <a:r>
              <a:rPr lang="en-US" sz="2399" dirty="0">
                <a:solidFill>
                  <a:schemeClr val="bg1"/>
                </a:solidFill>
              </a:rPr>
              <a:t>  -- decompose into smaller computational sections if needed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0F3005-4EA2-8FE8-1602-266BE3E2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94" y="3859873"/>
            <a:ext cx="4831876" cy="22722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tools only execute what they are told to, they are simpler</a:t>
            </a:r>
          </a:p>
          <a:p>
            <a:r>
              <a:rPr lang="en-US" dirty="0"/>
              <a:t>Code generation is our friend – especially when it is simple forward map</a:t>
            </a:r>
          </a:p>
          <a:p>
            <a:pPr lvl="1"/>
            <a:r>
              <a:rPr lang="en-US" dirty="0"/>
              <a:t>And is not entangled with the details of the arithmetic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19F2D-5C66-6848-E527-51079EDC4E54}"/>
              </a:ext>
            </a:extLst>
          </p:cNvPr>
          <p:cNvSpPr txBox="1">
            <a:spLocks/>
          </p:cNvSpPr>
          <p:nvPr/>
        </p:nvSpPr>
        <p:spPr>
          <a:xfrm>
            <a:off x="6094413" y="3859872"/>
            <a:ext cx="5076202" cy="2582882"/>
          </a:xfrm>
          <a:prstGeom prst="rect">
            <a:avLst/>
          </a:prstGeom>
        </p:spPr>
        <p:txBody>
          <a:bodyPr vert="horz" lIns="91416" tIns="45708" rIns="91416" bIns="45708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If N blocks are sent to the device we need N copies of all block-wise scratch</a:t>
            </a:r>
          </a:p>
          <a:p>
            <a:r>
              <a:rPr lang="en-US" sz="2799" dirty="0"/>
              <a:t>For all data items we need device pointers</a:t>
            </a:r>
          </a:p>
          <a:p>
            <a:r>
              <a:rPr lang="en-US" sz="2799" dirty="0"/>
              <a:t>Code internally decorated with directives</a:t>
            </a:r>
          </a:p>
          <a:p>
            <a:pPr marL="914126" lvl="2" indent="0">
              <a:buNone/>
            </a:pPr>
            <a:endParaRPr lang="en-US" sz="1999" dirty="0"/>
          </a:p>
          <a:p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3022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56AA-AF32-23F8-0F8F-A64808F0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365924"/>
            <a:ext cx="10512862" cy="661398"/>
          </a:xfrm>
        </p:spPr>
        <p:txBody>
          <a:bodyPr/>
          <a:lstStyle/>
          <a:p>
            <a:r>
              <a:rPr lang="en-US" dirty="0"/>
              <a:t>Code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9064-0777-7B98-BAEE-C0A6DE72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313409"/>
            <a:ext cx="9021080" cy="4876282"/>
          </a:xfrm>
        </p:spPr>
        <p:txBody>
          <a:bodyPr>
            <a:normAutofit/>
          </a:bodyPr>
          <a:lstStyle/>
          <a:p>
            <a:r>
              <a:rPr lang="en-US" dirty="0"/>
              <a:t>Two Classes</a:t>
            </a:r>
          </a:p>
          <a:p>
            <a:pPr lvl="1"/>
            <a:r>
              <a:rPr lang="en-US" dirty="0"/>
              <a:t>Data packet generators</a:t>
            </a:r>
          </a:p>
          <a:p>
            <a:pPr lvl="2"/>
            <a:r>
              <a:rPr lang="en-US" dirty="0"/>
              <a:t>Parse the interface files </a:t>
            </a:r>
          </a:p>
          <a:p>
            <a:pPr lvl="2"/>
            <a:r>
              <a:rPr lang="en-US" dirty="0"/>
              <a:t>Collect all data to be put into a data packet</a:t>
            </a:r>
          </a:p>
          <a:p>
            <a:pPr lvl="2"/>
            <a:r>
              <a:rPr lang="en-US" dirty="0"/>
              <a:t>Generate code that will flatten all data into data packets</a:t>
            </a:r>
          </a:p>
          <a:p>
            <a:pPr lvl="1"/>
            <a:r>
              <a:rPr lang="en-US" dirty="0"/>
              <a:t>Task function generators</a:t>
            </a:r>
          </a:p>
          <a:p>
            <a:pPr lvl="2"/>
            <a:r>
              <a:rPr lang="en-US" dirty="0"/>
              <a:t>Consolidate functions to be invoked </a:t>
            </a:r>
          </a:p>
          <a:p>
            <a:pPr lvl="2"/>
            <a:r>
              <a:rPr lang="en-US" dirty="0"/>
              <a:t>Bookended by internode communication</a:t>
            </a:r>
          </a:p>
          <a:p>
            <a:pPr lvl="2"/>
            <a:r>
              <a:rPr lang="en-US" dirty="0"/>
              <a:t>Unpack data packets</a:t>
            </a:r>
          </a:p>
          <a:p>
            <a:r>
              <a:rPr lang="en-US" dirty="0"/>
              <a:t>Decorate interface definitions with needed metadata</a:t>
            </a:r>
          </a:p>
          <a:p>
            <a:pPr marL="914126" lvl="2" indent="0">
              <a:buNone/>
            </a:pPr>
            <a:r>
              <a:rPr lang="en-US" dirty="0">
                <a:hlinkClick r:id="rId2"/>
              </a:rPr>
              <a:t>Example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442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5BE-D6D7-42CF-8A5E-D501516A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3840"/>
            <a:ext cx="11372473" cy="914400"/>
          </a:xfrm>
        </p:spPr>
        <p:txBody>
          <a:bodyPr/>
          <a:lstStyle/>
          <a:p>
            <a:r>
              <a:rPr lang="en-US" dirty="0"/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9B28-68BD-45D5-89A7-A961B58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06112"/>
            <a:ext cx="11369675" cy="5050848"/>
          </a:xfrm>
        </p:spPr>
        <p:txBody>
          <a:bodyPr/>
          <a:lstStyle/>
          <a:p>
            <a:r>
              <a:rPr lang="en-US" dirty="0"/>
              <a:t>Requirements gathering and intentional design are indispensable for sustainable software development</a:t>
            </a:r>
          </a:p>
          <a:p>
            <a:r>
              <a:rPr lang="en-US" dirty="0"/>
              <a:t>Many books and online resources available for good design principles</a:t>
            </a:r>
          </a:p>
          <a:p>
            <a:r>
              <a:rPr lang="en-US" dirty="0"/>
              <a:t>Research software poses additional constraints on design because of its exploratory nature</a:t>
            </a:r>
          </a:p>
          <a:p>
            <a:pPr lvl="1"/>
            <a:r>
              <a:rPr lang="en-US" dirty="0"/>
              <a:t>Scientific research software has further challenges</a:t>
            </a:r>
          </a:p>
          <a:p>
            <a:pPr lvl="1"/>
            <a:r>
              <a:rPr lang="en-US" dirty="0"/>
              <a:t>High performance computing research software has even more challenges</a:t>
            </a:r>
          </a:p>
          <a:p>
            <a:pPr lvl="1"/>
            <a:r>
              <a:rPr lang="en-US" dirty="0"/>
              <a:t>That are further exacerbated by the ubiquity of accelerators in platforms</a:t>
            </a:r>
          </a:p>
          <a:p>
            <a:r>
              <a:rPr lang="en-US" dirty="0"/>
              <a:t>Separation of concerns at various granularities, and abstractions enable sustainable software design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6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7A2BF5-DB7A-E642-B501-8F10E15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75" y="325677"/>
            <a:ext cx="11372473" cy="914400"/>
          </a:xfrm>
        </p:spPr>
        <p:txBody>
          <a:bodyPr/>
          <a:lstStyle/>
          <a:p>
            <a:r>
              <a:rPr lang="en-US" dirty="0"/>
              <a:t>Example 1 – Problem Description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39045-FCA2-2014-FEB7-A07E45870135}"/>
              </a:ext>
            </a:extLst>
          </p:cNvPr>
          <p:cNvSpPr txBox="1"/>
          <p:nvPr/>
        </p:nvSpPr>
        <p:spPr>
          <a:xfrm>
            <a:off x="739035" y="1073794"/>
            <a:ext cx="10083452" cy="1929759"/>
          </a:xfrm>
          <a:prstGeom prst="rect">
            <a:avLst/>
          </a:prstGeom>
          <a:noFill/>
        </p:spPr>
        <p:txBody>
          <a:bodyPr wrap="square" lIns="118872" tIns="91440" rIns="118872" bIns="91440" rtlCol="0" anchor="ctr" anchorCtr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We have a house with exterior walls made of single material of thickness L</a:t>
            </a:r>
            <a:r>
              <a:rPr lang="en-US" baseline="-25000" dirty="0"/>
              <a:t>x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The wall has some water pipes shown in the picture. 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The inside temperature is kept at 70 degrees. But outside temperature is expected to be -40 degrees for 15.5 hours.  </a:t>
            </a:r>
          </a:p>
          <a:p>
            <a:pPr algn="l">
              <a:lnSpc>
                <a:spcPct val="90000"/>
              </a:lnSpc>
            </a:pPr>
            <a:endParaRPr lang="en-US" dirty="0"/>
          </a:p>
          <a:p>
            <a:pPr algn="l">
              <a:lnSpc>
                <a:spcPct val="90000"/>
              </a:lnSpc>
            </a:pPr>
            <a:r>
              <a:rPr lang="en-US" dirty="0"/>
              <a:t>Will the pipes freeze before the storm is 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74917-B47A-5964-848F-DEB3367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33" y="3163573"/>
            <a:ext cx="63373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7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06E-A4E1-9519-6CEC-5B4B39A0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gathering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2C3A-E42B-55EE-B676-A76A379F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18" y="1432558"/>
            <a:ext cx="9242695" cy="4489269"/>
          </a:xfrm>
        </p:spPr>
        <p:txBody>
          <a:bodyPr/>
          <a:lstStyle/>
          <a:p>
            <a:r>
              <a:rPr lang="en-US" sz="2800" dirty="0"/>
              <a:t>To solve heat equation we need:</a:t>
            </a:r>
          </a:p>
          <a:p>
            <a:pPr lvl="1"/>
            <a:r>
              <a:rPr lang="en-US" sz="2400" dirty="0"/>
              <a:t>a discretization scheme</a:t>
            </a:r>
          </a:p>
          <a:p>
            <a:pPr lvl="1"/>
            <a:r>
              <a:rPr lang="en-US" sz="2400" dirty="0"/>
              <a:t>a driver for running and book-keeping </a:t>
            </a:r>
          </a:p>
          <a:p>
            <a:pPr lvl="1"/>
            <a:r>
              <a:rPr lang="en-US" sz="2400" dirty="0"/>
              <a:t>an integration method to evolve solution</a:t>
            </a:r>
          </a:p>
          <a:p>
            <a:pPr lvl="1"/>
            <a:r>
              <a:rPr lang="en-US" sz="2400" dirty="0"/>
              <a:t>Initial conditions</a:t>
            </a:r>
          </a:p>
          <a:p>
            <a:pPr lvl="1"/>
            <a:r>
              <a:rPr lang="en-US" sz="2400" dirty="0"/>
              <a:t>Boundary conditions</a:t>
            </a:r>
          </a:p>
          <a:p>
            <a:r>
              <a:rPr lang="en-US" sz="2800" dirty="0"/>
              <a:t>To make sure that we are doing it correctly we need:</a:t>
            </a:r>
          </a:p>
          <a:p>
            <a:pPr lvl="1"/>
            <a:r>
              <a:rPr lang="en-US" sz="2400" dirty="0"/>
              <a:t>Ways to inspect the results</a:t>
            </a:r>
          </a:p>
          <a:p>
            <a:pPr lvl="1"/>
            <a:r>
              <a:rPr lang="en-US" sz="2400" dirty="0"/>
              <a:t>Ways of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D41C-1F2F-0CD9-BD98-5C268144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1A1D-89C4-8A73-4364-CBEAE013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25880"/>
            <a:ext cx="4352996" cy="479890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This is a small design space</a:t>
            </a:r>
          </a:p>
          <a:p>
            <a:pPr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Several requirements can directly map to components – in this instance functions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Driver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Initialization – data containers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Mesh initialization – applying initial conditions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Integrator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I/O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Boundary conditions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q"/>
            </a:pPr>
            <a:r>
              <a:rPr lang="en-US" dirty="0"/>
              <a:t>Comparison utility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91D631-CE85-82AC-5579-D9B9D0EDD0CE}"/>
              </a:ext>
            </a:extLst>
          </p:cNvPr>
          <p:cNvSpPr txBox="1">
            <a:spLocks/>
          </p:cNvSpPr>
          <p:nvPr/>
        </p:nvSpPr>
        <p:spPr bwMode="auto">
          <a:xfrm>
            <a:off x="5455004" y="1329856"/>
            <a:ext cx="6368061" cy="470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q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Binning components</a:t>
            </a:r>
          </a:p>
          <a:p>
            <a:r>
              <a:rPr lang="en-US" dirty="0"/>
              <a:t>Components that will work for any application of heat equation</a:t>
            </a:r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Initialization – data containers</a:t>
            </a:r>
          </a:p>
          <a:p>
            <a:pPr lvl="1"/>
            <a:r>
              <a:rPr lang="en-US" dirty="0"/>
              <a:t>I/O </a:t>
            </a:r>
          </a:p>
          <a:p>
            <a:pPr lvl="1"/>
            <a:r>
              <a:rPr lang="en-US" dirty="0"/>
              <a:t>Comparison utility</a:t>
            </a:r>
          </a:p>
          <a:p>
            <a:r>
              <a:rPr lang="en-US" dirty="0"/>
              <a:t>Components that are </a:t>
            </a:r>
          </a:p>
          <a:p>
            <a:pPr lvl="1"/>
            <a:r>
              <a:rPr lang="en-US" dirty="0"/>
              <a:t>Mesh initialization – applying initial conditions</a:t>
            </a:r>
          </a:p>
          <a:p>
            <a:pPr lvl="1"/>
            <a:r>
              <a:rPr lang="en-US" dirty="0"/>
              <a:t>Integrator</a:t>
            </a:r>
          </a:p>
          <a:p>
            <a:pPr lvl="1"/>
            <a:r>
              <a:rPr lang="en-US" dirty="0"/>
              <a:t>Boundary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883-856A-9179-F3D3-F2497D15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79D3-B80F-8530-261E-E5E2AB75C171}"/>
              </a:ext>
            </a:extLst>
          </p:cNvPr>
          <p:cNvSpPr/>
          <p:nvPr/>
        </p:nvSpPr>
        <p:spPr>
          <a:xfrm>
            <a:off x="1793347" y="3163146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Initialize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Data containers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68FFD-E545-9339-B2DF-228BB36AB6CE}"/>
              </a:ext>
            </a:extLst>
          </p:cNvPr>
          <p:cNvSpPr/>
          <p:nvPr/>
        </p:nvSpPr>
        <p:spPr>
          <a:xfrm>
            <a:off x="3376046" y="1325880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 generation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54E20-50FC-B428-0228-DA208C531818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Write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E046-DBB6-6989-A4CD-465ED83FA3F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137E0-559A-87C9-44A4-CC05DDF1ABF4}"/>
              </a:ext>
            </a:extLst>
          </p:cNvPr>
          <p:cNvSpPr/>
          <p:nvPr/>
        </p:nvSpPr>
        <p:spPr>
          <a:xfrm>
            <a:off x="1811247" y="5054034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5BC9-4149-266B-9864-EA6BCB153E61}"/>
              </a:ext>
            </a:extLst>
          </p:cNvPr>
          <p:cNvSpPr/>
          <p:nvPr/>
        </p:nvSpPr>
        <p:spPr>
          <a:xfrm>
            <a:off x="4901848" y="5000410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3A828-C79C-704E-ECEF-42204011EEA5}"/>
              </a:ext>
            </a:extLst>
          </p:cNvPr>
          <p:cNvSpPr/>
          <p:nvPr/>
        </p:nvSpPr>
        <p:spPr>
          <a:xfrm>
            <a:off x="8016698" y="4897539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Integrator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33F01-623E-CC47-EABA-D27C2B93CD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8D779F-6B35-0358-9330-4D1D3C9E202A}"/>
              </a:ext>
            </a:extLst>
          </p:cNvPr>
          <p:cNvCxnSpPr>
            <a:stCxn id="15" idx="2"/>
            <a:endCxn id="9" idx="0"/>
          </p:cNvCxnSpPr>
          <p:nvPr/>
        </p:nvCxnSpPr>
        <p:spPr>
          <a:xfrm rot="5400000">
            <a:off x="5317686" y="4655924"/>
            <a:ext cx="685798" cy="3174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20B30-5D0E-FC88-5E7A-83AB6944C88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2BEF6-CF6E-B6E6-9FFB-47DB56C7C713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flipH="1">
            <a:off x="3307646" y="3738879"/>
            <a:ext cx="1597376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61D80-1A66-A086-4DF7-D7E8B5C56806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127C0-D859-0D06-9789-FB0EE9548096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133196" y="2477347"/>
            <a:ext cx="1528976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D8BEA-8801-7EF3-E62C-11556DECFAAA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5662172" y="4314612"/>
            <a:ext cx="3111676" cy="58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A27EF-4D7F-ADC3-FA9F-4F3E4EA7233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2562576" y="4314612"/>
            <a:ext cx="3099596" cy="7394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2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E883-856A-9179-F3D3-F2497D15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– alternative possibility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79D3-B80F-8530-261E-E5E2AB75C171}"/>
              </a:ext>
            </a:extLst>
          </p:cNvPr>
          <p:cNvSpPr/>
          <p:nvPr/>
        </p:nvSpPr>
        <p:spPr>
          <a:xfrm>
            <a:off x="1793347" y="3163146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Initialize</a:t>
            </a:r>
          </a:p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Data containers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68FFD-E545-9339-B2DF-228BB36AB6CE}"/>
              </a:ext>
            </a:extLst>
          </p:cNvPr>
          <p:cNvSpPr/>
          <p:nvPr/>
        </p:nvSpPr>
        <p:spPr>
          <a:xfrm>
            <a:off x="3376046" y="1325880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Mesh generation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54E20-50FC-B428-0228-DA208C531818}"/>
              </a:ext>
            </a:extLst>
          </p:cNvPr>
          <p:cNvSpPr/>
          <p:nvPr/>
        </p:nvSpPr>
        <p:spPr>
          <a:xfrm>
            <a:off x="8016698" y="3163145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Write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CE046-DBB6-6989-A4CD-465ED83FA3FE}"/>
              </a:ext>
            </a:extLst>
          </p:cNvPr>
          <p:cNvSpPr/>
          <p:nvPr/>
        </p:nvSpPr>
        <p:spPr>
          <a:xfrm>
            <a:off x="6614186" y="1325880"/>
            <a:ext cx="1354667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Compare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137E0-559A-87C9-44A4-CC05DDF1ABF4}"/>
              </a:ext>
            </a:extLst>
          </p:cNvPr>
          <p:cNvSpPr/>
          <p:nvPr/>
        </p:nvSpPr>
        <p:spPr>
          <a:xfrm>
            <a:off x="1811247" y="5054034"/>
            <a:ext cx="1502658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Initial conditions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5BC9-4149-266B-9864-EA6BCB153E61}"/>
              </a:ext>
            </a:extLst>
          </p:cNvPr>
          <p:cNvSpPr/>
          <p:nvPr/>
        </p:nvSpPr>
        <p:spPr>
          <a:xfrm>
            <a:off x="4901848" y="5000410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Boundary conditions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3A828-C79C-704E-ECEF-42204011EEA5}"/>
              </a:ext>
            </a:extLst>
          </p:cNvPr>
          <p:cNvSpPr/>
          <p:nvPr/>
        </p:nvSpPr>
        <p:spPr>
          <a:xfrm>
            <a:off x="8016698" y="4931829"/>
            <a:ext cx="1514299" cy="1151467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Integrator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33F01-623E-CC47-EABA-D27C2B93CDC7}"/>
              </a:ext>
            </a:extLst>
          </p:cNvPr>
          <p:cNvSpPr/>
          <p:nvPr/>
        </p:nvSpPr>
        <p:spPr>
          <a:xfrm>
            <a:off x="4905022" y="3163145"/>
            <a:ext cx="1514299" cy="115146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Driver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8D779F-6B35-0358-9330-4D1D3C9E202A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410330" y="5507562"/>
            <a:ext cx="1606369" cy="1"/>
          </a:xfrm>
          <a:prstGeom prst="bent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620B30-5D0E-FC88-5E7A-83AB6944C88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419321" y="3738879"/>
            <a:ext cx="15973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02BEF6-CF6E-B6E6-9FFB-47DB56C7C713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flipH="1">
            <a:off x="2550497" y="1901614"/>
            <a:ext cx="825549" cy="1261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661D80-1A66-A086-4DF7-D7E8B5C56806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5662172" y="2477347"/>
            <a:ext cx="1629348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127C0-D859-0D06-9789-FB0EE9548096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133196" y="2477347"/>
            <a:ext cx="1528976" cy="6857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DD8BEA-8801-7EF3-E62C-11556DECFAAA}"/>
              </a:ext>
            </a:extLst>
          </p:cNvPr>
          <p:cNvCxnSpPr>
            <a:stCxn id="15" idx="2"/>
            <a:endCxn id="10" idx="0"/>
          </p:cNvCxnSpPr>
          <p:nvPr/>
        </p:nvCxnSpPr>
        <p:spPr>
          <a:xfrm>
            <a:off x="5662172" y="4314612"/>
            <a:ext cx="3111676" cy="617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A27EF-4D7F-ADC3-FA9F-4F3E4EA72330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550497" y="4314613"/>
            <a:ext cx="12079" cy="739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95FF-8D5F-0AF6-37DD-EE0D5510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Independent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A54E-A9E8-6286-0C00-33767941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43000"/>
            <a:ext cx="11823065" cy="4047778"/>
          </a:xfrm>
        </p:spPr>
        <p:txBody>
          <a:bodyPr/>
          <a:lstStyle/>
          <a:p>
            <a:r>
              <a:rPr lang="en-US" dirty="0"/>
              <a:t>Code repository in python </a:t>
            </a:r>
          </a:p>
          <a:p>
            <a:pPr marL="0" indent="0">
              <a:buNone/>
            </a:pPr>
            <a:r>
              <a:rPr lang="en-US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 tooltip="https://github.com/abiswas-odu/heateq-design-intersect-2023"/>
              </a:rPr>
              <a:t>https://github.com/a</a:t>
            </a:r>
            <a:r>
              <a:rPr lang="en-US" b="0" i="0" u="sng" dirty="0">
                <a:solidFill>
                  <a:srgbClr val="070706"/>
                </a:solidFill>
                <a:effectLst/>
                <a:latin typeface="Calibri" panose="020F0502020204030204" pitchFamily="34" charset="0"/>
                <a:hlinkClick r:id="rId2" tooltip="https://github.com/abiswas-odu/heateq-design-intersect-2023"/>
              </a:rPr>
              <a:t>biswas</a:t>
            </a:r>
            <a:r>
              <a:rPr lang="en-US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2" tooltip="https://github.com/abiswas-odu/heateq-design-intersect-2023"/>
              </a:rPr>
              <a:t>-odu/heateq-design-intersect-2023</a:t>
            </a:r>
            <a:endParaRPr lang="en-US" b="0" i="0" u="sng" dirty="0">
              <a:solidFill>
                <a:srgbClr val="0000FF"/>
              </a:solidFill>
              <a:effectLst/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A few possibilities of design exploration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Did we need three different interfaces for update solution ?</a:t>
            </a:r>
          </a:p>
          <a:p>
            <a:pPr lvl="1"/>
            <a:r>
              <a:rPr lang="en-US" b="0" i="0" dirty="0">
                <a:effectLst/>
                <a:latin typeface="Calibri" panose="020F0502020204030204" pitchFamily="34" charset="0"/>
              </a:rPr>
              <a:t>What would have </a:t>
            </a:r>
            <a:r>
              <a:rPr lang="en-US" dirty="0">
                <a:latin typeface="Calibri" panose="020F0502020204030204" pitchFamily="34" charset="0"/>
              </a:rPr>
              <a:t>been needed to make it into one interface</a:t>
            </a:r>
            <a:endParaRPr lang="en-US" dirty="0"/>
          </a:p>
          <a:p>
            <a:r>
              <a:rPr lang="en-US" dirty="0"/>
              <a:t>Explore the whole exercise in C++ on your own checkout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https://xsdk-project.github.io/MathPackagesTraining2020/lessons/hand_coded_heat/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18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3092</TotalTime>
  <Words>2415</Words>
  <Application>Microsoft Macintosh PowerPoint</Application>
  <PresentationFormat>Custom</PresentationFormat>
  <Paragraphs>535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Black</vt:lpstr>
      <vt:lpstr>Calibri</vt:lpstr>
      <vt:lpstr>Wingdings</vt:lpstr>
      <vt:lpstr>Presentations (Wide Screen)</vt:lpstr>
      <vt:lpstr>Scientific Software Design</vt:lpstr>
      <vt:lpstr>Introduction</vt:lpstr>
      <vt:lpstr>Designing Software – High Level Phases</vt:lpstr>
      <vt:lpstr>Example 1 – Problem Description </vt:lpstr>
      <vt:lpstr>Requirements gathering </vt:lpstr>
      <vt:lpstr>Decomposition</vt:lpstr>
      <vt:lpstr>Connectivity</vt:lpstr>
      <vt:lpstr>Connectivity – alternative possibility</vt:lpstr>
      <vt:lpstr>Resources for Independent Exploration</vt:lpstr>
      <vt:lpstr>Research Software Challenges</vt:lpstr>
      <vt:lpstr>Additional Considerations for Research Software</vt:lpstr>
      <vt:lpstr>More Complex Application Design – Sedov Blast Wave </vt:lpstr>
      <vt:lpstr>Deeper Dive into Requirements</vt:lpstr>
      <vt:lpstr>Components</vt:lpstr>
      <vt:lpstr>Connectivity</vt:lpstr>
      <vt:lpstr>Connectivity</vt:lpstr>
      <vt:lpstr>Connectivity</vt:lpstr>
      <vt:lpstr>Connectivity</vt:lpstr>
      <vt:lpstr>Connectivity</vt:lpstr>
      <vt:lpstr>A Design Model for Separation of Concerns</vt:lpstr>
      <vt:lpstr>Exploring design space – Abstractions</vt:lpstr>
      <vt:lpstr>Separation of Concerns Applied</vt:lpstr>
      <vt:lpstr>Takeaways so far</vt:lpstr>
      <vt:lpstr>PowerPoint Presentation</vt:lpstr>
      <vt:lpstr>Mechanisms Needed by the Code </vt:lpstr>
      <vt:lpstr>Mechanisms Needed by the Code: Example of Flash-X</vt:lpstr>
      <vt:lpstr>State of Practice – Abstractions and Runtimes</vt:lpstr>
      <vt:lpstr>State of Practice – Abstractions and Runtimes</vt:lpstr>
      <vt:lpstr>State of Practice – Abstractions and Runtimes</vt:lpstr>
      <vt:lpstr>Orthogonal Axes of Challenges and Optimization</vt:lpstr>
      <vt:lpstr>Alternatively</vt:lpstr>
      <vt:lpstr>PowerPoint Presentation</vt:lpstr>
      <vt:lpstr>PowerPoint Presentation</vt:lpstr>
      <vt:lpstr>Code Generators</vt:lpstr>
      <vt:lpstr>Final takeaways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Anshu</cp:lastModifiedBy>
  <cp:revision>408</cp:revision>
  <cp:lastPrinted>2017-11-02T18:35:01Z</cp:lastPrinted>
  <dcterms:created xsi:type="dcterms:W3CDTF">2018-11-06T17:28:56Z</dcterms:created>
  <dcterms:modified xsi:type="dcterms:W3CDTF">2024-07-24T16:18:56Z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