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61" r:id="rId5"/>
    <p:sldId id="662"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41" r:id="rId21"/>
    <p:sldId id="618" r:id="rId22"/>
    <p:sldId id="623" r:id="rId23"/>
    <p:sldId id="651" r:id="rId24"/>
    <p:sldId id="650" r:id="rId25"/>
    <p:sldId id="619" r:id="rId26"/>
    <p:sldId id="652" r:id="rId27"/>
    <p:sldId id="644" r:id="rId28"/>
    <p:sldId id="653" r:id="rId29"/>
    <p:sldId id="643" r:id="rId30"/>
    <p:sldId id="658" r:id="rId31"/>
    <p:sldId id="659" r:id="rId32"/>
    <p:sldId id="654" r:id="rId33"/>
    <p:sldId id="655" r:id="rId34"/>
    <p:sldId id="656" r:id="rId35"/>
    <p:sldId id="266" r:id="rId36"/>
    <p:sldId id="660"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112" d="100"/>
          <a:sy n="112" d="100"/>
        </p:scale>
        <p:origin x="944"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7/24/24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7/24/24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398897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264218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034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568642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D03A5FE-AFA2-5E74-3EC3-4FF7F3A7F3B6}"/>
              </a:ext>
            </a:extLst>
          </p:cNvPr>
          <p:cNvSpPr>
            <a:spLocks noGrp="1"/>
          </p:cNvSpPr>
          <p:nvPr>
            <p:ph type="ctrTitle"/>
          </p:nvPr>
        </p:nvSpPr>
        <p:spPr/>
        <p:txBody>
          <a:bodyPr/>
          <a:lstStyle/>
          <a:p>
            <a:r>
              <a:rPr lang="en-US" dirty="0"/>
              <a:t>Refactoring Scientific Software</a:t>
            </a:r>
          </a:p>
        </p:txBody>
      </p:sp>
      <p:sp>
        <p:nvSpPr>
          <p:cNvPr id="2" name="Text Placeholder 1">
            <a:extLst>
              <a:ext uri="{FF2B5EF4-FFF2-40B4-BE49-F238E27FC236}">
                <a16:creationId xmlns:a16="http://schemas.microsoft.com/office/drawing/2014/main" id="{6AD4168A-C6C6-5469-438B-4509B9E4393D}"/>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4" name="Text Placeholder 3">
            <a:extLst>
              <a:ext uri="{FF2B5EF4-FFF2-40B4-BE49-F238E27FC236}">
                <a16:creationId xmlns:a16="http://schemas.microsoft.com/office/drawing/2014/main" id="{4D760C23-BF94-E141-C8E3-3BDF0553462C}"/>
              </a:ext>
            </a:extLst>
          </p:cNvPr>
          <p:cNvSpPr>
            <a:spLocks noGrp="1"/>
          </p:cNvSpPr>
          <p:nvPr>
            <p:ph type="body" sz="quarter" idx="12"/>
          </p:nvPr>
        </p:nvSpPr>
        <p:spPr>
          <a:xfrm>
            <a:off x="5221641" y="2134517"/>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3FE14AF9-8D43-3BB1-2A81-B900709503A7}"/>
              </a:ext>
            </a:extLst>
          </p:cNvPr>
          <p:cNvSpPr>
            <a:spLocks noGrp="1"/>
          </p:cNvSpPr>
          <p:nvPr>
            <p:ph type="body" sz="quarter" idx="13"/>
          </p:nvPr>
        </p:nvSpPr>
        <p:spPr/>
        <p:txBody>
          <a:bodyPr/>
          <a:lstStyle/>
          <a:p>
            <a:r>
              <a:rPr lang="en-US" dirty="0"/>
              <a:t>Argonne National Laboratory</a:t>
            </a:r>
          </a:p>
        </p:txBody>
      </p:sp>
      <p:sp>
        <p:nvSpPr>
          <p:cNvPr id="8" name="Text Placeholder 7">
            <a:extLst>
              <a:ext uri="{FF2B5EF4-FFF2-40B4-BE49-F238E27FC236}">
                <a16:creationId xmlns:a16="http://schemas.microsoft.com/office/drawing/2014/main" id="{F9F42C30-B1A4-9806-3AFE-CB6EF48900E8}"/>
              </a:ext>
            </a:extLst>
          </p:cNvPr>
          <p:cNvSpPr>
            <a:spLocks noGrp="1"/>
          </p:cNvSpPr>
          <p:nvPr>
            <p:ph type="body" sz="quarter" idx="15"/>
          </p:nvPr>
        </p:nvSpPr>
        <p:spPr>
          <a:xfrm>
            <a:off x="3176924" y="3792588"/>
            <a:ext cx="8292316" cy="369332"/>
          </a:xfrm>
        </p:spPr>
        <p:txBody>
          <a:bodyPr/>
          <a:lstStyle/>
          <a:p>
            <a:r>
              <a:rPr lang="en-US" sz="2000" dirty="0"/>
              <a:t>Contributors: Anshu Dubey (ANL), Mark C. Miller (LLNL), Jared O’Neal</a:t>
            </a:r>
          </a:p>
        </p:txBody>
      </p:sp>
      <p:sp>
        <p:nvSpPr>
          <p:cNvPr id="10" name="Text Placeholder 9">
            <a:extLst>
              <a:ext uri="{FF2B5EF4-FFF2-40B4-BE49-F238E27FC236}">
                <a16:creationId xmlns:a16="http://schemas.microsoft.com/office/drawing/2014/main" id="{60A9E9A3-6A95-DE36-174A-E8BE6F2F7F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1691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(ISC24), Hamburg, Germany, and online, 2024. DOI: </a:t>
            </a:r>
            <a:r>
              <a:rPr lang="en-US" sz="1600" b="0" i="0" u="none" strike="noStrike" dirty="0">
                <a:solidFill>
                  <a:srgbClr val="2A7AE2"/>
                </a:solidFill>
                <a:effectLst/>
                <a:latin typeface="+mn-lt"/>
                <a:hlinkClick r:id="rId4"/>
              </a:rPr>
              <a:t>10.6084/m9.figshare.25686426</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2981</TotalTime>
  <Words>1943</Words>
  <Application>Microsoft Macintosh PowerPoint</Application>
  <PresentationFormat>Custom</PresentationFormat>
  <Paragraphs>383</Paragraphs>
  <Slides>41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Anshu</cp:lastModifiedBy>
  <cp:revision>404</cp:revision>
  <cp:lastPrinted>2017-11-02T18:35:01Z</cp:lastPrinted>
  <dcterms:created xsi:type="dcterms:W3CDTF">2018-11-06T17:28:56Z</dcterms:created>
  <dcterms:modified xsi:type="dcterms:W3CDTF">2024-07-24T19:06:21Z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