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5601" r:id="rId5"/>
    <p:sldId id="5602"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64" autoAdjust="0"/>
    <p:restoredTop sz="96571" autoAdjust="0"/>
  </p:normalViewPr>
  <p:slideViewPr>
    <p:cSldViewPr snapToGrid="0" showGuides="1">
      <p:cViewPr>
        <p:scale>
          <a:sx n="81" d="100"/>
          <a:sy n="81" d="100"/>
        </p:scale>
        <p:origin x="696" y="16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4/28/2024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4/28/2024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8" name="Picture 7">
            <a:extLst>
              <a:ext uri="{FF2B5EF4-FFF2-40B4-BE49-F238E27FC236}">
                <a16:creationId xmlns:a16="http://schemas.microsoft.com/office/drawing/2014/main" id="{74B4BBC9-1119-9703-C1C0-7A18791767C0}"/>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480410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425137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4162327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5686426"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enterprisersproject.com/article/2020/6/technical-debt-explained-plain-english"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7C6EFC9D-D056-0758-BDF8-BAB7A5CB5554}"/>
              </a:ext>
            </a:extLst>
          </p:cNvPr>
          <p:cNvSpPr>
            <a:spLocks noGrp="1"/>
          </p:cNvSpPr>
          <p:nvPr>
            <p:ph type="ctrTitle"/>
          </p:nvPr>
        </p:nvSpPr>
        <p:spPr/>
        <p:txBody>
          <a:bodyPr/>
          <a:lstStyle/>
          <a:p>
            <a:r>
              <a:rPr lang="en-US" dirty="0"/>
              <a:t>Scientific Software Design</a:t>
            </a:r>
          </a:p>
        </p:txBody>
      </p:sp>
      <p:sp>
        <p:nvSpPr>
          <p:cNvPr id="3" name="Subtitle 2">
            <a:extLst>
              <a:ext uri="{FF2B5EF4-FFF2-40B4-BE49-F238E27FC236}">
                <a16:creationId xmlns:a16="http://schemas.microsoft.com/office/drawing/2014/main" id="{115D6CAC-8B77-472D-91BE-E47FFB7E8C7A}"/>
              </a:ext>
            </a:extLst>
          </p:cNvPr>
          <p:cNvSpPr>
            <a:spLocks noGrp="1"/>
          </p:cNvSpPr>
          <p:nvPr>
            <p:ph type="body" sz="quarter" idx="10"/>
          </p:nvPr>
        </p:nvSpPr>
        <p:spPr/>
        <p:txBody>
          <a:bodyPr/>
          <a:lstStyle/>
          <a:p>
            <a:endParaRPr lang="en-US" dirty="0">
              <a:solidFill>
                <a:srgbClr val="111111"/>
              </a:solidFill>
              <a:latin typeface="+mn-lt"/>
            </a:endParaRPr>
          </a:p>
        </p:txBody>
      </p:sp>
      <p:sp>
        <p:nvSpPr>
          <p:cNvPr id="6" name="Text Placeholder 5">
            <a:extLst>
              <a:ext uri="{FF2B5EF4-FFF2-40B4-BE49-F238E27FC236}">
                <a16:creationId xmlns:a16="http://schemas.microsoft.com/office/drawing/2014/main" id="{45350191-BDAE-1AFC-C26A-B8F1EB4E82F4}"/>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8" name="Text Placeholder 7">
            <a:extLst>
              <a:ext uri="{FF2B5EF4-FFF2-40B4-BE49-F238E27FC236}">
                <a16:creationId xmlns:a16="http://schemas.microsoft.com/office/drawing/2014/main" id="{E212497A-1AA2-20D2-4610-7F728D5C612B}"/>
              </a:ext>
            </a:extLst>
          </p:cNvPr>
          <p:cNvSpPr>
            <a:spLocks noGrp="1"/>
          </p:cNvSpPr>
          <p:nvPr>
            <p:ph type="body" sz="quarter" idx="12"/>
          </p:nvPr>
        </p:nvSpPr>
        <p:spPr>
          <a:xfrm>
            <a:off x="5233071" y="2134517"/>
            <a:ext cx="1690167" cy="376085"/>
          </a:xfrm>
        </p:spPr>
        <p:txBody>
          <a:bodyPr/>
          <a:lstStyle/>
          <a:p>
            <a:r>
              <a:rPr lang="en-US" dirty="0"/>
              <a:t>(she/her)</a:t>
            </a:r>
          </a:p>
        </p:txBody>
      </p:sp>
      <p:sp>
        <p:nvSpPr>
          <p:cNvPr id="9" name="Text Placeholder 8">
            <a:extLst>
              <a:ext uri="{FF2B5EF4-FFF2-40B4-BE49-F238E27FC236}">
                <a16:creationId xmlns:a16="http://schemas.microsoft.com/office/drawing/2014/main" id="{B73D3AE9-9DC1-97B7-A7C7-B8155E1C52F1}"/>
              </a:ext>
            </a:extLst>
          </p:cNvPr>
          <p:cNvSpPr>
            <a:spLocks noGrp="1"/>
          </p:cNvSpPr>
          <p:nvPr>
            <p:ph type="body" sz="quarter" idx="13"/>
          </p:nvPr>
        </p:nvSpPr>
        <p:spPr/>
        <p:txBody>
          <a:bodyPr/>
          <a:lstStyle/>
          <a:p>
            <a:r>
              <a:rPr lang="en-US" dirty="0"/>
              <a:t>Argonne National Laboratory</a:t>
            </a:r>
          </a:p>
        </p:txBody>
      </p:sp>
      <p:sp>
        <p:nvSpPr>
          <p:cNvPr id="10" name="Text Placeholder 9">
            <a:extLst>
              <a:ext uri="{FF2B5EF4-FFF2-40B4-BE49-F238E27FC236}">
                <a16:creationId xmlns:a16="http://schemas.microsoft.com/office/drawing/2014/main" id="{0782C515-0750-9E3D-2C19-E510E11E1CB0}"/>
              </a:ext>
            </a:extLst>
          </p:cNvPr>
          <p:cNvSpPr>
            <a:spLocks noGrp="1"/>
          </p:cNvSpPr>
          <p:nvPr>
            <p:ph type="body" sz="quarter" idx="14"/>
          </p:nvPr>
        </p:nvSpPr>
        <p:spPr/>
        <p:txBody>
          <a:bodyPr/>
          <a:lstStyle/>
          <a:p>
            <a:r>
              <a:rPr lang="en-US" dirty="0"/>
              <a:t>Better Scientific Software tutorial @ ISC24</a:t>
            </a:r>
          </a:p>
        </p:txBody>
      </p:sp>
      <p:sp>
        <p:nvSpPr>
          <p:cNvPr id="11" name="Text Placeholder 10">
            <a:extLst>
              <a:ext uri="{FF2B5EF4-FFF2-40B4-BE49-F238E27FC236}">
                <a16:creationId xmlns:a16="http://schemas.microsoft.com/office/drawing/2014/main" id="{F0362F62-5C7E-EE79-280C-5C56945C7D62}"/>
              </a:ext>
            </a:extLst>
          </p:cNvPr>
          <p:cNvSpPr>
            <a:spLocks noGrp="1"/>
          </p:cNvSpPr>
          <p:nvPr>
            <p:ph type="body" sz="quarter" idx="15"/>
          </p:nvPr>
        </p:nvSpPr>
        <p:spPr>
          <a:xfrm>
            <a:off x="3176924" y="3792588"/>
            <a:ext cx="8292316" cy="646331"/>
          </a:xfrm>
        </p:spPr>
        <p:txBody>
          <a:bodyPr/>
          <a:lstStyle/>
          <a:p>
            <a:r>
              <a:rPr lang="en-US" sz="2000" dirty="0">
                <a:latin typeface="+mn-lt"/>
              </a:rPr>
              <a:t>Contributors: Anshu Dubey (ANL), Mark C. Miller (LLNL), David Bernholdt (ORNL) </a:t>
            </a:r>
          </a:p>
        </p:txBody>
      </p:sp>
    </p:spTree>
    <p:extLst>
      <p:ext uri="{BB962C8B-B14F-4D97-AF65-F5344CB8AC3E}">
        <p14:creationId xmlns:p14="http://schemas.microsoft.com/office/powerpoint/2010/main" val="2052365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a14="http://schemas.microsoft.com/office/drawing/2010/main" xmlns="">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a:t>
            </a:r>
            <a:r>
              <a:rPr lang="en-US" dirty="0">
                <a:sym typeface="Wingdings" panose="05000000000000000000" pitchFamily="2" charset="2"/>
              </a:rPr>
              <a:t></a:t>
            </a:r>
            <a:r>
              <a:rPr lang="en-US" dirty="0"/>
              <a: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Better Scientific Software tutorial, in ISC High Performance (ISC24), Hamburg, Germany, and online, 2024. DOI: </a:t>
            </a:r>
            <a:r>
              <a:rPr lang="en-US" sz="1600" b="0" i="0" u="none" strike="noStrike" dirty="0">
                <a:solidFill>
                  <a:srgbClr val="2A7AE2"/>
                </a:solidFill>
                <a:effectLst/>
                <a:latin typeface="+mn-lt"/>
                <a:hlinkClick r:id="rId4"/>
              </a:rPr>
              <a:t>10.6084/m9.figshare.25686426</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8046690"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a:t>
            </a:r>
            <a:r>
              <a:rPr lang="en-US" sz="1400" dirty="0">
                <a:hlinkClick r:id="rId3"/>
              </a:rPr>
              <a:t>https://enterprisersproject.com/article/2020/6/technical-debt-explained-plain-english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pPr>
              <a:buClr>
                <a:srgbClr val="C00000"/>
              </a:buClr>
              <a:buFont typeface="Wingdings" pitchFamily="2" charset="2"/>
              <a:buChar char="q"/>
            </a:pPr>
            <a:r>
              <a:rPr lang="en-US" dirty="0"/>
              <a:t>Several requirements can directly map to components – in this instance functions</a:t>
            </a:r>
          </a:p>
          <a:p>
            <a:pPr lvl="1">
              <a:buClr>
                <a:srgbClr val="C00000"/>
              </a:buClr>
              <a:buFont typeface="Wingdings" pitchFamily="2" charset="2"/>
              <a:buChar char="q"/>
            </a:pPr>
            <a:r>
              <a:rPr lang="en-US" dirty="0"/>
              <a:t>Driver</a:t>
            </a:r>
          </a:p>
          <a:p>
            <a:pPr lvl="1">
              <a:buClr>
                <a:srgbClr val="C00000"/>
              </a:buClr>
              <a:buFont typeface="Wingdings" pitchFamily="2" charset="2"/>
              <a:buChar char="q"/>
            </a:pPr>
            <a:r>
              <a:rPr lang="en-US" dirty="0"/>
              <a:t>Initialization – data containers</a:t>
            </a:r>
          </a:p>
          <a:p>
            <a:pPr lvl="1">
              <a:buClr>
                <a:srgbClr val="C00000"/>
              </a:buClr>
              <a:buFont typeface="Wingdings" pitchFamily="2" charset="2"/>
              <a:buChar char="q"/>
            </a:pPr>
            <a:r>
              <a:rPr lang="en-US" dirty="0"/>
              <a:t>Mesh initialization – applying initial conditions</a:t>
            </a:r>
          </a:p>
          <a:p>
            <a:pPr lvl="1">
              <a:buClr>
                <a:srgbClr val="C00000"/>
              </a:buClr>
              <a:buFont typeface="Wingdings" pitchFamily="2" charset="2"/>
              <a:buChar char="q"/>
            </a:pPr>
            <a:r>
              <a:rPr lang="en-US" dirty="0"/>
              <a:t>Integrator</a:t>
            </a:r>
          </a:p>
          <a:p>
            <a:pPr lvl="1">
              <a:buClr>
                <a:srgbClr val="C00000"/>
              </a:buClr>
              <a:buFont typeface="Wingdings" pitchFamily="2" charset="2"/>
              <a:buChar char="q"/>
            </a:pPr>
            <a:r>
              <a:rPr lang="en-US" dirty="0"/>
              <a:t>I/O</a:t>
            </a:r>
          </a:p>
          <a:p>
            <a:pPr lvl="1">
              <a:buClr>
                <a:srgbClr val="C00000"/>
              </a:buClr>
              <a:buFont typeface="Wingdings" pitchFamily="2" charset="2"/>
              <a:buChar char="q"/>
            </a:pPr>
            <a:r>
              <a:rPr lang="en-US" dirty="0"/>
              <a:t>Boundary conditions</a:t>
            </a:r>
          </a:p>
          <a:p>
            <a:pPr lvl="1">
              <a:buClr>
                <a:srgbClr val="C00000"/>
              </a:buClr>
              <a:buFont typeface="Wingdings" pitchFamily="2" charset="2"/>
              <a:buChar char="q"/>
            </a:pPr>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455004" y="1329856"/>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3085</TotalTime>
  <Words>1863</Words>
  <Application>Microsoft Office PowerPoint</Application>
  <PresentationFormat>Custom</PresentationFormat>
  <Paragraphs>445</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406</cp:revision>
  <cp:lastPrinted>2017-11-02T18:35:01Z</cp:lastPrinted>
  <dcterms:created xsi:type="dcterms:W3CDTF">2018-11-06T17:28:56Z</dcterms:created>
  <dcterms:modified xsi:type="dcterms:W3CDTF">2024-04-28T16:46:31Z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