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35" r:id="rId4"/>
  </p:sldMasterIdLst>
  <p:notesMasterIdLst>
    <p:notesMasterId r:id="rId15"/>
  </p:notesMasterIdLst>
  <p:handoutMasterIdLst>
    <p:handoutMasterId r:id="rId16"/>
  </p:handoutMasterIdLst>
  <p:sldIdLst>
    <p:sldId id="617" r:id="rId5"/>
    <p:sldId id="320" r:id="rId6"/>
    <p:sldId id="308" r:id="rId7"/>
    <p:sldId id="324" r:id="rId8"/>
    <p:sldId id="329" r:id="rId9"/>
    <p:sldId id="619" r:id="rId10"/>
    <p:sldId id="620" r:id="rId11"/>
    <p:sldId id="622" r:id="rId12"/>
    <p:sldId id="616" r:id="rId13"/>
    <p:sldId id="261" r:id="rId14"/>
  </p:sldIdLst>
  <p:sldSz cx="12188825" cy="6858000"/>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888" userDrawn="1">
          <p15:clr>
            <a:srgbClr val="A4A3A4"/>
          </p15:clr>
        </p15:guide>
        <p15:guide id="2" pos="3839" userDrawn="1">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39C2F"/>
    <a:srgbClr val="C59C27"/>
    <a:srgbClr val="D13940"/>
    <a:srgbClr val="EF9A1A"/>
    <a:srgbClr val="907262"/>
    <a:srgbClr val="B3CD1F"/>
    <a:srgbClr val="43B1E5"/>
    <a:srgbClr val="00B8BB"/>
    <a:srgbClr val="426FB6"/>
    <a:srgbClr val="13AAB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164" autoAdjust="0"/>
    <p:restoredTop sz="96571" autoAdjust="0"/>
  </p:normalViewPr>
  <p:slideViewPr>
    <p:cSldViewPr snapToGrid="0" showGuides="1">
      <p:cViewPr varScale="1">
        <p:scale>
          <a:sx n="84" d="100"/>
          <a:sy n="84" d="100"/>
        </p:scale>
        <p:origin x="576" y="96"/>
      </p:cViewPr>
      <p:guideLst>
        <p:guide orient="horz" pos="888"/>
        <p:guide pos="3839"/>
      </p:guideLst>
    </p:cSldViewPr>
  </p:slideViewPr>
  <p:notesTextViewPr>
    <p:cViewPr>
      <p:scale>
        <a:sx n="1" d="1"/>
        <a:sy n="1" d="1"/>
      </p:scale>
      <p:origin x="0" y="0"/>
    </p:cViewPr>
  </p:notesTextViewPr>
  <p:sorterViewPr>
    <p:cViewPr varScale="1">
      <p:scale>
        <a:sx n="1" d="1"/>
        <a:sy n="1" d="1"/>
      </p:scale>
      <p:origin x="0" y="0"/>
    </p:cViewPr>
  </p:sorterViewPr>
  <p:notesViewPr>
    <p:cSldViewPr snapToGrid="0" showGuides="1">
      <p:cViewPr varScale="1">
        <p:scale>
          <a:sx n="55" d="100"/>
          <a:sy n="55" d="100"/>
        </p:scale>
        <p:origin x="-1472" y="-6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fld id="{0B842F42-2CE9-4E35-95C1-410DC08A50B1}" type="datetimeFigureOut">
              <a:rPr lang="en-US" smtClean="0"/>
              <a:t>4/28/2024</a:t>
            </a:fld>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fld id="{26F2E89A-4FDF-4617-8DDF-BE2769EE821E}" type="slidenum">
              <a:rPr lang="en-US" smtClean="0"/>
              <a:t>‹#›</a:t>
            </a:fld>
            <a:endParaRPr lang="en-US"/>
          </a:p>
        </p:txBody>
      </p:sp>
    </p:spTree>
    <p:extLst>
      <p:ext uri="{BB962C8B-B14F-4D97-AF65-F5344CB8AC3E}">
        <p14:creationId xmlns:p14="http://schemas.microsoft.com/office/powerpoint/2010/main" val="25792619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fld id="{6F282904-F315-4730-8D91-37D99E141A6F}" type="datetimeFigureOut">
              <a:rPr lang="en-US" smtClean="0"/>
              <a:t>4/28/2024</a:t>
            </a:fld>
            <a:endParaRPr lang="en-US"/>
          </a:p>
        </p:txBody>
      </p:sp>
      <p:sp>
        <p:nvSpPr>
          <p:cNvPr id="4" name="Slide Image Placeholder 3"/>
          <p:cNvSpPr>
            <a:spLocks noGrp="1" noRot="1" noChangeAspect="1"/>
          </p:cNvSpPr>
          <p:nvPr>
            <p:ph type="sldImg" idx="2"/>
          </p:nvPr>
        </p:nvSpPr>
        <p:spPr>
          <a:xfrm>
            <a:off x="407988" y="696913"/>
            <a:ext cx="6194425"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fld id="{54E672D7-8E2D-4611-973D-F4591A707C34}" type="slidenum">
              <a:rPr lang="en-US" smtClean="0"/>
              <a:t>‹#›</a:t>
            </a:fld>
            <a:endParaRPr lang="en-US"/>
          </a:p>
        </p:txBody>
      </p:sp>
    </p:spTree>
    <p:extLst>
      <p:ext uri="{BB962C8B-B14F-4D97-AF65-F5344CB8AC3E}">
        <p14:creationId xmlns:p14="http://schemas.microsoft.com/office/powerpoint/2010/main" val="17013578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6.png"/><Relationship Id="rId3" Type="http://schemas.microsoft.com/office/2007/relationships/hdphoto" Target="../media/hdphoto1.wdp"/><Relationship Id="rId7"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7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endParaRPr lang="en-US" sz="1600" dirty="0">
              <a:ln>
                <a:noFill/>
              </a:ln>
              <a:solidFill>
                <a:schemeClr val="bg1"/>
              </a:solidFill>
            </a:endParaRP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6" name="Picture 15"/>
          <p:cNvPicPr>
            <a:picLocks noChangeAspect="1"/>
          </p:cNvPicPr>
          <p:nvPr userDrawn="1"/>
        </p:nvPicPr>
        <p:blipFill>
          <a:blip r:embed="rId2" cstate="print">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357260" y="6321694"/>
            <a:ext cx="2409477" cy="401008"/>
          </a:xfrm>
          <a:prstGeom prst="rect">
            <a:avLst/>
          </a:prstGeom>
        </p:spPr>
      </p:pic>
    </p:spTree>
    <p:extLst>
      <p:ext uri="{BB962C8B-B14F-4D97-AF65-F5344CB8AC3E}">
        <p14:creationId xmlns:p14="http://schemas.microsoft.com/office/powerpoint/2010/main" val="3249263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8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endParaRPr lang="en-US" sz="1600" dirty="0">
              <a:ln>
                <a:noFill/>
              </a:ln>
              <a:solidFill>
                <a:schemeClr val="bg1"/>
              </a:solidFill>
            </a:endParaRP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6" name="Picture 15"/>
          <p:cNvPicPr>
            <a:picLocks noChangeAspect="1"/>
          </p:cNvPicPr>
          <p:nvPr userDrawn="1"/>
        </p:nvPicPr>
        <p:blipFill>
          <a:blip r:embed="rId2" cstate="print">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536165" y="6321694"/>
            <a:ext cx="2409477" cy="401008"/>
          </a:xfrm>
          <a:prstGeom prst="rect">
            <a:avLst/>
          </a:prstGeom>
        </p:spPr>
      </p:pic>
      <p:pic>
        <p:nvPicPr>
          <p:cNvPr id="13" name="Picture 2" descr="https://licensebuttons.net/l/by/4.0/88x31.png">
            <a:extLst>
              <a:ext uri="{FF2B5EF4-FFF2-40B4-BE49-F238E27FC236}">
                <a16:creationId xmlns:a16="http://schemas.microsoft.com/office/drawing/2014/main" id="{FAFD7D99-41CA-4FD0-9396-9C5659F22045}"/>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969069" y="5841262"/>
            <a:ext cx="838200" cy="295275"/>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9D022D1C-99FF-490C-8690-D8081D33C0AF}"/>
              </a:ext>
            </a:extLst>
          </p:cNvPr>
          <p:cNvSpPr txBox="1"/>
          <p:nvPr userDrawn="1"/>
        </p:nvSpPr>
        <p:spPr>
          <a:xfrm>
            <a:off x="1810964" y="5776533"/>
            <a:ext cx="1171114" cy="424732"/>
          </a:xfrm>
          <a:prstGeom prst="rect">
            <a:avLst/>
          </a:prstGeom>
          <a:noFill/>
        </p:spPr>
        <p:txBody>
          <a:bodyPr wrap="square" rtlCol="0">
            <a:spAutoFit/>
          </a:bodyPr>
          <a:lstStyle/>
          <a:p>
            <a:pPr algn="ctr">
              <a:lnSpc>
                <a:spcPct val="90000"/>
              </a:lnSpc>
            </a:pPr>
            <a:r>
              <a:rPr lang="en-US" sz="1200" dirty="0"/>
              <a:t>See slide 2 for license details</a:t>
            </a:r>
          </a:p>
        </p:txBody>
      </p:sp>
      <p:pic>
        <p:nvPicPr>
          <p:cNvPr id="5" name="Picture 4">
            <a:extLst>
              <a:ext uri="{FF2B5EF4-FFF2-40B4-BE49-F238E27FC236}">
                <a16:creationId xmlns:a16="http://schemas.microsoft.com/office/drawing/2014/main" id="{39A0B7EC-D4C0-0A37-EF93-54309C1E7E8C}"/>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418659" y="158509"/>
            <a:ext cx="2109916" cy="905256"/>
          </a:xfrm>
          <a:prstGeom prst="rect">
            <a:avLst/>
          </a:prstGeom>
        </p:spPr>
      </p:pic>
      <p:grpSp>
        <p:nvGrpSpPr>
          <p:cNvPr id="21" name="Group 20">
            <a:extLst>
              <a:ext uri="{FF2B5EF4-FFF2-40B4-BE49-F238E27FC236}">
                <a16:creationId xmlns:a16="http://schemas.microsoft.com/office/drawing/2014/main" id="{23F39736-1AFA-8528-C9E3-41B55EABEDCA}"/>
              </a:ext>
            </a:extLst>
          </p:cNvPr>
          <p:cNvGrpSpPr/>
          <p:nvPr userDrawn="1"/>
        </p:nvGrpSpPr>
        <p:grpSpPr>
          <a:xfrm>
            <a:off x="366259" y="3655396"/>
            <a:ext cx="2214716" cy="356329"/>
            <a:chOff x="341278" y="3628835"/>
            <a:chExt cx="2214716" cy="356329"/>
          </a:xfrm>
        </p:grpSpPr>
        <p:pic>
          <p:nvPicPr>
            <p:cNvPr id="6" name="Picture 2">
              <a:extLst>
                <a:ext uri="{FF2B5EF4-FFF2-40B4-BE49-F238E27FC236}">
                  <a16:creationId xmlns:a16="http://schemas.microsoft.com/office/drawing/2014/main" id="{EF0692E1-7D85-78AD-9CB9-EDC5C0A1CD96}"/>
                </a:ext>
              </a:extLst>
            </p:cNvPr>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341278" y="3628835"/>
              <a:ext cx="1005840" cy="356329"/>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a:extLst>
                <a:ext uri="{FF2B5EF4-FFF2-40B4-BE49-F238E27FC236}">
                  <a16:creationId xmlns:a16="http://schemas.microsoft.com/office/drawing/2014/main" id="{05CDAB3D-B8D6-9AC9-8507-6F95230AEE45}"/>
                </a:ext>
              </a:extLst>
            </p:cNvPr>
            <p:cNvPicPr>
              <a:picLocks noChangeAspect="1" noChangeArrowheads="1"/>
            </p:cNvPicPr>
            <p:nvPr userDrawn="1"/>
          </p:nvPicPr>
          <p:blipFill>
            <a:blip r:embed="rId7" cstate="print">
              <a:extLst>
                <a:ext uri="{28A0092B-C50C-407E-A947-70E740481C1C}">
                  <a14:useLocalDpi xmlns:a14="http://schemas.microsoft.com/office/drawing/2010/main" val="0"/>
                </a:ext>
              </a:extLst>
            </a:blip>
            <a:srcRect/>
            <a:stretch>
              <a:fillRect/>
            </a:stretch>
          </p:blipFill>
          <p:spPr bwMode="auto">
            <a:xfrm>
              <a:off x="1550154" y="3690079"/>
              <a:ext cx="1005840" cy="233840"/>
            </a:xfrm>
            <a:prstGeom prst="rect">
              <a:avLst/>
            </a:prstGeom>
            <a:noFill/>
            <a:extLst>
              <a:ext uri="{909E8E84-426E-40DD-AFC4-6F175D3DCCD1}">
                <a14:hiddenFill xmlns:a14="http://schemas.microsoft.com/office/drawing/2010/main">
                  <a:solidFill>
                    <a:srgbClr val="FFFFFF"/>
                  </a:solidFill>
                </a14:hiddenFill>
              </a:ext>
            </a:extLst>
          </p:spPr>
        </p:pic>
      </p:grpSp>
      <p:pic>
        <p:nvPicPr>
          <p:cNvPr id="11" name="Picture 10" descr="A black and white sign with blue text&#10;&#10;Description automatically generated">
            <a:extLst>
              <a:ext uri="{FF2B5EF4-FFF2-40B4-BE49-F238E27FC236}">
                <a16:creationId xmlns:a16="http://schemas.microsoft.com/office/drawing/2014/main" id="{A50B83FE-88FB-1C61-17CC-A58C0BE092BF}"/>
              </a:ext>
            </a:extLst>
          </p:cNvPr>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970697" y="4125123"/>
            <a:ext cx="1005840" cy="324328"/>
          </a:xfrm>
          <a:prstGeom prst="rect">
            <a:avLst/>
          </a:prstGeom>
        </p:spPr>
      </p:pic>
      <p:sp>
        <p:nvSpPr>
          <p:cNvPr id="8" name="TextBox 7">
            <a:extLst>
              <a:ext uri="{FF2B5EF4-FFF2-40B4-BE49-F238E27FC236}">
                <a16:creationId xmlns:a16="http://schemas.microsoft.com/office/drawing/2014/main" id="{DBDB4EA8-7E00-EB97-386F-806F04EDC41A}"/>
              </a:ext>
            </a:extLst>
          </p:cNvPr>
          <p:cNvSpPr txBox="1"/>
          <p:nvPr userDrawn="1"/>
        </p:nvSpPr>
        <p:spPr>
          <a:xfrm>
            <a:off x="901538" y="1776974"/>
            <a:ext cx="1144159" cy="350865"/>
          </a:xfrm>
          <a:prstGeom prst="rect">
            <a:avLst/>
          </a:prstGeom>
          <a:noFill/>
        </p:spPr>
        <p:txBody>
          <a:bodyPr wrap="none" lIns="118872" tIns="91440" rIns="118872" bIns="91440" rtlCol="0" anchor="ctr" anchorCtr="0">
            <a:spAutoFit/>
          </a:bodyPr>
          <a:lstStyle/>
          <a:p>
            <a:pPr algn="l">
              <a:lnSpc>
                <a:spcPct val="90000"/>
              </a:lnSpc>
            </a:pPr>
            <a:r>
              <a:rPr lang="en-US" sz="1200" i="1" dirty="0"/>
              <a:t>Presented by</a:t>
            </a:r>
          </a:p>
        </p:txBody>
      </p:sp>
      <p:sp>
        <p:nvSpPr>
          <p:cNvPr id="9" name="TextBox 8">
            <a:extLst>
              <a:ext uri="{FF2B5EF4-FFF2-40B4-BE49-F238E27FC236}">
                <a16:creationId xmlns:a16="http://schemas.microsoft.com/office/drawing/2014/main" id="{9C6AA8F1-3D17-46A7-8926-BC4892D4C51C}"/>
              </a:ext>
            </a:extLst>
          </p:cNvPr>
          <p:cNvSpPr txBox="1"/>
          <p:nvPr userDrawn="1"/>
        </p:nvSpPr>
        <p:spPr>
          <a:xfrm>
            <a:off x="28657" y="2079048"/>
            <a:ext cx="2889921" cy="932563"/>
          </a:xfrm>
          <a:prstGeom prst="rect">
            <a:avLst/>
          </a:prstGeom>
          <a:noFill/>
        </p:spPr>
        <p:txBody>
          <a:bodyPr wrap="square" lIns="118872" tIns="91440" rIns="118872" bIns="91440" rtlCol="0" anchor="ctr" anchorCtr="0">
            <a:spAutoFit/>
          </a:bodyPr>
          <a:lstStyle/>
          <a:p>
            <a:pPr algn="l">
              <a:lnSpc>
                <a:spcPct val="90000"/>
              </a:lnSpc>
            </a:pPr>
            <a:r>
              <a:rPr lang="en-US" b="1" dirty="0"/>
              <a:t>COLABS: Collaboration for Better Software for Science</a:t>
            </a:r>
          </a:p>
        </p:txBody>
      </p:sp>
      <p:sp>
        <p:nvSpPr>
          <p:cNvPr id="10" name="TextBox 9">
            <a:extLst>
              <a:ext uri="{FF2B5EF4-FFF2-40B4-BE49-F238E27FC236}">
                <a16:creationId xmlns:a16="http://schemas.microsoft.com/office/drawing/2014/main" id="{CE38D39D-3F53-1EF5-8F58-4DF913CFD07D}"/>
              </a:ext>
            </a:extLst>
          </p:cNvPr>
          <p:cNvSpPr txBox="1"/>
          <p:nvPr userDrawn="1"/>
        </p:nvSpPr>
        <p:spPr>
          <a:xfrm>
            <a:off x="676315" y="3191133"/>
            <a:ext cx="1594604" cy="350865"/>
          </a:xfrm>
          <a:prstGeom prst="rect">
            <a:avLst/>
          </a:prstGeom>
          <a:noFill/>
        </p:spPr>
        <p:txBody>
          <a:bodyPr wrap="none" lIns="118872" tIns="91440" rIns="118872" bIns="91440" rtlCol="0" anchor="ctr" anchorCtr="0">
            <a:spAutoFit/>
          </a:bodyPr>
          <a:lstStyle/>
          <a:p>
            <a:pPr algn="l">
              <a:lnSpc>
                <a:spcPct val="90000"/>
              </a:lnSpc>
            </a:pPr>
            <a:r>
              <a:rPr lang="en-US" sz="1200" i="1" dirty="0"/>
              <a:t>In collaboration with</a:t>
            </a:r>
          </a:p>
        </p:txBody>
      </p:sp>
      <p:sp>
        <p:nvSpPr>
          <p:cNvPr id="15" name="TextBox 14">
            <a:extLst>
              <a:ext uri="{FF2B5EF4-FFF2-40B4-BE49-F238E27FC236}">
                <a16:creationId xmlns:a16="http://schemas.microsoft.com/office/drawing/2014/main" id="{38A567DA-27A0-BFAF-CB9E-0EA56E125664}"/>
              </a:ext>
            </a:extLst>
          </p:cNvPr>
          <p:cNvSpPr txBox="1"/>
          <p:nvPr userDrawn="1"/>
        </p:nvSpPr>
        <p:spPr>
          <a:xfrm>
            <a:off x="572120" y="4562849"/>
            <a:ext cx="1802994" cy="350865"/>
          </a:xfrm>
          <a:prstGeom prst="rect">
            <a:avLst/>
          </a:prstGeom>
          <a:noFill/>
        </p:spPr>
        <p:txBody>
          <a:bodyPr wrap="none" lIns="118872" tIns="91440" rIns="118872" bIns="91440" rtlCol="0" anchor="ctr" anchorCtr="0">
            <a:spAutoFit/>
          </a:bodyPr>
          <a:lstStyle/>
          <a:p>
            <a:pPr algn="l">
              <a:lnSpc>
                <a:spcPct val="90000"/>
              </a:lnSpc>
            </a:pPr>
            <a:r>
              <a:rPr lang="en-US" sz="1200" i="1" dirty="0"/>
              <a:t>With prior support from</a:t>
            </a:r>
          </a:p>
        </p:txBody>
      </p:sp>
      <p:grpSp>
        <p:nvGrpSpPr>
          <p:cNvPr id="20" name="Group 19">
            <a:extLst>
              <a:ext uri="{FF2B5EF4-FFF2-40B4-BE49-F238E27FC236}">
                <a16:creationId xmlns:a16="http://schemas.microsoft.com/office/drawing/2014/main" id="{63A83523-6C92-DDA5-E072-BAC75B3276B6}"/>
              </a:ext>
            </a:extLst>
          </p:cNvPr>
          <p:cNvGrpSpPr/>
          <p:nvPr userDrawn="1"/>
        </p:nvGrpSpPr>
        <p:grpSpPr>
          <a:xfrm>
            <a:off x="355043" y="5027111"/>
            <a:ext cx="2237149" cy="457200"/>
            <a:chOff x="343050" y="5128711"/>
            <a:chExt cx="2237149" cy="457200"/>
          </a:xfrm>
        </p:grpSpPr>
        <p:pic>
          <p:nvPicPr>
            <p:cNvPr id="17" name="Picture 16">
              <a:extLst>
                <a:ext uri="{FF2B5EF4-FFF2-40B4-BE49-F238E27FC236}">
                  <a16:creationId xmlns:a16="http://schemas.microsoft.com/office/drawing/2014/main" id="{70EB972A-C812-2D11-E993-9648F06DCD53}"/>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343050" y="5128711"/>
              <a:ext cx="1002296" cy="457200"/>
            </a:xfrm>
            <a:prstGeom prst="rect">
              <a:avLst/>
            </a:prstGeom>
          </p:spPr>
        </p:pic>
        <p:pic>
          <p:nvPicPr>
            <p:cNvPr id="18" name="Picture 17" descr="A picture containing shape&#10;&#10;Description automatically generated">
              <a:extLst>
                <a:ext uri="{FF2B5EF4-FFF2-40B4-BE49-F238E27FC236}">
                  <a16:creationId xmlns:a16="http://schemas.microsoft.com/office/drawing/2014/main" id="{DC5CC62A-5FBA-A239-536C-E231ED3105F0}"/>
                </a:ext>
              </a:extLst>
            </p:cNvPr>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1525950" y="5128711"/>
              <a:ext cx="1054249" cy="457200"/>
            </a:xfrm>
            <a:prstGeom prst="rect">
              <a:avLst/>
            </a:prstGeom>
          </p:spPr>
        </p:pic>
      </p:grpSp>
    </p:spTree>
    <p:extLst>
      <p:ext uri="{BB962C8B-B14F-4D97-AF65-F5344CB8AC3E}">
        <p14:creationId xmlns:p14="http://schemas.microsoft.com/office/powerpoint/2010/main" val="4512282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2473" cy="914400"/>
          </a:xfrm>
        </p:spPr>
        <p:txBody>
          <a:bodyPr anchor="t" anchorCtr="0"/>
          <a:lstStyle/>
          <a:p>
            <a:r>
              <a:rPr lang="en-US"/>
              <a:t>Click to edit Master title style</a:t>
            </a:r>
            <a:endParaRPr lang="en-US" dirty="0"/>
          </a:p>
        </p:txBody>
      </p:sp>
      <p:sp>
        <p:nvSpPr>
          <p:cNvPr id="3" name="Content Placeholder 2"/>
          <p:cNvSpPr>
            <a:spLocks noGrp="1"/>
          </p:cNvSpPr>
          <p:nvPr>
            <p:ph idx="1" hasCustomPrompt="1"/>
          </p:nvPr>
        </p:nvSpPr>
        <p:spPr>
          <a:xfrm>
            <a:off x="365760" y="1737360"/>
            <a:ext cx="11369809" cy="404777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marL="1482725" indent="-222250">
              <a:buFont typeface="Arial" panose="020B0604020202020204" pitchFamily="34" charset="0"/>
              <a:buChar char="•"/>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level0.4	</a:t>
            </a:r>
          </a:p>
        </p:txBody>
      </p:sp>
    </p:spTree>
    <p:extLst>
      <p:ext uri="{BB962C8B-B14F-4D97-AF65-F5344CB8AC3E}">
        <p14:creationId xmlns:p14="http://schemas.microsoft.com/office/powerpoint/2010/main" val="12092206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hasCustomPrompt="1"/>
          </p:nvPr>
        </p:nvSpPr>
        <p:spPr>
          <a:xfrm>
            <a:off x="457200" y="1737360"/>
            <a:ext cx="5588582"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558550"/>
            <a:ext cx="5588582"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914" y="1737360"/>
            <a:ext cx="5531934"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8914" y="2558550"/>
            <a:ext cx="5531934"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defRPr lang="en-US" sz="16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748649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ad chart">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7465488" cy="810738"/>
          </a:xfrm>
        </p:spPr>
        <p:txBody>
          <a:bodyPr/>
          <a:lstStyle>
            <a:lvl1pPr>
              <a:defRPr sz="2400"/>
            </a:lvl1pPr>
          </a:lstStyle>
          <a:p>
            <a:r>
              <a:rPr lang="en-US"/>
              <a:t>Click to edit Master title style</a:t>
            </a:r>
            <a:endParaRPr lang="en-US" dirty="0"/>
          </a:p>
        </p:txBody>
      </p:sp>
      <p:sp>
        <p:nvSpPr>
          <p:cNvPr id="3" name="Text Placeholder 2"/>
          <p:cNvSpPr>
            <a:spLocks noGrp="1"/>
          </p:cNvSpPr>
          <p:nvPr>
            <p:ph type="body" idx="1" hasCustomPrompt="1"/>
          </p:nvPr>
        </p:nvSpPr>
        <p:spPr>
          <a:xfrm>
            <a:off x="448056"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hasCustomPrompt="1"/>
          </p:nvPr>
        </p:nvSpPr>
        <p:spPr>
          <a:xfrm>
            <a:off x="448056"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3" hasCustomPrompt="1"/>
          </p:nvPr>
        </p:nvSpPr>
        <p:spPr>
          <a:xfrm>
            <a:off x="6153912"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hasCustomPrompt="1"/>
          </p:nvPr>
        </p:nvSpPr>
        <p:spPr>
          <a:xfrm>
            <a:off x="6153912"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defRPr lang="en-US" sz="14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10" name="Text Placeholder 9">
            <a:extLst>
              <a:ext uri="{FF2B5EF4-FFF2-40B4-BE49-F238E27FC236}">
                <a16:creationId xmlns:a16="http://schemas.microsoft.com/office/drawing/2014/main" id="{1AC1494F-06BF-478E-BCF5-6FCC755EF91F}"/>
              </a:ext>
            </a:extLst>
          </p:cNvPr>
          <p:cNvSpPr>
            <a:spLocks noGrp="1"/>
          </p:cNvSpPr>
          <p:nvPr>
            <p:ph type="body" sz="quarter" idx="10" hasCustomPrompt="1"/>
          </p:nvPr>
        </p:nvSpPr>
        <p:spPr>
          <a:xfrm>
            <a:off x="447675"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2" name="Text Placeholder 11">
            <a:extLst>
              <a:ext uri="{FF2B5EF4-FFF2-40B4-BE49-F238E27FC236}">
                <a16:creationId xmlns:a16="http://schemas.microsoft.com/office/drawing/2014/main" id="{DE13F5F8-5DA4-4A7D-94FF-19BFEBF090FD}"/>
              </a:ext>
            </a:extLst>
          </p:cNvPr>
          <p:cNvSpPr>
            <a:spLocks noGrp="1"/>
          </p:cNvSpPr>
          <p:nvPr>
            <p:ph type="body" sz="quarter" idx="11" hasCustomPrompt="1"/>
          </p:nvPr>
        </p:nvSpPr>
        <p:spPr>
          <a:xfrm>
            <a:off x="6153150"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4" name="Text Placeholder 13">
            <a:extLst>
              <a:ext uri="{FF2B5EF4-FFF2-40B4-BE49-F238E27FC236}">
                <a16:creationId xmlns:a16="http://schemas.microsoft.com/office/drawing/2014/main" id="{11508C29-BEAF-4D1B-85C7-62D86B9A99F0}"/>
              </a:ext>
            </a:extLst>
          </p:cNvPr>
          <p:cNvSpPr>
            <a:spLocks noGrp="1"/>
          </p:cNvSpPr>
          <p:nvPr>
            <p:ph type="body" sz="quarter" idx="12"/>
          </p:nvPr>
        </p:nvSpPr>
        <p:spPr>
          <a:xfrm>
            <a:off x="447675"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
        <p:nvSpPr>
          <p:cNvPr id="16" name="Text Placeholder 15">
            <a:extLst>
              <a:ext uri="{FF2B5EF4-FFF2-40B4-BE49-F238E27FC236}">
                <a16:creationId xmlns:a16="http://schemas.microsoft.com/office/drawing/2014/main" id="{DA42C277-CD07-4855-BE2B-F5804018ECD9}"/>
              </a:ext>
            </a:extLst>
          </p:cNvPr>
          <p:cNvSpPr>
            <a:spLocks noGrp="1"/>
          </p:cNvSpPr>
          <p:nvPr>
            <p:ph type="body" sz="quarter" idx="13"/>
          </p:nvPr>
        </p:nvSpPr>
        <p:spPr>
          <a:xfrm>
            <a:off x="6153150"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754637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6121090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21988677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365760" y="411480"/>
            <a:ext cx="11376442" cy="84695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Click to edit Master title style</a:t>
            </a:r>
            <a:endParaRPr lang="en-US" dirty="0"/>
          </a:p>
        </p:txBody>
      </p:sp>
      <p:sp>
        <p:nvSpPr>
          <p:cNvPr id="1027" name="Text Placeholder 2"/>
          <p:cNvSpPr>
            <a:spLocks noGrp="1"/>
          </p:cNvSpPr>
          <p:nvPr>
            <p:ph type="body" idx="1"/>
          </p:nvPr>
        </p:nvSpPr>
        <p:spPr bwMode="auto">
          <a:xfrm>
            <a:off x="365760" y="1737360"/>
            <a:ext cx="11376442" cy="404092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256"/>
          <p:cNvSpPr txBox="1">
            <a:spLocks noChangeArrowheads="1"/>
          </p:cNvSpPr>
          <p:nvPr userDrawn="1"/>
        </p:nvSpPr>
        <p:spPr>
          <a:xfrm>
            <a:off x="363828" y="6477000"/>
            <a:ext cx="3315547" cy="182562"/>
          </a:xfrm>
          <a:prstGeom prst="rect">
            <a:avLst/>
          </a:prstGeom>
          <a:ln/>
        </p:spPr>
        <p:txBody>
          <a:bodyPr anchor="ctr"/>
          <a:lstStyle/>
          <a:p>
            <a:pPr algn="l"/>
            <a:r>
              <a:rPr lang="en-US" sz="1000" dirty="0">
                <a:solidFill>
                  <a:schemeClr val="tx1"/>
                </a:solidFill>
                <a:latin typeface="Arial" pitchFamily="34" charset="0"/>
                <a:cs typeface="Arial" pitchFamily="34" charset="0"/>
              </a:rPr>
              <a:t> </a:t>
            </a:r>
          </a:p>
        </p:txBody>
      </p:sp>
      <p:sp>
        <p:nvSpPr>
          <p:cNvPr id="9" name="Rectangle 6"/>
          <p:cNvSpPr>
            <a:spLocks noChangeArrowheads="1"/>
          </p:cNvSpPr>
          <p:nvPr userDrawn="1"/>
        </p:nvSpPr>
        <p:spPr bwMode="auto">
          <a:xfrm flipH="1">
            <a:off x="163374" y="6513051"/>
            <a:ext cx="515635" cy="146511"/>
          </a:xfrm>
          <a:prstGeom prst="rect">
            <a:avLst/>
          </a:prstGeom>
          <a:noFill/>
          <a:ln w="9525">
            <a:noFill/>
            <a:miter lim="800000"/>
            <a:headEnd/>
            <a:tailEnd/>
          </a:ln>
          <a:effectLst/>
        </p:spPr>
        <p:txBody>
          <a:bodyPr lIns="0" tIns="0" rIns="0" bIns="0"/>
          <a:lstStyle/>
          <a:p>
            <a:pPr algn="l" defTabSz="173038">
              <a:lnSpc>
                <a:spcPct val="90000"/>
              </a:lnSpc>
              <a:tabLst>
                <a:tab pos="230188" algn="l"/>
              </a:tabLst>
              <a:defRPr/>
            </a:pPr>
            <a:fld id="{040BB257-551A-4736-B50F-DCF1BA034C06}" type="slidenum">
              <a:rPr lang="en-US" sz="1000" smtClean="0">
                <a:solidFill>
                  <a:schemeClr val="tx1"/>
                </a:solidFill>
                <a:latin typeface="Arial" pitchFamily="34" charset="0"/>
                <a:cs typeface="Arial" pitchFamily="34" charset="0"/>
              </a:rPr>
              <a:pPr algn="l" defTabSz="173038">
                <a:lnSpc>
                  <a:spcPct val="90000"/>
                </a:lnSpc>
                <a:tabLst>
                  <a:tab pos="230188" algn="l"/>
                </a:tabLst>
                <a:defRPr/>
              </a:pPr>
              <a:t>‹#›</a:t>
            </a:fld>
            <a:endParaRPr lang="en-US" sz="1000" dirty="0">
              <a:solidFill>
                <a:schemeClr val="tx1"/>
              </a:solidFill>
              <a:latin typeface="Arial" pitchFamily="34" charset="0"/>
              <a:cs typeface="Arial" pitchFamily="34" charset="0"/>
            </a:endParaRPr>
          </a:p>
        </p:txBody>
      </p:sp>
    </p:spTree>
    <p:extLst>
      <p:ext uri="{BB962C8B-B14F-4D97-AF65-F5344CB8AC3E}">
        <p14:creationId xmlns:p14="http://schemas.microsoft.com/office/powerpoint/2010/main" val="2081848127"/>
      </p:ext>
    </p:extLst>
  </p:cSld>
  <p:clrMap bg1="lt1" tx1="dk1" bg2="lt2" tx2="dk2" accent1="accent1" accent2="accent2" accent3="accent3" accent4="accent4" accent5="accent5" accent6="accent6" hlink="hlink" folHlink="folHlink"/>
  <p:sldLayoutIdLst>
    <p:sldLayoutId id="2147483949" r:id="rId1"/>
    <p:sldLayoutId id="2147483951" r:id="rId2"/>
    <p:sldLayoutId id="2147483937" r:id="rId3"/>
    <p:sldLayoutId id="2147483939" r:id="rId4"/>
    <p:sldLayoutId id="2147483950" r:id="rId5"/>
    <p:sldLayoutId id="2147483940" r:id="rId6"/>
    <p:sldLayoutId id="2147483941" r:id="rId7"/>
  </p:sldLayoutIdLst>
  <p:hf hdr="0" ftr="0" dt="0"/>
  <p:txStyles>
    <p:title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p:titleStyle>
    <p:body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bssw-tutorial.github.io/" TargetMode="Externa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hyperlink" Target="https://bssw-tutorial.github.io/" TargetMode="Externa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creativecommons.org/licenses/by-sa/4.0/" TargetMode="External"/><Relationship Id="rId2" Type="http://schemas.openxmlformats.org/officeDocument/2006/relationships/hyperlink" Target="http://creativecommons.org/licenses/by/4.0/" TargetMode="External"/><Relationship Id="rId1" Type="http://schemas.openxmlformats.org/officeDocument/2006/relationships/slideLayout" Target="../slideLayouts/slideLayout3.xml"/><Relationship Id="rId5" Type="http://schemas.openxmlformats.org/officeDocument/2006/relationships/image" Target="../media/image2.png"/><Relationship Id="rId4" Type="http://schemas.openxmlformats.org/officeDocument/2006/relationships/hyperlink" Target="https://doi.org/10.6084/m9.figshare.25686426"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ideas-productivity.org/" TargetMode="External"/><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bssw.io/" TargetMode="Externa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hyperlink" Target="https://bssw.io/items.rss" TargetMode="External"/><Relationship Id="rId2" Type="http://schemas.openxmlformats.org/officeDocument/2006/relationships/hyperlink" Target="https://bssw.io/pages/receive-our-email-digest" TargetMode="Externa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hyperlink" Target="https://bssw.io/items/inclusive-language-resources" TargetMode="External"/><Relationship Id="rId2" Type="http://schemas.openxmlformats.org/officeDocument/2006/relationships/hyperlink" Target="https://inclusivenaming.org/" TargetMode="Externa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s://bssw-tutorial.github.io/" TargetMode="Externa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hyperlink" Target="https://bssw-tutorial.github.io/" TargetMode="External"/><Relationship Id="rId2" Type="http://schemas.openxmlformats.org/officeDocument/2006/relationships/hyperlink" Target="mailto:bssw-tutorial@lists.mcs.anl.gov" TargetMode="External"/><Relationship Id="rId1" Type="http://schemas.openxmlformats.org/officeDocument/2006/relationships/slideLayout" Target="../slideLayouts/slideLayout3.xml"/><Relationship Id="rId4" Type="http://schemas.openxmlformats.org/officeDocument/2006/relationships/hyperlink" Target="https://bssw.io/events/isc24-software-related-event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9A474-1242-4CF8-A514-92BEA597446B}"/>
              </a:ext>
            </a:extLst>
          </p:cNvPr>
          <p:cNvSpPr>
            <a:spLocks noGrp="1"/>
          </p:cNvSpPr>
          <p:nvPr>
            <p:ph type="ctrTitle"/>
          </p:nvPr>
        </p:nvSpPr>
        <p:spPr>
          <a:xfrm>
            <a:off x="3177633" y="503144"/>
            <a:ext cx="8369032" cy="1030930"/>
          </a:xfrm>
        </p:spPr>
        <p:txBody>
          <a:bodyPr/>
          <a:lstStyle/>
          <a:p>
            <a:pPr>
              <a:spcBef>
                <a:spcPts val="3200"/>
              </a:spcBef>
            </a:pPr>
            <a:r>
              <a:rPr lang="en-US" i="0" dirty="0">
                <a:solidFill>
                  <a:srgbClr val="111111"/>
                </a:solidFill>
                <a:effectLst/>
              </a:rPr>
              <a:t>Better Scientific Software</a:t>
            </a:r>
            <a:endParaRPr lang="en-US" dirty="0"/>
          </a:p>
        </p:txBody>
      </p:sp>
      <p:sp>
        <p:nvSpPr>
          <p:cNvPr id="3" name="Subtitle 2">
            <a:extLst>
              <a:ext uri="{FF2B5EF4-FFF2-40B4-BE49-F238E27FC236}">
                <a16:creationId xmlns:a16="http://schemas.microsoft.com/office/drawing/2014/main" id="{115D6CAC-8B77-472D-91BE-E47FFB7E8C7A}"/>
              </a:ext>
            </a:extLst>
          </p:cNvPr>
          <p:cNvSpPr>
            <a:spLocks noGrp="1"/>
          </p:cNvSpPr>
          <p:nvPr>
            <p:ph type="subTitle" idx="1"/>
          </p:nvPr>
        </p:nvSpPr>
        <p:spPr>
          <a:xfrm>
            <a:off x="3177632" y="1959498"/>
            <a:ext cx="7772308" cy="2855300"/>
          </a:xfrm>
        </p:spPr>
        <p:txBody>
          <a:bodyPr/>
          <a:lstStyle/>
          <a:p>
            <a:r>
              <a:rPr lang="en-US" dirty="0"/>
              <a:t>Anshu Dubey</a:t>
            </a:r>
          </a:p>
          <a:p>
            <a:r>
              <a:rPr lang="en-US" b="0" i="0" dirty="0">
                <a:solidFill>
                  <a:srgbClr val="111111"/>
                </a:solidFill>
                <a:effectLst/>
                <a:latin typeface="+mn-lt"/>
              </a:rPr>
              <a:t>Better Scientific Software tutorial @ ISC24</a:t>
            </a:r>
          </a:p>
        </p:txBody>
      </p:sp>
      <p:sp>
        <p:nvSpPr>
          <p:cNvPr id="5" name="Rectangle 4">
            <a:extLst>
              <a:ext uri="{FF2B5EF4-FFF2-40B4-BE49-F238E27FC236}">
                <a16:creationId xmlns:a16="http://schemas.microsoft.com/office/drawing/2014/main" id="{EB895E3C-760B-EDB4-B274-CF129AAB7B8A}"/>
              </a:ext>
            </a:extLst>
          </p:cNvPr>
          <p:cNvSpPr/>
          <p:nvPr/>
        </p:nvSpPr>
        <p:spPr>
          <a:xfrm>
            <a:off x="3349082" y="4214633"/>
            <a:ext cx="5242468" cy="1200329"/>
          </a:xfrm>
          <a:prstGeom prst="rect">
            <a:avLst/>
          </a:prstGeom>
          <a:solidFill>
            <a:srgbClr val="FFFF00"/>
          </a:solidFill>
          <a:ln w="28575">
            <a:solidFill>
              <a:schemeClr val="tx1"/>
            </a:solidFill>
          </a:ln>
        </p:spPr>
        <p:txBody>
          <a:bodyPr wrap="square">
            <a:spAutoFit/>
          </a:bodyPr>
          <a:lstStyle/>
          <a:p>
            <a:r>
              <a:rPr lang="en-US" sz="2400" dirty="0"/>
              <a:t>Slides, late-breaking updates, etc. at: </a:t>
            </a:r>
            <a:br>
              <a:rPr lang="en-US" sz="2400" dirty="0"/>
            </a:br>
            <a:r>
              <a:rPr lang="en-US" sz="2400" b="1" dirty="0">
                <a:hlinkClick r:id="rId2"/>
              </a:rPr>
              <a:t>https://bssw-tutorial.github.io/</a:t>
            </a:r>
            <a:endParaRPr lang="en-US" sz="2400" b="1" dirty="0"/>
          </a:p>
          <a:p>
            <a:r>
              <a:rPr lang="en-US" sz="2400" dirty="0"/>
              <a:t>and click the link for today’s tutorial</a:t>
            </a:r>
            <a:endParaRPr lang="en-US" sz="2800" dirty="0"/>
          </a:p>
        </p:txBody>
      </p:sp>
    </p:spTree>
    <p:extLst>
      <p:ext uri="{BB962C8B-B14F-4D97-AF65-F5344CB8AC3E}">
        <p14:creationId xmlns:p14="http://schemas.microsoft.com/office/powerpoint/2010/main" val="21467784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756EE-C2D9-4E52-B0B6-3C831FD6A565}"/>
              </a:ext>
            </a:extLst>
          </p:cNvPr>
          <p:cNvSpPr>
            <a:spLocks noGrp="1"/>
          </p:cNvSpPr>
          <p:nvPr>
            <p:ph type="title"/>
          </p:nvPr>
        </p:nvSpPr>
        <p:spPr>
          <a:xfrm>
            <a:off x="408175" y="160020"/>
            <a:ext cx="11372473" cy="914400"/>
          </a:xfrm>
        </p:spPr>
        <p:txBody>
          <a:bodyPr/>
          <a:lstStyle/>
          <a:p>
            <a:r>
              <a:rPr lang="en-US" dirty="0"/>
              <a:t>Agenda</a:t>
            </a:r>
          </a:p>
        </p:txBody>
      </p:sp>
      <p:graphicFrame>
        <p:nvGraphicFramePr>
          <p:cNvPr id="6" name="Table 6">
            <a:extLst>
              <a:ext uri="{FF2B5EF4-FFF2-40B4-BE49-F238E27FC236}">
                <a16:creationId xmlns:a16="http://schemas.microsoft.com/office/drawing/2014/main" id="{99D13FB2-5BF8-4AC0-A13D-ECB8E230F5BC}"/>
              </a:ext>
            </a:extLst>
          </p:cNvPr>
          <p:cNvGraphicFramePr>
            <a:graphicFrameLocks noGrp="1"/>
          </p:cNvGraphicFramePr>
          <p:nvPr>
            <p:ph idx="1"/>
            <p:extLst>
              <p:ext uri="{D42A27DB-BD31-4B8C-83A1-F6EECF244321}">
                <p14:modId xmlns:p14="http://schemas.microsoft.com/office/powerpoint/2010/main" val="1542722887"/>
              </p:ext>
            </p:extLst>
          </p:nvPr>
        </p:nvGraphicFramePr>
        <p:xfrm>
          <a:off x="1051560" y="1074420"/>
          <a:ext cx="9692640" cy="5478018"/>
        </p:xfrm>
        <a:graphic>
          <a:graphicData uri="http://schemas.openxmlformats.org/drawingml/2006/table">
            <a:tbl>
              <a:tblPr firstRow="1" bandRow="1">
                <a:tableStyleId>{5C22544A-7EE6-4342-B048-85BDC9FD1C3A}</a:tableStyleId>
              </a:tblPr>
              <a:tblGrid>
                <a:gridCol w="1540110">
                  <a:extLst>
                    <a:ext uri="{9D8B030D-6E8A-4147-A177-3AD203B41FA5}">
                      <a16:colId xmlns:a16="http://schemas.microsoft.com/office/drawing/2014/main" val="41390910"/>
                    </a:ext>
                  </a:extLst>
                </a:gridCol>
                <a:gridCol w="8152530">
                  <a:extLst>
                    <a:ext uri="{9D8B030D-6E8A-4147-A177-3AD203B41FA5}">
                      <a16:colId xmlns:a16="http://schemas.microsoft.com/office/drawing/2014/main" val="1261297711"/>
                    </a:ext>
                  </a:extLst>
                </a:gridCol>
              </a:tblGrid>
              <a:tr h="526542">
                <a:tc>
                  <a:txBody>
                    <a:bodyPr/>
                    <a:lstStyle/>
                    <a:p>
                      <a:pPr algn="r"/>
                      <a:r>
                        <a:rPr lang="en-US" sz="1800" dirty="0">
                          <a:effectLst/>
                        </a:rPr>
                        <a:t>Time (CEST)</a:t>
                      </a:r>
                    </a:p>
                  </a:txBody>
                  <a:tcPr marL="142875" marR="142875" marT="95250" marB="95250" anchor="ctr"/>
                </a:tc>
                <a:tc>
                  <a:txBody>
                    <a:bodyPr/>
                    <a:lstStyle/>
                    <a:p>
                      <a:r>
                        <a:rPr lang="en-US" sz="1800" dirty="0">
                          <a:effectLst/>
                        </a:rPr>
                        <a:t>Title</a:t>
                      </a:r>
                    </a:p>
                  </a:txBody>
                  <a:tcPr marL="142875" marR="142875" marT="95250" marB="95250" anchor="ctr"/>
                </a:tc>
                <a:extLst>
                  <a:ext uri="{0D108BD9-81ED-4DB2-BD59-A6C34878D82A}">
                    <a16:rowId xmlns:a16="http://schemas.microsoft.com/office/drawing/2014/main" val="2098024418"/>
                  </a:ext>
                </a:extLst>
              </a:tr>
              <a:tr h="526542">
                <a:tc>
                  <a:txBody>
                    <a:bodyPr/>
                    <a:lstStyle/>
                    <a:p>
                      <a:pPr algn="r"/>
                      <a:r>
                        <a:rPr lang="en-US" sz="1800" dirty="0">
                          <a:effectLst/>
                        </a:rPr>
                        <a:t>2:00 PM</a:t>
                      </a:r>
                    </a:p>
                  </a:txBody>
                  <a:tcPr marL="142875" marR="142875" marT="95250" marB="95250" anchor="ctr"/>
                </a:tc>
                <a:tc>
                  <a:txBody>
                    <a:bodyPr/>
                    <a:lstStyle/>
                    <a:p>
                      <a:r>
                        <a:rPr lang="en-US" sz="1800" dirty="0">
                          <a:effectLst/>
                        </a:rPr>
                        <a:t>Introduction</a:t>
                      </a:r>
                    </a:p>
                  </a:txBody>
                  <a:tcPr marL="142875" marR="142875" marT="95250" marB="95250" anchor="ctr"/>
                </a:tc>
                <a:extLst>
                  <a:ext uri="{0D108BD9-81ED-4DB2-BD59-A6C34878D82A}">
                    <a16:rowId xmlns:a16="http://schemas.microsoft.com/office/drawing/2014/main" val="1592907298"/>
                  </a:ext>
                </a:extLst>
              </a:tr>
              <a:tr h="526542">
                <a:tc>
                  <a:txBody>
                    <a:bodyPr/>
                    <a:lstStyle/>
                    <a:p>
                      <a:pPr algn="r"/>
                      <a:r>
                        <a:rPr lang="en-US" sz="1800" dirty="0">
                          <a:effectLst/>
                        </a:rPr>
                        <a:t>2:05 PM</a:t>
                      </a:r>
                    </a:p>
                  </a:txBody>
                  <a:tcPr marL="142875" marR="142875" marT="95250" marB="95250" anchor="ctr"/>
                </a:tc>
                <a:tc>
                  <a:txBody>
                    <a:bodyPr/>
                    <a:lstStyle/>
                    <a:p>
                      <a:r>
                        <a:rPr lang="en-US" sz="1800" dirty="0">
                          <a:effectLst/>
                        </a:rPr>
                        <a:t>Motivation and Overview of Best Practices in HPC Software Development</a:t>
                      </a:r>
                    </a:p>
                  </a:txBody>
                  <a:tcPr marL="142875" marR="142875" marT="95250" marB="95250" anchor="ctr"/>
                </a:tc>
                <a:extLst>
                  <a:ext uri="{0D108BD9-81ED-4DB2-BD59-A6C34878D82A}">
                    <a16:rowId xmlns:a16="http://schemas.microsoft.com/office/drawing/2014/main" val="110245607"/>
                  </a:ext>
                </a:extLst>
              </a:tr>
              <a:tr h="526542">
                <a:tc>
                  <a:txBody>
                    <a:bodyPr/>
                    <a:lstStyle/>
                    <a:p>
                      <a:pPr algn="r"/>
                      <a:r>
                        <a:rPr lang="en-US" sz="1800" dirty="0">
                          <a:effectLst/>
                        </a:rPr>
                        <a:t>2:20 PM</a:t>
                      </a:r>
                    </a:p>
                  </a:txBody>
                  <a:tcPr marL="142875" marR="142875" marT="95250" marB="95250" anchor="ctr"/>
                </a:tc>
                <a:tc>
                  <a:txBody>
                    <a:bodyPr/>
                    <a:lstStyle/>
                    <a:p>
                      <a:r>
                        <a:rPr lang="en-US" sz="1800" dirty="0">
                          <a:effectLst/>
                        </a:rPr>
                        <a:t>Scientific Software Design</a:t>
                      </a:r>
                    </a:p>
                  </a:txBody>
                  <a:tcPr marL="142875" marR="142875" marT="95250" marB="95250" anchor="ctr"/>
                </a:tc>
                <a:extLst>
                  <a:ext uri="{0D108BD9-81ED-4DB2-BD59-A6C34878D82A}">
                    <a16:rowId xmlns:a16="http://schemas.microsoft.com/office/drawing/2014/main" val="1951011699"/>
                  </a:ext>
                </a:extLst>
              </a:tr>
              <a:tr h="526542">
                <a:tc>
                  <a:txBody>
                    <a:bodyPr/>
                    <a:lstStyle/>
                    <a:p>
                      <a:pPr algn="r"/>
                      <a:r>
                        <a:rPr lang="en-US" sz="1800" dirty="0">
                          <a:effectLst/>
                        </a:rPr>
                        <a:t>2:50 PM</a:t>
                      </a:r>
                    </a:p>
                  </a:txBody>
                  <a:tcPr marL="142875" marR="142875" marT="95250" marB="95250" anchor="ctr"/>
                </a:tc>
                <a:tc>
                  <a:txBody>
                    <a:bodyPr/>
                    <a:lstStyle/>
                    <a:p>
                      <a:r>
                        <a:rPr lang="en-US" sz="1800" i="0" dirty="0">
                          <a:effectLst/>
                        </a:rPr>
                        <a:t>Software Testing and Verification</a:t>
                      </a:r>
                    </a:p>
                  </a:txBody>
                  <a:tcPr marL="142875" marR="142875" marT="95250" marB="95250" anchor="ctr"/>
                </a:tc>
                <a:extLst>
                  <a:ext uri="{0D108BD9-81ED-4DB2-BD59-A6C34878D82A}">
                    <a16:rowId xmlns:a16="http://schemas.microsoft.com/office/drawing/2014/main" val="333202538"/>
                  </a:ext>
                </a:extLst>
              </a:tr>
              <a:tr h="526542">
                <a:tc>
                  <a:txBody>
                    <a:bodyPr/>
                    <a:lstStyle/>
                    <a:p>
                      <a:pPr algn="r"/>
                      <a:r>
                        <a:rPr lang="en-US" sz="1800" dirty="0">
                          <a:effectLst/>
                        </a:rPr>
                        <a:t>3:30 PM</a:t>
                      </a:r>
                    </a:p>
                  </a:txBody>
                  <a:tcPr marL="142875" marR="142875" marT="95250" marB="95250" anchor="ctr"/>
                </a:tc>
                <a:tc>
                  <a:txBody>
                    <a:bodyPr/>
                    <a:lstStyle/>
                    <a:p>
                      <a:r>
                        <a:rPr lang="en-US" sz="1800" dirty="0">
                          <a:effectLst/>
                        </a:rPr>
                        <a:t>Refactoring Scientific Software</a:t>
                      </a:r>
                    </a:p>
                  </a:txBody>
                  <a:tcPr marL="142875" marR="142875" marT="95250" marB="95250" anchor="ctr"/>
                </a:tc>
                <a:extLst>
                  <a:ext uri="{0D108BD9-81ED-4DB2-BD59-A6C34878D82A}">
                    <a16:rowId xmlns:a16="http://schemas.microsoft.com/office/drawing/2014/main" val="902307701"/>
                  </a:ext>
                </a:extLst>
              </a:tr>
              <a:tr h="526542">
                <a:tc>
                  <a:txBody>
                    <a:bodyPr/>
                    <a:lstStyle/>
                    <a:p>
                      <a:pPr algn="r"/>
                      <a:r>
                        <a:rPr lang="en-US" sz="1800" dirty="0">
                          <a:effectLst/>
                        </a:rPr>
                        <a:t>4:00 PM</a:t>
                      </a:r>
                    </a:p>
                  </a:txBody>
                  <a:tcPr marL="142875" marR="142875" marT="95250" marB="95250" anchor="ctr"/>
                </a:tc>
                <a:tc>
                  <a:txBody>
                    <a:bodyPr/>
                    <a:lstStyle/>
                    <a:p>
                      <a:r>
                        <a:rPr lang="en-US" sz="1800" i="1" dirty="0">
                          <a:effectLst/>
                        </a:rPr>
                        <a:t>Break</a:t>
                      </a:r>
                    </a:p>
                  </a:txBody>
                  <a:tcPr marL="142875" marR="142875" marT="95250" marB="95250" anchor="ctr"/>
                </a:tc>
                <a:extLst>
                  <a:ext uri="{0D108BD9-81ED-4DB2-BD59-A6C34878D82A}">
                    <a16:rowId xmlns:a16="http://schemas.microsoft.com/office/drawing/2014/main" val="2705533259"/>
                  </a:ext>
                </a:extLst>
              </a:tr>
              <a:tr h="526542">
                <a:tc>
                  <a:txBody>
                    <a:bodyPr/>
                    <a:lstStyle/>
                    <a:p>
                      <a:pPr algn="r"/>
                      <a:r>
                        <a:rPr lang="en-US" sz="1800" dirty="0">
                          <a:effectLst/>
                        </a:rPr>
                        <a:t>4:30 PM</a:t>
                      </a:r>
                    </a:p>
                  </a:txBody>
                  <a:tcPr marL="142875" marR="142875" marT="95250" marB="95250" anchor="ctr"/>
                </a:tc>
                <a:tc>
                  <a:txBody>
                    <a:bodyPr/>
                    <a:lstStyle/>
                    <a:p>
                      <a:r>
                        <a:rPr lang="en-US" sz="1800" dirty="0">
                          <a:effectLst/>
                        </a:rPr>
                        <a:t>Lab Notebooks</a:t>
                      </a:r>
                    </a:p>
                  </a:txBody>
                  <a:tcPr marL="142875" marR="142875" marT="95250" marB="95250" anchor="ctr"/>
                </a:tc>
                <a:extLst>
                  <a:ext uri="{0D108BD9-81ED-4DB2-BD59-A6C34878D82A}">
                    <a16:rowId xmlns:a16="http://schemas.microsoft.com/office/drawing/2014/main" val="1166125975"/>
                  </a:ext>
                </a:extLst>
              </a:tr>
              <a:tr h="526542">
                <a:tc>
                  <a:txBody>
                    <a:bodyPr/>
                    <a:lstStyle/>
                    <a:p>
                      <a:pPr algn="r"/>
                      <a:r>
                        <a:rPr lang="en-US" sz="1800" dirty="0">
                          <a:effectLst/>
                        </a:rPr>
                        <a:t>5:15 PM</a:t>
                      </a:r>
                    </a:p>
                  </a:txBody>
                  <a:tcPr marL="142875" marR="142875" marT="95250" marB="95250" anchor="ctr"/>
                </a:tc>
                <a:tc>
                  <a:txBody>
                    <a:bodyPr/>
                    <a:lstStyle/>
                    <a:p>
                      <a:r>
                        <a:rPr lang="en-US" sz="1800" i="0" dirty="0">
                          <a:effectLst/>
                        </a:rPr>
                        <a:t>Documentation</a:t>
                      </a:r>
                    </a:p>
                  </a:txBody>
                  <a:tcPr marL="142875" marR="142875" marT="95250" marB="95250" anchor="ctr"/>
                </a:tc>
                <a:extLst>
                  <a:ext uri="{0D108BD9-81ED-4DB2-BD59-A6C34878D82A}">
                    <a16:rowId xmlns:a16="http://schemas.microsoft.com/office/drawing/2014/main" val="4002252475"/>
                  </a:ext>
                </a:extLst>
              </a:tr>
              <a:tr h="526542">
                <a:tc>
                  <a:txBody>
                    <a:bodyPr/>
                    <a:lstStyle/>
                    <a:p>
                      <a:pPr algn="r"/>
                      <a:r>
                        <a:rPr lang="en-US" sz="1800" dirty="0">
                          <a:effectLst/>
                        </a:rPr>
                        <a:t>6:00 PM</a:t>
                      </a:r>
                    </a:p>
                  </a:txBody>
                  <a:tcPr marL="142875" marR="142875" marT="95250" marB="95250" anchor="ctr"/>
                </a:tc>
                <a:tc>
                  <a:txBody>
                    <a:bodyPr/>
                    <a:lstStyle/>
                    <a:p>
                      <a:r>
                        <a:rPr lang="en-US" sz="1800" dirty="0">
                          <a:effectLst/>
                        </a:rPr>
                        <a:t>Adjourn</a:t>
                      </a:r>
                    </a:p>
                  </a:txBody>
                  <a:tcPr marL="142875" marR="142875" marT="95250" marB="95250" anchor="ctr"/>
                </a:tc>
                <a:extLst>
                  <a:ext uri="{0D108BD9-81ED-4DB2-BD59-A6C34878D82A}">
                    <a16:rowId xmlns:a16="http://schemas.microsoft.com/office/drawing/2014/main" val="3124768356"/>
                  </a:ext>
                </a:extLst>
              </a:tr>
            </a:tbl>
          </a:graphicData>
        </a:graphic>
      </p:graphicFrame>
      <p:sp>
        <p:nvSpPr>
          <p:cNvPr id="9" name="TextBox 8">
            <a:extLst>
              <a:ext uri="{FF2B5EF4-FFF2-40B4-BE49-F238E27FC236}">
                <a16:creationId xmlns:a16="http://schemas.microsoft.com/office/drawing/2014/main" id="{2C67F121-FA5A-4323-B777-FC3438185944}"/>
              </a:ext>
            </a:extLst>
          </p:cNvPr>
          <p:cNvSpPr txBox="1"/>
          <p:nvPr/>
        </p:nvSpPr>
        <p:spPr>
          <a:xfrm>
            <a:off x="4537710" y="45720"/>
            <a:ext cx="7651115" cy="646331"/>
          </a:xfrm>
          <a:prstGeom prst="rect">
            <a:avLst/>
          </a:prstGeom>
          <a:noFill/>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charset="0"/>
                <a:ea typeface="+mn-ea"/>
                <a:cs typeface="Arial" charset="0"/>
              </a:rPr>
              <a:t>The agenda is also available on the tutorial web page.  Visit </a:t>
            </a:r>
            <a:r>
              <a:rPr kumimoji="0" lang="en-US" sz="1800" b="1" i="0" u="none" strike="noStrike" kern="1200" cap="none" spc="0" normalizeH="0" baseline="0" noProof="0" dirty="0">
                <a:ln>
                  <a:noFill/>
                </a:ln>
                <a:solidFill>
                  <a:prstClr val="black"/>
                </a:solidFill>
                <a:effectLst/>
                <a:uLnTx/>
                <a:uFillTx/>
                <a:latin typeface="Arial" charset="0"/>
                <a:ea typeface="+mn-ea"/>
                <a:cs typeface="Arial" charset="0"/>
                <a:hlinkClick r:id="rId2"/>
              </a:rPr>
              <a:t>https://bssw-tutorial.github.io</a:t>
            </a:r>
            <a:r>
              <a:rPr kumimoji="0" lang="en-US" sz="1800" b="1" i="0" u="none" strike="noStrike" kern="1200" cap="none" spc="0" normalizeH="0" baseline="0" noProof="0" dirty="0">
                <a:ln>
                  <a:noFill/>
                </a:ln>
                <a:solidFill>
                  <a:prstClr val="black"/>
                </a:solidFill>
                <a:effectLst/>
                <a:uLnTx/>
                <a:uFillTx/>
                <a:latin typeface="Arial" charset="0"/>
                <a:ea typeface="+mn-ea"/>
                <a:cs typeface="Arial" charset="0"/>
              </a:rPr>
              <a:t> </a:t>
            </a:r>
            <a:r>
              <a:rPr kumimoji="0" lang="en-US" sz="1800" b="0" i="0" u="none" strike="noStrike" kern="1200" cap="none" spc="0" normalizeH="0" baseline="0" noProof="0" dirty="0">
                <a:ln>
                  <a:noFill/>
                </a:ln>
                <a:solidFill>
                  <a:prstClr val="black"/>
                </a:solidFill>
                <a:effectLst/>
                <a:uLnTx/>
                <a:uFillTx/>
                <a:latin typeface="Arial" charset="0"/>
                <a:ea typeface="+mn-ea"/>
                <a:cs typeface="Arial" charset="0"/>
              </a:rPr>
              <a:t>and click on the link for today’s tutorial</a:t>
            </a:r>
          </a:p>
        </p:txBody>
      </p:sp>
    </p:spTree>
    <p:extLst>
      <p:ext uri="{BB962C8B-B14F-4D97-AF65-F5344CB8AC3E}">
        <p14:creationId xmlns:p14="http://schemas.microsoft.com/office/powerpoint/2010/main" val="197833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2C24D-D970-4D40-8F14-D70C10A96304}"/>
              </a:ext>
            </a:extLst>
          </p:cNvPr>
          <p:cNvSpPr>
            <a:spLocks noGrp="1"/>
          </p:cNvSpPr>
          <p:nvPr>
            <p:ph type="title"/>
          </p:nvPr>
        </p:nvSpPr>
        <p:spPr>
          <a:xfrm>
            <a:off x="363096" y="112911"/>
            <a:ext cx="11372473" cy="914400"/>
          </a:xfrm>
        </p:spPr>
        <p:txBody>
          <a:bodyPr/>
          <a:lstStyle/>
          <a:p>
            <a:r>
              <a:rPr lang="en-US" dirty="0"/>
              <a:t>License, Citation and Acknowledgements</a:t>
            </a:r>
          </a:p>
        </p:txBody>
      </p:sp>
      <p:sp>
        <p:nvSpPr>
          <p:cNvPr id="3" name="Content Placeholder 2">
            <a:extLst>
              <a:ext uri="{FF2B5EF4-FFF2-40B4-BE49-F238E27FC236}">
                <a16:creationId xmlns:a16="http://schemas.microsoft.com/office/drawing/2014/main" id="{0385A3AB-B258-4D59-B407-F7D57545A163}"/>
              </a:ext>
            </a:extLst>
          </p:cNvPr>
          <p:cNvSpPr>
            <a:spLocks noGrp="1"/>
          </p:cNvSpPr>
          <p:nvPr>
            <p:ph idx="1"/>
          </p:nvPr>
        </p:nvSpPr>
        <p:spPr>
          <a:xfrm>
            <a:off x="409507" y="570111"/>
            <a:ext cx="11369809" cy="4047778"/>
          </a:xfrm>
        </p:spPr>
        <p:txBody>
          <a:bodyPr/>
          <a:lstStyle/>
          <a:p>
            <a:pPr marL="0" indent="0">
              <a:buNone/>
            </a:pPr>
            <a:r>
              <a:rPr lang="en-US" sz="2000" b="1" dirty="0"/>
              <a:t>License and Citation</a:t>
            </a:r>
          </a:p>
          <a:p>
            <a:pPr>
              <a:spcBef>
                <a:spcPts val="400"/>
              </a:spcBef>
            </a:pPr>
            <a:r>
              <a:rPr lang="en-US" sz="1600" dirty="0"/>
              <a:t>This work is licensed under a </a:t>
            </a:r>
            <a:r>
              <a:rPr lang="en-US" sz="1600" dirty="0">
                <a:hlinkClick r:id="rId2"/>
              </a:rPr>
              <a:t>Creative</a:t>
            </a:r>
            <a:r>
              <a:rPr lang="en-US" sz="1600" dirty="0">
                <a:hlinkClick r:id="rId3"/>
              </a:rPr>
              <a:t> Commons Attribution 4.0 International License</a:t>
            </a:r>
            <a:r>
              <a:rPr lang="en-US" sz="1600" dirty="0"/>
              <a:t> (CC BY 4.0).</a:t>
            </a:r>
          </a:p>
          <a:p>
            <a:pPr>
              <a:spcBef>
                <a:spcPts val="400"/>
              </a:spcBef>
            </a:pPr>
            <a:r>
              <a:rPr lang="en-US" sz="1600" b="1" dirty="0"/>
              <a:t>The requested citation the overall tutorial is: </a:t>
            </a:r>
            <a:r>
              <a:rPr lang="en-US" sz="1600" b="0" i="0" dirty="0">
                <a:solidFill>
                  <a:srgbClr val="111111"/>
                </a:solidFill>
                <a:effectLst/>
                <a:latin typeface="+mn-lt"/>
              </a:rPr>
              <a:t>Anshu Dubey, Better Scientific Software tutorial, in ISC High Performance (ISC24), Hamburg, Germany, and online, 2024. DOI: </a:t>
            </a:r>
            <a:r>
              <a:rPr lang="en-US" sz="1600" b="0" i="0" u="none" strike="noStrike" dirty="0">
                <a:solidFill>
                  <a:srgbClr val="2A7AE2"/>
                </a:solidFill>
                <a:effectLst/>
                <a:latin typeface="+mn-lt"/>
                <a:hlinkClick r:id="rId4"/>
              </a:rPr>
              <a:t>10.6084/m9.figshare.25686426</a:t>
            </a:r>
            <a:r>
              <a:rPr lang="en-US" sz="1600" b="0" i="0" dirty="0">
                <a:solidFill>
                  <a:srgbClr val="111111"/>
                </a:solidFill>
                <a:effectLst/>
                <a:latin typeface="+mn-lt"/>
              </a:rPr>
              <a:t>.</a:t>
            </a:r>
          </a:p>
          <a:p>
            <a:pPr>
              <a:spcBef>
                <a:spcPts val="400"/>
              </a:spcBef>
            </a:pPr>
            <a:r>
              <a:rPr lang="en-US" sz="1600" dirty="0"/>
              <a:t>Individual modules may be cited as </a:t>
            </a:r>
            <a:r>
              <a:rPr lang="en-US" sz="1600" i="1" dirty="0"/>
              <a:t>Speaker, Module Title</a:t>
            </a:r>
            <a:r>
              <a:rPr lang="en-US" sz="1600" dirty="0"/>
              <a:t>, in </a:t>
            </a:r>
            <a:r>
              <a:rPr lang="en-US" sz="1600" b="0" i="1" dirty="0">
                <a:solidFill>
                  <a:srgbClr val="111111"/>
                </a:solidFill>
                <a:effectLst/>
                <a:latin typeface="+mn-lt"/>
              </a:rPr>
              <a:t>Tutorial Title</a:t>
            </a:r>
            <a:r>
              <a:rPr lang="en-US" sz="1600" dirty="0"/>
              <a:t>, …</a:t>
            </a:r>
          </a:p>
          <a:p>
            <a:pPr marL="0" indent="0">
              <a:spcBef>
                <a:spcPts val="800"/>
              </a:spcBef>
              <a:buNone/>
            </a:pPr>
            <a:r>
              <a:rPr lang="en-US" sz="2000" b="1" dirty="0"/>
              <a:t>Acknowledgements</a:t>
            </a:r>
          </a:p>
          <a:p>
            <a:pPr>
              <a:spcBef>
                <a:spcPts val="400"/>
              </a:spcBef>
            </a:pPr>
            <a:r>
              <a:rPr lang="en-US" sz="1400" dirty="0"/>
              <a:t>This work was supported by the U.S. Department of Energy Office of Science, Office of Advanced Scientific Computing Research (ASCR), and by the Exascale Computing Project (17-SC-20-SC), a collaborative effort of the U.S. Department of Energy Office of Science and the National Nuclear Security Administration</a:t>
            </a:r>
            <a:r>
              <a:rPr lang="en-US" sz="1400" i="1" dirty="0"/>
              <a:t>.</a:t>
            </a:r>
          </a:p>
          <a:p>
            <a:pPr>
              <a:spcBef>
                <a:spcPts val="400"/>
              </a:spcBef>
            </a:pPr>
            <a:r>
              <a:rPr lang="en-US" sz="1400" b="0" i="0" dirty="0">
                <a:effectLst/>
                <a:latin typeface="+mn-lt"/>
              </a:rPr>
              <a:t>This work was supported by the U.S. Department of Energy, Office of Science, Office of Advanced Scientific Computing Research, Next-Generation Scientific Software Technologies (NGSST) program.</a:t>
            </a:r>
          </a:p>
          <a:p>
            <a:pPr>
              <a:spcBef>
                <a:spcPts val="400"/>
              </a:spcBef>
            </a:pPr>
            <a:r>
              <a:rPr lang="en-US" sz="1400" dirty="0"/>
              <a:t>This work was performed in part at the Argonne National Laboratory, which is managed by UChicago Argonne, LLC for the U.S. Department of Energy under Contract No. DE-AC02-06CH11357.</a:t>
            </a:r>
          </a:p>
          <a:p>
            <a:pPr>
              <a:spcBef>
                <a:spcPts val="400"/>
              </a:spcBef>
            </a:pPr>
            <a:r>
              <a:rPr lang="en-US" sz="1400" dirty="0"/>
              <a:t>This work was performed in part at the Lawrence Livermore National Laboratory, which is managed by Lawrence Livermore National Security, LLC for the U.S. Department of Energy under Contract No. DE-AC52-07NA27344.</a:t>
            </a:r>
          </a:p>
          <a:p>
            <a:pPr>
              <a:spcBef>
                <a:spcPts val="400"/>
              </a:spcBef>
            </a:pPr>
            <a:r>
              <a:rPr lang="en-US" sz="1400" dirty="0"/>
              <a:t>This work was performed in part at the Los Alamos National Laboratory, which is managed by Triad National Security, LLC for the U.S. Department of Energy under Contract No.89233218CNA000001</a:t>
            </a:r>
          </a:p>
          <a:p>
            <a:pPr>
              <a:spcBef>
                <a:spcPts val="400"/>
              </a:spcBef>
            </a:pPr>
            <a:r>
              <a:rPr lang="en-US" sz="1400" dirty="0"/>
              <a:t>This work was performed in part at the Oak Ridge National Laboratory, which is managed by UT-Battelle, LLC for the U.S. Department of Energy under Contract No. DE-AC05-00OR22725.</a:t>
            </a:r>
          </a:p>
          <a:p>
            <a:pPr>
              <a:spcBef>
                <a:spcPts val="400"/>
              </a:spcBef>
            </a:pPr>
            <a:r>
              <a:rPr lang="en-US" sz="1400" dirty="0"/>
              <a:t>This work was performed in part at Sandia National Laboratories. Sandia National Laboratories is a multi-mission laboratory managed and operated by National Technology and Engineering Solutions of Sandia, LLC., a wholly owned subsidiary of Honeywell International, Inc., for the U.S. Department of Energy’s National Nuclear Security Administration under contract DE-NA0003525.</a:t>
            </a:r>
          </a:p>
        </p:txBody>
      </p:sp>
      <p:pic>
        <p:nvPicPr>
          <p:cNvPr id="4" name="Picture 2" descr="https://licensebuttons.net/l/by/4.0/88x31.png">
            <a:extLst>
              <a:ext uri="{FF2B5EF4-FFF2-40B4-BE49-F238E27FC236}">
                <a16:creationId xmlns:a16="http://schemas.microsoft.com/office/drawing/2014/main" id="{61840015-22A0-4634-A2DE-AA05F998FD3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230336" y="879673"/>
            <a:ext cx="838200" cy="295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58659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DF9CC39-F70C-4872-8BAF-FDB4FE40BE11}"/>
              </a:ext>
            </a:extLst>
          </p:cNvPr>
          <p:cNvSpPr>
            <a:spLocks noGrp="1"/>
          </p:cNvSpPr>
          <p:nvPr>
            <p:ph idx="1"/>
          </p:nvPr>
        </p:nvSpPr>
        <p:spPr>
          <a:xfrm>
            <a:off x="365760" y="1280696"/>
            <a:ext cx="11369809" cy="4047778"/>
          </a:xfrm>
        </p:spPr>
        <p:txBody>
          <a:bodyPr/>
          <a:lstStyle/>
          <a:p>
            <a:pPr>
              <a:spcBef>
                <a:spcPts val="1000"/>
              </a:spcBef>
            </a:pPr>
            <a:r>
              <a:rPr lang="en-US" dirty="0"/>
              <a:t>Anshu Dubey, ANL</a:t>
            </a:r>
          </a:p>
          <a:p>
            <a:pPr marL="0" indent="0">
              <a:spcBef>
                <a:spcPts val="1000"/>
              </a:spcBef>
              <a:buNone/>
            </a:pPr>
            <a:endParaRPr lang="en-US" dirty="0"/>
          </a:p>
        </p:txBody>
      </p:sp>
      <p:sp>
        <p:nvSpPr>
          <p:cNvPr id="2" name="Title 1">
            <a:extLst>
              <a:ext uri="{FF2B5EF4-FFF2-40B4-BE49-F238E27FC236}">
                <a16:creationId xmlns:a16="http://schemas.microsoft.com/office/drawing/2014/main" id="{D7779183-6189-461C-B4D7-638E6AB5CA5F}"/>
              </a:ext>
            </a:extLst>
          </p:cNvPr>
          <p:cNvSpPr>
            <a:spLocks noGrp="1"/>
          </p:cNvSpPr>
          <p:nvPr>
            <p:ph type="title"/>
          </p:nvPr>
        </p:nvSpPr>
        <p:spPr/>
        <p:txBody>
          <a:bodyPr/>
          <a:lstStyle/>
          <a:p>
            <a:r>
              <a:rPr lang="en-US" dirty="0"/>
              <a:t>About Us</a:t>
            </a:r>
          </a:p>
        </p:txBody>
      </p:sp>
      <p:grpSp>
        <p:nvGrpSpPr>
          <p:cNvPr id="17" name="Group 16">
            <a:extLst>
              <a:ext uri="{FF2B5EF4-FFF2-40B4-BE49-F238E27FC236}">
                <a16:creationId xmlns:a16="http://schemas.microsoft.com/office/drawing/2014/main" id="{DA272CFF-B9D9-4F3C-A9E0-85E20DE1D51F}"/>
              </a:ext>
            </a:extLst>
          </p:cNvPr>
          <p:cNvGrpSpPr>
            <a:grpSpLocks noChangeAspect="1"/>
          </p:cNvGrpSpPr>
          <p:nvPr/>
        </p:nvGrpSpPr>
        <p:grpSpPr>
          <a:xfrm>
            <a:off x="5140279" y="973585"/>
            <a:ext cx="1774634" cy="3358224"/>
            <a:chOff x="6614147" y="1346049"/>
            <a:chExt cx="954107" cy="1805497"/>
          </a:xfrm>
        </p:grpSpPr>
        <p:sp>
          <p:nvSpPr>
            <p:cNvPr id="18" name="TextBox 17">
              <a:extLst>
                <a:ext uri="{FF2B5EF4-FFF2-40B4-BE49-F238E27FC236}">
                  <a16:creationId xmlns:a16="http://schemas.microsoft.com/office/drawing/2014/main" id="{971CCA09-510A-41AB-BCC8-5DD005698C88}"/>
                </a:ext>
              </a:extLst>
            </p:cNvPr>
            <p:cNvSpPr txBox="1"/>
            <p:nvPr/>
          </p:nvSpPr>
          <p:spPr>
            <a:xfrm>
              <a:off x="6614147" y="2560615"/>
              <a:ext cx="954107" cy="590931"/>
            </a:xfrm>
            <a:prstGeom prst="rect">
              <a:avLst/>
            </a:prstGeom>
            <a:noFill/>
          </p:spPr>
          <p:txBody>
            <a:bodyPr wrap="none" rtlCol="0">
              <a:spAutoFit/>
            </a:bodyPr>
            <a:lstStyle/>
            <a:p>
              <a:pPr algn="ctr">
                <a:lnSpc>
                  <a:spcPct val="90000"/>
                </a:lnSpc>
              </a:pPr>
              <a:r>
                <a:rPr lang="en-US" dirty="0"/>
                <a:t>Anshu</a:t>
              </a:r>
            </a:p>
            <a:p>
              <a:pPr algn="ctr">
                <a:lnSpc>
                  <a:spcPct val="90000"/>
                </a:lnSpc>
              </a:pPr>
              <a:r>
                <a:rPr lang="en-US" i="1" dirty="0"/>
                <a:t>she/her</a:t>
              </a:r>
            </a:p>
          </p:txBody>
        </p:sp>
        <p:pic>
          <p:nvPicPr>
            <p:cNvPr id="22" name="Picture 21" descr="A person smiling for the camera&#10;&#10;Description automatically generated with low confidence">
              <a:extLst>
                <a:ext uri="{FF2B5EF4-FFF2-40B4-BE49-F238E27FC236}">
                  <a16:creationId xmlns:a16="http://schemas.microsoft.com/office/drawing/2014/main" id="{A62F46AB-E9C9-409F-B158-23C56970CF2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632063" y="1346049"/>
              <a:ext cx="918273" cy="1207008"/>
            </a:xfrm>
            <a:prstGeom prst="rect">
              <a:avLst/>
            </a:prstGeom>
          </p:spPr>
        </p:pic>
      </p:grpSp>
      <p:sp>
        <p:nvSpPr>
          <p:cNvPr id="4" name="TextBox 3">
            <a:extLst>
              <a:ext uri="{FF2B5EF4-FFF2-40B4-BE49-F238E27FC236}">
                <a16:creationId xmlns:a16="http://schemas.microsoft.com/office/drawing/2014/main" id="{75F24105-9372-1C03-4BB0-9287BF335D4A}"/>
              </a:ext>
            </a:extLst>
          </p:cNvPr>
          <p:cNvSpPr txBox="1"/>
          <p:nvPr/>
        </p:nvSpPr>
        <p:spPr>
          <a:xfrm>
            <a:off x="363095" y="4186797"/>
            <a:ext cx="10123321" cy="1661993"/>
          </a:xfrm>
          <a:prstGeom prst="rect">
            <a:avLst/>
          </a:prstGeom>
          <a:noFill/>
        </p:spPr>
        <p:txBody>
          <a:bodyPr wrap="square">
            <a:spAutoFit/>
          </a:bodyPr>
          <a:lstStyle/>
          <a:p>
            <a:pPr marL="227013" indent="-227013">
              <a:spcBef>
                <a:spcPts val="1800"/>
              </a:spcBef>
              <a:buFont typeface="Arial" panose="020B0604020202020204" pitchFamily="34" charset="0"/>
              <a:buChar char="•"/>
            </a:pPr>
            <a:r>
              <a:rPr lang="en-US" sz="2400" dirty="0"/>
              <a:t>Lead PI for COLABS: Collaboration for Better Software for Science</a:t>
            </a:r>
          </a:p>
          <a:p>
            <a:pPr marL="227013" indent="-227013">
              <a:spcBef>
                <a:spcPts val="1800"/>
              </a:spcBef>
              <a:buFont typeface="Arial" panose="020B0604020202020204" pitchFamily="34" charset="0"/>
              <a:buChar char="•"/>
            </a:pPr>
            <a:r>
              <a:rPr lang="en-US" sz="2400" dirty="0"/>
              <a:t>Application Engagement Lead for the RAPIDS </a:t>
            </a:r>
            <a:r>
              <a:rPr lang="en-US" sz="2400" dirty="0" err="1"/>
              <a:t>SciDAC</a:t>
            </a:r>
            <a:r>
              <a:rPr lang="en-US" sz="2400" dirty="0"/>
              <a:t> Institute</a:t>
            </a:r>
          </a:p>
          <a:p>
            <a:pPr marL="227013" indent="-227013">
              <a:spcBef>
                <a:spcPts val="1800"/>
              </a:spcBef>
              <a:buFont typeface="Arial" panose="020B0604020202020204" pitchFamily="34" charset="0"/>
              <a:buChar char="•"/>
            </a:pPr>
            <a:r>
              <a:rPr lang="en-US" sz="2400" dirty="0"/>
              <a:t>Member of the IDEAS Productivity Project: </a:t>
            </a:r>
            <a:r>
              <a:rPr lang="en-US" sz="2400" dirty="0">
                <a:hlinkClick r:id="rId3"/>
              </a:rPr>
              <a:t>http://ideas-productivity.org</a:t>
            </a:r>
            <a:endParaRPr lang="en-US" sz="2400" dirty="0"/>
          </a:p>
        </p:txBody>
      </p:sp>
    </p:spTree>
    <p:extLst>
      <p:ext uri="{BB962C8B-B14F-4D97-AF65-F5344CB8AC3E}">
        <p14:creationId xmlns:p14="http://schemas.microsoft.com/office/powerpoint/2010/main" val="3971597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CB2B88-3DDC-4986-8D89-A3EDC5187EA9}"/>
              </a:ext>
            </a:extLst>
          </p:cNvPr>
          <p:cNvSpPr>
            <a:spLocks noGrp="1"/>
          </p:cNvSpPr>
          <p:nvPr>
            <p:ph type="title"/>
          </p:nvPr>
        </p:nvSpPr>
        <p:spPr/>
        <p:txBody>
          <a:bodyPr/>
          <a:lstStyle/>
          <a:p>
            <a:r>
              <a:rPr lang="en-US" dirty="0"/>
              <a:t>Building an Online Community</a:t>
            </a:r>
          </a:p>
        </p:txBody>
      </p:sp>
      <p:sp>
        <p:nvSpPr>
          <p:cNvPr id="3" name="Content Placeholder 2">
            <a:extLst>
              <a:ext uri="{FF2B5EF4-FFF2-40B4-BE49-F238E27FC236}">
                <a16:creationId xmlns:a16="http://schemas.microsoft.com/office/drawing/2014/main" id="{EE3E28DE-DA44-4ED0-B0F8-EE01B9ACB982}"/>
              </a:ext>
            </a:extLst>
          </p:cNvPr>
          <p:cNvSpPr txBox="1">
            <a:spLocks/>
          </p:cNvSpPr>
          <p:nvPr/>
        </p:nvSpPr>
        <p:spPr>
          <a:xfrm>
            <a:off x="365760" y="937454"/>
            <a:ext cx="11658600" cy="4610100"/>
          </a:xfrm>
          <a:prstGeom prst="rect">
            <a:avLst/>
          </a:prstGeom>
        </p:spPr>
        <p:txBody>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400"/>
              </a:spcBef>
              <a:buFont typeface="Arial" charset="0"/>
              <a:buNone/>
            </a:pPr>
            <a:r>
              <a:rPr lang="en-US" b="1" dirty="0">
                <a:hlinkClick r:id="rId2"/>
              </a:rPr>
              <a:t>https://bssw.io </a:t>
            </a:r>
            <a:endParaRPr lang="en-US" b="1" dirty="0"/>
          </a:p>
          <a:p>
            <a:pPr>
              <a:spcBef>
                <a:spcPts val="400"/>
              </a:spcBef>
            </a:pPr>
            <a:r>
              <a:rPr lang="en-US" sz="2000" b="1" dirty="0">
                <a:solidFill>
                  <a:schemeClr val="accent1"/>
                </a:solidFill>
              </a:rPr>
              <a:t>New </a:t>
            </a:r>
            <a:r>
              <a:rPr lang="en-US" sz="2000" b="1" u="sng" dirty="0">
                <a:solidFill>
                  <a:schemeClr val="accent1"/>
                </a:solidFill>
              </a:rPr>
              <a:t>community-based resource</a:t>
            </a:r>
            <a:r>
              <a:rPr lang="en-US" sz="2000" b="1" dirty="0">
                <a:solidFill>
                  <a:schemeClr val="accent1"/>
                </a:solidFill>
              </a:rPr>
              <a:t> for scientific software </a:t>
            </a:r>
            <a:br>
              <a:rPr lang="en-US" sz="2000" b="1" dirty="0">
                <a:solidFill>
                  <a:schemeClr val="accent1"/>
                </a:solidFill>
              </a:rPr>
            </a:br>
            <a:r>
              <a:rPr lang="en-US" sz="2000" b="1" dirty="0">
                <a:solidFill>
                  <a:schemeClr val="accent1"/>
                </a:solidFill>
              </a:rPr>
              <a:t>improvement</a:t>
            </a:r>
          </a:p>
          <a:p>
            <a:pPr>
              <a:spcBef>
                <a:spcPts val="400"/>
              </a:spcBef>
            </a:pPr>
            <a:r>
              <a:rPr lang="en-US" sz="2000" dirty="0"/>
              <a:t>A central hub for sharing information on practices, techniques, experiences, and tools to improve developer productivity and software sustainability for computational science &amp; engineering (CSE)</a:t>
            </a:r>
            <a:endParaRPr lang="en-US" dirty="0"/>
          </a:p>
          <a:p>
            <a:pPr marL="0" indent="0">
              <a:buFont typeface="Arial" charset="0"/>
              <a:buNone/>
            </a:pPr>
            <a:r>
              <a:rPr lang="en-US" b="1" dirty="0"/>
              <a:t>Goals</a:t>
            </a:r>
          </a:p>
          <a:p>
            <a:pPr>
              <a:spcBef>
                <a:spcPts val="400"/>
              </a:spcBef>
            </a:pPr>
            <a:r>
              <a:rPr lang="en-US" sz="2000" dirty="0"/>
              <a:t>Raise awareness of the importance of </a:t>
            </a:r>
            <a:r>
              <a:rPr lang="en-US" sz="2000" b="1" dirty="0"/>
              <a:t>good software practices </a:t>
            </a:r>
            <a:r>
              <a:rPr lang="en-US" sz="2000" dirty="0"/>
              <a:t>to scientific productivity and to the quality and reliability of computationally-based scientific results</a:t>
            </a:r>
          </a:p>
          <a:p>
            <a:pPr>
              <a:spcBef>
                <a:spcPts val="400"/>
              </a:spcBef>
            </a:pPr>
            <a:r>
              <a:rPr lang="en-US" sz="2000" dirty="0"/>
              <a:t>Raise awareness of the </a:t>
            </a:r>
            <a:r>
              <a:rPr lang="en-US" sz="2000" b="1" dirty="0"/>
              <a:t>increasing challenges </a:t>
            </a:r>
            <a:r>
              <a:rPr lang="en-US" sz="2000" dirty="0"/>
              <a:t>facing CSE software developers as high-end computing heads to extreme scales</a:t>
            </a:r>
          </a:p>
          <a:p>
            <a:pPr>
              <a:spcBef>
                <a:spcPts val="400"/>
              </a:spcBef>
            </a:pPr>
            <a:r>
              <a:rPr lang="en-US" sz="2000" dirty="0"/>
              <a:t>Help CSE researchers </a:t>
            </a:r>
            <a:r>
              <a:rPr lang="en-US" sz="2000" b="1" dirty="0"/>
              <a:t>increase effectiveness </a:t>
            </a:r>
            <a:r>
              <a:rPr lang="en-US" sz="2000" dirty="0"/>
              <a:t>as well as leverage and impact</a:t>
            </a:r>
          </a:p>
          <a:p>
            <a:pPr>
              <a:spcBef>
                <a:spcPts val="400"/>
              </a:spcBef>
            </a:pPr>
            <a:r>
              <a:rPr lang="en-US" sz="2000" b="1" dirty="0"/>
              <a:t>Facilitate CSE collaboration via software</a:t>
            </a:r>
            <a:r>
              <a:rPr lang="en-US" sz="2000" dirty="0"/>
              <a:t> in order to advance scientific discoveries</a:t>
            </a:r>
          </a:p>
          <a:p>
            <a:pPr marL="0" indent="0">
              <a:buFont typeface="Arial" charset="0"/>
              <a:buNone/>
            </a:pPr>
            <a:r>
              <a:rPr lang="en-US" b="1" dirty="0"/>
              <a:t>Site users can…</a:t>
            </a:r>
          </a:p>
          <a:p>
            <a:pPr>
              <a:spcBef>
                <a:spcPts val="400"/>
              </a:spcBef>
            </a:pPr>
            <a:r>
              <a:rPr lang="en-US" sz="2000" b="1" dirty="0"/>
              <a:t>Find information </a:t>
            </a:r>
            <a:r>
              <a:rPr lang="en-US" sz="2000" dirty="0"/>
              <a:t>on scientific software topics</a:t>
            </a:r>
          </a:p>
          <a:p>
            <a:pPr>
              <a:spcBef>
                <a:spcPts val="400"/>
              </a:spcBef>
            </a:pPr>
            <a:r>
              <a:rPr lang="en-US" sz="2000" b="1" dirty="0"/>
              <a:t>Contribute new resources </a:t>
            </a:r>
            <a:r>
              <a:rPr lang="en-US" sz="2000" dirty="0"/>
              <a:t>based on your experiences</a:t>
            </a:r>
          </a:p>
          <a:p>
            <a:pPr>
              <a:spcBef>
                <a:spcPts val="400"/>
              </a:spcBef>
            </a:pPr>
            <a:r>
              <a:rPr lang="en-US" sz="2000" dirty="0"/>
              <a:t>Create content tailored to the unique needs and </a:t>
            </a:r>
            <a:br>
              <a:rPr lang="en-US" sz="2000" dirty="0"/>
            </a:br>
            <a:r>
              <a:rPr lang="en-US" sz="2000" dirty="0"/>
              <a:t>perspectives of a focused scientific domain</a:t>
            </a:r>
          </a:p>
        </p:txBody>
      </p:sp>
      <p:pic>
        <p:nvPicPr>
          <p:cNvPr id="4" name="Picture 3" descr="Screen Shot 2017-01-21 at 6.45.35 PM.png">
            <a:extLst>
              <a:ext uri="{FF2B5EF4-FFF2-40B4-BE49-F238E27FC236}">
                <a16:creationId xmlns:a16="http://schemas.microsoft.com/office/drawing/2014/main" id="{4305FC7E-611D-4E7E-952D-9882E099EE9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83534" y="320039"/>
            <a:ext cx="3357819" cy="1440667"/>
          </a:xfrm>
          <a:prstGeom prst="rect">
            <a:avLst/>
          </a:prstGeom>
        </p:spPr>
      </p:pic>
    </p:spTree>
    <p:extLst>
      <p:ext uri="{BB962C8B-B14F-4D97-AF65-F5344CB8AC3E}">
        <p14:creationId xmlns:p14="http://schemas.microsoft.com/office/powerpoint/2010/main" val="2455104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58CB878-0734-4463-835E-51258994794F}"/>
              </a:ext>
            </a:extLst>
          </p:cNvPr>
          <p:cNvSpPr>
            <a:spLocks noGrp="1"/>
          </p:cNvSpPr>
          <p:nvPr>
            <p:ph type="title"/>
          </p:nvPr>
        </p:nvSpPr>
        <p:spPr/>
        <p:txBody>
          <a:bodyPr/>
          <a:lstStyle/>
          <a:p>
            <a:r>
              <a:rPr lang="en-US" dirty="0"/>
              <a:t>Follow </a:t>
            </a:r>
            <a:r>
              <a:rPr lang="en-US" dirty="0" err="1"/>
              <a:t>BSSw</a:t>
            </a:r>
            <a:endParaRPr lang="en-US" dirty="0"/>
          </a:p>
        </p:txBody>
      </p:sp>
      <p:sp>
        <p:nvSpPr>
          <p:cNvPr id="4" name="Content Placeholder 3">
            <a:extLst>
              <a:ext uri="{FF2B5EF4-FFF2-40B4-BE49-F238E27FC236}">
                <a16:creationId xmlns:a16="http://schemas.microsoft.com/office/drawing/2014/main" id="{AE2680D0-A841-4E56-972F-EBFB89AD4D33}"/>
              </a:ext>
            </a:extLst>
          </p:cNvPr>
          <p:cNvSpPr>
            <a:spLocks noGrp="1"/>
          </p:cNvSpPr>
          <p:nvPr>
            <p:ph idx="1"/>
          </p:nvPr>
        </p:nvSpPr>
        <p:spPr/>
        <p:txBody>
          <a:bodyPr/>
          <a:lstStyle/>
          <a:p>
            <a:pPr>
              <a:spcBef>
                <a:spcPts val="2400"/>
              </a:spcBef>
            </a:pPr>
            <a:r>
              <a:rPr lang="en-US" dirty="0" err="1"/>
              <a:t>BSSw</a:t>
            </a:r>
            <a:r>
              <a:rPr lang="en-US" dirty="0"/>
              <a:t> Digest: </a:t>
            </a:r>
            <a:r>
              <a:rPr lang="en-US" dirty="0">
                <a:hlinkClick r:id="rId2"/>
              </a:rPr>
              <a:t>https://bssw.io/pages/receive-our-email-digest</a:t>
            </a:r>
            <a:endParaRPr lang="en-US" dirty="0"/>
          </a:p>
          <a:p>
            <a:pPr lvl="1"/>
            <a:r>
              <a:rPr lang="en-US" dirty="0"/>
              <a:t>Updates on </a:t>
            </a:r>
            <a:r>
              <a:rPr lang="en-US" dirty="0" err="1"/>
              <a:t>BSSw</a:t>
            </a:r>
            <a:r>
              <a:rPr lang="en-US" dirty="0"/>
              <a:t> content</a:t>
            </a:r>
          </a:p>
          <a:p>
            <a:pPr lvl="2"/>
            <a:r>
              <a:rPr lang="en-US" dirty="0"/>
              <a:t>New blog posts, events, and resources</a:t>
            </a:r>
          </a:p>
          <a:p>
            <a:pPr lvl="2"/>
            <a:r>
              <a:rPr lang="en-US" dirty="0" err="1"/>
              <a:t>BSSw</a:t>
            </a:r>
            <a:r>
              <a:rPr lang="en-US" dirty="0"/>
              <a:t> Fellowship</a:t>
            </a:r>
          </a:p>
          <a:p>
            <a:pPr lvl="1"/>
            <a:r>
              <a:rPr lang="en-US" dirty="0"/>
              <a:t>Typically 1-2 messages per month</a:t>
            </a:r>
          </a:p>
          <a:p>
            <a:pPr lvl="1"/>
            <a:r>
              <a:rPr lang="en-US" dirty="0"/>
              <a:t>Also: RSS feed: </a:t>
            </a:r>
            <a:r>
              <a:rPr lang="en-US" dirty="0">
                <a:hlinkClick r:id="rId3"/>
              </a:rPr>
              <a:t>https://bssw.io/items.rss</a:t>
            </a:r>
            <a:endParaRPr lang="en-US" dirty="0"/>
          </a:p>
        </p:txBody>
      </p:sp>
      <p:pic>
        <p:nvPicPr>
          <p:cNvPr id="5" name="Picture 4" descr="Screen Shot 2017-01-21 at 6.45.35 PM.png">
            <a:extLst>
              <a:ext uri="{FF2B5EF4-FFF2-40B4-BE49-F238E27FC236}">
                <a16:creationId xmlns:a16="http://schemas.microsoft.com/office/drawing/2014/main" id="{DDAA8357-C3CA-4399-9F08-27998285347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558894" y="2643687"/>
            <a:ext cx="2109916" cy="905256"/>
          </a:xfrm>
          <a:prstGeom prst="rect">
            <a:avLst/>
          </a:prstGeom>
        </p:spPr>
      </p:pic>
    </p:spTree>
    <p:extLst>
      <p:ext uri="{BB962C8B-B14F-4D97-AF65-F5344CB8AC3E}">
        <p14:creationId xmlns:p14="http://schemas.microsoft.com/office/powerpoint/2010/main" val="26965079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FBE35E-77C5-46DD-9F5D-290B55BEC8BD}"/>
              </a:ext>
            </a:extLst>
          </p:cNvPr>
          <p:cNvSpPr>
            <a:spLocks noGrp="1"/>
          </p:cNvSpPr>
          <p:nvPr>
            <p:ph type="title"/>
          </p:nvPr>
        </p:nvSpPr>
        <p:spPr/>
        <p:txBody>
          <a:bodyPr/>
          <a:lstStyle/>
          <a:p>
            <a:r>
              <a:rPr lang="en-US" dirty="0"/>
              <a:t>The Importance of Naming</a:t>
            </a:r>
          </a:p>
        </p:txBody>
      </p:sp>
      <p:sp>
        <p:nvSpPr>
          <p:cNvPr id="3" name="Content Placeholder 2">
            <a:extLst>
              <a:ext uri="{FF2B5EF4-FFF2-40B4-BE49-F238E27FC236}">
                <a16:creationId xmlns:a16="http://schemas.microsoft.com/office/drawing/2014/main" id="{0570DD6F-C774-41C2-BFA4-30EE69373698}"/>
              </a:ext>
            </a:extLst>
          </p:cNvPr>
          <p:cNvSpPr>
            <a:spLocks noGrp="1"/>
          </p:cNvSpPr>
          <p:nvPr>
            <p:ph idx="1"/>
          </p:nvPr>
        </p:nvSpPr>
        <p:spPr>
          <a:xfrm>
            <a:off x="365760" y="1231518"/>
            <a:ext cx="11369809" cy="4047778"/>
          </a:xfrm>
        </p:spPr>
        <p:txBody>
          <a:bodyPr/>
          <a:lstStyle/>
          <a:p>
            <a:r>
              <a:rPr lang="en-US" dirty="0"/>
              <a:t>Computing is rife with terminology that many consider harmful and exclusionary</a:t>
            </a:r>
          </a:p>
          <a:p>
            <a:pPr lvl="1"/>
            <a:r>
              <a:rPr lang="en-US" dirty="0"/>
              <a:t>Examples include: whitelist/blacklist, master/slave, and master (standalone)</a:t>
            </a:r>
          </a:p>
          <a:p>
            <a:r>
              <a:rPr lang="en-US" dirty="0"/>
              <a:t>We support efforts to replace such language with more inclusive language</a:t>
            </a:r>
          </a:p>
          <a:p>
            <a:r>
              <a:rPr lang="en-US" dirty="0"/>
              <a:t>In this tutorial, we strive to use inclusive language</a:t>
            </a:r>
          </a:p>
          <a:p>
            <a:pPr lvl="1"/>
            <a:r>
              <a:rPr lang="en-US" dirty="0"/>
              <a:t>Example: we use “main” for the default git branch, even where outside sources we reference may use “master”</a:t>
            </a:r>
          </a:p>
          <a:p>
            <a:r>
              <a:rPr lang="en-US" dirty="0"/>
              <a:t>We welcome suggestions for further improvements in our tutorial</a:t>
            </a:r>
          </a:p>
          <a:p>
            <a:r>
              <a:rPr lang="en-US" dirty="0"/>
              <a:t>Additional information:</a:t>
            </a:r>
          </a:p>
          <a:p>
            <a:pPr lvl="1"/>
            <a:r>
              <a:rPr lang="en-US" dirty="0"/>
              <a:t>The </a:t>
            </a:r>
            <a:r>
              <a:rPr lang="en-US" dirty="0">
                <a:hlinkClick r:id="rId2"/>
              </a:rPr>
              <a:t>Inclusive Naming Initiative</a:t>
            </a:r>
            <a:endParaRPr lang="en-US" dirty="0"/>
          </a:p>
          <a:p>
            <a:pPr lvl="1"/>
            <a:r>
              <a:rPr lang="en-US" dirty="0"/>
              <a:t>The BSSw.io </a:t>
            </a:r>
            <a:r>
              <a:rPr lang="en-US" dirty="0">
                <a:hlinkClick r:id="rId3"/>
              </a:rPr>
              <a:t>resource on inclusive naming</a:t>
            </a:r>
            <a:r>
              <a:rPr lang="en-US" dirty="0"/>
              <a:t> provides some additional context and links</a:t>
            </a:r>
          </a:p>
        </p:txBody>
      </p:sp>
    </p:spTree>
    <p:extLst>
      <p:ext uri="{BB962C8B-B14F-4D97-AF65-F5344CB8AC3E}">
        <p14:creationId xmlns:p14="http://schemas.microsoft.com/office/powerpoint/2010/main" val="30644352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A2901-48B8-469D-BFD7-34B28CA8F61C}"/>
              </a:ext>
            </a:extLst>
          </p:cNvPr>
          <p:cNvSpPr>
            <a:spLocks noGrp="1"/>
          </p:cNvSpPr>
          <p:nvPr>
            <p:ph type="title"/>
          </p:nvPr>
        </p:nvSpPr>
        <p:spPr/>
        <p:txBody>
          <a:bodyPr/>
          <a:lstStyle/>
          <a:p>
            <a:r>
              <a:rPr lang="en-US" dirty="0" err="1"/>
              <a:t>BSSw</a:t>
            </a:r>
            <a:r>
              <a:rPr lang="en-US" dirty="0"/>
              <a:t> Tutorial Web Site</a:t>
            </a:r>
          </a:p>
        </p:txBody>
      </p:sp>
      <p:sp>
        <p:nvSpPr>
          <p:cNvPr id="3" name="Content Placeholder 2">
            <a:extLst>
              <a:ext uri="{FF2B5EF4-FFF2-40B4-BE49-F238E27FC236}">
                <a16:creationId xmlns:a16="http://schemas.microsoft.com/office/drawing/2014/main" id="{1C6E25F3-5A8B-478E-83F2-ED0BCAF1B015}"/>
              </a:ext>
            </a:extLst>
          </p:cNvPr>
          <p:cNvSpPr>
            <a:spLocks noGrp="1"/>
          </p:cNvSpPr>
          <p:nvPr>
            <p:ph idx="1"/>
          </p:nvPr>
        </p:nvSpPr>
        <p:spPr>
          <a:xfrm>
            <a:off x="365760" y="1737360"/>
            <a:ext cx="7453937" cy="4047778"/>
          </a:xfrm>
        </p:spPr>
        <p:txBody>
          <a:bodyPr/>
          <a:lstStyle/>
          <a:p>
            <a:r>
              <a:rPr lang="en-US" sz="2400" b="1" dirty="0">
                <a:hlinkClick r:id="rId2"/>
              </a:rPr>
              <a:t>https://bssw-tutorial.github.io/</a:t>
            </a:r>
            <a:r>
              <a:rPr lang="en-US" sz="2400" b="1" dirty="0"/>
              <a:t> </a:t>
            </a:r>
            <a:r>
              <a:rPr lang="en-US" sz="2400" dirty="0"/>
              <a:t>is the one URL you need to find all the resources for this tutorial</a:t>
            </a:r>
          </a:p>
          <a:p>
            <a:r>
              <a:rPr lang="en-US" dirty="0"/>
              <a:t>Each tutorial event has its own page</a:t>
            </a:r>
          </a:p>
          <a:p>
            <a:r>
              <a:rPr lang="en-US" dirty="0"/>
              <a:t>Each tutorial page is considered archival</a:t>
            </a:r>
          </a:p>
          <a:p>
            <a:pPr lvl="1"/>
            <a:r>
              <a:rPr lang="en-US" dirty="0"/>
              <a:t>All of the materials used in that tutorial (or links to them)</a:t>
            </a:r>
          </a:p>
          <a:p>
            <a:pPr lvl="1"/>
            <a:r>
              <a:rPr lang="en-US" dirty="0"/>
              <a:t>Materials may be updated if we find mistakes</a:t>
            </a:r>
          </a:p>
        </p:txBody>
      </p:sp>
      <p:pic>
        <p:nvPicPr>
          <p:cNvPr id="6" name="Picture 5" descr="Graphical user interface, text&#10;&#10;Description automatically generated">
            <a:extLst>
              <a:ext uri="{FF2B5EF4-FFF2-40B4-BE49-F238E27FC236}">
                <a16:creationId xmlns:a16="http://schemas.microsoft.com/office/drawing/2014/main" id="{B36C999D-A67A-4A27-A8A2-05E0A7E3AD2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19697" y="455350"/>
            <a:ext cx="4089597" cy="5345008"/>
          </a:xfrm>
          <a:prstGeom prst="rect">
            <a:avLst/>
          </a:prstGeom>
          <a:ln>
            <a:solidFill>
              <a:schemeClr val="tx1"/>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3669873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57752C-4E2B-4E58-8726-8BAC8610FAC7}"/>
              </a:ext>
            </a:extLst>
          </p:cNvPr>
          <p:cNvSpPr>
            <a:spLocks noGrp="1"/>
          </p:cNvSpPr>
          <p:nvPr>
            <p:ph type="title"/>
          </p:nvPr>
        </p:nvSpPr>
        <p:spPr/>
        <p:txBody>
          <a:bodyPr/>
          <a:lstStyle/>
          <a:p>
            <a:r>
              <a:rPr lang="en-US" dirty="0"/>
              <a:t>Explaining Slide 2</a:t>
            </a:r>
          </a:p>
        </p:txBody>
      </p:sp>
      <p:sp>
        <p:nvSpPr>
          <p:cNvPr id="3" name="Content Placeholder 2">
            <a:extLst>
              <a:ext uri="{FF2B5EF4-FFF2-40B4-BE49-F238E27FC236}">
                <a16:creationId xmlns:a16="http://schemas.microsoft.com/office/drawing/2014/main" id="{9A010E9D-1983-429B-A89D-EBF4829E152F}"/>
              </a:ext>
            </a:extLst>
          </p:cNvPr>
          <p:cNvSpPr>
            <a:spLocks noGrp="1"/>
          </p:cNvSpPr>
          <p:nvPr>
            <p:ph idx="1"/>
          </p:nvPr>
        </p:nvSpPr>
        <p:spPr>
          <a:xfrm>
            <a:off x="365760" y="1049985"/>
            <a:ext cx="11369809" cy="4047778"/>
          </a:xfrm>
        </p:spPr>
        <p:txBody>
          <a:bodyPr/>
          <a:lstStyle/>
          <a:p>
            <a:r>
              <a:rPr lang="en-US" dirty="0"/>
              <a:t>Slide 2 in all of our presentations contains the license, citation, and acknowledgements for the tutorial</a:t>
            </a:r>
          </a:p>
          <a:p>
            <a:r>
              <a:rPr lang="en-US" dirty="0"/>
              <a:t>(Software) best practice to make your license and preferred citation(s) </a:t>
            </a:r>
            <a:r>
              <a:rPr lang="en-US"/>
              <a:t>easily findable</a:t>
            </a:r>
            <a:endParaRPr lang="en-US" dirty="0"/>
          </a:p>
          <a:p>
            <a:r>
              <a:rPr lang="en-US" dirty="0"/>
              <a:t>Sponsor acknowledgements rarely hurt!</a:t>
            </a:r>
          </a:p>
        </p:txBody>
      </p:sp>
      <p:pic>
        <p:nvPicPr>
          <p:cNvPr id="10" name="Picture 9" descr="A document with text and images&#10;&#10;Description automatically generated">
            <a:extLst>
              <a:ext uri="{FF2B5EF4-FFF2-40B4-BE49-F238E27FC236}">
                <a16:creationId xmlns:a16="http://schemas.microsoft.com/office/drawing/2014/main" id="{77E2D18D-1073-12C7-771C-B42CCA7E04E2}"/>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1" b="23157"/>
          <a:stretch/>
        </p:blipFill>
        <p:spPr>
          <a:xfrm>
            <a:off x="1938615" y="3256754"/>
            <a:ext cx="7772400" cy="3383280"/>
          </a:xfrm>
          <a:prstGeom prst="rect">
            <a:avLst/>
          </a:prstGeom>
        </p:spPr>
      </p:pic>
    </p:spTree>
    <p:extLst>
      <p:ext uri="{BB962C8B-B14F-4D97-AF65-F5344CB8AC3E}">
        <p14:creationId xmlns:p14="http://schemas.microsoft.com/office/powerpoint/2010/main" val="25046722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D7CFF0-36AC-4BF3-96D2-C6F302144850}"/>
              </a:ext>
            </a:extLst>
          </p:cNvPr>
          <p:cNvSpPr>
            <a:spLocks noGrp="1"/>
          </p:cNvSpPr>
          <p:nvPr>
            <p:ph type="title"/>
          </p:nvPr>
        </p:nvSpPr>
        <p:spPr/>
        <p:txBody>
          <a:bodyPr/>
          <a:lstStyle/>
          <a:p>
            <a:r>
              <a:rPr lang="en-US" dirty="0"/>
              <a:t>We Want to Interact with You!</a:t>
            </a:r>
          </a:p>
        </p:txBody>
      </p:sp>
      <p:sp>
        <p:nvSpPr>
          <p:cNvPr id="3" name="Content Placeholder 2">
            <a:extLst>
              <a:ext uri="{FF2B5EF4-FFF2-40B4-BE49-F238E27FC236}">
                <a16:creationId xmlns:a16="http://schemas.microsoft.com/office/drawing/2014/main" id="{AEFD04A9-5547-4AC6-89F3-E6EEC039A00D}"/>
              </a:ext>
            </a:extLst>
          </p:cNvPr>
          <p:cNvSpPr>
            <a:spLocks noGrp="1"/>
          </p:cNvSpPr>
          <p:nvPr>
            <p:ph idx="1"/>
          </p:nvPr>
        </p:nvSpPr>
        <p:spPr>
          <a:xfrm>
            <a:off x="365760" y="919230"/>
            <a:ext cx="11369809" cy="4047778"/>
          </a:xfrm>
        </p:spPr>
        <p:txBody>
          <a:bodyPr/>
          <a:lstStyle/>
          <a:p>
            <a:pPr>
              <a:spcBef>
                <a:spcPts val="1800"/>
              </a:spcBef>
            </a:pPr>
            <a:r>
              <a:rPr lang="en-US" dirty="0"/>
              <a:t>We find these tutorials most interesting and informative (for everyone) if you ask questions and share experiences!</a:t>
            </a:r>
          </a:p>
          <a:p>
            <a:pPr lvl="1">
              <a:spcBef>
                <a:spcPts val="400"/>
              </a:spcBef>
            </a:pPr>
            <a:r>
              <a:rPr lang="en-US" dirty="0"/>
              <a:t>We learn too!</a:t>
            </a:r>
          </a:p>
          <a:p>
            <a:pPr>
              <a:spcBef>
                <a:spcPts val="400"/>
              </a:spcBef>
            </a:pPr>
            <a:r>
              <a:rPr lang="en-US" dirty="0"/>
              <a:t>Please raise your hand at any time to ask a question</a:t>
            </a:r>
          </a:p>
          <a:p>
            <a:pPr>
              <a:spcBef>
                <a:spcPts val="1200"/>
              </a:spcBef>
            </a:pPr>
            <a:r>
              <a:rPr lang="en-US" dirty="0"/>
              <a:t>After the tutorial email us at </a:t>
            </a:r>
            <a:r>
              <a:rPr lang="en-US" dirty="0">
                <a:hlinkClick r:id="rId2"/>
              </a:rPr>
              <a:t>bssw-tutorial@lists.mcs.anl.gov</a:t>
            </a:r>
            <a:endParaRPr lang="en-US" dirty="0"/>
          </a:p>
          <a:p>
            <a:pPr lvl="1">
              <a:spcBef>
                <a:spcPts val="400"/>
              </a:spcBef>
            </a:pPr>
            <a:r>
              <a:rPr lang="en-US" dirty="0"/>
              <a:t>With questions or feedback</a:t>
            </a:r>
          </a:p>
          <a:p>
            <a:pPr lvl="1"/>
            <a:r>
              <a:rPr lang="en-US" dirty="0"/>
              <a:t>The list moderator will allow your messages to be posted</a:t>
            </a:r>
          </a:p>
          <a:p>
            <a:r>
              <a:rPr lang="en-US" dirty="0"/>
              <a:t>Refer to </a:t>
            </a:r>
            <a:r>
              <a:rPr lang="en-US" dirty="0">
                <a:hlinkClick r:id="rId3"/>
              </a:rPr>
              <a:t>bssw-tutorial.github.io</a:t>
            </a:r>
            <a:r>
              <a:rPr lang="en-US" dirty="0"/>
              <a:t> page for all tutorial materials</a:t>
            </a:r>
          </a:p>
        </p:txBody>
      </p:sp>
      <p:sp>
        <p:nvSpPr>
          <p:cNvPr id="4" name="TextBox 3">
            <a:extLst>
              <a:ext uri="{FF2B5EF4-FFF2-40B4-BE49-F238E27FC236}">
                <a16:creationId xmlns:a16="http://schemas.microsoft.com/office/drawing/2014/main" id="{A5930DDF-DCEE-AE67-9936-FEA881563FF7}"/>
              </a:ext>
            </a:extLst>
          </p:cNvPr>
          <p:cNvSpPr txBox="1"/>
          <p:nvPr/>
        </p:nvSpPr>
        <p:spPr>
          <a:xfrm>
            <a:off x="1239622" y="4777000"/>
            <a:ext cx="9709581" cy="1098762"/>
          </a:xfrm>
          <a:prstGeom prst="rect">
            <a:avLst/>
          </a:prstGeom>
          <a:solidFill>
            <a:srgbClr val="FFFF00"/>
          </a:solidFill>
          <a:ln w="28575">
            <a:solidFill>
              <a:schemeClr val="tx1"/>
            </a:solidFill>
          </a:ln>
        </p:spPr>
        <p:txBody>
          <a:bodyPr wrap="none" lIns="118872" tIns="91440" rIns="118872" bIns="91440" rtlCol="0" anchor="ctr" anchorCtr="0">
            <a:spAutoFit/>
          </a:bodyPr>
          <a:lstStyle/>
          <a:p>
            <a:pPr algn="ctr">
              <a:lnSpc>
                <a:spcPct val="90000"/>
              </a:lnSpc>
            </a:pPr>
            <a:r>
              <a:rPr lang="en-US" sz="2400" dirty="0"/>
              <a:t>You may also be interested in other software-related events at ISC24!</a:t>
            </a:r>
          </a:p>
          <a:p>
            <a:pPr algn="ctr">
              <a:lnSpc>
                <a:spcPct val="90000"/>
              </a:lnSpc>
            </a:pPr>
            <a:r>
              <a:rPr lang="en-US" sz="2400" dirty="0"/>
              <a:t>Visit </a:t>
            </a:r>
            <a:r>
              <a:rPr lang="en-US" sz="2400" dirty="0">
                <a:hlinkClick r:id="rId4"/>
              </a:rPr>
              <a:t>https://bssw.io/events/isc24-software-related-events</a:t>
            </a:r>
            <a:endParaRPr lang="en-US" sz="2400" dirty="0"/>
          </a:p>
          <a:p>
            <a:pPr algn="ctr">
              <a:lnSpc>
                <a:spcPct val="90000"/>
              </a:lnSpc>
            </a:pPr>
            <a:r>
              <a:rPr lang="en-US" dirty="0"/>
              <a:t>(link is also on tutorial webpage)</a:t>
            </a:r>
          </a:p>
        </p:txBody>
      </p:sp>
    </p:spTree>
    <p:extLst>
      <p:ext uri="{BB962C8B-B14F-4D97-AF65-F5344CB8AC3E}">
        <p14:creationId xmlns:p14="http://schemas.microsoft.com/office/powerpoint/2010/main" val="3695382487"/>
      </p:ext>
    </p:extLst>
  </p:cSld>
  <p:clrMapOvr>
    <a:masterClrMapping/>
  </p:clrMapOvr>
</p:sld>
</file>

<file path=ppt/theme/theme1.xml><?xml version="1.0" encoding="utf-8"?>
<a:theme xmlns:a="http://schemas.openxmlformats.org/drawingml/2006/main" name="Presentations (Wide Screen)">
  <a:themeElements>
    <a:clrScheme name="ECP 171103 final">
      <a:dk1>
        <a:sysClr val="windowText" lastClr="000000"/>
      </a:dk1>
      <a:lt1>
        <a:sysClr val="window" lastClr="FFFFFF"/>
      </a:lt1>
      <a:dk2>
        <a:srgbClr val="266093"/>
      </a:dk2>
      <a:lt2>
        <a:srgbClr val="FFFFFF"/>
      </a:lt2>
      <a:accent1>
        <a:srgbClr val="2A75BB"/>
      </a:accent1>
      <a:accent2>
        <a:srgbClr val="84B641"/>
      </a:accent2>
      <a:accent3>
        <a:srgbClr val="43B1E5"/>
      </a:accent3>
      <a:accent4>
        <a:srgbClr val="D13940"/>
      </a:accent4>
      <a:accent5>
        <a:srgbClr val="C39C2F"/>
      </a:accent5>
      <a:accent6>
        <a:srgbClr val="7F7F7F"/>
      </a:accent6>
      <a:hlink>
        <a:srgbClr val="A03123"/>
      </a:hlink>
      <a:folHlink>
        <a:srgbClr val="0000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a:noFill/>
        </a:ln>
        <a:effectLst>
          <a:outerShdw blurRad="44450" dist="27940" dir="5400000" algn="ctr">
            <a:srgbClr val="000000">
              <a:alpha val="32000"/>
            </a:srgbClr>
          </a:outerShdw>
        </a:effectLst>
      </a:spPr>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defPPr algn="ctr">
          <a:lnSpc>
            <a:spcPct val="90000"/>
          </a:lnSpc>
          <a:defRPr sz="2000" dirty="0">
            <a:solidFill>
              <a:schemeClr val="bg1"/>
            </a:solidFill>
          </a:defRPr>
        </a:defPPr>
      </a:lstStyle>
    </a:spDef>
    <a:txDef>
      <a:spPr>
        <a:noFill/>
      </a:spPr>
      <a:bodyPr wrap="square" lIns="118872" tIns="91440" rIns="118872" bIns="91440" rtlCol="0" anchor="ctr" anchorCtr="0">
        <a:spAutoFit/>
      </a:bodyPr>
      <a:lstStyle>
        <a:defPPr algn="l">
          <a:lnSpc>
            <a:spcPct val="90000"/>
          </a:lnSpc>
          <a:defRPr dirty="0" smtClean="0"/>
        </a:defPPr>
      </a:lstStyle>
    </a:txDef>
  </a:objectDefaults>
  <a:extraClrSchemeLst/>
  <a:extLst>
    <a:ext uri="{05A4C25C-085E-4340-85A3-A5531E510DB2}">
      <thm15:themeFamily xmlns:thm15="http://schemas.microsoft.com/office/thememl/2012/main" name="ECP_PowerPointTemplate-v1.0_20171106" id="{82BFD86B-8FF4-4B2C-AD68-5655622D7E2C}" vid="{C92328A0-5FA1-40E2-AE72-E588ED49ADD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65464437F680748A68B85EB6594EA7D" ma:contentTypeVersion="0" ma:contentTypeDescription="Create a new document." ma:contentTypeScope="" ma:versionID="fe3f4dd58d5914c51cfc6deaa8ad845c">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8DB7DEB-074E-4EE8-9B6E-FD277323109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A50EC660-24D0-43A0-AE5E-E274115E726B}">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www.w3.org/XML/1998/namespace"/>
    <ds:schemaRef ds:uri="http://purl.org/dc/dcmitype/"/>
    <ds:schemaRef ds:uri="http://schemas.microsoft.com/office/infopath/2007/PartnerControls"/>
  </ds:schemaRefs>
</ds:datastoreItem>
</file>

<file path=customXml/itemProps3.xml><?xml version="1.0" encoding="utf-8"?>
<ds:datastoreItem xmlns:ds="http://schemas.openxmlformats.org/officeDocument/2006/customXml" ds:itemID="{19E20559-B232-4371-8690-E3D8007EDB8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ECP_PowerPoint_Template-v1.0_20171106</Template>
  <TotalTime>3198</TotalTime>
  <Words>1043</Words>
  <Application>Microsoft Office PowerPoint</Application>
  <PresentationFormat>Custom</PresentationFormat>
  <Paragraphs>98</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Arial Black</vt:lpstr>
      <vt:lpstr>Calibri</vt:lpstr>
      <vt:lpstr>Presentations (Wide Screen)</vt:lpstr>
      <vt:lpstr>Better Scientific Software</vt:lpstr>
      <vt:lpstr>License, Citation and Acknowledgements</vt:lpstr>
      <vt:lpstr>About Us</vt:lpstr>
      <vt:lpstr>Building an Online Community</vt:lpstr>
      <vt:lpstr>Follow BSSw</vt:lpstr>
      <vt:lpstr>The Importance of Naming</vt:lpstr>
      <vt:lpstr>BSSw Tutorial Web Site</vt:lpstr>
      <vt:lpstr>Explaining Slide 2</vt:lpstr>
      <vt:lpstr>We Want to Interact with You!</vt:lpstr>
      <vt:lpstr>Agenda</vt:lpstr>
    </vt:vector>
  </TitlesOfParts>
  <Company>ORNL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Challenges of Exascale Computing</dc:title>
  <dc:creator>Bernholdt, David E.</dc:creator>
  <cp:lastModifiedBy>Bernholdt, David</cp:lastModifiedBy>
  <cp:revision>407</cp:revision>
  <cp:lastPrinted>2017-11-02T18:35:01Z</cp:lastPrinted>
  <dcterms:created xsi:type="dcterms:W3CDTF">2018-11-06T17:28:56Z</dcterms:created>
  <dcterms:modified xsi:type="dcterms:W3CDTF">2024-04-28T16:47:05Z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0x010100565464437F680748A68B85EB6594EA7D</vt:lpwstr>
  </property>
</Properties>
</file>