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7"/>
  </p:notesMasterIdLst>
  <p:handoutMasterIdLst>
    <p:handoutMasterId r:id="rId18"/>
  </p:handoutMasterIdLst>
  <p:sldIdLst>
    <p:sldId id="617" r:id="rId5"/>
    <p:sldId id="320" r:id="rId6"/>
    <p:sldId id="308" r:id="rId7"/>
    <p:sldId id="327" r:id="rId8"/>
    <p:sldId id="324" r:id="rId9"/>
    <p:sldId id="329" r:id="rId10"/>
    <p:sldId id="619" r:id="rId11"/>
    <p:sldId id="620" r:id="rId12"/>
    <p:sldId id="622" r:id="rId13"/>
    <p:sldId id="616" r:id="rId14"/>
    <p:sldId id="261" r:id="rId15"/>
    <p:sldId id="623" r:id="rId1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22" autoAdjust="0"/>
    <p:restoredTop sz="96571" autoAdjust="0"/>
  </p:normalViewPr>
  <p:slideViewPr>
    <p:cSldViewPr snapToGrid="0" showGuides="1">
      <p:cViewPr>
        <p:scale>
          <a:sx n="126" d="100"/>
          <a:sy n="126" d="100"/>
        </p:scale>
        <p:origin x="38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8/2/2023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8/2/2023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3823822"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spack.io/" TargetMode="External"/><Relationship Id="rId7" Type="http://schemas.openxmlformats.org/officeDocument/2006/relationships/image" Target="../media/image11.png"/><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6" Type="http://schemas.openxmlformats.org/officeDocument/2006/relationships/image" Target="../media/image10.jpg"/><Relationship Id="rId5" Type="http://schemas.openxmlformats.org/officeDocument/2006/relationships/image" Target="../media/image9.jpe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2172/1606662" TargetMode="External"/><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bssw.io/pages/receive-our-email-digest" TargetMode="External"/><Relationship Id="rId2" Type="http://schemas.openxmlformats.org/officeDocument/2006/relationships/hyperlink" Target="http://eepurl.com/cQCyJ5" TargetMode="Externa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bssw.io/items.rs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i="0" dirty="0">
                <a:solidFill>
                  <a:srgbClr val="111111"/>
                </a:solidFill>
                <a:effectLst/>
              </a:rPr>
              <a:t>Software Productivity and Sustainability track</a:t>
            </a:r>
            <a:endParaRPr lang="en-US" dirty="0"/>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Anshu Dubey, David E. Bernholdt, Greg Becker, and Jared O’Neal</a:t>
            </a:r>
          </a:p>
          <a:p>
            <a:endParaRPr lang="en-US" dirty="0"/>
          </a:p>
          <a:p>
            <a:r>
              <a:rPr lang="en-US" b="0" i="0" dirty="0">
                <a:solidFill>
                  <a:srgbClr val="111111"/>
                </a:solidFill>
                <a:effectLst/>
                <a:latin typeface="-apple-system"/>
              </a:rPr>
              <a:t>Argonne Training Program on Extreme-Scale Computing summer school</a:t>
            </a:r>
            <a:endParaRPr lang="en-US" dirty="0"/>
          </a:p>
        </p:txBody>
      </p:sp>
      <p:sp>
        <p:nvSpPr>
          <p:cNvPr id="5" name="Rectangle 4">
            <a:extLst>
              <a:ext uri="{FF2B5EF4-FFF2-40B4-BE49-F238E27FC236}">
                <a16:creationId xmlns:a16="http://schemas.microsoft.com/office/drawing/2014/main" id="{EB895E3C-760B-EDB4-B274-CF129AAB7B8A}"/>
              </a:ext>
            </a:extLst>
          </p:cNvPr>
          <p:cNvSpPr/>
          <p:nvPr/>
        </p:nvSpPr>
        <p:spPr>
          <a:xfrm>
            <a:off x="3177632" y="4156432"/>
            <a:ext cx="5242468" cy="1200329"/>
          </a:xfrm>
          <a:prstGeom prst="rect">
            <a:avLst/>
          </a:prstGeom>
          <a:solidFill>
            <a:srgbClr val="FFFF00"/>
          </a:solidFill>
          <a:ln w="28575">
            <a:solidFill>
              <a:schemeClr val="tx1"/>
            </a:solidFill>
          </a:ln>
        </p:spPr>
        <p:txBody>
          <a:bodyPr wrap="square">
            <a:spAutoFit/>
          </a:bodyPr>
          <a:lstStyle/>
          <a:p>
            <a:r>
              <a:rPr lang="en-US" sz="2400" dirty="0"/>
              <a:t>Slides, late-breaking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400"/>
              </a:spcBef>
            </a:pPr>
            <a:r>
              <a:rPr lang="en-US" dirty="0"/>
              <a:t>Please raise your hand at any time to ask a question</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695382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(morning)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2984917503"/>
              </p:ext>
            </p:extLst>
          </p:nvPr>
        </p:nvGraphicFramePr>
        <p:xfrm>
          <a:off x="365758" y="866432"/>
          <a:ext cx="11414888" cy="4267200"/>
        </p:xfrm>
        <a:graphic>
          <a:graphicData uri="http://schemas.openxmlformats.org/drawingml/2006/table">
            <a:tbl>
              <a:tblPr firstRow="1" bandRow="1">
                <a:tableStyleId>{5C22544A-7EE6-4342-B048-85BDC9FD1C3A}</a:tableStyleId>
              </a:tblPr>
              <a:tblGrid>
                <a:gridCol w="1417322">
                  <a:extLst>
                    <a:ext uri="{9D8B030D-6E8A-4147-A177-3AD203B41FA5}">
                      <a16:colId xmlns:a16="http://schemas.microsoft.com/office/drawing/2014/main" val="41390910"/>
                    </a:ext>
                  </a:extLst>
                </a:gridCol>
                <a:gridCol w="6934200">
                  <a:extLst>
                    <a:ext uri="{9D8B030D-6E8A-4147-A177-3AD203B41FA5}">
                      <a16:colId xmlns:a16="http://schemas.microsoft.com/office/drawing/2014/main" val="1261297711"/>
                    </a:ext>
                  </a:extLst>
                </a:gridCol>
                <a:gridCol w="3063366">
                  <a:extLst>
                    <a:ext uri="{9D8B030D-6E8A-4147-A177-3AD203B41FA5}">
                      <a16:colId xmlns:a16="http://schemas.microsoft.com/office/drawing/2014/main" val="3622604584"/>
                    </a:ext>
                  </a:extLst>
                </a:gridCol>
              </a:tblGrid>
              <a:tr h="389200">
                <a:tc>
                  <a:txBody>
                    <a:bodyPr/>
                    <a:lstStyle/>
                    <a:p>
                      <a:pPr algn="r"/>
                      <a:r>
                        <a:rPr lang="en-US" sz="1800" dirty="0">
                          <a:effectLst/>
                        </a:rPr>
                        <a:t>Time (CDT)</a:t>
                      </a:r>
                    </a:p>
                  </a:txBody>
                  <a:tcPr marL="142875" marR="142875" marT="95250" marB="95250" anchor="ctr"/>
                </a:tc>
                <a:tc>
                  <a:txBody>
                    <a:bodyPr/>
                    <a:lstStyle/>
                    <a:p>
                      <a:r>
                        <a:rPr lang="en-US" sz="1800" dirty="0">
                          <a:effectLst/>
                        </a:rPr>
                        <a:t>Title</a:t>
                      </a:r>
                    </a:p>
                  </a:txBody>
                  <a:tcPr marL="142875" marR="142875" marT="95250" marB="95250" anchor="ctr"/>
                </a:tc>
                <a:tc>
                  <a:txBody>
                    <a:bodyPr/>
                    <a:lstStyle/>
                    <a:p>
                      <a:r>
                        <a:rPr lang="en-US" sz="1800" dirty="0">
                          <a:effectLst/>
                        </a:rPr>
                        <a:t>Presenter</a:t>
                      </a:r>
                    </a:p>
                  </a:txBody>
                  <a:tcPr marL="142875" marR="142875" marT="95250" marB="95250" anchor="ctr"/>
                </a:tc>
                <a:extLst>
                  <a:ext uri="{0D108BD9-81ED-4DB2-BD59-A6C34878D82A}">
                    <a16:rowId xmlns:a16="http://schemas.microsoft.com/office/drawing/2014/main" val="2098024418"/>
                  </a:ext>
                </a:extLst>
              </a:tr>
              <a:tr h="254288">
                <a:tc>
                  <a:txBody>
                    <a:bodyPr/>
                    <a:lstStyle/>
                    <a:p>
                      <a:pPr algn="r"/>
                      <a:r>
                        <a:rPr lang="en-US" sz="1800">
                          <a:effectLst/>
                        </a:rPr>
                        <a:t>8:30 AM</a:t>
                      </a:r>
                    </a:p>
                  </a:txBody>
                  <a:tcPr marL="142875" marR="142875" marT="95250" marB="95250" anchor="ctr"/>
                </a:tc>
                <a:tc>
                  <a:txBody>
                    <a:bodyPr/>
                    <a:lstStyle/>
                    <a:p>
                      <a:r>
                        <a:rPr lang="en-US" sz="1800" dirty="0">
                          <a:effectLst/>
                        </a:rPr>
                        <a:t>Introduction</a:t>
                      </a:r>
                    </a:p>
                  </a:txBody>
                  <a:tcPr marL="142875" marR="142875" marT="95250" marB="95250" anchor="ctr"/>
                </a:tc>
                <a:tc>
                  <a:txBody>
                    <a:bodyPr/>
                    <a:lstStyle/>
                    <a:p>
                      <a:r>
                        <a:rPr lang="en-US" sz="1800">
                          <a:effectLst/>
                        </a:rPr>
                        <a:t>David E. Bernholdt (ORNL)</a:t>
                      </a:r>
                    </a:p>
                  </a:txBody>
                  <a:tcPr marL="142875" marR="142875" marT="95250" marB="95250" anchor="ctr"/>
                </a:tc>
                <a:extLst>
                  <a:ext uri="{0D108BD9-81ED-4DB2-BD59-A6C34878D82A}">
                    <a16:rowId xmlns:a16="http://schemas.microsoft.com/office/drawing/2014/main" val="1592907298"/>
                  </a:ext>
                </a:extLst>
              </a:tr>
              <a:tr h="216188">
                <a:tc>
                  <a:txBody>
                    <a:bodyPr/>
                    <a:lstStyle/>
                    <a:p>
                      <a:pPr algn="r"/>
                      <a:r>
                        <a:rPr lang="en-US" sz="1800">
                          <a:effectLst/>
                        </a:rPr>
                        <a:t>8:35 AM</a:t>
                      </a:r>
                    </a:p>
                  </a:txBody>
                  <a:tcPr marL="142875" marR="142875" marT="95250" marB="95250" anchor="ctr"/>
                </a:tc>
                <a:tc>
                  <a:txBody>
                    <a:bodyPr/>
                    <a:lstStyle/>
                    <a:p>
                      <a:r>
                        <a:rPr lang="en-US" sz="1800">
                          <a:effectLst/>
                        </a:rPr>
                        <a:t>Motivation and Overview of Best Practices in HPC Software Development</a:t>
                      </a:r>
                    </a:p>
                  </a:txBody>
                  <a:tcPr marL="142875" marR="142875" marT="95250" marB="95250" anchor="ctr"/>
                </a:tc>
                <a:tc>
                  <a:txBody>
                    <a:bodyPr/>
                    <a:lstStyle/>
                    <a:p>
                      <a:r>
                        <a:rPr lang="en-US" sz="1800">
                          <a:effectLst/>
                        </a:rPr>
                        <a:t>David E. Bernholdt (ORNL)</a:t>
                      </a:r>
                    </a:p>
                  </a:txBody>
                  <a:tcPr marL="142875" marR="142875" marT="95250" marB="95250" anchor="ctr"/>
                </a:tc>
                <a:extLst>
                  <a:ext uri="{0D108BD9-81ED-4DB2-BD59-A6C34878D82A}">
                    <a16:rowId xmlns:a16="http://schemas.microsoft.com/office/drawing/2014/main" val="110245607"/>
                  </a:ext>
                </a:extLst>
              </a:tr>
              <a:tr h="0">
                <a:tc>
                  <a:txBody>
                    <a:bodyPr/>
                    <a:lstStyle/>
                    <a:p>
                      <a:pPr algn="r"/>
                      <a:r>
                        <a:rPr lang="en-US" sz="1800">
                          <a:effectLst/>
                        </a:rPr>
                        <a:t>9:15 AM</a:t>
                      </a:r>
                    </a:p>
                  </a:txBody>
                  <a:tcPr marL="142875" marR="142875" marT="95250" marB="95250" anchor="ctr"/>
                </a:tc>
                <a:tc>
                  <a:txBody>
                    <a:bodyPr/>
                    <a:lstStyle/>
                    <a:p>
                      <a:r>
                        <a:rPr lang="en-US" sz="1800">
                          <a:effectLst/>
                        </a:rPr>
                        <a:t>Scientific Software Design</a:t>
                      </a:r>
                    </a:p>
                  </a:txBody>
                  <a:tcPr marL="142875" marR="142875" marT="95250" marB="95250" anchor="ctr"/>
                </a:tc>
                <a:tc>
                  <a:txBody>
                    <a:bodyPr/>
                    <a:lstStyle/>
                    <a:p>
                      <a:r>
                        <a:rPr lang="en-US" sz="1800">
                          <a:effectLst/>
                        </a:rPr>
                        <a:t>Anshu Dubey (ANL)</a:t>
                      </a:r>
                    </a:p>
                  </a:txBody>
                  <a:tcPr marL="142875" marR="142875" marT="95250" marB="95250" anchor="ctr"/>
                </a:tc>
                <a:extLst>
                  <a:ext uri="{0D108BD9-81ED-4DB2-BD59-A6C34878D82A}">
                    <a16:rowId xmlns:a16="http://schemas.microsoft.com/office/drawing/2014/main" val="1951011699"/>
                  </a:ext>
                </a:extLst>
              </a:tr>
              <a:tr h="389200">
                <a:tc>
                  <a:txBody>
                    <a:bodyPr/>
                    <a:lstStyle/>
                    <a:p>
                      <a:pPr algn="r"/>
                      <a:r>
                        <a:rPr lang="en-US" sz="1800">
                          <a:effectLst/>
                        </a:rPr>
                        <a:t>10:00 AM</a:t>
                      </a:r>
                    </a:p>
                  </a:txBody>
                  <a:tcPr marL="142875" marR="142875" marT="95250" marB="95250" anchor="ctr"/>
                </a:tc>
                <a:tc>
                  <a:txBody>
                    <a:bodyPr/>
                    <a:lstStyle/>
                    <a:p>
                      <a:r>
                        <a:rPr lang="en-US" sz="1800" i="1">
                          <a:effectLst/>
                        </a:rPr>
                        <a:t>Break</a:t>
                      </a:r>
                      <a:endParaRPr lang="en-US" sz="1800">
                        <a:effectLst/>
                      </a:endParaRPr>
                    </a:p>
                  </a:txBody>
                  <a:tcPr marL="142875" marR="142875" marT="95250" marB="95250" anchor="ctr"/>
                </a:tc>
                <a:tc>
                  <a:txBody>
                    <a:bodyPr/>
                    <a:lstStyle/>
                    <a:p>
                      <a:endParaRPr lang="en-US" sz="1800">
                        <a:effectLst/>
                      </a:endParaRPr>
                    </a:p>
                  </a:txBody>
                  <a:tcPr marL="142875" marR="142875" marT="95250" marB="95250" anchor="ctr"/>
                </a:tc>
                <a:extLst>
                  <a:ext uri="{0D108BD9-81ED-4DB2-BD59-A6C34878D82A}">
                    <a16:rowId xmlns:a16="http://schemas.microsoft.com/office/drawing/2014/main" val="333202538"/>
                  </a:ext>
                </a:extLst>
              </a:tr>
              <a:tr h="389200">
                <a:tc>
                  <a:txBody>
                    <a:bodyPr/>
                    <a:lstStyle/>
                    <a:p>
                      <a:pPr algn="r"/>
                      <a:r>
                        <a:rPr lang="en-US" sz="1800">
                          <a:effectLst/>
                        </a:rPr>
                        <a:t>10:30 AM</a:t>
                      </a:r>
                    </a:p>
                  </a:txBody>
                  <a:tcPr marL="142875" marR="142875" marT="95250" marB="95250" anchor="ctr"/>
                </a:tc>
                <a:tc>
                  <a:txBody>
                    <a:bodyPr/>
                    <a:lstStyle/>
                    <a:p>
                      <a:r>
                        <a:rPr lang="en-US" sz="1800">
                          <a:effectLst/>
                        </a:rPr>
                        <a:t>Spack: Package Management for HPC</a:t>
                      </a:r>
                    </a:p>
                  </a:txBody>
                  <a:tcPr marL="142875" marR="142875" marT="95250" marB="95250" anchor="ctr"/>
                </a:tc>
                <a:tc>
                  <a:txBody>
                    <a:bodyPr/>
                    <a:lstStyle/>
                    <a:p>
                      <a:r>
                        <a:rPr lang="en-US" sz="1800">
                          <a:effectLst/>
                        </a:rPr>
                        <a:t>Greg Becker (LLNL)</a:t>
                      </a:r>
                    </a:p>
                  </a:txBody>
                  <a:tcPr marL="142875" marR="142875" marT="95250" marB="95250" anchor="ctr"/>
                </a:tc>
                <a:extLst>
                  <a:ext uri="{0D108BD9-81ED-4DB2-BD59-A6C34878D82A}">
                    <a16:rowId xmlns:a16="http://schemas.microsoft.com/office/drawing/2014/main" val="902307701"/>
                  </a:ext>
                </a:extLst>
              </a:tr>
              <a:tr h="389200">
                <a:tc>
                  <a:txBody>
                    <a:bodyPr/>
                    <a:lstStyle/>
                    <a:p>
                      <a:pPr algn="r"/>
                      <a:r>
                        <a:rPr lang="en-US" sz="1800">
                          <a:effectLst/>
                        </a:rPr>
                        <a:t>11:30 AM</a:t>
                      </a:r>
                    </a:p>
                  </a:txBody>
                  <a:tcPr marL="142875" marR="142875" marT="95250" marB="95250" anchor="ctr"/>
                </a:tc>
                <a:tc>
                  <a:txBody>
                    <a:bodyPr/>
                    <a:lstStyle/>
                    <a:p>
                      <a:r>
                        <a:rPr lang="en-US" sz="1800">
                          <a:effectLst/>
                        </a:rPr>
                        <a:t>Spack Hands-On</a:t>
                      </a:r>
                    </a:p>
                  </a:txBody>
                  <a:tcPr marL="142875" marR="142875" marT="95250" marB="95250" anchor="ctr"/>
                </a:tc>
                <a:tc>
                  <a:txBody>
                    <a:bodyPr/>
                    <a:lstStyle/>
                    <a:p>
                      <a:r>
                        <a:rPr lang="en-US" sz="1800">
                          <a:effectLst/>
                        </a:rPr>
                        <a:t>Greg Becker (LLNL)</a:t>
                      </a:r>
                    </a:p>
                  </a:txBody>
                  <a:tcPr marL="142875" marR="142875" marT="95250" marB="95250" anchor="ctr"/>
                </a:tc>
                <a:extLst>
                  <a:ext uri="{0D108BD9-81ED-4DB2-BD59-A6C34878D82A}">
                    <a16:rowId xmlns:a16="http://schemas.microsoft.com/office/drawing/2014/main" val="1166125975"/>
                  </a:ext>
                </a:extLst>
              </a:tr>
              <a:tr h="389200">
                <a:tc>
                  <a:txBody>
                    <a:bodyPr/>
                    <a:lstStyle/>
                    <a:p>
                      <a:pPr algn="r"/>
                      <a:r>
                        <a:rPr lang="en-US" sz="1800">
                          <a:effectLst/>
                        </a:rPr>
                        <a:t>12:30 PM</a:t>
                      </a:r>
                    </a:p>
                  </a:txBody>
                  <a:tcPr marL="142875" marR="142875" marT="95250" marB="95250" anchor="ctr"/>
                </a:tc>
                <a:tc>
                  <a:txBody>
                    <a:bodyPr/>
                    <a:lstStyle/>
                    <a:p>
                      <a:r>
                        <a:rPr lang="en-US" sz="1800" i="1">
                          <a:effectLst/>
                        </a:rPr>
                        <a:t>Lunch</a:t>
                      </a:r>
                      <a:endParaRPr lang="en-US" sz="1800">
                        <a:effectLst/>
                      </a:endParaRPr>
                    </a:p>
                  </a:txBody>
                  <a:tcPr marL="142875" marR="142875" marT="95250" marB="95250" anchor="ctr"/>
                </a:tc>
                <a:tc>
                  <a:txBody>
                    <a:bodyPr/>
                    <a:lstStyle/>
                    <a:p>
                      <a:endParaRPr lang="en-US" sz="1800" dirty="0">
                        <a:effectLst/>
                      </a:endParaRPr>
                    </a:p>
                  </a:txBody>
                  <a:tcPr marL="142875" marR="142875" marT="95250" marB="95250" anchor="ctr"/>
                </a:tc>
                <a:extLst>
                  <a:ext uri="{0D108BD9-81ED-4DB2-BD59-A6C34878D82A}">
                    <a16:rowId xmlns:a16="http://schemas.microsoft.com/office/drawing/2014/main" val="4002252475"/>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19783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 (afternoon) </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90041730"/>
              </p:ext>
            </p:extLst>
          </p:nvPr>
        </p:nvGraphicFramePr>
        <p:xfrm>
          <a:off x="365758" y="866432"/>
          <a:ext cx="11414888" cy="5661660"/>
        </p:xfrm>
        <a:graphic>
          <a:graphicData uri="http://schemas.openxmlformats.org/drawingml/2006/table">
            <a:tbl>
              <a:tblPr firstRow="1" bandRow="1">
                <a:tableStyleId>{5C22544A-7EE6-4342-B048-85BDC9FD1C3A}</a:tableStyleId>
              </a:tblPr>
              <a:tblGrid>
                <a:gridCol w="1417322">
                  <a:extLst>
                    <a:ext uri="{9D8B030D-6E8A-4147-A177-3AD203B41FA5}">
                      <a16:colId xmlns:a16="http://schemas.microsoft.com/office/drawing/2014/main" val="41390910"/>
                    </a:ext>
                  </a:extLst>
                </a:gridCol>
                <a:gridCol w="6934200">
                  <a:extLst>
                    <a:ext uri="{9D8B030D-6E8A-4147-A177-3AD203B41FA5}">
                      <a16:colId xmlns:a16="http://schemas.microsoft.com/office/drawing/2014/main" val="1261297711"/>
                    </a:ext>
                  </a:extLst>
                </a:gridCol>
                <a:gridCol w="3063366">
                  <a:extLst>
                    <a:ext uri="{9D8B030D-6E8A-4147-A177-3AD203B41FA5}">
                      <a16:colId xmlns:a16="http://schemas.microsoft.com/office/drawing/2014/main" val="3622604584"/>
                    </a:ext>
                  </a:extLst>
                </a:gridCol>
              </a:tblGrid>
              <a:tr h="389200">
                <a:tc>
                  <a:txBody>
                    <a:bodyPr/>
                    <a:lstStyle/>
                    <a:p>
                      <a:pPr algn="r"/>
                      <a:r>
                        <a:rPr lang="en-US" sz="1800" dirty="0">
                          <a:effectLst/>
                        </a:rPr>
                        <a:t>Time (CDT)</a:t>
                      </a:r>
                    </a:p>
                  </a:txBody>
                  <a:tcPr marL="142875" marR="142875" marT="95250" marB="95250" anchor="ctr"/>
                </a:tc>
                <a:tc>
                  <a:txBody>
                    <a:bodyPr/>
                    <a:lstStyle/>
                    <a:p>
                      <a:r>
                        <a:rPr lang="en-US" sz="1800" dirty="0">
                          <a:effectLst/>
                        </a:rPr>
                        <a:t>Title</a:t>
                      </a:r>
                    </a:p>
                  </a:txBody>
                  <a:tcPr marL="142875" marR="142875" marT="95250" marB="95250" anchor="ctr"/>
                </a:tc>
                <a:tc>
                  <a:txBody>
                    <a:bodyPr/>
                    <a:lstStyle/>
                    <a:p>
                      <a:r>
                        <a:rPr lang="en-US" sz="1800" dirty="0">
                          <a:effectLst/>
                        </a:rPr>
                        <a:t>Presenter</a:t>
                      </a:r>
                    </a:p>
                  </a:txBody>
                  <a:tcPr marL="142875" marR="142875" marT="95250" marB="95250" anchor="ctr"/>
                </a:tc>
                <a:extLst>
                  <a:ext uri="{0D108BD9-81ED-4DB2-BD59-A6C34878D82A}">
                    <a16:rowId xmlns:a16="http://schemas.microsoft.com/office/drawing/2014/main" val="2098024418"/>
                  </a:ext>
                </a:extLst>
              </a:tr>
              <a:tr h="389200">
                <a:tc>
                  <a:txBody>
                    <a:bodyPr/>
                    <a:lstStyle/>
                    <a:p>
                      <a:pPr algn="r"/>
                      <a:r>
                        <a:rPr lang="en-US" sz="1800">
                          <a:effectLst/>
                        </a:rPr>
                        <a:t>12:30 PM</a:t>
                      </a:r>
                    </a:p>
                  </a:txBody>
                  <a:tcPr marL="142875" marR="142875" marT="95250" marB="95250" anchor="ctr"/>
                </a:tc>
                <a:tc>
                  <a:txBody>
                    <a:bodyPr/>
                    <a:lstStyle/>
                    <a:p>
                      <a:r>
                        <a:rPr lang="en-US" sz="1800" i="1">
                          <a:effectLst/>
                        </a:rPr>
                        <a:t>Lunch</a:t>
                      </a:r>
                      <a:endParaRPr lang="en-US" sz="1800">
                        <a:effectLst/>
                      </a:endParaRPr>
                    </a:p>
                  </a:txBody>
                  <a:tcPr marL="142875" marR="142875" marT="95250" marB="95250" anchor="ctr"/>
                </a:tc>
                <a:tc>
                  <a:txBody>
                    <a:bodyPr/>
                    <a:lstStyle/>
                    <a:p>
                      <a:endParaRPr lang="en-US" sz="1800" dirty="0">
                        <a:effectLst/>
                      </a:endParaRPr>
                    </a:p>
                  </a:txBody>
                  <a:tcPr marL="142875" marR="142875" marT="95250" marB="95250" anchor="ctr"/>
                </a:tc>
                <a:extLst>
                  <a:ext uri="{0D108BD9-81ED-4DB2-BD59-A6C34878D82A}">
                    <a16:rowId xmlns:a16="http://schemas.microsoft.com/office/drawing/2014/main" val="4002252475"/>
                  </a:ext>
                </a:extLst>
              </a:tr>
              <a:tr h="389200">
                <a:tc>
                  <a:txBody>
                    <a:bodyPr/>
                    <a:lstStyle/>
                    <a:p>
                      <a:pPr algn="r"/>
                      <a:r>
                        <a:rPr lang="en-US" sz="1800">
                          <a:effectLst/>
                        </a:rPr>
                        <a:t>1:30 PM</a:t>
                      </a:r>
                    </a:p>
                  </a:txBody>
                  <a:tcPr marL="142875" marR="142875" marT="95250" marB="95250" anchor="ctr"/>
                </a:tc>
                <a:tc>
                  <a:txBody>
                    <a:bodyPr/>
                    <a:lstStyle/>
                    <a:p>
                      <a:r>
                        <a:rPr lang="en-US" sz="1800">
                          <a:effectLst/>
                        </a:rPr>
                        <a:t>Software Testing and Verification</a:t>
                      </a:r>
                    </a:p>
                  </a:txBody>
                  <a:tcPr marL="142875" marR="142875" marT="95250" marB="95250" anchor="ctr"/>
                </a:tc>
                <a:tc>
                  <a:txBody>
                    <a:bodyPr/>
                    <a:lstStyle/>
                    <a:p>
                      <a:r>
                        <a:rPr lang="en-US" sz="1800">
                          <a:effectLst/>
                        </a:rPr>
                        <a:t>Anshu Dubey (ANL)</a:t>
                      </a:r>
                    </a:p>
                  </a:txBody>
                  <a:tcPr marL="142875" marR="142875" marT="95250" marB="95250" anchor="ctr"/>
                </a:tc>
                <a:extLst>
                  <a:ext uri="{0D108BD9-81ED-4DB2-BD59-A6C34878D82A}">
                    <a16:rowId xmlns:a16="http://schemas.microsoft.com/office/drawing/2014/main" val="2099819354"/>
                  </a:ext>
                </a:extLst>
              </a:tr>
              <a:tr h="389200">
                <a:tc>
                  <a:txBody>
                    <a:bodyPr/>
                    <a:lstStyle/>
                    <a:p>
                      <a:pPr algn="r"/>
                      <a:r>
                        <a:rPr lang="en-US" sz="1800">
                          <a:effectLst/>
                        </a:rPr>
                        <a:t>2:30 PM</a:t>
                      </a:r>
                    </a:p>
                  </a:txBody>
                  <a:tcPr marL="142875" marR="142875" marT="95250" marB="95250" anchor="ctr"/>
                </a:tc>
                <a:tc>
                  <a:txBody>
                    <a:bodyPr/>
                    <a:lstStyle/>
                    <a:p>
                      <a:r>
                        <a:rPr lang="en-US" sz="1800">
                          <a:effectLst/>
                        </a:rPr>
                        <a:t>Refactoring Scientific Software</a:t>
                      </a:r>
                    </a:p>
                  </a:txBody>
                  <a:tcPr marL="142875" marR="142875" marT="95250" marB="95250" anchor="ctr"/>
                </a:tc>
                <a:tc>
                  <a:txBody>
                    <a:bodyPr/>
                    <a:lstStyle/>
                    <a:p>
                      <a:r>
                        <a:rPr lang="en-US" sz="1800">
                          <a:effectLst/>
                        </a:rPr>
                        <a:t>Anshu Dubey (ANL)</a:t>
                      </a:r>
                    </a:p>
                  </a:txBody>
                  <a:tcPr marL="142875" marR="142875" marT="95250" marB="95250" anchor="ctr"/>
                </a:tc>
                <a:extLst>
                  <a:ext uri="{0D108BD9-81ED-4DB2-BD59-A6C34878D82A}">
                    <a16:rowId xmlns:a16="http://schemas.microsoft.com/office/drawing/2014/main" val="798098257"/>
                  </a:ext>
                </a:extLst>
              </a:tr>
              <a:tr h="389200">
                <a:tc>
                  <a:txBody>
                    <a:bodyPr/>
                    <a:lstStyle/>
                    <a:p>
                      <a:pPr algn="r"/>
                      <a:r>
                        <a:rPr lang="en-US" sz="1800">
                          <a:effectLst/>
                        </a:rPr>
                        <a:t>3:00 PM</a:t>
                      </a:r>
                    </a:p>
                  </a:txBody>
                  <a:tcPr marL="142875" marR="142875" marT="95250" marB="95250" anchor="ctr"/>
                </a:tc>
                <a:tc>
                  <a:txBody>
                    <a:bodyPr/>
                    <a:lstStyle/>
                    <a:p>
                      <a:r>
                        <a:rPr lang="en-US" sz="1800" i="1">
                          <a:effectLst/>
                        </a:rPr>
                        <a:t>Break</a:t>
                      </a:r>
                      <a:endParaRPr lang="en-US" sz="1800">
                        <a:effectLst/>
                      </a:endParaRPr>
                    </a:p>
                  </a:txBody>
                  <a:tcPr marL="142875" marR="142875" marT="95250" marB="95250" anchor="ctr"/>
                </a:tc>
                <a:tc>
                  <a:txBody>
                    <a:bodyPr/>
                    <a:lstStyle/>
                    <a:p>
                      <a:endParaRPr lang="en-US" sz="1800">
                        <a:effectLst/>
                      </a:endParaRPr>
                    </a:p>
                  </a:txBody>
                  <a:tcPr marL="142875" marR="142875" marT="95250" marB="95250" anchor="ctr"/>
                </a:tc>
                <a:extLst>
                  <a:ext uri="{0D108BD9-81ED-4DB2-BD59-A6C34878D82A}">
                    <a16:rowId xmlns:a16="http://schemas.microsoft.com/office/drawing/2014/main" val="2815321618"/>
                  </a:ext>
                </a:extLst>
              </a:tr>
              <a:tr h="389200">
                <a:tc>
                  <a:txBody>
                    <a:bodyPr/>
                    <a:lstStyle/>
                    <a:p>
                      <a:pPr algn="r"/>
                      <a:r>
                        <a:rPr lang="en-US" sz="1800">
                          <a:effectLst/>
                        </a:rPr>
                        <a:t>3:30 PM</a:t>
                      </a:r>
                    </a:p>
                  </a:txBody>
                  <a:tcPr marL="142875" marR="142875" marT="95250" marB="95250" anchor="ctr"/>
                </a:tc>
                <a:tc>
                  <a:txBody>
                    <a:bodyPr/>
                    <a:lstStyle/>
                    <a:p>
                      <a:r>
                        <a:rPr lang="en-US" sz="1800">
                          <a:effectLst/>
                        </a:rPr>
                        <a:t>Lab Notebooks for Computational Mathematics, Sciences, &amp; Engineering</a:t>
                      </a:r>
                    </a:p>
                  </a:txBody>
                  <a:tcPr marL="142875" marR="142875" marT="95250" marB="95250" anchor="ctr"/>
                </a:tc>
                <a:tc>
                  <a:txBody>
                    <a:bodyPr/>
                    <a:lstStyle/>
                    <a:p>
                      <a:r>
                        <a:rPr lang="en-US" sz="1800">
                          <a:effectLst/>
                        </a:rPr>
                        <a:t>Jared O'Neal (ANL)</a:t>
                      </a:r>
                    </a:p>
                  </a:txBody>
                  <a:tcPr marL="142875" marR="142875" marT="95250" marB="95250" anchor="ctr"/>
                </a:tc>
                <a:extLst>
                  <a:ext uri="{0D108BD9-81ED-4DB2-BD59-A6C34878D82A}">
                    <a16:rowId xmlns:a16="http://schemas.microsoft.com/office/drawing/2014/main" val="2011427992"/>
                  </a:ext>
                </a:extLst>
              </a:tr>
              <a:tr h="389200">
                <a:tc>
                  <a:txBody>
                    <a:bodyPr/>
                    <a:lstStyle/>
                    <a:p>
                      <a:pPr algn="r"/>
                      <a:r>
                        <a:rPr lang="en-US" sz="1800" dirty="0">
                          <a:effectLst/>
                        </a:rPr>
                        <a:t>4:30 PM</a:t>
                      </a:r>
                    </a:p>
                  </a:txBody>
                  <a:tcPr marL="142875" marR="142875" marT="95250" marB="95250" anchor="ctr"/>
                </a:tc>
                <a:tc>
                  <a:txBody>
                    <a:bodyPr/>
                    <a:lstStyle/>
                    <a:p>
                      <a:r>
                        <a:rPr lang="en-US" sz="1800" dirty="0">
                          <a:effectLst/>
                        </a:rPr>
                        <a:t>Managing Computational Experiments</a:t>
                      </a:r>
                    </a:p>
                  </a:txBody>
                  <a:tcPr marL="142875" marR="142875" marT="95250" marB="95250" anchor="ctr"/>
                </a:tc>
                <a:tc>
                  <a:txBody>
                    <a:bodyPr/>
                    <a:lstStyle/>
                    <a:p>
                      <a:r>
                        <a:rPr lang="en-US" sz="1800" dirty="0">
                          <a:effectLst/>
                        </a:rPr>
                        <a:t>Anshu Dubey (ANL)</a:t>
                      </a:r>
                    </a:p>
                  </a:txBody>
                  <a:tcPr marL="142875" marR="142875" marT="95250" marB="95250" anchor="ctr"/>
                </a:tc>
                <a:extLst>
                  <a:ext uri="{0D108BD9-81ED-4DB2-BD59-A6C34878D82A}">
                    <a16:rowId xmlns:a16="http://schemas.microsoft.com/office/drawing/2014/main" val="3798107722"/>
                  </a:ext>
                </a:extLst>
              </a:tr>
              <a:tr h="389200">
                <a:tc>
                  <a:txBody>
                    <a:bodyPr/>
                    <a:lstStyle/>
                    <a:p>
                      <a:pPr algn="r"/>
                      <a:r>
                        <a:rPr lang="en-US" sz="1800" dirty="0">
                          <a:effectLst/>
                        </a:rPr>
                        <a:t>4:45 PM</a:t>
                      </a:r>
                    </a:p>
                  </a:txBody>
                  <a:tcPr marL="142875" marR="142875" marT="95250" marB="95250" anchor="ctr"/>
                </a:tc>
                <a:tc>
                  <a:txBody>
                    <a:bodyPr/>
                    <a:lstStyle/>
                    <a:p>
                      <a:r>
                        <a:rPr lang="en-US" sz="1800">
                          <a:effectLst/>
                        </a:rPr>
                        <a:t>Improving Reproducibility Through Better Software Practices</a:t>
                      </a:r>
                    </a:p>
                  </a:txBody>
                  <a:tcPr marL="142875" marR="142875" marT="95250" marB="95250" anchor="ctr"/>
                </a:tc>
                <a:tc>
                  <a:txBody>
                    <a:bodyPr/>
                    <a:lstStyle/>
                    <a:p>
                      <a:r>
                        <a:rPr lang="en-US" sz="1800">
                          <a:effectLst/>
                        </a:rPr>
                        <a:t>David E. Bernholdt (ORNL)</a:t>
                      </a:r>
                    </a:p>
                  </a:txBody>
                  <a:tcPr marL="142875" marR="142875" marT="95250" marB="95250" anchor="ctr"/>
                </a:tc>
                <a:extLst>
                  <a:ext uri="{0D108BD9-81ED-4DB2-BD59-A6C34878D82A}">
                    <a16:rowId xmlns:a16="http://schemas.microsoft.com/office/drawing/2014/main" val="1469217653"/>
                  </a:ext>
                </a:extLst>
              </a:tr>
              <a:tr h="389200">
                <a:tc>
                  <a:txBody>
                    <a:bodyPr/>
                    <a:lstStyle/>
                    <a:p>
                      <a:pPr algn="r"/>
                      <a:r>
                        <a:rPr lang="en-US" sz="1800">
                          <a:effectLst/>
                        </a:rPr>
                        <a:t>5:45 PM</a:t>
                      </a:r>
                    </a:p>
                  </a:txBody>
                  <a:tcPr marL="142875" marR="142875" marT="95250" marB="95250" anchor="ctr"/>
                </a:tc>
                <a:tc>
                  <a:txBody>
                    <a:bodyPr/>
                    <a:lstStyle/>
                    <a:p>
                      <a:r>
                        <a:rPr lang="en-US" sz="1800">
                          <a:effectLst/>
                        </a:rPr>
                        <a:t>Summary</a:t>
                      </a:r>
                    </a:p>
                  </a:txBody>
                  <a:tcPr marL="142875" marR="142875" marT="95250" marB="95250" anchor="ctr"/>
                </a:tc>
                <a:tc>
                  <a:txBody>
                    <a:bodyPr/>
                    <a:lstStyle/>
                    <a:p>
                      <a:r>
                        <a:rPr lang="en-US" sz="1800">
                          <a:effectLst/>
                        </a:rPr>
                        <a:t>David E. Bernholdt (ORNL)</a:t>
                      </a:r>
                    </a:p>
                  </a:txBody>
                  <a:tcPr marL="142875" marR="142875" marT="95250" marB="95250" anchor="ctr"/>
                </a:tc>
                <a:extLst>
                  <a:ext uri="{0D108BD9-81ED-4DB2-BD59-A6C34878D82A}">
                    <a16:rowId xmlns:a16="http://schemas.microsoft.com/office/drawing/2014/main" val="1934358300"/>
                  </a:ext>
                </a:extLst>
              </a:tr>
              <a:tr h="389200">
                <a:tc>
                  <a:txBody>
                    <a:bodyPr/>
                    <a:lstStyle/>
                    <a:p>
                      <a:pPr algn="r"/>
                      <a:r>
                        <a:rPr lang="en-US" sz="1800">
                          <a:effectLst/>
                        </a:rPr>
                        <a:t>6:00 PM</a:t>
                      </a:r>
                    </a:p>
                  </a:txBody>
                  <a:tcPr marL="142875" marR="142875" marT="95250" marB="95250" anchor="ctr"/>
                </a:tc>
                <a:tc>
                  <a:txBody>
                    <a:bodyPr/>
                    <a:lstStyle/>
                    <a:p>
                      <a:r>
                        <a:rPr lang="en-US" sz="1800" i="1">
                          <a:effectLst/>
                        </a:rPr>
                        <a:t>Q&amp;A, including your software experiences and challenges</a:t>
                      </a:r>
                      <a:endParaRPr lang="en-US" sz="1800">
                        <a:effectLst/>
                      </a:endParaRPr>
                    </a:p>
                  </a:txBody>
                  <a:tcPr marL="142875" marR="142875" marT="95250" marB="95250" anchor="ctr"/>
                </a:tc>
                <a:tc>
                  <a:txBody>
                    <a:bodyPr/>
                    <a:lstStyle/>
                    <a:p>
                      <a:r>
                        <a:rPr lang="en-US" sz="1800">
                          <a:effectLst/>
                        </a:rPr>
                        <a:t>All</a:t>
                      </a:r>
                    </a:p>
                  </a:txBody>
                  <a:tcPr marL="142875" marR="142875" marT="95250" marB="95250" anchor="ctr"/>
                </a:tc>
                <a:extLst>
                  <a:ext uri="{0D108BD9-81ED-4DB2-BD59-A6C34878D82A}">
                    <a16:rowId xmlns:a16="http://schemas.microsoft.com/office/drawing/2014/main" val="2129328579"/>
                  </a:ext>
                </a:extLst>
              </a:tr>
              <a:tr h="389200">
                <a:tc>
                  <a:txBody>
                    <a:bodyPr/>
                    <a:lstStyle/>
                    <a:p>
                      <a:pPr algn="r"/>
                      <a:r>
                        <a:rPr lang="en-US" sz="1800">
                          <a:effectLst/>
                        </a:rPr>
                        <a:t>6:30 PM</a:t>
                      </a:r>
                    </a:p>
                  </a:txBody>
                  <a:tcPr marL="142875" marR="142875" marT="95250" marB="95250" anchor="ctr"/>
                </a:tc>
                <a:tc>
                  <a:txBody>
                    <a:bodyPr/>
                    <a:lstStyle/>
                    <a:p>
                      <a:r>
                        <a:rPr lang="en-US" sz="1800" i="1">
                          <a:effectLst/>
                        </a:rPr>
                        <a:t>Adjourn</a:t>
                      </a:r>
                      <a:endParaRPr lang="en-US" sz="1800">
                        <a:effectLst/>
                      </a:endParaRPr>
                    </a:p>
                  </a:txBody>
                  <a:tcPr marL="142875" marR="142875" marT="95250" marB="95250" anchor="ctr"/>
                </a:tc>
                <a:tc>
                  <a:txBody>
                    <a:bodyPr/>
                    <a:lstStyle/>
                    <a:p>
                      <a:endParaRPr lang="en-US" sz="1800" dirty="0"/>
                    </a:p>
                  </a:txBody>
                  <a:tcPr/>
                </a:tc>
                <a:extLst>
                  <a:ext uri="{0D108BD9-81ED-4DB2-BD59-A6C34878D82A}">
                    <a16:rowId xmlns:a16="http://schemas.microsoft.com/office/drawing/2014/main" val="3981259353"/>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1184459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Bernholdt, Greg Becker, and Jared O’Neal, Software Productivity and Sustainability track, in Argonne Training Program on Extreme-Scale Computing, St. Charles, Illinois, 2023. DOI: </a:t>
            </a:r>
            <a:r>
              <a:rPr lang="en-US" sz="1600" b="0" i="0" u="none" strike="noStrike" dirty="0">
                <a:solidFill>
                  <a:srgbClr val="2A7AE2"/>
                </a:solidFill>
                <a:effectLst/>
                <a:latin typeface="+mn-lt"/>
                <a:hlinkClick r:id="rId4"/>
              </a:rPr>
              <a:t>10.6084/m9.figshare.23823822</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2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Anshu Dubey, ANL</a:t>
            </a:r>
          </a:p>
          <a:p>
            <a:pPr>
              <a:spcBef>
                <a:spcPts val="1000"/>
              </a:spcBef>
            </a:pPr>
            <a:r>
              <a:rPr lang="en-US" dirty="0"/>
              <a:t>David E. Bernholdt, ORNL</a:t>
            </a:r>
          </a:p>
          <a:p>
            <a:pPr>
              <a:spcBef>
                <a:spcPts val="1000"/>
              </a:spcBef>
            </a:pPr>
            <a:r>
              <a:rPr lang="en-US" dirty="0"/>
              <a:t>Greg Becker, LLNL</a:t>
            </a:r>
          </a:p>
          <a:p>
            <a:pPr>
              <a:spcBef>
                <a:spcPts val="1000"/>
              </a:spcBef>
            </a:pPr>
            <a:r>
              <a:rPr lang="en-US" dirty="0"/>
              <a:t>Jared O’Neal, ANL</a:t>
            </a:r>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sp>
        <p:nvSpPr>
          <p:cNvPr id="23" name="TextBox 22">
            <a:extLst>
              <a:ext uri="{FF2B5EF4-FFF2-40B4-BE49-F238E27FC236}">
                <a16:creationId xmlns:a16="http://schemas.microsoft.com/office/drawing/2014/main" id="{6423DDC1-6F70-4CBA-BC5B-223EF0DF9E0E}"/>
              </a:ext>
            </a:extLst>
          </p:cNvPr>
          <p:cNvSpPr txBox="1"/>
          <p:nvPr/>
        </p:nvSpPr>
        <p:spPr>
          <a:xfrm>
            <a:off x="363095" y="3871110"/>
            <a:ext cx="10123321" cy="1610697"/>
          </a:xfrm>
          <a:prstGeom prst="rect">
            <a:avLst/>
          </a:prstGeom>
          <a:noFill/>
        </p:spPr>
        <p:txBody>
          <a:bodyPr wrap="square">
            <a:spAutoFit/>
          </a:bodyPr>
          <a:lstStyle/>
          <a:p>
            <a:pPr marL="227013" indent="-227013">
              <a:spcBef>
                <a:spcPts val="3200"/>
              </a:spcBef>
              <a:buFont typeface="Arial" panose="020B0604020202020204" pitchFamily="34" charset="0"/>
              <a:buChar char="•"/>
            </a:pPr>
            <a:r>
              <a:rPr lang="en-US" sz="2400" dirty="0"/>
              <a:t>Current of former members of the IDEAS Productivity Project: </a:t>
            </a:r>
            <a:r>
              <a:rPr lang="en-US" sz="2400" dirty="0">
                <a:hlinkClick r:id="rId2"/>
              </a:rPr>
              <a:t>http://ideas-productivity.org</a:t>
            </a:r>
            <a:endParaRPr lang="en-US" sz="2400" dirty="0"/>
          </a:p>
          <a:p>
            <a:pPr marL="227013" indent="-227013">
              <a:spcBef>
                <a:spcPts val="3200"/>
              </a:spcBef>
              <a:buFont typeface="Arial" panose="020B0604020202020204" pitchFamily="34" charset="0"/>
              <a:buChar char="•"/>
            </a:pPr>
            <a:r>
              <a:rPr lang="en-US" sz="2400" dirty="0"/>
              <a:t>Or the </a:t>
            </a:r>
            <a:r>
              <a:rPr lang="en-US" sz="2400" dirty="0" err="1"/>
              <a:t>Spack</a:t>
            </a:r>
            <a:r>
              <a:rPr lang="en-US" sz="2400" dirty="0"/>
              <a:t> project (Greg): </a:t>
            </a:r>
            <a:r>
              <a:rPr lang="en-US" sz="2400" dirty="0">
                <a:hlinkClick r:id="rId3"/>
              </a:rPr>
              <a:t>https://spack.io</a:t>
            </a:r>
            <a:endParaRPr lang="en-US" sz="2400" dirty="0"/>
          </a:p>
        </p:txBody>
      </p:sp>
      <p:grpSp>
        <p:nvGrpSpPr>
          <p:cNvPr id="17" name="Group 16">
            <a:extLst>
              <a:ext uri="{FF2B5EF4-FFF2-40B4-BE49-F238E27FC236}">
                <a16:creationId xmlns:a16="http://schemas.microsoft.com/office/drawing/2014/main" id="{DA272CFF-B9D9-4F3C-A9E0-85E20DE1D51F}"/>
              </a:ext>
            </a:extLst>
          </p:cNvPr>
          <p:cNvGrpSpPr/>
          <p:nvPr/>
        </p:nvGrpSpPr>
        <p:grpSpPr>
          <a:xfrm>
            <a:off x="5096557" y="1188951"/>
            <a:ext cx="954107" cy="1805497"/>
            <a:chOff x="6614147" y="1346049"/>
            <a:chExt cx="954107" cy="1805497"/>
          </a:xfrm>
        </p:grpSpPr>
        <p:sp>
          <p:nvSpPr>
            <p:cNvPr id="18" name="TextBox 17">
              <a:extLst>
                <a:ext uri="{FF2B5EF4-FFF2-40B4-BE49-F238E27FC236}">
                  <a16:creationId xmlns:a16="http://schemas.microsoft.com/office/drawing/2014/main" id="{971CCA09-510A-41AB-BCC8-5DD005698C88}"/>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22" name="Picture 21" descr="A person smiling for the camera&#10;&#10;Description automatically generated with low confidence">
              <a:extLst>
                <a:ext uri="{FF2B5EF4-FFF2-40B4-BE49-F238E27FC236}">
                  <a16:creationId xmlns:a16="http://schemas.microsoft.com/office/drawing/2014/main" id="{A62F46AB-E9C9-409F-B158-23C56970CF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grpSp>
        <p:nvGrpSpPr>
          <p:cNvPr id="10" name="Group 9">
            <a:extLst>
              <a:ext uri="{FF2B5EF4-FFF2-40B4-BE49-F238E27FC236}">
                <a16:creationId xmlns:a16="http://schemas.microsoft.com/office/drawing/2014/main" id="{C222F5C8-31C2-BA06-2CAD-CC7FFB5CD75E}"/>
              </a:ext>
            </a:extLst>
          </p:cNvPr>
          <p:cNvGrpSpPr/>
          <p:nvPr/>
        </p:nvGrpSpPr>
        <p:grpSpPr>
          <a:xfrm>
            <a:off x="6248496" y="1188951"/>
            <a:ext cx="1038027" cy="1797939"/>
            <a:chOff x="4187619" y="4211394"/>
            <a:chExt cx="1038027" cy="1797939"/>
          </a:xfrm>
        </p:grpSpPr>
        <p:pic>
          <p:nvPicPr>
            <p:cNvPr id="11" name="Picture 10" descr="A person wearing glasses&#10;&#10;Description automatically generated with low confidence">
              <a:extLst>
                <a:ext uri="{FF2B5EF4-FFF2-40B4-BE49-F238E27FC236}">
                  <a16:creationId xmlns:a16="http://schemas.microsoft.com/office/drawing/2014/main" id="{02DFC338-860F-9AFB-DEF8-955E23E96ED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8053" t="854" r="5947" b="-854"/>
            <a:stretch/>
          </p:blipFill>
          <p:spPr>
            <a:xfrm>
              <a:off x="4187619" y="4211394"/>
              <a:ext cx="1038027" cy="1207008"/>
            </a:xfrm>
            <a:prstGeom prst="rect">
              <a:avLst/>
            </a:prstGeom>
          </p:spPr>
        </p:pic>
        <p:sp>
          <p:nvSpPr>
            <p:cNvPr id="12" name="TextBox 11">
              <a:extLst>
                <a:ext uri="{FF2B5EF4-FFF2-40B4-BE49-F238E27FC236}">
                  <a16:creationId xmlns:a16="http://schemas.microsoft.com/office/drawing/2014/main" id="{16C222B4-9F80-DF67-6C02-CC1A2D4E7B30}"/>
                </a:ext>
              </a:extLst>
            </p:cNvPr>
            <p:cNvSpPr txBox="1"/>
            <p:nvPr/>
          </p:nvSpPr>
          <p:spPr>
            <a:xfrm>
              <a:off x="4268051" y="5418402"/>
              <a:ext cx="877163" cy="590931"/>
            </a:xfrm>
            <a:prstGeom prst="rect">
              <a:avLst/>
            </a:prstGeom>
            <a:noFill/>
          </p:spPr>
          <p:txBody>
            <a:bodyPr wrap="none" rtlCol="0">
              <a:spAutoFit/>
            </a:bodyPr>
            <a:lstStyle/>
            <a:p>
              <a:pPr algn="ctr">
                <a:lnSpc>
                  <a:spcPct val="90000"/>
                </a:lnSpc>
              </a:pPr>
              <a:r>
                <a:rPr lang="en-US" dirty="0"/>
                <a:t>David</a:t>
              </a:r>
            </a:p>
            <a:p>
              <a:pPr algn="ctr">
                <a:lnSpc>
                  <a:spcPct val="90000"/>
                </a:lnSpc>
              </a:pPr>
              <a:r>
                <a:rPr lang="en-US" i="1" dirty="0"/>
                <a:t>he/him</a:t>
              </a:r>
            </a:p>
          </p:txBody>
        </p:sp>
      </p:grpSp>
      <p:grpSp>
        <p:nvGrpSpPr>
          <p:cNvPr id="4" name="Group 3">
            <a:extLst>
              <a:ext uri="{FF2B5EF4-FFF2-40B4-BE49-F238E27FC236}">
                <a16:creationId xmlns:a16="http://schemas.microsoft.com/office/drawing/2014/main" id="{2150C7FF-0319-A641-D984-72DABA206517}"/>
              </a:ext>
            </a:extLst>
          </p:cNvPr>
          <p:cNvGrpSpPr/>
          <p:nvPr/>
        </p:nvGrpSpPr>
        <p:grpSpPr>
          <a:xfrm>
            <a:off x="8647792" y="1188951"/>
            <a:ext cx="1038027" cy="1797939"/>
            <a:chOff x="9605157" y="3871568"/>
            <a:chExt cx="1038027" cy="1797939"/>
          </a:xfrm>
        </p:grpSpPr>
        <p:pic>
          <p:nvPicPr>
            <p:cNvPr id="5" name="Picture 4" descr="A person wearing glasses&#10;&#10;Description automatically generated with medium confidence">
              <a:extLst>
                <a:ext uri="{FF2B5EF4-FFF2-40B4-BE49-F238E27FC236}">
                  <a16:creationId xmlns:a16="http://schemas.microsoft.com/office/drawing/2014/main" id="{43F46FA5-382F-5278-5ABE-83CFF07A02E9}"/>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297" r="9701"/>
            <a:stretch/>
          </p:blipFill>
          <p:spPr>
            <a:xfrm>
              <a:off x="9605157" y="3871568"/>
              <a:ext cx="1038027" cy="1207008"/>
            </a:xfrm>
            <a:prstGeom prst="rect">
              <a:avLst/>
            </a:prstGeom>
          </p:spPr>
        </p:pic>
        <p:sp>
          <p:nvSpPr>
            <p:cNvPr id="6" name="TextBox 5">
              <a:extLst>
                <a:ext uri="{FF2B5EF4-FFF2-40B4-BE49-F238E27FC236}">
                  <a16:creationId xmlns:a16="http://schemas.microsoft.com/office/drawing/2014/main" id="{B1709970-6F4A-3D0E-01AD-C1FDC0AFFB94}"/>
                </a:ext>
              </a:extLst>
            </p:cNvPr>
            <p:cNvSpPr txBox="1"/>
            <p:nvPr/>
          </p:nvSpPr>
          <p:spPr>
            <a:xfrm>
              <a:off x="9685588" y="5078576"/>
              <a:ext cx="877164" cy="590931"/>
            </a:xfrm>
            <a:prstGeom prst="rect">
              <a:avLst/>
            </a:prstGeom>
            <a:noFill/>
          </p:spPr>
          <p:txBody>
            <a:bodyPr wrap="none" rtlCol="0">
              <a:spAutoFit/>
            </a:bodyPr>
            <a:lstStyle/>
            <a:p>
              <a:pPr algn="ctr">
                <a:lnSpc>
                  <a:spcPct val="90000"/>
                </a:lnSpc>
              </a:pPr>
              <a:r>
                <a:rPr lang="en-US" dirty="0"/>
                <a:t>Jared</a:t>
              </a:r>
            </a:p>
            <a:p>
              <a:pPr algn="ctr">
                <a:lnSpc>
                  <a:spcPct val="90000"/>
                </a:lnSpc>
              </a:pPr>
              <a:r>
                <a:rPr lang="en-US" i="1" dirty="0"/>
                <a:t>he/him</a:t>
              </a:r>
            </a:p>
          </p:txBody>
        </p:sp>
      </p:grpSp>
      <p:grpSp>
        <p:nvGrpSpPr>
          <p:cNvPr id="13" name="Group 12">
            <a:extLst>
              <a:ext uri="{FF2B5EF4-FFF2-40B4-BE49-F238E27FC236}">
                <a16:creationId xmlns:a16="http://schemas.microsoft.com/office/drawing/2014/main" id="{00403814-7B73-CDA6-7272-B8EDA62D5E4A}"/>
              </a:ext>
            </a:extLst>
          </p:cNvPr>
          <p:cNvGrpSpPr/>
          <p:nvPr/>
        </p:nvGrpSpPr>
        <p:grpSpPr>
          <a:xfrm>
            <a:off x="7484355" y="1188951"/>
            <a:ext cx="965606" cy="1806323"/>
            <a:chOff x="1655035" y="4155892"/>
            <a:chExt cx="965606" cy="1806323"/>
          </a:xfrm>
        </p:grpSpPr>
        <p:pic>
          <p:nvPicPr>
            <p:cNvPr id="14" name="Picture 13" descr="A person smiling for the camera&#10;&#10;Description automatically generated with medium confidence">
              <a:extLst>
                <a:ext uri="{FF2B5EF4-FFF2-40B4-BE49-F238E27FC236}">
                  <a16:creationId xmlns:a16="http://schemas.microsoft.com/office/drawing/2014/main" id="{99DFB0EC-B047-89F3-7911-3E1AE695772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5035" y="4155892"/>
              <a:ext cx="965606" cy="1207008"/>
            </a:xfrm>
            <a:prstGeom prst="rect">
              <a:avLst/>
            </a:prstGeom>
          </p:spPr>
        </p:pic>
        <p:sp>
          <p:nvSpPr>
            <p:cNvPr id="15" name="TextBox 14">
              <a:extLst>
                <a:ext uri="{FF2B5EF4-FFF2-40B4-BE49-F238E27FC236}">
                  <a16:creationId xmlns:a16="http://schemas.microsoft.com/office/drawing/2014/main" id="{E878E670-F99C-486F-BF14-5410B0248AEA}"/>
                </a:ext>
              </a:extLst>
            </p:cNvPr>
            <p:cNvSpPr txBox="1"/>
            <p:nvPr/>
          </p:nvSpPr>
          <p:spPr>
            <a:xfrm>
              <a:off x="1699256" y="5371284"/>
              <a:ext cx="877163" cy="590931"/>
            </a:xfrm>
            <a:prstGeom prst="rect">
              <a:avLst/>
            </a:prstGeom>
            <a:noFill/>
          </p:spPr>
          <p:txBody>
            <a:bodyPr wrap="none" rtlCol="0">
              <a:spAutoFit/>
            </a:bodyPr>
            <a:lstStyle/>
            <a:p>
              <a:pPr algn="ctr">
                <a:lnSpc>
                  <a:spcPct val="90000"/>
                </a:lnSpc>
              </a:pPr>
              <a:r>
                <a:rPr lang="en-US" dirty="0"/>
                <a:t>Greg</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C927-A5F5-4219-9D1F-E4783D63981C}"/>
              </a:ext>
            </a:extLst>
          </p:cNvPr>
          <p:cNvSpPr>
            <a:spLocks noGrp="1"/>
          </p:cNvSpPr>
          <p:nvPr>
            <p:ph type="title"/>
          </p:nvPr>
        </p:nvSpPr>
        <p:spPr>
          <a:xfrm>
            <a:off x="365759" y="411480"/>
            <a:ext cx="11439459" cy="914400"/>
          </a:xfrm>
        </p:spPr>
        <p:txBody>
          <a:bodyPr/>
          <a:lstStyle/>
          <a:p>
            <a:r>
              <a:rPr lang="en-US" dirty="0"/>
              <a:t>The IDEAS-ECP team works with the ECP community, and beyond, to improve developer productivity and software sustainability as key aspects of increasing overall scientific productivity</a:t>
            </a:r>
          </a:p>
        </p:txBody>
      </p:sp>
      <p:grpSp>
        <p:nvGrpSpPr>
          <p:cNvPr id="4" name="Google Shape;57;p9">
            <a:extLst>
              <a:ext uri="{FF2B5EF4-FFF2-40B4-BE49-F238E27FC236}">
                <a16:creationId xmlns:a16="http://schemas.microsoft.com/office/drawing/2014/main" id="{6A897040-C4A6-4C52-B631-9761F7020CC4}"/>
              </a:ext>
            </a:extLst>
          </p:cNvPr>
          <p:cNvGrpSpPr/>
          <p:nvPr/>
        </p:nvGrpSpPr>
        <p:grpSpPr>
          <a:xfrm>
            <a:off x="546678" y="1820375"/>
            <a:ext cx="11687727" cy="4447977"/>
            <a:chOff x="1841432" y="2034774"/>
            <a:chExt cx="9035635" cy="3438676"/>
          </a:xfrm>
        </p:grpSpPr>
        <p:grpSp>
          <p:nvGrpSpPr>
            <p:cNvPr id="5" name="Google Shape;58;p9">
              <a:extLst>
                <a:ext uri="{FF2B5EF4-FFF2-40B4-BE49-F238E27FC236}">
                  <a16:creationId xmlns:a16="http://schemas.microsoft.com/office/drawing/2014/main" id="{CCA80A9C-C8C1-4B5A-9AB3-13E6B4582831}"/>
                </a:ext>
              </a:extLst>
            </p:cNvPr>
            <p:cNvGrpSpPr/>
            <p:nvPr/>
          </p:nvGrpSpPr>
          <p:grpSpPr>
            <a:xfrm>
              <a:off x="1841432" y="2034774"/>
              <a:ext cx="9035635" cy="3438676"/>
              <a:chOff x="350089" y="1704823"/>
              <a:chExt cx="9035635" cy="3438676"/>
            </a:xfrm>
          </p:grpSpPr>
          <p:sp>
            <p:nvSpPr>
              <p:cNvPr id="15" name="Google Shape;59;p9">
                <a:extLst>
                  <a:ext uri="{FF2B5EF4-FFF2-40B4-BE49-F238E27FC236}">
                    <a16:creationId xmlns:a16="http://schemas.microsoft.com/office/drawing/2014/main" id="{E3CE3542-F229-4858-ADBE-FE4659D2D367}"/>
                  </a:ext>
                </a:extLst>
              </p:cNvPr>
              <p:cNvSpPr/>
              <p:nvPr/>
            </p:nvSpPr>
            <p:spPr>
              <a:xfrm>
                <a:off x="3592800" y="3391840"/>
                <a:ext cx="680399" cy="822591"/>
              </a:xfrm>
              <a:custGeom>
                <a:avLst/>
                <a:gdLst/>
                <a:ahLst/>
                <a:cxnLst/>
                <a:rect l="l" t="t" r="r" b="b"/>
                <a:pathLst>
                  <a:path w="120000" h="120000" extrusionOk="0">
                    <a:moveTo>
                      <a:pt x="0" y="0"/>
                    </a:moveTo>
                    <a:cubicBezTo>
                      <a:pt x="120000" y="0"/>
                      <a:pt x="120000" y="0"/>
                      <a:pt x="120000" y="0"/>
                    </a:cubicBezTo>
                    <a:cubicBezTo>
                      <a:pt x="120000" y="120000"/>
                      <a:pt x="120000" y="120000"/>
                      <a:pt x="120000" y="120000"/>
                    </a:cubicBezTo>
                    <a:cubicBezTo>
                      <a:pt x="53189" y="120000"/>
                      <a:pt x="53189" y="120000"/>
                      <a:pt x="53189" y="120000"/>
                    </a:cubicBezTo>
                    <a:cubicBezTo>
                      <a:pt x="44432" y="120000"/>
                      <a:pt x="37621" y="114476"/>
                      <a:pt x="37621" y="107698"/>
                    </a:cubicBezTo>
                    <a:cubicBezTo>
                      <a:pt x="37621" y="85104"/>
                      <a:pt x="37621" y="85104"/>
                      <a:pt x="37621" y="85104"/>
                    </a:cubicBezTo>
                    <a:cubicBezTo>
                      <a:pt x="37621" y="54225"/>
                      <a:pt x="24000" y="24351"/>
                      <a:pt x="0" y="0"/>
                    </a:cubicBezTo>
                    <a:close/>
                  </a:path>
                </a:pathLst>
              </a:custGeom>
              <a:gradFill>
                <a:gsLst>
                  <a:gs pos="0">
                    <a:srgbClr val="F5D0D0"/>
                  </a:gs>
                  <a:gs pos="100000">
                    <a:srgbClr val="D96868"/>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 name="Google Shape;60;p9">
                <a:extLst>
                  <a:ext uri="{FF2B5EF4-FFF2-40B4-BE49-F238E27FC236}">
                    <a16:creationId xmlns:a16="http://schemas.microsoft.com/office/drawing/2014/main" id="{65BF9471-F37C-4266-B1A2-254E140DE8B0}"/>
                  </a:ext>
                </a:extLst>
              </p:cNvPr>
              <p:cNvSpPr/>
              <p:nvPr/>
            </p:nvSpPr>
            <p:spPr>
              <a:xfrm>
                <a:off x="3209455"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7" name="Google Shape;61;p9">
                <a:extLst>
                  <a:ext uri="{FF2B5EF4-FFF2-40B4-BE49-F238E27FC236}">
                    <a16:creationId xmlns:a16="http://schemas.microsoft.com/office/drawing/2014/main" id="{B075FB73-AD5D-4E9C-B58A-C3EE7639D93B}"/>
                  </a:ext>
                </a:extLst>
              </p:cNvPr>
              <p:cNvSpPr/>
              <p:nvPr/>
            </p:nvSpPr>
            <p:spPr>
              <a:xfrm>
                <a:off x="3201504" y="2527575"/>
                <a:ext cx="1071695" cy="8079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FFF6DB"/>
                  </a:gs>
                  <a:gs pos="100000">
                    <a:srgbClr val="FAD25C"/>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8" name="Google Shape;62;p9">
                <a:extLst>
                  <a:ext uri="{FF2B5EF4-FFF2-40B4-BE49-F238E27FC236}">
                    <a16:creationId xmlns:a16="http://schemas.microsoft.com/office/drawing/2014/main" id="{F62FEA18-C8AB-466F-BC92-A1E77A93DBC7}"/>
                  </a:ext>
                </a:extLst>
              </p:cNvPr>
              <p:cNvSpPr/>
              <p:nvPr/>
            </p:nvSpPr>
            <p:spPr>
              <a:xfrm>
                <a:off x="4340752" y="3391840"/>
                <a:ext cx="711623" cy="822891"/>
              </a:xfrm>
              <a:custGeom>
                <a:avLst/>
                <a:gdLst/>
                <a:ahLst/>
                <a:cxnLst/>
                <a:rect l="l" t="t" r="r" b="b"/>
                <a:pathLst>
                  <a:path w="120000" h="120000" extrusionOk="0">
                    <a:moveTo>
                      <a:pt x="0" y="0"/>
                    </a:moveTo>
                    <a:cubicBezTo>
                      <a:pt x="119999" y="0"/>
                      <a:pt x="119999" y="0"/>
                      <a:pt x="119999" y="0"/>
                    </a:cubicBezTo>
                    <a:cubicBezTo>
                      <a:pt x="95741" y="24602"/>
                      <a:pt x="82156" y="54728"/>
                      <a:pt x="82156" y="86108"/>
                    </a:cubicBezTo>
                    <a:cubicBezTo>
                      <a:pt x="82156" y="107698"/>
                      <a:pt x="82156" y="107698"/>
                      <a:pt x="82156" y="107698"/>
                    </a:cubicBezTo>
                    <a:cubicBezTo>
                      <a:pt x="82156" y="114476"/>
                      <a:pt x="75363" y="120000"/>
                      <a:pt x="66630" y="120000"/>
                    </a:cubicBezTo>
                    <a:cubicBezTo>
                      <a:pt x="0" y="120000"/>
                      <a:pt x="0" y="120000"/>
                      <a:pt x="0" y="120000"/>
                    </a:cubicBezTo>
                    <a:lnTo>
                      <a:pt x="0" y="0"/>
                    </a:lnTo>
                    <a:close/>
                  </a:path>
                </a:pathLst>
              </a:custGeom>
              <a:gradFill>
                <a:gsLst>
                  <a:gs pos="0">
                    <a:srgbClr val="DFE9FB"/>
                  </a:gs>
                  <a:gs pos="100000">
                    <a:srgbClr val="6E9BE7"/>
                  </a:gs>
                </a:gsLst>
                <a:path path="circle">
                  <a:fillToRect l="50000" t="50000" r="50000" b="50000"/>
                </a:path>
                <a:tileRect/>
              </a:gradFill>
              <a:ln>
                <a:noFill/>
              </a:ln>
              <a:effectLst>
                <a:outerShdw blurRad="57785" dist="33020" dir="3180000" algn="ctr">
                  <a:srgbClr val="000000">
                    <a:alpha val="29411"/>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9" name="Google Shape;63;p9">
                <a:extLst>
                  <a:ext uri="{FF2B5EF4-FFF2-40B4-BE49-F238E27FC236}">
                    <a16:creationId xmlns:a16="http://schemas.microsoft.com/office/drawing/2014/main" id="{C548DFF7-632D-4E27-9D01-E18C8DD0B391}"/>
                  </a:ext>
                </a:extLst>
              </p:cNvPr>
              <p:cNvSpPr/>
              <p:nvPr/>
            </p:nvSpPr>
            <p:spPr>
              <a:xfrm>
                <a:off x="3804897" y="4268134"/>
                <a:ext cx="1035600" cy="129300"/>
              </a:xfrm>
              <a:custGeom>
                <a:avLst/>
                <a:gdLst/>
                <a:ahLst/>
                <a:cxnLst/>
                <a:rect l="l" t="t" r="r" b="b"/>
                <a:pathLst>
                  <a:path w="120000" h="120000" extrusionOk="0">
                    <a:moveTo>
                      <a:pt x="9148" y="120000"/>
                    </a:moveTo>
                    <a:cubicBezTo>
                      <a:pt x="110851" y="120000"/>
                      <a:pt x="110851" y="120000"/>
                      <a:pt x="110851" y="120000"/>
                    </a:cubicBezTo>
                    <a:cubicBezTo>
                      <a:pt x="115957" y="120000"/>
                      <a:pt x="120000" y="93176"/>
                      <a:pt x="120000" y="59294"/>
                    </a:cubicBezTo>
                    <a:cubicBezTo>
                      <a:pt x="120000" y="26823"/>
                      <a:pt x="115957" y="0"/>
                      <a:pt x="110851" y="0"/>
                    </a:cubicBezTo>
                    <a:cubicBezTo>
                      <a:pt x="9148" y="0"/>
                      <a:pt x="9148" y="0"/>
                      <a:pt x="9148" y="0"/>
                    </a:cubicBezTo>
                    <a:cubicBezTo>
                      <a:pt x="4042" y="0"/>
                      <a:pt x="0" y="26823"/>
                      <a:pt x="0" y="59294"/>
                    </a:cubicBezTo>
                    <a:cubicBezTo>
                      <a:pt x="0" y="93176"/>
                      <a:pt x="4042" y="120000"/>
                      <a:pt x="9148" y="120000"/>
                    </a:cubicBezTo>
                    <a:close/>
                  </a:path>
                </a:pathLst>
              </a:custGeom>
              <a:gradFill>
                <a:gsLst>
                  <a:gs pos="0">
                    <a:srgbClr val="1077D2"/>
                  </a:gs>
                  <a:gs pos="100000">
                    <a:srgbClr val="093153"/>
                  </a:gs>
                </a:gsLst>
                <a:path path="circle">
                  <a:fillToRect l="50000" t="50000" r="50000" b="50000"/>
                </a:path>
                <a:tileRect/>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20" name="Google Shape;64;p9">
                <a:extLst>
                  <a:ext uri="{FF2B5EF4-FFF2-40B4-BE49-F238E27FC236}">
                    <a16:creationId xmlns:a16="http://schemas.microsoft.com/office/drawing/2014/main" id="{EC602690-6693-4160-8A19-586B228ED72C}"/>
                  </a:ext>
                </a:extLst>
              </p:cNvPr>
              <p:cNvSpPr/>
              <p:nvPr/>
            </p:nvSpPr>
            <p:spPr>
              <a:xfrm>
                <a:off x="3804897" y="4441625"/>
                <a:ext cx="1035600" cy="128400"/>
              </a:xfrm>
              <a:custGeom>
                <a:avLst/>
                <a:gdLst/>
                <a:ahLst/>
                <a:cxnLst/>
                <a:rect l="l" t="t" r="r" b="b"/>
                <a:pathLst>
                  <a:path w="120000" h="120000" extrusionOk="0">
                    <a:moveTo>
                      <a:pt x="110851" y="0"/>
                    </a:moveTo>
                    <a:cubicBezTo>
                      <a:pt x="9148" y="0"/>
                      <a:pt x="9148" y="0"/>
                      <a:pt x="9148" y="0"/>
                    </a:cubicBezTo>
                    <a:cubicBezTo>
                      <a:pt x="4042" y="0"/>
                      <a:pt x="0" y="26823"/>
                      <a:pt x="0" y="60705"/>
                    </a:cubicBezTo>
                    <a:cubicBezTo>
                      <a:pt x="0" y="93176"/>
                      <a:pt x="4042" y="120000"/>
                      <a:pt x="9148" y="120000"/>
                    </a:cubicBezTo>
                    <a:cubicBezTo>
                      <a:pt x="110851" y="120000"/>
                      <a:pt x="110851" y="120000"/>
                      <a:pt x="110851" y="120000"/>
                    </a:cubicBezTo>
                    <a:cubicBezTo>
                      <a:pt x="115957" y="120000"/>
                      <a:pt x="120000" y="93176"/>
                      <a:pt x="120000" y="60705"/>
                    </a:cubicBezTo>
                    <a:cubicBezTo>
                      <a:pt x="120000" y="26823"/>
                      <a:pt x="115957" y="0"/>
                      <a:pt x="110851"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1" name="Google Shape;65;p9">
                <a:extLst>
                  <a:ext uri="{FF2B5EF4-FFF2-40B4-BE49-F238E27FC236}">
                    <a16:creationId xmlns:a16="http://schemas.microsoft.com/office/drawing/2014/main" id="{FBCCD07D-A5F6-48F9-AC1C-4DA772ABDD5F}"/>
                  </a:ext>
                </a:extLst>
              </p:cNvPr>
              <p:cNvSpPr/>
              <p:nvPr/>
            </p:nvSpPr>
            <p:spPr>
              <a:xfrm>
                <a:off x="3938730" y="4614178"/>
                <a:ext cx="750900" cy="129300"/>
              </a:xfrm>
              <a:custGeom>
                <a:avLst/>
                <a:gdLst/>
                <a:ahLst/>
                <a:cxnLst/>
                <a:rect l="l" t="t" r="r" b="b"/>
                <a:pathLst>
                  <a:path w="120000" h="120000" extrusionOk="0">
                    <a:moveTo>
                      <a:pt x="107677" y="0"/>
                    </a:moveTo>
                    <a:cubicBezTo>
                      <a:pt x="12322" y="0"/>
                      <a:pt x="12322" y="0"/>
                      <a:pt x="12322" y="0"/>
                    </a:cubicBezTo>
                    <a:cubicBezTo>
                      <a:pt x="5574" y="0"/>
                      <a:pt x="0" y="26823"/>
                      <a:pt x="0" y="60705"/>
                    </a:cubicBezTo>
                    <a:cubicBezTo>
                      <a:pt x="0" y="93176"/>
                      <a:pt x="5574" y="120000"/>
                      <a:pt x="12322" y="120000"/>
                    </a:cubicBezTo>
                    <a:cubicBezTo>
                      <a:pt x="107677" y="120000"/>
                      <a:pt x="107677" y="120000"/>
                      <a:pt x="107677" y="120000"/>
                    </a:cubicBezTo>
                    <a:cubicBezTo>
                      <a:pt x="114425" y="120000"/>
                      <a:pt x="120000" y="93176"/>
                      <a:pt x="120000" y="60705"/>
                    </a:cubicBezTo>
                    <a:cubicBezTo>
                      <a:pt x="120000" y="26823"/>
                      <a:pt x="114425" y="0"/>
                      <a:pt x="107677" y="0"/>
                    </a:cubicBezTo>
                    <a:close/>
                  </a:path>
                </a:pathLst>
              </a:custGeom>
              <a:gradFill>
                <a:gsLst>
                  <a:gs pos="0">
                    <a:srgbClr val="1077D2"/>
                  </a:gs>
                  <a:gs pos="100000">
                    <a:srgbClr val="093153"/>
                  </a:gs>
                </a:gsLst>
                <a:path path="circle">
                  <a:fillToRect l="100000" t="100000"/>
                </a:path>
                <a:tileRect r="-100000" b="-100000"/>
              </a:gradFill>
              <a:ln w="9525" cap="flat" cmpd="sng">
                <a:solidFill>
                  <a:srgbClr val="66666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2" name="Google Shape;66;p9">
                <a:extLst>
                  <a:ext uri="{FF2B5EF4-FFF2-40B4-BE49-F238E27FC236}">
                    <a16:creationId xmlns:a16="http://schemas.microsoft.com/office/drawing/2014/main" id="{1B38CD61-5233-4711-AC79-46EC42003331}"/>
                  </a:ext>
                </a:extLst>
              </p:cNvPr>
              <p:cNvSpPr/>
              <p:nvPr/>
            </p:nvSpPr>
            <p:spPr>
              <a:xfrm>
                <a:off x="4403098" y="3699124"/>
                <a:ext cx="368700" cy="293400"/>
              </a:xfrm>
              <a:custGeom>
                <a:avLst/>
                <a:gdLst/>
                <a:ahLst/>
                <a:cxnLst/>
                <a:rect l="l" t="t" r="r" b="b"/>
                <a:pathLst>
                  <a:path w="120000" h="120000" extrusionOk="0">
                    <a:moveTo>
                      <a:pt x="102439" y="59999"/>
                    </a:moveTo>
                    <a:cubicBezTo>
                      <a:pt x="102439" y="26938"/>
                      <a:pt x="86341" y="0"/>
                      <a:pt x="66585" y="0"/>
                    </a:cubicBezTo>
                    <a:cubicBezTo>
                      <a:pt x="47560" y="0"/>
                      <a:pt x="32926" y="23265"/>
                      <a:pt x="30731" y="53877"/>
                    </a:cubicBezTo>
                    <a:cubicBezTo>
                      <a:pt x="27804" y="51428"/>
                      <a:pt x="24146" y="50204"/>
                      <a:pt x="21219" y="50204"/>
                    </a:cubicBezTo>
                    <a:cubicBezTo>
                      <a:pt x="9512" y="50204"/>
                      <a:pt x="0" y="64897"/>
                      <a:pt x="0" y="84489"/>
                    </a:cubicBezTo>
                    <a:cubicBezTo>
                      <a:pt x="0" y="104081"/>
                      <a:pt x="9512" y="119999"/>
                      <a:pt x="21219" y="119999"/>
                    </a:cubicBezTo>
                    <a:cubicBezTo>
                      <a:pt x="102439" y="119999"/>
                      <a:pt x="102439" y="119999"/>
                      <a:pt x="102439" y="119999"/>
                    </a:cubicBezTo>
                    <a:cubicBezTo>
                      <a:pt x="111951" y="119999"/>
                      <a:pt x="120000" y="106530"/>
                      <a:pt x="120000" y="90612"/>
                    </a:cubicBezTo>
                    <a:cubicBezTo>
                      <a:pt x="120000" y="73469"/>
                      <a:pt x="111951" y="59999"/>
                      <a:pt x="102439" y="59999"/>
                    </a:cubicBezTo>
                    <a:close/>
                  </a:path>
                </a:pathLst>
              </a:custGeom>
              <a:solidFill>
                <a:srgbClr val="3D85C6"/>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nvGrpSpPr>
              <p:cNvPr id="23" name="Google Shape;67;p9">
                <a:extLst>
                  <a:ext uri="{FF2B5EF4-FFF2-40B4-BE49-F238E27FC236}">
                    <a16:creationId xmlns:a16="http://schemas.microsoft.com/office/drawing/2014/main" id="{05C9FFE1-A517-43F1-916D-70D580F75208}"/>
                  </a:ext>
                </a:extLst>
              </p:cNvPr>
              <p:cNvGrpSpPr/>
              <p:nvPr/>
            </p:nvGrpSpPr>
            <p:grpSpPr>
              <a:xfrm>
                <a:off x="3920363" y="3644695"/>
                <a:ext cx="263451" cy="430974"/>
                <a:chOff x="5362575" y="4343401"/>
                <a:chExt cx="388800" cy="496800"/>
              </a:xfrm>
            </p:grpSpPr>
            <p:sp>
              <p:nvSpPr>
                <p:cNvPr id="38" name="Google Shape;68;p9">
                  <a:extLst>
                    <a:ext uri="{FF2B5EF4-FFF2-40B4-BE49-F238E27FC236}">
                      <a16:creationId xmlns:a16="http://schemas.microsoft.com/office/drawing/2014/main" id="{BCEB518F-A633-4091-ADD7-83C73D88E528}"/>
                    </a:ext>
                  </a:extLst>
                </p:cNvPr>
                <p:cNvSpPr/>
                <p:nvPr/>
              </p:nvSpPr>
              <p:spPr>
                <a:xfrm>
                  <a:off x="5362575" y="4343401"/>
                  <a:ext cx="388800" cy="496800"/>
                </a:xfrm>
                <a:custGeom>
                  <a:avLst/>
                  <a:gdLst/>
                  <a:ahLst/>
                  <a:cxnLst/>
                  <a:rect l="l" t="t" r="r" b="b"/>
                  <a:pathLst>
                    <a:path w="120000" h="120000" extrusionOk="0">
                      <a:moveTo>
                        <a:pt x="100927" y="0"/>
                      </a:moveTo>
                      <a:cubicBezTo>
                        <a:pt x="19072" y="0"/>
                        <a:pt x="19072" y="0"/>
                        <a:pt x="19072" y="0"/>
                      </a:cubicBezTo>
                      <a:cubicBezTo>
                        <a:pt x="8741" y="0"/>
                        <a:pt x="0" y="6839"/>
                        <a:pt x="0" y="14922"/>
                      </a:cubicBezTo>
                      <a:cubicBezTo>
                        <a:pt x="0" y="105077"/>
                        <a:pt x="0" y="105077"/>
                        <a:pt x="0" y="105077"/>
                      </a:cubicBezTo>
                      <a:cubicBezTo>
                        <a:pt x="0" y="113160"/>
                        <a:pt x="8741" y="120000"/>
                        <a:pt x="19072" y="120000"/>
                      </a:cubicBezTo>
                      <a:cubicBezTo>
                        <a:pt x="100927" y="120000"/>
                        <a:pt x="100927" y="120000"/>
                        <a:pt x="100927" y="120000"/>
                      </a:cubicBezTo>
                      <a:cubicBezTo>
                        <a:pt x="111258" y="120000"/>
                        <a:pt x="120000" y="113160"/>
                        <a:pt x="120000" y="105077"/>
                      </a:cubicBezTo>
                      <a:cubicBezTo>
                        <a:pt x="120000" y="14922"/>
                        <a:pt x="120000" y="14922"/>
                        <a:pt x="120000" y="14922"/>
                      </a:cubicBezTo>
                      <a:cubicBezTo>
                        <a:pt x="120000" y="6839"/>
                        <a:pt x="111258" y="0"/>
                        <a:pt x="100927" y="0"/>
                      </a:cubicBezTo>
                      <a:close/>
                      <a:moveTo>
                        <a:pt x="105695" y="105077"/>
                      </a:moveTo>
                      <a:cubicBezTo>
                        <a:pt x="105695" y="106943"/>
                        <a:pt x="104105" y="108808"/>
                        <a:pt x="100927" y="108808"/>
                      </a:cubicBezTo>
                      <a:cubicBezTo>
                        <a:pt x="19072" y="108808"/>
                        <a:pt x="19072" y="108808"/>
                        <a:pt x="19072" y="108808"/>
                      </a:cubicBezTo>
                      <a:cubicBezTo>
                        <a:pt x="15894" y="108808"/>
                        <a:pt x="14304" y="106943"/>
                        <a:pt x="14304" y="105077"/>
                      </a:cubicBezTo>
                      <a:cubicBezTo>
                        <a:pt x="14304" y="14922"/>
                        <a:pt x="14304" y="14922"/>
                        <a:pt x="14304" y="14922"/>
                      </a:cubicBezTo>
                      <a:cubicBezTo>
                        <a:pt x="14304" y="13056"/>
                        <a:pt x="15894" y="11191"/>
                        <a:pt x="19072" y="11191"/>
                      </a:cubicBezTo>
                      <a:cubicBezTo>
                        <a:pt x="100927" y="11191"/>
                        <a:pt x="100927" y="11191"/>
                        <a:pt x="100927" y="11191"/>
                      </a:cubicBezTo>
                      <a:cubicBezTo>
                        <a:pt x="104105" y="11191"/>
                        <a:pt x="105695" y="13056"/>
                        <a:pt x="105695" y="14922"/>
                      </a:cubicBezTo>
                      <a:lnTo>
                        <a:pt x="105695" y="105077"/>
                      </a:lnTo>
                      <a:close/>
                    </a:path>
                  </a:pathLst>
                </a:cu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9" name="Google Shape;69;p9">
                  <a:extLst>
                    <a:ext uri="{FF2B5EF4-FFF2-40B4-BE49-F238E27FC236}">
                      <a16:creationId xmlns:a16="http://schemas.microsoft.com/office/drawing/2014/main" id="{644F3EEA-7AB6-464F-AFDF-A25B00C8BF20}"/>
                    </a:ext>
                  </a:extLst>
                </p:cNvPr>
                <p:cNvSpPr/>
                <p:nvPr/>
              </p:nvSpPr>
              <p:spPr>
                <a:xfrm>
                  <a:off x="5449888" y="4441826"/>
                  <a:ext cx="157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0" name="Google Shape;70;p9">
                  <a:extLst>
                    <a:ext uri="{FF2B5EF4-FFF2-40B4-BE49-F238E27FC236}">
                      <a16:creationId xmlns:a16="http://schemas.microsoft.com/office/drawing/2014/main" id="{0D3EBBFB-C778-421D-A40C-DBCFBD425FFD}"/>
                    </a:ext>
                  </a:extLst>
                </p:cNvPr>
                <p:cNvSpPr/>
                <p:nvPr/>
              </p:nvSpPr>
              <p:spPr>
                <a:xfrm>
                  <a:off x="5449888" y="4525964"/>
                  <a:ext cx="214200" cy="477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1" name="Google Shape;71;p9">
                  <a:extLst>
                    <a:ext uri="{FF2B5EF4-FFF2-40B4-BE49-F238E27FC236}">
                      <a16:creationId xmlns:a16="http://schemas.microsoft.com/office/drawing/2014/main" id="{50480BDC-0026-4721-B4C0-5B9638B5694C}"/>
                    </a:ext>
                  </a:extLst>
                </p:cNvPr>
                <p:cNvSpPr/>
                <p:nvPr/>
              </p:nvSpPr>
              <p:spPr>
                <a:xfrm>
                  <a:off x="5449888" y="4601149"/>
                  <a:ext cx="214200" cy="45900"/>
                </a:xfrm>
                <a:prstGeom prst="rect">
                  <a:avLst/>
                </a:prstGeom>
                <a:solidFill>
                  <a:srgbClr val="E6B8AF"/>
                </a:solidFill>
                <a:ln w="9525" cap="flat" cmpd="sng">
                  <a:solidFill>
                    <a:srgbClr val="000000"/>
                  </a:solidFill>
                  <a:prstDash val="solid"/>
                  <a:round/>
                  <a:headEnd type="none" w="sm" len="sm"/>
                  <a:tailEnd type="none" w="sm" len="sm"/>
                </a:ln>
                <a:effectLst>
                  <a:outerShdw blurRad="57150" dist="28575"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24" name="Google Shape;72;p9">
                <a:extLst>
                  <a:ext uri="{FF2B5EF4-FFF2-40B4-BE49-F238E27FC236}">
                    <a16:creationId xmlns:a16="http://schemas.microsoft.com/office/drawing/2014/main" id="{637155C4-5C2A-4A2A-83AC-3D4EA7002782}"/>
                  </a:ext>
                </a:extLst>
              </p:cNvPr>
              <p:cNvSpPr txBox="1"/>
              <p:nvPr/>
            </p:nvSpPr>
            <p:spPr>
              <a:xfrm>
                <a:off x="713326" y="1882673"/>
                <a:ext cx="2752993" cy="1735728"/>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None/>
                </a:pPr>
                <a:r>
                  <a:rPr lang="en-US" sz="2000" b="1" i="0" u="none" strike="noStrike" cap="none">
                    <a:solidFill>
                      <a:schemeClr val="dk1"/>
                    </a:solidFill>
                    <a:latin typeface="Arial"/>
                    <a:ea typeface="Arial"/>
                    <a:cs typeface="Arial"/>
                    <a:sym typeface="Arial"/>
                  </a:rPr>
                  <a:t>Customize and curate methodologies</a:t>
                </a:r>
                <a:endParaRPr/>
              </a:p>
              <a:p>
                <a:pPr marL="236538" marR="0" lvl="0" indent="-223838"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Target scientific software        productivity and sustainability</a:t>
                </a:r>
                <a:endParaRPr sz="2400" b="0" i="0" u="none" strike="noStrike" cap="none">
                  <a:solidFill>
                    <a:schemeClr val="dk1"/>
                  </a:solidFill>
                  <a:latin typeface="Arial"/>
                  <a:ea typeface="Arial"/>
                  <a:cs typeface="Arial"/>
                  <a:sym typeface="Arial"/>
                </a:endParaRPr>
              </a:p>
              <a:p>
                <a:pPr marL="236538" marR="0" lvl="0" indent="-223838" algn="l" rtl="0">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Use workflow for best practices    content development</a:t>
                </a:r>
                <a:endParaRPr sz="2000" b="1" i="0" u="none" strike="noStrike" cap="none">
                  <a:solidFill>
                    <a:schemeClr val="dk1"/>
                  </a:solidFill>
                  <a:latin typeface="Arial"/>
                  <a:ea typeface="Arial"/>
                  <a:cs typeface="Arial"/>
                  <a:sym typeface="Arial"/>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Arial"/>
                  <a:ea typeface="Arial"/>
                  <a:cs typeface="Arial"/>
                  <a:sym typeface="Arial"/>
                </a:endParaRPr>
              </a:p>
            </p:txBody>
          </p:sp>
          <p:sp>
            <p:nvSpPr>
              <p:cNvPr id="25" name="Google Shape;73;p9">
                <a:extLst>
                  <a:ext uri="{FF2B5EF4-FFF2-40B4-BE49-F238E27FC236}">
                    <a16:creationId xmlns:a16="http://schemas.microsoft.com/office/drawing/2014/main" id="{DCE297F7-EEE8-48C2-B20D-FB06C4D2862F}"/>
                  </a:ext>
                </a:extLst>
              </p:cNvPr>
              <p:cNvSpPr txBox="1"/>
              <p:nvPr/>
            </p:nvSpPr>
            <p:spPr>
              <a:xfrm>
                <a:off x="623210" y="3517256"/>
                <a:ext cx="3415735" cy="1387681"/>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Incrementally and iteratively     improve software practices</a:t>
                </a:r>
                <a:endParaRPr sz="2000" b="1" i="0" u="none" strike="noStrike" cap="none" dirty="0">
                  <a:solidFill>
                    <a:schemeClr val="dk1"/>
                  </a:solidFill>
                  <a:latin typeface="Arial"/>
                  <a:ea typeface="Arial"/>
                  <a:cs typeface="Arial"/>
                  <a:sym typeface="Arial"/>
                </a:endParaRPr>
              </a:p>
              <a:p>
                <a:pPr marL="287338" marR="0" lvl="0" indent="-219075"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Determine high-priority topics for improvement and track progress</a:t>
                </a:r>
                <a:endParaRPr dirty="0"/>
              </a:p>
              <a:p>
                <a:pPr marL="287338" marR="0" lvl="0" indent="-219075" algn="l" rtl="0">
                  <a:spcBef>
                    <a:spcPts val="0"/>
                  </a:spcBef>
                  <a:spcAft>
                    <a:spcPts val="0"/>
                  </a:spcAft>
                  <a:buClr>
                    <a:schemeClr val="dk1"/>
                  </a:buClr>
                  <a:buSzPts val="1400"/>
                  <a:buFont typeface="Arial"/>
                  <a:buChar char="●"/>
                </a:pPr>
                <a:r>
                  <a:rPr lang="en-US" sz="1600" b="0" i="1" u="none" strike="noStrike" cap="none" dirty="0">
                    <a:solidFill>
                      <a:schemeClr val="dk1"/>
                    </a:solidFill>
                    <a:latin typeface="Arial"/>
                    <a:ea typeface="Arial"/>
                    <a:cs typeface="Arial"/>
                    <a:sym typeface="Arial"/>
                  </a:rPr>
                  <a:t>Productivity and Sustainability  Improvement Planning (PSIP) </a:t>
                </a:r>
                <a:endParaRPr dirty="0"/>
              </a:p>
            </p:txBody>
          </p:sp>
          <p:sp>
            <p:nvSpPr>
              <p:cNvPr id="26" name="Google Shape;74;p9">
                <a:extLst>
                  <a:ext uri="{FF2B5EF4-FFF2-40B4-BE49-F238E27FC236}">
                    <a16:creationId xmlns:a16="http://schemas.microsoft.com/office/drawing/2014/main" id="{CA8DE215-A9DF-46FA-9F30-8787EA9CC2CC}"/>
                  </a:ext>
                </a:extLst>
              </p:cNvPr>
              <p:cNvSpPr txBox="1"/>
              <p:nvPr/>
            </p:nvSpPr>
            <p:spPr>
              <a:xfrm>
                <a:off x="5331632" y="1704823"/>
                <a:ext cx="3681959" cy="175617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40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      Establish software communities</a:t>
                </a:r>
                <a:endParaRPr sz="2000" b="1" i="0" u="none" strike="noStrike" cap="none">
                  <a:solidFill>
                    <a:schemeClr val="dk1"/>
                  </a:solidFill>
                  <a:latin typeface="Arial"/>
                  <a:ea typeface="Arial"/>
                  <a:cs typeface="Arial"/>
                  <a:sym typeface="Arial"/>
                </a:endParaRPr>
              </a:p>
              <a:p>
                <a:pPr marL="574675" marR="0" lvl="0" indent="-228600" algn="l" rtl="0">
                  <a:lnSpc>
                    <a:spcPct val="90000"/>
                  </a:lnSpc>
                  <a:spcBef>
                    <a:spcPts val="40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Determine community policies to improve software quality and compatibility</a:t>
                </a:r>
                <a:endParaRPr sz="2400" b="0" i="0" u="none" strike="noStrike" cap="none">
                  <a:solidFill>
                    <a:schemeClr val="dk1"/>
                  </a:solidFill>
                  <a:latin typeface="Arial"/>
                  <a:ea typeface="Arial"/>
                  <a:cs typeface="Arial"/>
                  <a:sym typeface="Arial"/>
                </a:endParaRPr>
              </a:p>
              <a:p>
                <a:pPr marL="574675" marR="0" lvl="0" indent="-228600" algn="l" rtl="0">
                  <a:lnSpc>
                    <a:spcPct val="100000"/>
                  </a:lnSpc>
                  <a:spcBef>
                    <a:spcPts val="0"/>
                  </a:spcBef>
                  <a:spcAft>
                    <a:spcPts val="0"/>
                  </a:spcAft>
                  <a:buClr>
                    <a:schemeClr val="dk1"/>
                  </a:buClr>
                  <a:buSzPts val="1400"/>
                  <a:buFont typeface="Arial"/>
                  <a:buChar char="●"/>
                </a:pPr>
                <a:r>
                  <a:rPr lang="en-US" sz="1600" b="0" i="0" u="none" strike="noStrike" cap="none">
                    <a:solidFill>
                      <a:schemeClr val="dk1"/>
                    </a:solidFill>
                    <a:latin typeface="Arial"/>
                    <a:ea typeface="Arial"/>
                    <a:cs typeface="Arial"/>
                    <a:sym typeface="Arial"/>
                  </a:rPr>
                  <a:t>Create Software Development Kits (SDKs)   to facilitate the combined use of complementary libraries and tools</a:t>
                </a:r>
                <a:endParaRPr sz="2000" b="1" i="0" u="none" strike="noStrike" cap="none">
                  <a:solidFill>
                    <a:schemeClr val="dk1"/>
                  </a:solidFill>
                  <a:latin typeface="Arial"/>
                  <a:ea typeface="Arial"/>
                  <a:cs typeface="Arial"/>
                  <a:sym typeface="Arial"/>
                </a:endParaRPr>
              </a:p>
            </p:txBody>
          </p:sp>
          <p:sp>
            <p:nvSpPr>
              <p:cNvPr id="27" name="Google Shape;75;p9">
                <a:extLst>
                  <a:ext uri="{FF2B5EF4-FFF2-40B4-BE49-F238E27FC236}">
                    <a16:creationId xmlns:a16="http://schemas.microsoft.com/office/drawing/2014/main" id="{25DBFD41-AD77-4263-9A70-9ECBD15E0019}"/>
                  </a:ext>
                </a:extLst>
              </p:cNvPr>
              <p:cNvSpPr txBox="1"/>
              <p:nvPr/>
            </p:nvSpPr>
            <p:spPr>
              <a:xfrm>
                <a:off x="4980962" y="3485624"/>
                <a:ext cx="4404762" cy="1657875"/>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400"/>
                  </a:spcBef>
                  <a:spcAft>
                    <a:spcPts val="0"/>
                  </a:spcAft>
                  <a:buClr>
                    <a:schemeClr val="dk1"/>
                  </a:buClr>
                  <a:buSzPts val="2400"/>
                  <a:buFont typeface="Arial"/>
                  <a:buNone/>
                </a:pPr>
                <a:r>
                  <a:rPr lang="en-US" sz="2400" b="1" i="0" u="none" strike="noStrike" cap="none" dirty="0">
                    <a:solidFill>
                      <a:schemeClr val="dk1"/>
                    </a:solidFill>
                    <a:latin typeface="Arial"/>
                    <a:ea typeface="Arial"/>
                    <a:cs typeface="Arial"/>
                    <a:sym typeface="Arial"/>
                  </a:rPr>
                  <a:t>       </a:t>
                </a:r>
                <a:r>
                  <a:rPr lang="en-US" sz="2000" b="1" i="0" u="none" strike="noStrike" cap="none" dirty="0">
                    <a:solidFill>
                      <a:schemeClr val="dk1"/>
                    </a:solidFill>
                    <a:latin typeface="Arial"/>
                    <a:ea typeface="Arial"/>
                    <a:cs typeface="Arial"/>
                    <a:sym typeface="Arial"/>
                  </a:rPr>
                  <a:t>Engage in community outreach</a:t>
                </a:r>
                <a:endParaRPr sz="2000" b="1" i="0" u="none" strike="noStrike" cap="none" dirty="0">
                  <a:solidFill>
                    <a:schemeClr val="dk1"/>
                  </a:solidFill>
                  <a:latin typeface="Arial"/>
                  <a:ea typeface="Arial"/>
                  <a:cs typeface="Arial"/>
                  <a:sym typeface="Arial"/>
                </a:endParaRPr>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Broad community partnerships </a:t>
                </a:r>
                <a:endParaRPr dirty="0"/>
              </a:p>
              <a:p>
                <a:pPr marL="692150" marR="0" lvl="0" indent="-233362" algn="l" rtl="0">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Collaboration with computing facilities</a:t>
                </a:r>
                <a:endParaRPr sz="1600" b="0" i="0" u="none" strike="noStrike" cap="none" dirty="0">
                  <a:solidFill>
                    <a:schemeClr val="dk1"/>
                  </a:solidFill>
                  <a:latin typeface="Arial"/>
                  <a:ea typeface="Arial"/>
                  <a:cs typeface="Arial"/>
                  <a:sym typeface="Arial"/>
                </a:endParaRPr>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Webinars, tutorials, events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1" u="none" strike="noStrike" cap="none" dirty="0" err="1">
                    <a:solidFill>
                      <a:schemeClr val="dk1"/>
                    </a:solidFill>
                    <a:latin typeface="Arial"/>
                    <a:ea typeface="Arial"/>
                    <a:cs typeface="Arial"/>
                    <a:sym typeface="Arial"/>
                  </a:rPr>
                  <a:t>WhatIs</a:t>
                </a:r>
                <a:r>
                  <a:rPr lang="en-US" sz="1600" b="0" i="0" u="none" strike="noStrike" cap="none" dirty="0">
                    <a:solidFill>
                      <a:schemeClr val="dk1"/>
                    </a:solidFill>
                    <a:latin typeface="Arial"/>
                    <a:ea typeface="Arial"/>
                    <a:cs typeface="Arial"/>
                    <a:sym typeface="Arial"/>
                  </a:rPr>
                  <a:t> and </a:t>
                </a:r>
                <a:r>
                  <a:rPr lang="en-US" sz="1600" b="0" i="1" u="none" strike="noStrike" cap="none" dirty="0" err="1">
                    <a:solidFill>
                      <a:schemeClr val="dk1"/>
                    </a:solidFill>
                    <a:latin typeface="Arial"/>
                    <a:ea typeface="Arial"/>
                    <a:cs typeface="Arial"/>
                    <a:sym typeface="Arial"/>
                  </a:rPr>
                  <a:t>HowTo</a:t>
                </a:r>
                <a:r>
                  <a:rPr lang="en-US" sz="1600" b="0" i="1" u="none" strike="noStrike" cap="none" dirty="0">
                    <a:solidFill>
                      <a:schemeClr val="dk1"/>
                    </a:solidFill>
                    <a:latin typeface="Arial"/>
                    <a:ea typeface="Arial"/>
                    <a:cs typeface="Arial"/>
                    <a:sym typeface="Arial"/>
                  </a:rPr>
                  <a:t> </a:t>
                </a:r>
                <a:r>
                  <a:rPr lang="en-US" sz="1600" b="0" i="0" u="none" strike="noStrike" cap="none" dirty="0">
                    <a:solidFill>
                      <a:schemeClr val="dk1"/>
                    </a:solidFill>
                    <a:latin typeface="Arial"/>
                    <a:ea typeface="Arial"/>
                    <a:cs typeface="Arial"/>
                    <a:sym typeface="Arial"/>
                  </a:rPr>
                  <a:t>docs</a:t>
                </a:r>
                <a:endParaRPr dirty="0"/>
              </a:p>
              <a:p>
                <a:pPr marL="692150" marR="0" lvl="0" indent="-233362"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Better Scientific Software site (</a:t>
                </a:r>
                <a:r>
                  <a:rPr lang="en-US" sz="1600" b="0" i="0" u="sng" strike="noStrike" cap="none" dirty="0">
                    <a:solidFill>
                      <a:srgbClr val="A03123"/>
                    </a:solidFill>
                    <a:latin typeface="Arial"/>
                    <a:ea typeface="Arial"/>
                    <a:cs typeface="Arial"/>
                    <a:sym typeface="Arial"/>
                    <a:hlinkClick r:id="rId2"/>
                  </a:rPr>
                  <a:t>https://bssw.io</a:t>
                </a:r>
                <a:r>
                  <a:rPr lang="en-US" sz="1600" b="0" i="0" u="none" strike="noStrike" cap="none" dirty="0">
                    <a:solidFill>
                      <a:schemeClr val="dk1"/>
                    </a:solidFill>
                    <a:latin typeface="Arial"/>
                    <a:ea typeface="Arial"/>
                    <a:cs typeface="Arial"/>
                    <a:sym typeface="Arial"/>
                  </a:rPr>
                  <a:t>)</a:t>
                </a:r>
                <a:endParaRPr dirty="0"/>
              </a:p>
            </p:txBody>
          </p:sp>
          <p:sp>
            <p:nvSpPr>
              <p:cNvPr id="28" name="Google Shape;76;p9">
                <a:extLst>
                  <a:ext uri="{FF2B5EF4-FFF2-40B4-BE49-F238E27FC236}">
                    <a16:creationId xmlns:a16="http://schemas.microsoft.com/office/drawing/2014/main" id="{D7CAEDC5-F6CF-4E0C-A87C-8496F3F04CBB}"/>
                  </a:ext>
                </a:extLst>
              </p:cNvPr>
              <p:cNvSpPr/>
              <p:nvPr/>
            </p:nvSpPr>
            <p:spPr>
              <a:xfrm flipH="1">
                <a:off x="4344800" y="1807379"/>
                <a:ext cx="1063800" cy="729600"/>
              </a:xfrm>
              <a:custGeom>
                <a:avLst/>
                <a:gdLst/>
                <a:ahLst/>
                <a:cxnLst/>
                <a:rect l="l" t="t" r="r" b="b"/>
                <a:pathLst>
                  <a:path w="120000" h="120000" extrusionOk="0">
                    <a:moveTo>
                      <a:pt x="120000" y="0"/>
                    </a:moveTo>
                    <a:cubicBezTo>
                      <a:pt x="120000" y="120000"/>
                      <a:pt x="120000" y="120000"/>
                      <a:pt x="120000" y="120000"/>
                    </a:cubicBezTo>
                    <a:cubicBezTo>
                      <a:pt x="0" y="120000"/>
                      <a:pt x="0" y="120000"/>
                      <a:pt x="0" y="120000"/>
                    </a:cubicBezTo>
                    <a:cubicBezTo>
                      <a:pt x="13056" y="53750"/>
                      <a:pt x="61761" y="3250"/>
                      <a:pt x="120000" y="0"/>
                    </a:cubicBez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9" name="Google Shape;77;p9">
                <a:extLst>
                  <a:ext uri="{FF2B5EF4-FFF2-40B4-BE49-F238E27FC236}">
                    <a16:creationId xmlns:a16="http://schemas.microsoft.com/office/drawing/2014/main" id="{8DA9F7D6-524D-460C-9EE9-77EC25DC40DC}"/>
                  </a:ext>
                </a:extLst>
              </p:cNvPr>
              <p:cNvSpPr/>
              <p:nvPr/>
            </p:nvSpPr>
            <p:spPr>
              <a:xfrm flipH="1">
                <a:off x="4344800" y="2531025"/>
                <a:ext cx="1071450" cy="793200"/>
              </a:xfrm>
              <a:custGeom>
                <a:avLst/>
                <a:gdLst/>
                <a:ahLst/>
                <a:cxnLst/>
                <a:rect l="l" t="t" r="r" b="b"/>
                <a:pathLst>
                  <a:path w="120000" h="120000" extrusionOk="0">
                    <a:moveTo>
                      <a:pt x="120000" y="0"/>
                    </a:moveTo>
                    <a:cubicBezTo>
                      <a:pt x="120000" y="120000"/>
                      <a:pt x="120000" y="120000"/>
                      <a:pt x="120000" y="120000"/>
                    </a:cubicBezTo>
                    <a:cubicBezTo>
                      <a:pt x="36040" y="120000"/>
                      <a:pt x="36040" y="120000"/>
                      <a:pt x="36040" y="120000"/>
                    </a:cubicBezTo>
                    <a:cubicBezTo>
                      <a:pt x="36040" y="120000"/>
                      <a:pt x="36040" y="120000"/>
                      <a:pt x="36040" y="120000"/>
                    </a:cubicBezTo>
                    <a:cubicBezTo>
                      <a:pt x="14295" y="94809"/>
                      <a:pt x="805" y="60458"/>
                      <a:pt x="201" y="22671"/>
                    </a:cubicBezTo>
                    <a:cubicBezTo>
                      <a:pt x="0" y="15114"/>
                      <a:pt x="604" y="7328"/>
                      <a:pt x="1409" y="0"/>
                    </a:cubicBezTo>
                    <a:lnTo>
                      <a:pt x="120000" y="0"/>
                    </a:lnTo>
                    <a:close/>
                  </a:path>
                </a:pathLst>
              </a:custGeom>
              <a:gradFill>
                <a:gsLst>
                  <a:gs pos="0">
                    <a:srgbClr val="DCECD5"/>
                  </a:gs>
                  <a:gs pos="100000">
                    <a:srgbClr val="93BC81"/>
                  </a:gs>
                </a:gsLst>
                <a:path path="circle">
                  <a:fillToRect l="50000" t="50000" r="50000" b="50000"/>
                </a:path>
                <a:tileRect/>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cxnSp>
            <p:nvCxnSpPr>
              <p:cNvPr id="30" name="Google Shape;78;p9">
                <a:extLst>
                  <a:ext uri="{FF2B5EF4-FFF2-40B4-BE49-F238E27FC236}">
                    <a16:creationId xmlns:a16="http://schemas.microsoft.com/office/drawing/2014/main" id="{8D3B1520-64BC-4139-9B09-09AAFE1B1689}"/>
                  </a:ext>
                </a:extLst>
              </p:cNvPr>
              <p:cNvCxnSpPr/>
              <p:nvPr/>
            </p:nvCxnSpPr>
            <p:spPr>
              <a:xfrm>
                <a:off x="5383744" y="3412972"/>
                <a:ext cx="3419100" cy="1270"/>
              </a:xfrm>
              <a:prstGeom prst="straightConnector1">
                <a:avLst/>
              </a:prstGeom>
              <a:noFill/>
              <a:ln w="19050" cap="flat" cmpd="sng">
                <a:solidFill>
                  <a:schemeClr val="dk2"/>
                </a:solidFill>
                <a:prstDash val="solid"/>
                <a:round/>
                <a:headEnd type="none" w="sm" len="sm"/>
                <a:tailEnd type="none" w="sm" len="sm"/>
              </a:ln>
            </p:spPr>
          </p:cxnSp>
          <p:cxnSp>
            <p:nvCxnSpPr>
              <p:cNvPr id="31" name="Google Shape;79;p9">
                <a:extLst>
                  <a:ext uri="{FF2B5EF4-FFF2-40B4-BE49-F238E27FC236}">
                    <a16:creationId xmlns:a16="http://schemas.microsoft.com/office/drawing/2014/main" id="{720B098A-89CB-498B-A342-6048A12876BE}"/>
                  </a:ext>
                </a:extLst>
              </p:cNvPr>
              <p:cNvCxnSpPr/>
              <p:nvPr/>
            </p:nvCxnSpPr>
            <p:spPr>
              <a:xfrm>
                <a:off x="4723494" y="4887001"/>
                <a:ext cx="3930649"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80;p9">
                <a:extLst>
                  <a:ext uri="{FF2B5EF4-FFF2-40B4-BE49-F238E27FC236}">
                    <a16:creationId xmlns:a16="http://schemas.microsoft.com/office/drawing/2014/main" id="{D75834CA-34FA-42CE-ABD5-DA0DC0938793}"/>
                  </a:ext>
                </a:extLst>
              </p:cNvPr>
              <p:cNvCxnSpPr/>
              <p:nvPr/>
            </p:nvCxnSpPr>
            <p:spPr>
              <a:xfrm>
                <a:off x="379633" y="3413607"/>
                <a:ext cx="2821871" cy="0"/>
              </a:xfrm>
              <a:prstGeom prst="straightConnector1">
                <a:avLst/>
              </a:prstGeom>
              <a:noFill/>
              <a:ln w="19050" cap="flat" cmpd="sng">
                <a:solidFill>
                  <a:schemeClr val="dk2"/>
                </a:solidFill>
                <a:prstDash val="solid"/>
                <a:round/>
                <a:headEnd type="none" w="sm" len="sm"/>
                <a:tailEnd type="none" w="sm" len="sm"/>
              </a:ln>
            </p:spPr>
          </p:cxnSp>
          <p:cxnSp>
            <p:nvCxnSpPr>
              <p:cNvPr id="33" name="Google Shape;81;p9">
                <a:extLst>
                  <a:ext uri="{FF2B5EF4-FFF2-40B4-BE49-F238E27FC236}">
                    <a16:creationId xmlns:a16="http://schemas.microsoft.com/office/drawing/2014/main" id="{E4895343-890B-40EA-90BB-A08B94660608}"/>
                  </a:ext>
                </a:extLst>
              </p:cNvPr>
              <p:cNvCxnSpPr/>
              <p:nvPr/>
            </p:nvCxnSpPr>
            <p:spPr>
              <a:xfrm>
                <a:off x="379633" y="4883864"/>
                <a:ext cx="3500404" cy="6275"/>
              </a:xfrm>
              <a:prstGeom prst="straightConnector1">
                <a:avLst/>
              </a:prstGeom>
              <a:noFill/>
              <a:ln w="19050" cap="flat" cmpd="sng">
                <a:solidFill>
                  <a:schemeClr val="dk2"/>
                </a:solidFill>
                <a:prstDash val="solid"/>
                <a:round/>
                <a:headEnd type="none" w="sm" len="sm"/>
                <a:tailEnd type="none" w="sm" len="sm"/>
              </a:ln>
            </p:spPr>
          </p:cxnSp>
          <p:sp>
            <p:nvSpPr>
              <p:cNvPr id="34" name="Google Shape;82;p9">
                <a:extLst>
                  <a:ext uri="{FF2B5EF4-FFF2-40B4-BE49-F238E27FC236}">
                    <a16:creationId xmlns:a16="http://schemas.microsoft.com/office/drawing/2014/main" id="{18611CA9-32ED-45DC-9609-38B8381D8D7D}"/>
                  </a:ext>
                </a:extLst>
              </p:cNvPr>
              <p:cNvSpPr/>
              <p:nvPr/>
            </p:nvSpPr>
            <p:spPr>
              <a:xfrm>
                <a:off x="397559" y="1986799"/>
                <a:ext cx="263400" cy="255000"/>
              </a:xfrm>
              <a:prstGeom prst="ellipse">
                <a:avLst/>
              </a:prstGeom>
              <a:gradFill>
                <a:gsLst>
                  <a:gs pos="0">
                    <a:srgbClr val="FFF6DB"/>
                  </a:gs>
                  <a:gs pos="100000">
                    <a:srgbClr val="FAD25C"/>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9525" marR="0" lvl="0" indent="0" algn="l"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1</a:t>
                </a:r>
                <a:endParaRPr sz="1600" b="1" i="0" u="none" strike="noStrike" cap="none">
                  <a:solidFill>
                    <a:schemeClr val="dk1"/>
                  </a:solidFill>
                  <a:latin typeface="Arial"/>
                  <a:ea typeface="Arial"/>
                  <a:cs typeface="Arial"/>
                  <a:sym typeface="Arial"/>
                </a:endParaRPr>
              </a:p>
            </p:txBody>
          </p:sp>
          <p:sp>
            <p:nvSpPr>
              <p:cNvPr id="35" name="Google Shape;83;p9">
                <a:extLst>
                  <a:ext uri="{FF2B5EF4-FFF2-40B4-BE49-F238E27FC236}">
                    <a16:creationId xmlns:a16="http://schemas.microsoft.com/office/drawing/2014/main" id="{2C24D25F-8447-4B42-8310-00C76F6EB773}"/>
                  </a:ext>
                </a:extLst>
              </p:cNvPr>
              <p:cNvSpPr/>
              <p:nvPr/>
            </p:nvSpPr>
            <p:spPr>
              <a:xfrm>
                <a:off x="350089" y="3600278"/>
                <a:ext cx="263400" cy="255000"/>
              </a:xfrm>
              <a:prstGeom prst="ellipse">
                <a:avLst/>
              </a:prstGeom>
              <a:gradFill>
                <a:gsLst>
                  <a:gs pos="0">
                    <a:srgbClr val="F5D0D0"/>
                  </a:gs>
                  <a:gs pos="100000">
                    <a:srgbClr val="D96868"/>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2</a:t>
                </a:r>
                <a:endParaRPr sz="1600" b="1" i="0" u="none" strike="noStrike" cap="none">
                  <a:solidFill>
                    <a:schemeClr val="dk1"/>
                  </a:solidFill>
                  <a:latin typeface="Arial"/>
                  <a:ea typeface="Arial"/>
                  <a:cs typeface="Arial"/>
                  <a:sym typeface="Arial"/>
                </a:endParaRPr>
              </a:p>
            </p:txBody>
          </p:sp>
          <p:sp>
            <p:nvSpPr>
              <p:cNvPr id="36" name="Google Shape;84;p9">
                <a:extLst>
                  <a:ext uri="{FF2B5EF4-FFF2-40B4-BE49-F238E27FC236}">
                    <a16:creationId xmlns:a16="http://schemas.microsoft.com/office/drawing/2014/main" id="{B1F891F8-F5F3-4A6F-818E-C81D0463E94E}"/>
                  </a:ext>
                </a:extLst>
              </p:cNvPr>
              <p:cNvSpPr/>
              <p:nvPr/>
            </p:nvSpPr>
            <p:spPr>
              <a:xfrm>
                <a:off x="5342743" y="1986799"/>
                <a:ext cx="263400" cy="255000"/>
              </a:xfrm>
              <a:prstGeom prst="ellipse">
                <a:avLst/>
              </a:prstGeom>
              <a:gradFill>
                <a:gsLst>
                  <a:gs pos="0">
                    <a:srgbClr val="DCECD5"/>
                  </a:gs>
                  <a:gs pos="100000">
                    <a:srgbClr val="93BC8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1600"/>
                  <a:buFont typeface="Arial"/>
                  <a:buNone/>
                </a:pPr>
                <a:r>
                  <a:rPr lang="en-US" sz="1600" b="1" i="0" u="none" strike="noStrike" cap="none">
                    <a:solidFill>
                      <a:schemeClr val="dk1"/>
                    </a:solidFill>
                    <a:latin typeface="Arial"/>
                    <a:ea typeface="Arial"/>
                    <a:cs typeface="Arial"/>
                    <a:sym typeface="Arial"/>
                  </a:rPr>
                  <a:t>3</a:t>
                </a:r>
                <a:endParaRPr sz="1600" b="1" i="0" u="none" strike="noStrike" cap="none">
                  <a:solidFill>
                    <a:schemeClr val="dk1"/>
                  </a:solidFill>
                  <a:latin typeface="Arial"/>
                  <a:ea typeface="Arial"/>
                  <a:cs typeface="Arial"/>
                  <a:sym typeface="Arial"/>
                </a:endParaRPr>
              </a:p>
            </p:txBody>
          </p:sp>
          <p:sp>
            <p:nvSpPr>
              <p:cNvPr id="37" name="Google Shape;85;p9">
                <a:extLst>
                  <a:ext uri="{FF2B5EF4-FFF2-40B4-BE49-F238E27FC236}">
                    <a16:creationId xmlns:a16="http://schemas.microsoft.com/office/drawing/2014/main" id="{5829F924-7306-49ED-926F-017D0F9F7F10}"/>
                  </a:ext>
                </a:extLst>
              </p:cNvPr>
              <p:cNvSpPr/>
              <p:nvPr/>
            </p:nvSpPr>
            <p:spPr>
              <a:xfrm>
                <a:off x="5030156" y="3613399"/>
                <a:ext cx="263400" cy="265869"/>
              </a:xfrm>
              <a:prstGeom prst="ellipse">
                <a:avLst/>
              </a:prstGeom>
              <a:gradFill>
                <a:gsLst>
                  <a:gs pos="0">
                    <a:srgbClr val="DFE9FB"/>
                  </a:gs>
                  <a:gs pos="100000">
                    <a:srgbClr val="6E9BE7"/>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spcBef>
                    <a:spcPts val="0"/>
                  </a:spcBef>
                  <a:spcAft>
                    <a:spcPts val="0"/>
                  </a:spcAft>
                  <a:buClr>
                    <a:srgbClr val="000000"/>
                  </a:buClr>
                  <a:buSzPts val="1100"/>
                  <a:buFont typeface="Arial"/>
                  <a:buNone/>
                </a:pPr>
                <a:r>
                  <a:rPr lang="en-US" sz="1600" b="1" i="0" u="none" strike="noStrike" cap="none">
                    <a:solidFill>
                      <a:schemeClr val="dk1"/>
                    </a:solidFill>
                    <a:latin typeface="Arial"/>
                    <a:ea typeface="Arial"/>
                    <a:cs typeface="Arial"/>
                    <a:sym typeface="Arial"/>
                  </a:rPr>
                  <a:t>4</a:t>
                </a:r>
                <a:endParaRPr sz="1600" b="1" i="0" u="none" strike="noStrike" cap="none">
                  <a:solidFill>
                    <a:schemeClr val="dk1"/>
                  </a:solidFill>
                  <a:latin typeface="Arial"/>
                  <a:ea typeface="Arial"/>
                  <a:cs typeface="Arial"/>
                  <a:sym typeface="Arial"/>
                </a:endParaRPr>
              </a:p>
            </p:txBody>
          </p:sp>
        </p:grpSp>
        <p:sp>
          <p:nvSpPr>
            <p:cNvPr id="6" name="Google Shape;86;p9">
              <a:extLst>
                <a:ext uri="{FF2B5EF4-FFF2-40B4-BE49-F238E27FC236}">
                  <a16:creationId xmlns:a16="http://schemas.microsoft.com/office/drawing/2014/main" id="{57BFD3E3-9154-4FF6-923B-7CCC479FDA28}"/>
                </a:ext>
              </a:extLst>
            </p:cNvPr>
            <p:cNvSpPr/>
            <p:nvPr/>
          </p:nvSpPr>
          <p:spPr>
            <a:xfrm>
              <a:off x="4940262" y="2485476"/>
              <a:ext cx="484500" cy="584700"/>
            </a:xfrm>
            <a:prstGeom prst="verticalScroll">
              <a:avLst>
                <a:gd name="adj" fmla="val 25000"/>
              </a:avLst>
            </a:prstGeom>
            <a:gradFill>
              <a:gsLst>
                <a:gs pos="0">
                  <a:srgbClr val="51AB2A"/>
                </a:gs>
                <a:gs pos="100000">
                  <a:srgbClr val="203E1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7" name="Google Shape;87;p9">
              <a:extLst>
                <a:ext uri="{FF2B5EF4-FFF2-40B4-BE49-F238E27FC236}">
                  <a16:creationId xmlns:a16="http://schemas.microsoft.com/office/drawing/2014/main" id="{B165E845-85BD-4214-B04E-E7F6D374BF47}"/>
                </a:ext>
              </a:extLst>
            </p:cNvPr>
            <p:cNvSpPr/>
            <p:nvPr/>
          </p:nvSpPr>
          <p:spPr>
            <a:xfrm>
              <a:off x="5092662" y="2714076"/>
              <a:ext cx="484500" cy="584700"/>
            </a:xfrm>
            <a:prstGeom prst="verticalScroll">
              <a:avLst>
                <a:gd name="adj" fmla="val 25000"/>
              </a:avLst>
            </a:prstGeom>
            <a:gradFill>
              <a:gsLst>
                <a:gs pos="0">
                  <a:srgbClr val="DB0000"/>
                </a:gs>
                <a:gs pos="100000">
                  <a:srgbClr val="540303"/>
                </a:gs>
              </a:gsLst>
              <a:lin ang="5400012" scaled="0"/>
            </a:gradFill>
            <a:ln w="19050" cap="flat" cmpd="sng">
              <a:solidFill>
                <a:srgbClr val="4C1130"/>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 name="Google Shape;88;p9">
              <a:extLst>
                <a:ext uri="{FF2B5EF4-FFF2-40B4-BE49-F238E27FC236}">
                  <a16:creationId xmlns:a16="http://schemas.microsoft.com/office/drawing/2014/main" id="{CC9C3D10-C045-4E21-A1B4-5EFFA438CC5D}"/>
                </a:ext>
              </a:extLst>
            </p:cNvPr>
            <p:cNvSpPr/>
            <p:nvPr/>
          </p:nvSpPr>
          <p:spPr>
            <a:xfrm>
              <a:off x="5245062" y="2942676"/>
              <a:ext cx="484500" cy="584700"/>
            </a:xfrm>
            <a:prstGeom prst="verticalScroll">
              <a:avLst>
                <a:gd name="adj" fmla="val 25000"/>
              </a:avLst>
            </a:prstGeom>
            <a:gradFill>
              <a:gsLst>
                <a:gs pos="0">
                  <a:srgbClr val="DBD4EB"/>
                </a:gs>
                <a:gs pos="100000">
                  <a:srgbClr val="9180BB"/>
                </a:gs>
              </a:gsLst>
              <a:path path="circle">
                <a:fillToRect l="50000" t="50000" r="50000" b="50000"/>
              </a:path>
              <a:tileRect/>
            </a:gradFill>
            <a:ln w="19050" cap="flat" cmpd="sng">
              <a:solidFill>
                <a:srgbClr val="4C1130"/>
              </a:solidFill>
              <a:prstDash val="solid"/>
              <a:round/>
              <a:headEnd type="none" w="sm" len="sm"/>
              <a:tailEnd type="none" w="sm" len="sm"/>
            </a:ln>
            <a:effectLst>
              <a:outerShdw blurRad="57150" dist="47625"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9" name="Google Shape;89;p9">
              <a:extLst>
                <a:ext uri="{FF2B5EF4-FFF2-40B4-BE49-F238E27FC236}">
                  <a16:creationId xmlns:a16="http://schemas.microsoft.com/office/drawing/2014/main" id="{A9237D9A-44C6-4E6D-B56F-1B35E009A137}"/>
                </a:ext>
              </a:extLst>
            </p:cNvPr>
            <p:cNvSpPr/>
            <p:nvPr/>
          </p:nvSpPr>
          <p:spPr>
            <a:xfrm>
              <a:off x="6240237" y="2776558"/>
              <a:ext cx="178843" cy="232527"/>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0" name="Google Shape;90;p9">
              <a:extLst>
                <a:ext uri="{FF2B5EF4-FFF2-40B4-BE49-F238E27FC236}">
                  <a16:creationId xmlns:a16="http://schemas.microsoft.com/office/drawing/2014/main" id="{8FCB0F79-37D2-4D4D-9336-EFD563DF080B}"/>
                </a:ext>
              </a:extLst>
            </p:cNvPr>
            <p:cNvSpPr/>
            <p:nvPr/>
          </p:nvSpPr>
          <p:spPr>
            <a:xfrm>
              <a:off x="6186051" y="3023625"/>
              <a:ext cx="284815" cy="90922"/>
            </a:xfrm>
            <a:custGeom>
              <a:avLst/>
              <a:gdLst/>
              <a:ahLst/>
              <a:cxnLst/>
              <a:rect l="l" t="t" r="r" b="b"/>
              <a:pathLst>
                <a:path w="120000" h="120000" extrusionOk="0">
                  <a:moveTo>
                    <a:pt x="91510" y="0"/>
                  </a:moveTo>
                  <a:cubicBezTo>
                    <a:pt x="29352" y="0"/>
                    <a:pt x="29352" y="0"/>
                    <a:pt x="29352" y="0"/>
                  </a:cubicBezTo>
                  <a:cubicBezTo>
                    <a:pt x="12949" y="0"/>
                    <a:pt x="0" y="56470"/>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6470"/>
                    <a:pt x="107050" y="0"/>
                    <a:pt x="915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1" name="Google Shape;91;p9">
              <a:extLst>
                <a:ext uri="{FF2B5EF4-FFF2-40B4-BE49-F238E27FC236}">
                  <a16:creationId xmlns:a16="http://schemas.microsoft.com/office/drawing/2014/main" id="{FB830E14-17BA-4AEA-BC98-B2D06369C43A}"/>
                </a:ext>
              </a:extLst>
            </p:cNvPr>
            <p:cNvSpPr/>
            <p:nvPr/>
          </p:nvSpPr>
          <p:spPr>
            <a:xfrm>
              <a:off x="6519992" y="2891964"/>
              <a:ext cx="117165"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2" name="Google Shape;92;p9">
              <a:extLst>
                <a:ext uri="{FF2B5EF4-FFF2-40B4-BE49-F238E27FC236}">
                  <a16:creationId xmlns:a16="http://schemas.microsoft.com/office/drawing/2014/main" id="{5A1DA6FB-EE34-4F31-9D1B-972A7E85B7DE}"/>
                </a:ext>
              </a:extLst>
            </p:cNvPr>
            <p:cNvSpPr/>
            <p:nvPr/>
          </p:nvSpPr>
          <p:spPr>
            <a:xfrm>
              <a:off x="6484708" y="3056134"/>
              <a:ext cx="187654" cy="58669"/>
            </a:xfrm>
            <a:custGeom>
              <a:avLst/>
              <a:gdLst/>
              <a:ahLst/>
              <a:cxnLst/>
              <a:rect l="l" t="t" r="r" b="b"/>
              <a:pathLst>
                <a:path w="120000" h="120000" extrusionOk="0">
                  <a:moveTo>
                    <a:pt x="91304" y="0"/>
                  </a:moveTo>
                  <a:cubicBezTo>
                    <a:pt x="30000" y="0"/>
                    <a:pt x="30000" y="0"/>
                    <a:pt x="30000" y="0"/>
                  </a:cubicBezTo>
                  <a:cubicBezTo>
                    <a:pt x="13043" y="0"/>
                    <a:pt x="0" y="54545"/>
                    <a:pt x="0" y="120000"/>
                  </a:cubicBezTo>
                  <a:cubicBezTo>
                    <a:pt x="0" y="120000"/>
                    <a:pt x="0" y="120000"/>
                    <a:pt x="0" y="120000"/>
                  </a:cubicBezTo>
                  <a:cubicBezTo>
                    <a:pt x="120000" y="120000"/>
                    <a:pt x="120000" y="120000"/>
                    <a:pt x="120000" y="120000"/>
                  </a:cubicBezTo>
                  <a:cubicBezTo>
                    <a:pt x="120000" y="120000"/>
                    <a:pt x="120000" y="120000"/>
                    <a:pt x="120000" y="120000"/>
                  </a:cubicBezTo>
                  <a:cubicBezTo>
                    <a:pt x="120000" y="54545"/>
                    <a:pt x="106956" y="0"/>
                    <a:pt x="91304"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3" name="Google Shape;93;p9">
              <a:extLst>
                <a:ext uri="{FF2B5EF4-FFF2-40B4-BE49-F238E27FC236}">
                  <a16:creationId xmlns:a16="http://schemas.microsoft.com/office/drawing/2014/main" id="{4D516059-9F4F-4819-A598-90746DC3BF2E}"/>
                </a:ext>
              </a:extLst>
            </p:cNvPr>
            <p:cNvSpPr/>
            <p:nvPr/>
          </p:nvSpPr>
          <p:spPr>
            <a:xfrm>
              <a:off x="6020970" y="2891964"/>
              <a:ext cx="118356" cy="152663"/>
            </a:xfrm>
            <a:prstGeom prst="ellipse">
              <a:avLst/>
            </a:pr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4" name="Google Shape;94;p9">
              <a:extLst>
                <a:ext uri="{FF2B5EF4-FFF2-40B4-BE49-F238E27FC236}">
                  <a16:creationId xmlns:a16="http://schemas.microsoft.com/office/drawing/2014/main" id="{56FB8A0F-FDD6-46F2-9C39-5EF247EF824F}"/>
                </a:ext>
              </a:extLst>
            </p:cNvPr>
            <p:cNvSpPr/>
            <p:nvPr/>
          </p:nvSpPr>
          <p:spPr>
            <a:xfrm>
              <a:off x="5986946" y="3056134"/>
              <a:ext cx="185273" cy="58669"/>
            </a:xfrm>
            <a:custGeom>
              <a:avLst/>
              <a:gdLst/>
              <a:ahLst/>
              <a:cxnLst/>
              <a:rect l="l" t="t" r="r" b="b"/>
              <a:pathLst>
                <a:path w="120000" h="120000" extrusionOk="0">
                  <a:moveTo>
                    <a:pt x="29010" y="0"/>
                  </a:moveTo>
                  <a:cubicBezTo>
                    <a:pt x="90989" y="0"/>
                    <a:pt x="90989" y="0"/>
                    <a:pt x="90989" y="0"/>
                  </a:cubicBezTo>
                  <a:cubicBezTo>
                    <a:pt x="106813" y="0"/>
                    <a:pt x="120000" y="54545"/>
                    <a:pt x="120000" y="120000"/>
                  </a:cubicBezTo>
                  <a:cubicBezTo>
                    <a:pt x="120000" y="120000"/>
                    <a:pt x="120000" y="120000"/>
                    <a:pt x="120000" y="120000"/>
                  </a:cubicBezTo>
                  <a:cubicBezTo>
                    <a:pt x="0" y="120000"/>
                    <a:pt x="0" y="120000"/>
                    <a:pt x="0" y="120000"/>
                  </a:cubicBezTo>
                  <a:cubicBezTo>
                    <a:pt x="0" y="120000"/>
                    <a:pt x="0" y="120000"/>
                    <a:pt x="0" y="120000"/>
                  </a:cubicBezTo>
                  <a:cubicBezTo>
                    <a:pt x="0" y="54545"/>
                    <a:pt x="13186" y="0"/>
                    <a:pt x="29010" y="0"/>
                  </a:cubicBezTo>
                  <a:close/>
                </a:path>
              </a:pathLst>
            </a:custGeom>
            <a:solidFill>
              <a:srgbClr val="741B47"/>
            </a:solidFill>
            <a:ln w="9525" cap="flat" cmpd="sng">
              <a:solidFill>
                <a:srgbClr val="434343"/>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096DB8AF-6D3B-4E82-B743-EC4699B06900}"/>
              </a:ext>
            </a:extLst>
          </p:cNvPr>
          <p:cNvSpPr txBox="1"/>
          <p:nvPr/>
        </p:nvSpPr>
        <p:spPr>
          <a:xfrm>
            <a:off x="584894" y="6127075"/>
            <a:ext cx="4320818" cy="683264"/>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solidFill>
              </a:rPr>
              <a:t>For more about our work see this report: </a:t>
            </a:r>
            <a:r>
              <a:rPr lang="en-US" dirty="0">
                <a:solidFill>
                  <a:schemeClr val="tx2"/>
                </a:solidFill>
                <a:hlinkClick r:id="rId3">
                  <a:extLst>
                    <a:ext uri="{A12FA001-AC4F-418D-AE19-62706E023703}">
                      <ahyp:hlinkClr xmlns:ahyp="http://schemas.microsoft.com/office/drawing/2018/hyperlinkcolor" val="tx"/>
                    </a:ext>
                  </a:extLst>
                </a:hlinkClick>
              </a:rPr>
              <a:t>https://doi.org/10.2172/1606662</a:t>
            </a:r>
            <a:endParaRPr lang="en-US" dirty="0">
              <a:solidFill>
                <a:schemeClr val="tx2"/>
              </a:solidFill>
            </a:endParaRPr>
          </a:p>
        </p:txBody>
      </p:sp>
    </p:spTree>
    <p:extLst>
      <p:ext uri="{BB962C8B-B14F-4D97-AF65-F5344CB8AC3E}">
        <p14:creationId xmlns:p14="http://schemas.microsoft.com/office/powerpoint/2010/main" val="210507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r>
              <a:rPr lang="en-US" dirty="0"/>
              <a:t>IDEAS Productivity mailing list: </a:t>
            </a:r>
            <a:r>
              <a:rPr lang="en-US" dirty="0">
                <a:hlinkClick r:id="rId2"/>
              </a:rPr>
              <a:t>http://eepurl.com/cQCyJ5</a:t>
            </a:r>
            <a:endParaRPr lang="en-US" dirty="0"/>
          </a:p>
          <a:p>
            <a:pPr lvl="1"/>
            <a:r>
              <a:rPr lang="en-US" dirty="0"/>
              <a:t>Announcements of IDEAS-organized events</a:t>
            </a:r>
          </a:p>
          <a:p>
            <a:pPr lvl="2"/>
            <a:r>
              <a:rPr lang="en-US" dirty="0"/>
              <a:t>Best Practices for HPC Software Developers webinar series</a:t>
            </a:r>
          </a:p>
          <a:p>
            <a:pPr lvl="2"/>
            <a:r>
              <a:rPr lang="en-US" dirty="0"/>
              <a:t>Strategies for Working Remotely panel series</a:t>
            </a:r>
          </a:p>
          <a:p>
            <a:pPr lvl="2"/>
            <a:r>
              <a:rPr lang="en-US" dirty="0"/>
              <a:t>Software-focused events at major scientific meetings (e.g., SIAM, ISC, SC, etc.)</a:t>
            </a:r>
          </a:p>
          <a:p>
            <a:pPr lvl="1"/>
            <a:r>
              <a:rPr lang="en-US" dirty="0"/>
              <a:t>Typically 2-3 messages per month</a:t>
            </a:r>
          </a:p>
          <a:p>
            <a:pPr>
              <a:spcBef>
                <a:spcPts val="2400"/>
              </a:spcBef>
            </a:pPr>
            <a:r>
              <a:rPr lang="en-US" dirty="0" err="1"/>
              <a:t>BSSw</a:t>
            </a:r>
            <a:r>
              <a:rPr lang="en-US" dirty="0"/>
              <a:t> Digest: </a:t>
            </a:r>
            <a:r>
              <a:rPr lang="en-US" dirty="0">
                <a:hlinkClick r:id="rId3"/>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4"/>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04938" y="4462547"/>
            <a:ext cx="2109916" cy="905256"/>
          </a:xfrm>
          <a:prstGeom prst="rect">
            <a:avLst/>
          </a:prstGeom>
        </p:spPr>
      </p:pic>
      <p:pic>
        <p:nvPicPr>
          <p:cNvPr id="6" name="Picture 5" descr="IDEAS_logo.png">
            <a:extLst>
              <a:ext uri="{FF2B5EF4-FFF2-40B4-BE49-F238E27FC236}">
                <a16:creationId xmlns:a16="http://schemas.microsoft.com/office/drawing/2014/main" id="{08B06B33-62C4-499E-82D4-2CD7AD8844F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9084892" y="2326640"/>
            <a:ext cx="2350008" cy="815135"/>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the resources for this tutorial</a:t>
            </a:r>
          </a:p>
          <a:p>
            <a:r>
              <a:rPr lang="en-US" dirty="0"/>
              <a:t>Each tutorial event has its own page</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a:t>
            </a:r>
            <a:r>
              <a:rPr lang="en-US"/>
              <a:t>easily findable</a:t>
            </a:r>
            <a:endParaRPr lang="en-US" dirty="0"/>
          </a:p>
          <a:p>
            <a:r>
              <a:rPr lang="en-US" dirty="0"/>
              <a:t>Sponsor acknowledgements rarely hurt!</a:t>
            </a:r>
          </a:p>
        </p:txBody>
      </p:sp>
      <p:pic>
        <p:nvPicPr>
          <p:cNvPr id="5" name="Picture 4" descr="Text, letter&#10;&#10;Description automatically generated">
            <a:extLst>
              <a:ext uri="{FF2B5EF4-FFF2-40B4-BE49-F238E27FC236}">
                <a16:creationId xmlns:a16="http://schemas.microsoft.com/office/drawing/2014/main" id="{22D90CE1-3CF5-4211-AEA5-0280F6866E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9267" y="3166700"/>
            <a:ext cx="4990290" cy="28070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0467224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2925</TotalTime>
  <Words>1393</Words>
  <Application>Microsoft Office PowerPoint</Application>
  <PresentationFormat>Custom</PresentationFormat>
  <Paragraphs>164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Arial Black</vt:lpstr>
      <vt:lpstr>Calibri</vt:lpstr>
      <vt:lpstr>Presentations (Wide Screen)</vt:lpstr>
      <vt:lpstr>Software Productivity and Sustainability track</vt:lpstr>
      <vt:lpstr>License, Citation and Acknowledgements</vt:lpstr>
      <vt:lpstr>About Us</vt:lpstr>
      <vt:lpstr>The IDEAS-ECP team works with the ECP community, and beyond, to improve developer productivity and software sustainability as key aspects of increasing overall scientific productivity</vt:lpstr>
      <vt:lpstr>Building an Online Community</vt:lpstr>
      <vt:lpstr>Follow IDEAS and BSSw</vt:lpstr>
      <vt:lpstr>The Importance of Naming</vt:lpstr>
      <vt:lpstr>BSSw Tutorial Web Site</vt:lpstr>
      <vt:lpstr>Explaining Slide 2</vt:lpstr>
      <vt:lpstr>We Want to Interact with You!</vt:lpstr>
      <vt:lpstr>Agenda (morning) </vt:lpstr>
      <vt:lpstr>Agenda (afternoon) </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387</cp:revision>
  <cp:lastPrinted>2017-11-02T18:35:01Z</cp:lastPrinted>
  <dcterms:created xsi:type="dcterms:W3CDTF">2018-11-06T17:28:56Z</dcterms:created>
  <dcterms:modified xsi:type="dcterms:W3CDTF">2023-08-02T17:37:24Z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