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6"/>
  </p:notesMasterIdLst>
  <p:handoutMasterIdLst>
    <p:handoutMasterId r:id="rId47"/>
  </p:handoutMasterIdLst>
  <p:sldIdLst>
    <p:sldId id="626" r:id="rId5"/>
    <p:sldId id="320"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17" r:id="rId21"/>
    <p:sldId id="618" r:id="rId22"/>
    <p:sldId id="623" r:id="rId23"/>
    <p:sldId id="651" r:id="rId24"/>
    <p:sldId id="650" r:id="rId25"/>
    <p:sldId id="619" r:id="rId26"/>
    <p:sldId id="641" r:id="rId27"/>
    <p:sldId id="644" r:id="rId28"/>
    <p:sldId id="652" r:id="rId29"/>
    <p:sldId id="643" r:id="rId30"/>
    <p:sldId id="658" r:id="rId31"/>
    <p:sldId id="653" r:id="rId32"/>
    <p:sldId id="654" r:id="rId33"/>
    <p:sldId id="655" r:id="rId34"/>
    <p:sldId id="656" r:id="rId35"/>
    <p:sldId id="266" r:id="rId36"/>
    <p:sldId id="659" r:id="rId37"/>
    <p:sldId id="629" r:id="rId38"/>
    <p:sldId id="647" r:id="rId39"/>
    <p:sldId id="648" r:id="rId40"/>
    <p:sldId id="630" r:id="rId41"/>
    <p:sldId id="631" r:id="rId42"/>
    <p:sldId id="649" r:id="rId43"/>
    <p:sldId id="632" r:id="rId44"/>
    <p:sldId id="634" r:id="rId4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C39C2F"/>
    <a:srgbClr val="C59C27"/>
    <a:srgbClr val="D13940"/>
    <a:srgbClr val="EF9A1A"/>
    <a:srgbClr val="907262"/>
    <a:srgbClr val="B3CD1F"/>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8/3/2023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8/3/2023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32</a:t>
            </a:fld>
            <a:endParaRPr lang="en-US"/>
          </a:p>
        </p:txBody>
      </p:sp>
    </p:spTree>
    <p:extLst>
      <p:ext uri="{BB962C8B-B14F-4D97-AF65-F5344CB8AC3E}">
        <p14:creationId xmlns:p14="http://schemas.microsoft.com/office/powerpoint/2010/main" val="3940970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33</a:t>
            </a:fld>
            <a:endParaRPr lang="en-US"/>
          </a:p>
        </p:txBody>
      </p:sp>
    </p:spTree>
    <p:extLst>
      <p:ext uri="{BB962C8B-B14F-4D97-AF65-F5344CB8AC3E}">
        <p14:creationId xmlns:p14="http://schemas.microsoft.com/office/powerpoint/2010/main" val="2027609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22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ssw-tutorial/hello-numerical-world"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823822"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r>
              <a:rPr lang="en-US" dirty="0"/>
              <a:t> </a:t>
            </a:r>
            <a:r>
              <a:rPr lang="en-US" sz="2000" dirty="0"/>
              <a:t>(she/her)</a:t>
            </a:r>
            <a:br>
              <a:rPr lang="en-US" sz="2000" u="sng" dirty="0"/>
            </a:br>
            <a:r>
              <a:rPr lang="en-US" sz="2000" dirty="0"/>
              <a:t>Argonne National Laboratory</a:t>
            </a:r>
            <a:endParaRPr lang="en-US" sz="2800" dirty="0"/>
          </a:p>
          <a:p>
            <a:pPr>
              <a:spcBef>
                <a:spcPts val="2800"/>
              </a:spcBef>
            </a:pPr>
            <a:r>
              <a:rPr lang="en-US" sz="2000" b="0" i="0" dirty="0">
                <a:solidFill>
                  <a:srgbClr val="111111"/>
                </a:solidFill>
                <a:effectLst/>
                <a:latin typeface="+mn-lt"/>
              </a:rPr>
              <a:t>Software Productivity and Sustainability track @ Argonne Training Program on Extreme-Scale Computing summer school</a:t>
            </a:r>
          </a:p>
          <a:p>
            <a:pPr>
              <a:spcBef>
                <a:spcPts val="2800"/>
              </a:spcBef>
            </a:pPr>
            <a:r>
              <a:rPr lang="en-US" sz="2000" dirty="0"/>
              <a:t>Contributors: Anshu Dubey (ANL), Mark C. Miller (LLNL), David M. Rogers (ORNL), David E. Bernholdt (ORNL)</a:t>
            </a:r>
            <a:br>
              <a:rPr lang="en-US" sz="2000" dirty="0"/>
            </a:br>
            <a:endParaRPr lang="en-US" sz="2000" dirty="0"/>
          </a:p>
        </p:txBody>
      </p:sp>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modularize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a:t>
            </a:r>
            <a:r>
              <a:rPr lang="en-US" b="0" dirty="0"/>
              <a:t>Refactoring</a:t>
            </a:r>
            <a:r>
              <a:rPr lang="en-US" dirty="0"/>
              <a:t> </a:t>
            </a:r>
            <a:r>
              <a:rPr lang="en-US" b="0" dirty="0" err="1">
                <a:latin typeface="Consolas" panose="020B0609020204030204" pitchFamily="49" charset="0"/>
                <a:cs typeface="Consolas" panose="020B0609020204030204" pitchFamily="49" charset="0"/>
                <a:hlinkClick r:id="rId2"/>
              </a:rPr>
              <a:t>bssw</a:t>
            </a:r>
            <a:r>
              <a:rPr lang="en-US" b="0" dirty="0">
                <a:latin typeface="Consolas" panose="020B0609020204030204" pitchFamily="49" charset="0"/>
                <a:cs typeface="Consolas" panose="020B0609020204030204" pitchFamily="49" charset="0"/>
                <a:hlinkClick r:id="rId2"/>
              </a:rPr>
              <a:t>-tutorial/hello-numerical-world</a:t>
            </a:r>
            <a:endParaRPr lang="en-US" b="0"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510747"/>
            <a:ext cx="11139025" cy="2902227"/>
          </a:xfrm>
        </p:spPr>
        <p:txBody>
          <a:bodyPr>
            <a:normAutofit/>
          </a:bodyPr>
          <a:lstStyle/>
          <a:p>
            <a:pPr lvl="1"/>
            <a:endParaRPr lang="en-US" dirty="0"/>
          </a:p>
          <a:p>
            <a:pPr lvl="1"/>
            <a:endParaRPr lang="en-US" dirty="0"/>
          </a:p>
          <a:p>
            <a:r>
              <a:rPr lang="en-US" dirty="0"/>
              <a:t>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Bernholdt, Greg Becker, and Jared O’Neal, Software Productivity and Sustainability track, in Argonne Training Program on Extreme-Scale Computing, St. Charles, Illinois, 2023. DOI: </a:t>
            </a:r>
            <a:r>
              <a:rPr lang="en-US" sz="1600" b="0" i="0" u="none" strike="noStrike" dirty="0">
                <a:solidFill>
                  <a:srgbClr val="2A7AE2"/>
                </a:solidFill>
                <a:effectLst/>
                <a:latin typeface="+mn-lt"/>
                <a:hlinkClick r:id="rId4"/>
              </a:rPr>
              <a:t>10.6084/m9.figshare.23823822</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261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
        <p:nvSpPr>
          <p:cNvPr id="7" name="Content Placeholder 2">
            <a:extLst>
              <a:ext uri="{FF2B5EF4-FFF2-40B4-BE49-F238E27FC236}">
                <a16:creationId xmlns:a16="http://schemas.microsoft.com/office/drawing/2014/main" id="{E55DE92F-BBBF-0852-12B9-03CB4769B091}"/>
              </a:ext>
            </a:extLst>
          </p:cNvPr>
          <p:cNvSpPr>
            <a:spLocks noGrp="1"/>
          </p:cNvSpPr>
          <p:nvPr>
            <p:ph idx="1"/>
          </p:nvPr>
        </p:nvSpPr>
        <p:spPr>
          <a:xfrm>
            <a:off x="991443" y="3918032"/>
            <a:ext cx="4610100" cy="2103927"/>
          </a:xfrm>
        </p:spPr>
        <p:txBody>
          <a:bodyPr>
            <a:normAutofit fontScale="77500" lnSpcReduction="20000"/>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Tree>
    <p:extLst>
      <p:ext uri="{BB962C8B-B14F-4D97-AF65-F5344CB8AC3E}">
        <p14:creationId xmlns:p14="http://schemas.microsoft.com/office/powerpoint/2010/main" val="3888215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Consider two versions of this code…</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2492</TotalTime>
  <Words>1950</Words>
  <Application>Microsoft Office PowerPoint</Application>
  <PresentationFormat>Custom</PresentationFormat>
  <Paragraphs>381</Paragraphs>
  <Slides>41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Black</vt:lpstr>
      <vt:lpstr>Calibri</vt:lpstr>
      <vt:lpstr>Consolas</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bssw-tutorial/hello-numerical-world</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Map from Here to There: On ramp plan2</vt:lpstr>
      <vt:lpstr>A Real-World Example: FLASH to Flash-X</vt:lpstr>
      <vt:lpstr>A Real-World Example: FLASH to Flash-X</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225</cp:revision>
  <cp:lastPrinted>2017-11-02T18:35:01Z</cp:lastPrinted>
  <dcterms:created xsi:type="dcterms:W3CDTF">2018-11-06T17:28:56Z</dcterms:created>
  <dcterms:modified xsi:type="dcterms:W3CDTF">2023-08-03T23:14:40Z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