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617" r:id="rId5"/>
    <p:sldId id="628" r:id="rId6"/>
    <p:sldId id="308" r:id="rId7"/>
    <p:sldId id="327" r:id="rId8"/>
    <p:sldId id="324" r:id="rId9"/>
    <p:sldId id="329" r:id="rId10"/>
    <p:sldId id="619" r:id="rId11"/>
    <p:sldId id="620" r:id="rId12"/>
    <p:sldId id="622" r:id="rId13"/>
    <p:sldId id="626" r:id="rId14"/>
    <p:sldId id="261" r:id="rId15"/>
    <p:sldId id="62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98" autoAdjust="0"/>
    <p:restoredTop sz="96571" autoAdjust="0"/>
  </p:normalViewPr>
  <p:slideViewPr>
    <p:cSldViewPr snapToGrid="0" showGuides="1">
      <p:cViewPr>
        <p:scale>
          <a:sx n="126" d="100"/>
          <a:sy n="126" d="100"/>
        </p:scale>
        <p:origin x="38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10/26/2023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10/26/2023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4" Type="http://schemas.openxmlformats.org/officeDocument/2006/relationships/hyperlink" Target="https://bssw.io/events/sc23-software-related-event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eg"/><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2" y="724124"/>
            <a:ext cx="8846727" cy="1030930"/>
          </a:xfrm>
        </p:spPr>
        <p:txBody>
          <a:bodyPr/>
          <a:lstStyle/>
          <a:p>
            <a:pPr>
              <a:spcBef>
                <a:spcPts val="3200"/>
              </a:spcBef>
            </a:pPr>
            <a:r>
              <a:rPr lang="en-US" i="0" dirty="0">
                <a:solidFill>
                  <a:srgbClr val="111111"/>
                </a:solidFill>
                <a:effectLst/>
              </a:rPr>
              <a:t>Better Software for Reproducible Science</a:t>
            </a:r>
            <a:endParaRPr lang="en-US" dirty="0"/>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156149" cy="2855300"/>
          </a:xfrm>
        </p:spPr>
        <p:txBody>
          <a:bodyPr/>
          <a:lstStyle/>
          <a:p>
            <a:r>
              <a:rPr lang="en-US" dirty="0"/>
              <a:t>David E. Bernholdt, Patricia A. Grubel, David M. Rogers, and Gregory Watson</a:t>
            </a:r>
          </a:p>
          <a:p>
            <a:r>
              <a:rPr lang="en-US" b="0" i="0" dirty="0">
                <a:solidFill>
                  <a:srgbClr val="111111"/>
                </a:solidFill>
                <a:effectLst/>
                <a:latin typeface="-apple-system"/>
              </a:rPr>
              <a:t>The International Conference for High-Performance Computing, Networking, Storage, and Analysis (SC23) conference</a:t>
            </a:r>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
        <p:nvSpPr>
          <p:cNvPr id="6" name="TextBox 5">
            <a:extLst>
              <a:ext uri="{FF2B5EF4-FFF2-40B4-BE49-F238E27FC236}">
                <a16:creationId xmlns:a16="http://schemas.microsoft.com/office/drawing/2014/main" id="{FD775666-00EA-4946-A36B-827208F32092}"/>
              </a:ext>
            </a:extLst>
          </p:cNvPr>
          <p:cNvSpPr txBox="1"/>
          <p:nvPr/>
        </p:nvSpPr>
        <p:spPr>
          <a:xfrm>
            <a:off x="3361713" y="4043678"/>
            <a:ext cx="5465397" cy="1846659"/>
          </a:xfrm>
          <a:prstGeom prst="rect">
            <a:avLst/>
          </a:prstGeom>
          <a:solidFill>
            <a:srgbClr val="FFFF00"/>
          </a:solidFill>
          <a:ln>
            <a:solidFill>
              <a:schemeClr val="tx1"/>
            </a:solidFill>
          </a:ln>
        </p:spPr>
        <p:txBody>
          <a:bodyPr wrap="square" lIns="118872" tIns="91440" rIns="118872" bIns="91440" rtlCol="0" anchor="ctr" anchorCtr="0">
            <a:spAutoFit/>
          </a:bodyPr>
          <a:lstStyle/>
          <a:p>
            <a:pPr algn="ctr">
              <a:lnSpc>
                <a:spcPct val="90000"/>
              </a:lnSpc>
            </a:pPr>
            <a:r>
              <a:rPr lang="en-US" sz="2400" dirty="0"/>
              <a:t>You may also be interested in these other software-related events at SC23: </a:t>
            </a:r>
            <a:r>
              <a:rPr lang="en-US" sz="2400" dirty="0">
                <a:hlinkClick r:id="rId4"/>
              </a:rPr>
              <a:t>https://bssw.io/events/sc23-software-related-events</a:t>
            </a:r>
            <a:br>
              <a:rPr lang="en-US" sz="2400" dirty="0"/>
            </a:br>
            <a:r>
              <a:rPr lang="en-US" dirty="0"/>
              <a:t>(link is also on tutorial web page)</a:t>
            </a:r>
            <a:endParaRPr lang="en-US" sz="2400" dirty="0"/>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(1/2)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927661847"/>
              </p:ext>
            </p:extLst>
          </p:nvPr>
        </p:nvGraphicFramePr>
        <p:xfrm>
          <a:off x="408175" y="923337"/>
          <a:ext cx="11372473" cy="4669743"/>
        </p:xfrm>
        <a:graphic>
          <a:graphicData uri="http://schemas.openxmlformats.org/drawingml/2006/table">
            <a:tbl>
              <a:tblPr firstRow="1" bandRow="1">
                <a:tableStyleId>{5C22544A-7EE6-4342-B048-85BDC9FD1C3A}</a:tableStyleId>
              </a:tblPr>
              <a:tblGrid>
                <a:gridCol w="1627245">
                  <a:extLst>
                    <a:ext uri="{9D8B030D-6E8A-4147-A177-3AD203B41FA5}">
                      <a16:colId xmlns:a16="http://schemas.microsoft.com/office/drawing/2014/main" val="41390910"/>
                    </a:ext>
                  </a:extLst>
                </a:gridCol>
                <a:gridCol w="6872360">
                  <a:extLst>
                    <a:ext uri="{9D8B030D-6E8A-4147-A177-3AD203B41FA5}">
                      <a16:colId xmlns:a16="http://schemas.microsoft.com/office/drawing/2014/main" val="1261297711"/>
                    </a:ext>
                  </a:extLst>
                </a:gridCol>
                <a:gridCol w="2872868">
                  <a:extLst>
                    <a:ext uri="{9D8B030D-6E8A-4147-A177-3AD203B41FA5}">
                      <a16:colId xmlns:a16="http://schemas.microsoft.com/office/drawing/2014/main" val="3622604584"/>
                    </a:ext>
                  </a:extLst>
                </a:gridCol>
              </a:tblGrid>
              <a:tr h="676863">
                <a:tc>
                  <a:txBody>
                    <a:bodyPr/>
                    <a:lstStyle/>
                    <a:p>
                      <a:pPr algn="r"/>
                      <a:r>
                        <a:rPr lang="en-US" sz="1600" dirty="0">
                          <a:effectLst/>
                        </a:rPr>
                        <a:t>Time (MST)</a:t>
                      </a:r>
                    </a:p>
                  </a:txBody>
                  <a:tcPr marL="114300" marR="114300" marT="76200" marB="76200" anchor="ctr"/>
                </a:tc>
                <a:tc>
                  <a:txBody>
                    <a:bodyPr/>
                    <a:lstStyle/>
                    <a:p>
                      <a:r>
                        <a:rPr lang="en-US" sz="1600" dirty="0">
                          <a:effectLst/>
                        </a:rPr>
                        <a:t>Title</a:t>
                      </a:r>
                    </a:p>
                  </a:txBody>
                  <a:tcPr marL="114300" marR="114300" marT="76200" marB="76200" anchor="ctr"/>
                </a:tc>
                <a:tc>
                  <a:txBody>
                    <a:bodyPr/>
                    <a:lstStyle/>
                    <a:p>
                      <a:r>
                        <a:rPr lang="en-US" sz="1600" dirty="0">
                          <a:effectLst/>
                        </a:rPr>
                        <a:t>Presenter</a:t>
                      </a:r>
                    </a:p>
                  </a:txBody>
                  <a:tcPr marL="114300" marR="114300" marT="76200" marB="76200" anchor="ctr"/>
                </a:tc>
                <a:extLst>
                  <a:ext uri="{0D108BD9-81ED-4DB2-BD59-A6C34878D82A}">
                    <a16:rowId xmlns:a16="http://schemas.microsoft.com/office/drawing/2014/main" val="2098024418"/>
                  </a:ext>
                </a:extLst>
              </a:tr>
              <a:tr h="254856">
                <a:tc>
                  <a:txBody>
                    <a:bodyPr/>
                    <a:lstStyle/>
                    <a:p>
                      <a:pPr algn="r"/>
                      <a:r>
                        <a:rPr lang="en-US" dirty="0">
                          <a:effectLst/>
                        </a:rPr>
                        <a:t>8:30 AM</a:t>
                      </a:r>
                    </a:p>
                  </a:txBody>
                  <a:tcPr marL="142875" marR="142875" marT="95250" marB="95250" anchor="ctr"/>
                </a:tc>
                <a:tc>
                  <a:txBody>
                    <a:bodyPr/>
                    <a:lstStyle/>
                    <a:p>
                      <a:r>
                        <a:rPr lang="en-US">
                          <a:effectLst/>
                        </a:rPr>
                        <a:t>Introduction</a:t>
                      </a:r>
                    </a:p>
                  </a:txBody>
                  <a:tcPr marL="142875" marR="142875" marT="95250" marB="95250" anchor="ctr"/>
                </a:tc>
                <a:tc>
                  <a:txBody>
                    <a:bodyPr/>
                    <a:lstStyle/>
                    <a:p>
                      <a:r>
                        <a:rPr lang="en-US" dirty="0">
                          <a:effectLst/>
                        </a:rPr>
                        <a:t>Patricia A. Grubel (LANL)</a:t>
                      </a:r>
                    </a:p>
                  </a:txBody>
                  <a:tcPr marL="142875" marR="142875" marT="95250" marB="95250" anchor="ctr"/>
                </a:tc>
                <a:extLst>
                  <a:ext uri="{0D108BD9-81ED-4DB2-BD59-A6C34878D82A}">
                    <a16:rowId xmlns:a16="http://schemas.microsoft.com/office/drawing/2014/main" val="2447348272"/>
                  </a:ext>
                </a:extLst>
              </a:tr>
              <a:tr h="300576">
                <a:tc>
                  <a:txBody>
                    <a:bodyPr/>
                    <a:lstStyle/>
                    <a:p>
                      <a:pPr algn="r"/>
                      <a:r>
                        <a:rPr lang="en-US">
                          <a:effectLst/>
                        </a:rPr>
                        <a:t>8:40 AM</a:t>
                      </a:r>
                    </a:p>
                  </a:txBody>
                  <a:tcPr marL="142875" marR="142875" marT="95250" marB="95250" anchor="ctr"/>
                </a:tc>
                <a:tc>
                  <a:txBody>
                    <a:bodyPr/>
                    <a:lstStyle/>
                    <a:p>
                      <a:r>
                        <a:rPr lang="en-US">
                          <a:effectLst/>
                        </a:rPr>
                        <a:t>Motivation and Overview of Best Practices in HPC Software Development</a:t>
                      </a:r>
                    </a:p>
                  </a:txBody>
                  <a:tcPr marL="142875" marR="142875" marT="95250" marB="95250" anchor="ctr"/>
                </a:tc>
                <a:tc>
                  <a:txBody>
                    <a:bodyPr/>
                    <a:lstStyle/>
                    <a:p>
                      <a:r>
                        <a:rPr lang="en-US">
                          <a:effectLst/>
                        </a:rPr>
                        <a:t>Patricia A. Grubel (LANL)</a:t>
                      </a:r>
                    </a:p>
                  </a:txBody>
                  <a:tcPr marL="142875" marR="142875" marT="95250" marB="95250" anchor="ctr"/>
                </a:tc>
                <a:extLst>
                  <a:ext uri="{0D108BD9-81ED-4DB2-BD59-A6C34878D82A}">
                    <a16:rowId xmlns:a16="http://schemas.microsoft.com/office/drawing/2014/main" val="3498345095"/>
                  </a:ext>
                </a:extLst>
              </a:tr>
              <a:tr h="0">
                <a:tc>
                  <a:txBody>
                    <a:bodyPr/>
                    <a:lstStyle/>
                    <a:p>
                      <a:pPr algn="r"/>
                      <a:r>
                        <a:rPr lang="en-US">
                          <a:effectLst/>
                        </a:rPr>
                        <a:t>9:05 AM</a:t>
                      </a:r>
                    </a:p>
                  </a:txBody>
                  <a:tcPr marL="142875" marR="142875" marT="95250" marB="95250" anchor="ctr"/>
                </a:tc>
                <a:tc>
                  <a:txBody>
                    <a:bodyPr/>
                    <a:lstStyle/>
                    <a:p>
                      <a:r>
                        <a:rPr lang="en-US">
                          <a:effectLst/>
                        </a:rPr>
                        <a:t>Scientific Software Design</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1585599665"/>
                  </a:ext>
                </a:extLst>
              </a:tr>
              <a:tr h="0">
                <a:tc>
                  <a:txBody>
                    <a:bodyPr/>
                    <a:lstStyle/>
                    <a:p>
                      <a:pPr algn="r"/>
                      <a:r>
                        <a:rPr lang="en-US">
                          <a:effectLst/>
                        </a:rPr>
                        <a:t>9:30 AM</a:t>
                      </a:r>
                    </a:p>
                  </a:txBody>
                  <a:tcPr marL="142875" marR="142875" marT="95250" marB="95250" anchor="ctr"/>
                </a:tc>
                <a:tc>
                  <a:txBody>
                    <a:bodyPr/>
                    <a:lstStyle/>
                    <a:p>
                      <a:r>
                        <a:rPr lang="en-US">
                          <a:effectLst/>
                        </a:rPr>
                        <a:t>Refactoring Scientific Software</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2760338244"/>
                  </a:ext>
                </a:extLst>
              </a:tr>
              <a:tr h="0">
                <a:tc>
                  <a:txBody>
                    <a:bodyPr/>
                    <a:lstStyle/>
                    <a:p>
                      <a:pPr algn="r"/>
                      <a:r>
                        <a:rPr lang="en-US">
                          <a:effectLst/>
                        </a:rPr>
                        <a:t>10:00 AM</a:t>
                      </a:r>
                    </a:p>
                  </a:txBody>
                  <a:tcPr marL="142875" marR="142875" marT="95250" marB="95250" anchor="ctr"/>
                </a:tc>
                <a:tc>
                  <a:txBody>
                    <a:bodyPr/>
                    <a:lstStyle/>
                    <a:p>
                      <a:r>
                        <a:rPr lang="en-US" i="1">
                          <a:effectLst/>
                        </a:rPr>
                        <a:t>Morning 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897691477"/>
                  </a:ext>
                </a:extLst>
              </a:tr>
              <a:tr h="323436">
                <a:tc>
                  <a:txBody>
                    <a:bodyPr/>
                    <a:lstStyle/>
                    <a:p>
                      <a:pPr algn="r"/>
                      <a:r>
                        <a:rPr lang="en-US">
                          <a:effectLst/>
                        </a:rPr>
                        <a:t>10:30 AM</a:t>
                      </a:r>
                    </a:p>
                  </a:txBody>
                  <a:tcPr marL="142875" marR="142875" marT="95250" marB="95250" anchor="ctr"/>
                </a:tc>
                <a:tc>
                  <a:txBody>
                    <a:bodyPr/>
                    <a:lstStyle/>
                    <a:p>
                      <a:r>
                        <a:rPr lang="en-US">
                          <a:effectLst/>
                        </a:rPr>
                        <a:t>Software Packaging</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2967747853"/>
                  </a:ext>
                </a:extLst>
              </a:tr>
              <a:tr h="0">
                <a:tc>
                  <a:txBody>
                    <a:bodyPr/>
                    <a:lstStyle/>
                    <a:p>
                      <a:pPr algn="r"/>
                      <a:r>
                        <a:rPr lang="en-US">
                          <a:effectLst/>
                        </a:rPr>
                        <a:t>11:00 AM</a:t>
                      </a:r>
                    </a:p>
                  </a:txBody>
                  <a:tcPr marL="142875" marR="142875" marT="95250" marB="95250" anchor="ctr"/>
                </a:tc>
                <a:tc>
                  <a:txBody>
                    <a:bodyPr/>
                    <a:lstStyle/>
                    <a:p>
                      <a:r>
                        <a:rPr lang="en-US">
                          <a:effectLst/>
                        </a:rPr>
                        <a:t>Collaborative Software Development</a:t>
                      </a:r>
                    </a:p>
                  </a:txBody>
                  <a:tcPr marL="142875" marR="142875" marT="95250" marB="95250" anchor="ctr"/>
                </a:tc>
                <a:tc>
                  <a:txBody>
                    <a:bodyPr/>
                    <a:lstStyle/>
                    <a:p>
                      <a:r>
                        <a:rPr lang="en-US">
                          <a:effectLst/>
                        </a:rPr>
                        <a:t>Patricia A. Grubel (LANL)</a:t>
                      </a:r>
                    </a:p>
                  </a:txBody>
                  <a:tcPr marL="142875" marR="142875" marT="95250" marB="95250" anchor="ctr"/>
                </a:tc>
                <a:extLst>
                  <a:ext uri="{0D108BD9-81ED-4DB2-BD59-A6C34878D82A}">
                    <a16:rowId xmlns:a16="http://schemas.microsoft.com/office/drawing/2014/main" val="763903436"/>
                  </a:ext>
                </a:extLst>
              </a:tr>
              <a:tr h="0">
                <a:tc>
                  <a:txBody>
                    <a:bodyPr/>
                    <a:lstStyle/>
                    <a:p>
                      <a:pPr algn="r"/>
                      <a:r>
                        <a:rPr lang="en-US">
                          <a:effectLst/>
                        </a:rPr>
                        <a:t>12:00 PM</a:t>
                      </a:r>
                    </a:p>
                  </a:txBody>
                  <a:tcPr marL="142875" marR="142875" marT="95250" marB="95250" anchor="ctr"/>
                </a:tc>
                <a:tc>
                  <a:txBody>
                    <a:bodyPr/>
                    <a:lstStyle/>
                    <a:p>
                      <a:r>
                        <a:rPr lang="en-US" i="1">
                          <a:effectLst/>
                        </a:rPr>
                        <a:t>Lunch break</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1954771440"/>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(2/2)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3195034602"/>
              </p:ext>
            </p:extLst>
          </p:nvPr>
        </p:nvGraphicFramePr>
        <p:xfrm>
          <a:off x="408175" y="923337"/>
          <a:ext cx="11372473" cy="5134563"/>
        </p:xfrm>
        <a:graphic>
          <a:graphicData uri="http://schemas.openxmlformats.org/drawingml/2006/table">
            <a:tbl>
              <a:tblPr firstRow="1" bandRow="1">
                <a:tableStyleId>{5C22544A-7EE6-4342-B048-85BDC9FD1C3A}</a:tableStyleId>
              </a:tblPr>
              <a:tblGrid>
                <a:gridCol w="1627245">
                  <a:extLst>
                    <a:ext uri="{9D8B030D-6E8A-4147-A177-3AD203B41FA5}">
                      <a16:colId xmlns:a16="http://schemas.microsoft.com/office/drawing/2014/main" val="41390910"/>
                    </a:ext>
                  </a:extLst>
                </a:gridCol>
                <a:gridCol w="6567560">
                  <a:extLst>
                    <a:ext uri="{9D8B030D-6E8A-4147-A177-3AD203B41FA5}">
                      <a16:colId xmlns:a16="http://schemas.microsoft.com/office/drawing/2014/main" val="1261297711"/>
                    </a:ext>
                  </a:extLst>
                </a:gridCol>
                <a:gridCol w="3177668">
                  <a:extLst>
                    <a:ext uri="{9D8B030D-6E8A-4147-A177-3AD203B41FA5}">
                      <a16:colId xmlns:a16="http://schemas.microsoft.com/office/drawing/2014/main" val="3622604584"/>
                    </a:ext>
                  </a:extLst>
                </a:gridCol>
              </a:tblGrid>
              <a:tr h="676863">
                <a:tc>
                  <a:txBody>
                    <a:bodyPr/>
                    <a:lstStyle/>
                    <a:p>
                      <a:pPr algn="r"/>
                      <a:r>
                        <a:rPr lang="en-US" sz="1600" dirty="0">
                          <a:effectLst/>
                        </a:rPr>
                        <a:t>Time (MST)</a:t>
                      </a:r>
                    </a:p>
                  </a:txBody>
                  <a:tcPr marL="114300" marR="114300" marT="76200" marB="76200" anchor="ctr"/>
                </a:tc>
                <a:tc>
                  <a:txBody>
                    <a:bodyPr/>
                    <a:lstStyle/>
                    <a:p>
                      <a:r>
                        <a:rPr lang="en-US" sz="1600" dirty="0">
                          <a:effectLst/>
                        </a:rPr>
                        <a:t>Title</a:t>
                      </a:r>
                    </a:p>
                  </a:txBody>
                  <a:tcPr marL="114300" marR="114300" marT="76200" marB="76200" anchor="ctr"/>
                </a:tc>
                <a:tc>
                  <a:txBody>
                    <a:bodyPr/>
                    <a:lstStyle/>
                    <a:p>
                      <a:r>
                        <a:rPr lang="en-US" sz="1600" dirty="0">
                          <a:effectLst/>
                        </a:rPr>
                        <a:t>Presenter</a:t>
                      </a:r>
                    </a:p>
                  </a:txBody>
                  <a:tcPr marL="114300" marR="114300" marT="76200" marB="76200" anchor="ctr"/>
                </a:tc>
                <a:extLst>
                  <a:ext uri="{0D108BD9-81ED-4DB2-BD59-A6C34878D82A}">
                    <a16:rowId xmlns:a16="http://schemas.microsoft.com/office/drawing/2014/main" val="2098024418"/>
                  </a:ext>
                </a:extLst>
              </a:tr>
              <a:tr h="254856">
                <a:tc>
                  <a:txBody>
                    <a:bodyPr/>
                    <a:lstStyle/>
                    <a:p>
                      <a:pPr algn="r"/>
                      <a:r>
                        <a:rPr lang="en-US">
                          <a:effectLst/>
                        </a:rPr>
                        <a:t>12:00 PM</a:t>
                      </a:r>
                    </a:p>
                  </a:txBody>
                  <a:tcPr marL="142875" marR="142875" marT="95250" marB="95250" anchor="ctr"/>
                </a:tc>
                <a:tc>
                  <a:txBody>
                    <a:bodyPr/>
                    <a:lstStyle/>
                    <a:p>
                      <a:r>
                        <a:rPr lang="en-US" i="1">
                          <a:effectLst/>
                        </a:rPr>
                        <a:t>Lunch 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2447348272"/>
                  </a:ext>
                </a:extLst>
              </a:tr>
              <a:tr h="300576">
                <a:tc>
                  <a:txBody>
                    <a:bodyPr/>
                    <a:lstStyle/>
                    <a:p>
                      <a:pPr algn="r"/>
                      <a:r>
                        <a:rPr lang="en-US">
                          <a:effectLst/>
                        </a:rPr>
                        <a:t>1:00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a:effectLst/>
                        </a:rPr>
                        <a:t>Gregory R. Watson (ORNL)</a:t>
                      </a:r>
                    </a:p>
                  </a:txBody>
                  <a:tcPr marL="142875" marR="142875" marT="95250" marB="95250" anchor="ctr"/>
                </a:tc>
                <a:extLst>
                  <a:ext uri="{0D108BD9-81ED-4DB2-BD59-A6C34878D82A}">
                    <a16:rowId xmlns:a16="http://schemas.microsoft.com/office/drawing/2014/main" val="3498345095"/>
                  </a:ext>
                </a:extLst>
              </a:tr>
              <a:tr h="0">
                <a:tc>
                  <a:txBody>
                    <a:bodyPr/>
                    <a:lstStyle/>
                    <a:p>
                      <a:pPr algn="r"/>
                      <a:r>
                        <a:rPr lang="en-US">
                          <a:effectLst/>
                        </a:rPr>
                        <a:t>2:15 PM</a:t>
                      </a:r>
                    </a:p>
                  </a:txBody>
                  <a:tcPr marL="142875" marR="142875" marT="95250" marB="95250" anchor="ctr"/>
                </a:tc>
                <a:tc>
                  <a:txBody>
                    <a:bodyPr/>
                    <a:lstStyle/>
                    <a:p>
                      <a:r>
                        <a:rPr lang="en-US" dirty="0">
                          <a:effectLst/>
                        </a:rPr>
                        <a:t>Reproducibility of Workflows</a:t>
                      </a:r>
                    </a:p>
                  </a:txBody>
                  <a:tcPr marL="142875" marR="142875" marT="95250" marB="95250" anchor="ctr"/>
                </a:tc>
                <a:tc>
                  <a:txBody>
                    <a:bodyPr/>
                    <a:lstStyle/>
                    <a:p>
                      <a:r>
                        <a:rPr lang="en-US">
                          <a:effectLst/>
                        </a:rPr>
                        <a:t>Gregory R. Watson (ORNL)</a:t>
                      </a:r>
                    </a:p>
                  </a:txBody>
                  <a:tcPr marL="142875" marR="142875" marT="95250" marB="95250" anchor="ctr"/>
                </a:tc>
                <a:extLst>
                  <a:ext uri="{0D108BD9-81ED-4DB2-BD59-A6C34878D82A}">
                    <a16:rowId xmlns:a16="http://schemas.microsoft.com/office/drawing/2014/main" val="1585599665"/>
                  </a:ext>
                </a:extLst>
              </a:tr>
              <a:tr h="0">
                <a:tc>
                  <a:txBody>
                    <a:bodyPr/>
                    <a:lstStyle/>
                    <a:p>
                      <a:pPr algn="r"/>
                      <a:r>
                        <a:rPr lang="en-US">
                          <a:effectLst/>
                        </a:rPr>
                        <a:t>2:45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2760338244"/>
                  </a:ext>
                </a:extLst>
              </a:tr>
              <a:tr h="0">
                <a:tc>
                  <a:txBody>
                    <a:bodyPr/>
                    <a:lstStyle/>
                    <a:p>
                      <a:pPr algn="r"/>
                      <a:r>
                        <a:rPr lang="en-US">
                          <a:effectLst/>
                        </a:rPr>
                        <a:t>3:00 PM</a:t>
                      </a:r>
                    </a:p>
                  </a:txBody>
                  <a:tcPr marL="142875" marR="142875" marT="95250" marB="95250" anchor="ctr"/>
                </a:tc>
                <a:tc>
                  <a:txBody>
                    <a:bodyPr/>
                    <a:lstStyle/>
                    <a:p>
                      <a:r>
                        <a:rPr lang="en-US" i="1">
                          <a:effectLst/>
                        </a:rPr>
                        <a:t>Afternoon 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897691477"/>
                  </a:ext>
                </a:extLst>
              </a:tr>
              <a:tr h="323436">
                <a:tc>
                  <a:txBody>
                    <a:bodyPr/>
                    <a:lstStyle/>
                    <a:p>
                      <a:pPr algn="r"/>
                      <a:r>
                        <a:rPr lang="en-US">
                          <a:effectLst/>
                        </a:rPr>
                        <a:t>3:30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2967747853"/>
                  </a:ext>
                </a:extLst>
              </a:tr>
              <a:tr h="0">
                <a:tc>
                  <a:txBody>
                    <a:bodyPr/>
                    <a:lstStyle/>
                    <a:p>
                      <a:pPr algn="r"/>
                      <a:r>
                        <a:rPr lang="en-US">
                          <a:effectLst/>
                        </a:rPr>
                        <a:t>3:45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763903436"/>
                  </a:ext>
                </a:extLst>
              </a:tr>
              <a:tr h="0">
                <a:tc>
                  <a:txBody>
                    <a:bodyPr/>
                    <a:lstStyle/>
                    <a:p>
                      <a:pPr algn="r"/>
                      <a:r>
                        <a:rPr lang="en-US">
                          <a:effectLst/>
                        </a:rPr>
                        <a:t>4:45 PM</a:t>
                      </a:r>
                    </a:p>
                  </a:txBody>
                  <a:tcPr marL="142875" marR="142875" marT="95250" marB="95250" anchor="ctr"/>
                </a:tc>
                <a:tc>
                  <a:txBody>
                    <a:bodyPr/>
                    <a:lstStyle/>
                    <a:p>
                      <a:r>
                        <a:rPr lang="en-US" dirty="0">
                          <a:effectLst/>
                        </a:rPr>
                        <a:t>Summary</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1954771440"/>
                  </a:ext>
                </a:extLst>
              </a:tr>
              <a:tr h="0">
                <a:tc>
                  <a:txBody>
                    <a:bodyPr/>
                    <a:lstStyle/>
                    <a:p>
                      <a:pPr algn="r"/>
                      <a:r>
                        <a:rPr lang="en-US" dirty="0">
                          <a:effectLst/>
                        </a:rPr>
                        <a:t>5:00 PM</a:t>
                      </a:r>
                    </a:p>
                  </a:txBody>
                  <a:tcPr marL="142875" marR="142875" marT="95250" marB="95250" anchor="ctr"/>
                </a:tc>
                <a:tc>
                  <a:txBody>
                    <a:bodyPr/>
                    <a:lstStyle/>
                    <a:p>
                      <a:r>
                        <a:rPr lang="en-US" i="1" dirty="0">
                          <a:effectLst/>
                        </a:rPr>
                        <a:t>Adjourn</a:t>
                      </a: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2813157479"/>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82407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9E47805-2E41-0D24-F0EF-0D9F68754C5D}"/>
              </a:ext>
            </a:extLst>
          </p:cNvPr>
          <p:cNvGrpSpPr/>
          <p:nvPr/>
        </p:nvGrpSpPr>
        <p:grpSpPr>
          <a:xfrm>
            <a:off x="6523295" y="1191022"/>
            <a:ext cx="1009507" cy="1851663"/>
            <a:chOff x="8066531" y="1374891"/>
            <a:chExt cx="1009507" cy="1851663"/>
          </a:xfrm>
        </p:grpSpPr>
        <p:pic>
          <p:nvPicPr>
            <p:cNvPr id="11" name="Picture 10">
              <a:extLst>
                <a:ext uri="{FF2B5EF4-FFF2-40B4-BE49-F238E27FC236}">
                  <a16:creationId xmlns:a16="http://schemas.microsoft.com/office/drawing/2014/main" id="{387C8B9B-A1D2-0E18-5DEA-3DCC2ECAD7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2" name="TextBox 11">
              <a:extLst>
                <a:ext uri="{FF2B5EF4-FFF2-40B4-BE49-F238E27FC236}">
                  <a16:creationId xmlns:a16="http://schemas.microsoft.com/office/drawing/2014/main" id="{F38E0A13-3968-EA98-857E-18B902325559}"/>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409507" y="1198438"/>
            <a:ext cx="11369809" cy="4047778"/>
          </a:xfrm>
        </p:spPr>
        <p:txBody>
          <a:bodyPr/>
          <a:lstStyle/>
          <a:p>
            <a:pPr>
              <a:spcBef>
                <a:spcPts val="1000"/>
              </a:spcBef>
            </a:pPr>
            <a:r>
              <a:rPr lang="en-US" dirty="0"/>
              <a:t>David E. Bernholdt, ORNL</a:t>
            </a:r>
          </a:p>
          <a:p>
            <a:pPr>
              <a:spcBef>
                <a:spcPts val="1000"/>
              </a:spcBef>
            </a:pPr>
            <a:r>
              <a:rPr lang="en-US" dirty="0"/>
              <a:t>Patricia A. Grubel, LANL</a:t>
            </a:r>
          </a:p>
          <a:p>
            <a:pPr>
              <a:spcBef>
                <a:spcPts val="1000"/>
              </a:spcBef>
            </a:pPr>
            <a:r>
              <a:rPr lang="en-US" dirty="0"/>
              <a:t>David M. Rogers, ORNL</a:t>
            </a:r>
          </a:p>
          <a:p>
            <a:pPr>
              <a:spcBef>
                <a:spcPts val="1000"/>
              </a:spcBef>
            </a:pPr>
            <a:r>
              <a:rPr lang="en-US" dirty="0"/>
              <a:t>Gregory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grpSp>
        <p:nvGrpSpPr>
          <p:cNvPr id="4" name="Group 3">
            <a:extLst>
              <a:ext uri="{FF2B5EF4-FFF2-40B4-BE49-F238E27FC236}">
                <a16:creationId xmlns:a16="http://schemas.microsoft.com/office/drawing/2014/main" id="{FB556DB8-D50A-7346-1321-5D7CDF2F73B1}"/>
              </a:ext>
            </a:extLst>
          </p:cNvPr>
          <p:cNvGrpSpPr/>
          <p:nvPr/>
        </p:nvGrpSpPr>
        <p:grpSpPr>
          <a:xfrm>
            <a:off x="4961654" y="1198438"/>
            <a:ext cx="1038027" cy="1796940"/>
            <a:chOff x="2690082" y="4212393"/>
            <a:chExt cx="1038027" cy="1796940"/>
          </a:xfrm>
        </p:grpSpPr>
        <p:pic>
          <p:nvPicPr>
            <p:cNvPr id="6" name="Picture 5" descr="A person wearing glasses&#10;&#10;Description automatically generated with low confidence">
              <a:extLst>
                <a:ext uri="{FF2B5EF4-FFF2-40B4-BE49-F238E27FC236}">
                  <a16:creationId xmlns:a16="http://schemas.microsoft.com/office/drawing/2014/main" id="{B6882300-2E77-64EB-4F71-DA922E61B0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53" t="854" r="5947" b="-854"/>
            <a:stretch/>
          </p:blipFill>
          <p:spPr>
            <a:xfrm>
              <a:off x="2690082" y="4212393"/>
              <a:ext cx="1038027" cy="1207008"/>
            </a:xfrm>
            <a:prstGeom prst="rect">
              <a:avLst/>
            </a:prstGeom>
          </p:spPr>
        </p:pic>
        <p:sp>
          <p:nvSpPr>
            <p:cNvPr id="7" name="TextBox 6">
              <a:extLst>
                <a:ext uri="{FF2B5EF4-FFF2-40B4-BE49-F238E27FC236}">
                  <a16:creationId xmlns:a16="http://schemas.microsoft.com/office/drawing/2014/main" id="{5DC6A828-15FC-300B-CD50-DB401FC7F744}"/>
                </a:ext>
              </a:extLst>
            </p:cNvPr>
            <p:cNvSpPr txBox="1"/>
            <p:nvPr/>
          </p:nvSpPr>
          <p:spPr>
            <a:xfrm>
              <a:off x="2712806" y="5418402"/>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D3427B7C-1BDA-8C1C-69DC-D7F128CDE26D}"/>
              </a:ext>
            </a:extLst>
          </p:cNvPr>
          <p:cNvGrpSpPr/>
          <p:nvPr/>
        </p:nvGrpSpPr>
        <p:grpSpPr>
          <a:xfrm>
            <a:off x="8183400" y="1215546"/>
            <a:ext cx="1005403" cy="1805497"/>
            <a:chOff x="10526802" y="1346049"/>
            <a:chExt cx="1005403" cy="1805497"/>
          </a:xfrm>
        </p:grpSpPr>
        <p:pic>
          <p:nvPicPr>
            <p:cNvPr id="9" name="Picture 8" descr="A person wearing glasses&#10;&#10;Description automatically generated with medium confidence">
              <a:extLst>
                <a:ext uri="{FF2B5EF4-FFF2-40B4-BE49-F238E27FC236}">
                  <a16:creationId xmlns:a16="http://schemas.microsoft.com/office/drawing/2014/main" id="{EE765C1C-D92D-8E8D-DD43-708190CE9003}"/>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10" name="TextBox 9">
              <a:extLst>
                <a:ext uri="{FF2B5EF4-FFF2-40B4-BE49-F238E27FC236}">
                  <a16:creationId xmlns:a16="http://schemas.microsoft.com/office/drawing/2014/main" id="{746E4FA7-D9EE-AE8A-0C3C-EF3AB750A765}"/>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
        <p:nvSpPr>
          <p:cNvPr id="15" name="TextBox 14">
            <a:extLst>
              <a:ext uri="{FF2B5EF4-FFF2-40B4-BE49-F238E27FC236}">
                <a16:creationId xmlns:a16="http://schemas.microsoft.com/office/drawing/2014/main" id="{2CD48F1C-6C06-9FA0-AD37-2D6B3479DE27}"/>
              </a:ext>
            </a:extLst>
          </p:cNvPr>
          <p:cNvSpPr txBox="1"/>
          <p:nvPr/>
        </p:nvSpPr>
        <p:spPr>
          <a:xfrm>
            <a:off x="-457200" y="-1717978"/>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8" name="Group 17">
            <a:extLst>
              <a:ext uri="{FF2B5EF4-FFF2-40B4-BE49-F238E27FC236}">
                <a16:creationId xmlns:a16="http://schemas.microsoft.com/office/drawing/2014/main" id="{051E86D2-2D18-6DAD-A78D-D21718ABDD83}"/>
              </a:ext>
            </a:extLst>
          </p:cNvPr>
          <p:cNvGrpSpPr/>
          <p:nvPr/>
        </p:nvGrpSpPr>
        <p:grpSpPr>
          <a:xfrm>
            <a:off x="9556593" y="1180578"/>
            <a:ext cx="1300357" cy="1862107"/>
            <a:chOff x="10379326" y="1289439"/>
            <a:chExt cx="1300357" cy="1862107"/>
          </a:xfrm>
        </p:grpSpPr>
        <p:pic>
          <p:nvPicPr>
            <p:cNvPr id="19" name="Picture 18">
              <a:extLst>
                <a:ext uri="{FF2B5EF4-FFF2-40B4-BE49-F238E27FC236}">
                  <a16:creationId xmlns:a16="http://schemas.microsoft.com/office/drawing/2014/main" id="{23D64F1C-0D77-EB89-5ECC-F9A86696135C}"/>
                </a:ext>
              </a:extLst>
            </p:cNvPr>
            <p:cNvPicPr>
              <a:picLocks noChangeAspect="1"/>
            </p:cNvPicPr>
            <p:nvPr/>
          </p:nvPicPr>
          <p:blipFill>
            <a:blip r:embed="rId6">
              <a:extLst>
                <a:ext uri="{28A0092B-C50C-407E-A947-70E740481C1C}">
                  <a14:useLocalDpi xmlns:a14="http://schemas.microsoft.com/office/drawing/2010/main" val="0"/>
                </a:ext>
              </a:extLst>
            </a:blip>
            <a:srcRect l="11333" r="11333"/>
            <a:stretch/>
          </p:blipFill>
          <p:spPr>
            <a:xfrm>
              <a:off x="10562794" y="1289439"/>
              <a:ext cx="933420" cy="1207008"/>
            </a:xfrm>
            <a:prstGeom prst="rect">
              <a:avLst/>
            </a:prstGeom>
          </p:spPr>
        </p:pic>
        <p:sp>
          <p:nvSpPr>
            <p:cNvPr id="20" name="TextBox 19">
              <a:extLst>
                <a:ext uri="{FF2B5EF4-FFF2-40B4-BE49-F238E27FC236}">
                  <a16:creationId xmlns:a16="http://schemas.microsoft.com/office/drawing/2014/main" id="{5740A3EC-EB28-7D94-3864-184BCF754013}"/>
                </a:ext>
              </a:extLst>
            </p:cNvPr>
            <p:cNvSpPr txBox="1"/>
            <p:nvPr/>
          </p:nvSpPr>
          <p:spPr>
            <a:xfrm>
              <a:off x="10379326" y="2560615"/>
              <a:ext cx="1300357" cy="590931"/>
            </a:xfrm>
            <a:prstGeom prst="rect">
              <a:avLst/>
            </a:prstGeom>
            <a:noFill/>
          </p:spPr>
          <p:txBody>
            <a:bodyPr wrap="none" rtlCol="0">
              <a:spAutoFit/>
            </a:bodyPr>
            <a:lstStyle/>
            <a:p>
              <a:pPr algn="ctr">
                <a:lnSpc>
                  <a:spcPct val="90000"/>
                </a:lnSpc>
              </a:pPr>
              <a:r>
                <a:rPr lang="en-US" dirty="0"/>
                <a:t>Gregory W</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2843</TotalTime>
  <Words>1453</Words>
  <Application>Microsoft Office PowerPoint</Application>
  <PresentationFormat>Custom</PresentationFormat>
  <Paragraphs>162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Arial Black</vt:lpstr>
      <vt:lpstr>Calibri</vt:lpstr>
      <vt:lpstr>Presentations (Wide Screen)</vt:lpstr>
      <vt:lpstr>Better Software for Reproducible Science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(1/2) </vt:lpstr>
      <vt:lpstr>Agenda (2/2)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350</cp:revision>
  <cp:lastPrinted>2017-11-02T18:35:01Z</cp:lastPrinted>
  <dcterms:created xsi:type="dcterms:W3CDTF">2018-11-06T17:28:56Z</dcterms:created>
  <dcterms:modified xsi:type="dcterms:W3CDTF">2023-10-27T02:15:35Z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