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41"/>
  </p:notesMasterIdLst>
  <p:handoutMasterIdLst>
    <p:handoutMasterId r:id="rId42"/>
  </p:handoutMasterIdLst>
  <p:sldIdLst>
    <p:sldId id="5601" r:id="rId5"/>
    <p:sldId id="320" r:id="rId6"/>
    <p:sldId id="5590" r:id="rId7"/>
    <p:sldId id="5577" r:id="rId8"/>
    <p:sldId id="5591" r:id="rId9"/>
    <p:sldId id="5593" r:id="rId10"/>
    <p:sldId id="5579" r:id="rId11"/>
    <p:sldId id="5580" r:id="rId12"/>
    <p:sldId id="5581" r:id="rId13"/>
    <p:sldId id="5583" r:id="rId14"/>
    <p:sldId id="5576" r:id="rId15"/>
    <p:sldId id="5570" r:id="rId16"/>
    <p:sldId id="5584" r:id="rId17"/>
    <p:sldId id="5585" r:id="rId18"/>
    <p:sldId id="5587" r:id="rId19"/>
    <p:sldId id="5586" r:id="rId20"/>
    <p:sldId id="5596" r:id="rId21"/>
    <p:sldId id="5597" r:id="rId22"/>
    <p:sldId id="5598" r:id="rId23"/>
    <p:sldId id="5599" r:id="rId24"/>
    <p:sldId id="641" r:id="rId25"/>
    <p:sldId id="5600" r:id="rId26"/>
    <p:sldId id="642" r:id="rId27"/>
    <p:sldId id="5595" r:id="rId28"/>
    <p:sldId id="677" r:id="rId29"/>
    <p:sldId id="5560" r:id="rId30"/>
    <p:sldId id="5567" r:id="rId31"/>
    <p:sldId id="5673" r:id="rId32"/>
    <p:sldId id="5681" r:id="rId33"/>
    <p:sldId id="5675" r:id="rId34"/>
    <p:sldId id="5676" r:id="rId35"/>
    <p:sldId id="5677" r:id="rId36"/>
    <p:sldId id="5678" r:id="rId37"/>
    <p:sldId id="5679" r:id="rId38"/>
    <p:sldId id="5680" r:id="rId39"/>
    <p:sldId id="674" r:id="rId40"/>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170" autoAdjust="0"/>
    <p:restoredTop sz="96571" autoAdjust="0"/>
  </p:normalViewPr>
  <p:slideViewPr>
    <p:cSldViewPr snapToGrid="0" showGuides="1">
      <p:cViewPr varScale="1">
        <p:scale>
          <a:sx n="126" d="100"/>
          <a:sy n="126" d="100"/>
        </p:scale>
        <p:origin x="282" y="132"/>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7/26/2024</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7/26/2024</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changing</a:t>
            </a:r>
            <a:r>
              <a:rPr lang="en-US" baseline="0" dirty="0"/>
              <a:t> the block size to adjust to the cache memory</a:t>
            </a:r>
          </a:p>
          <a:p>
            <a:r>
              <a:rPr lang="en-US" baseline="0" dirty="0"/>
              <a:t>And point-to-point </a:t>
            </a:r>
            <a:r>
              <a:rPr lang="en-US" baseline="0" dirty="0" err="1"/>
              <a:t>Vs</a:t>
            </a:r>
            <a:r>
              <a:rPr lang="en-US" baseline="0" dirty="0"/>
              <a:t> collectives depending upon the scale of the problem</a:t>
            </a:r>
            <a:endParaRPr lang="en-US" dirty="0"/>
          </a:p>
        </p:txBody>
      </p:sp>
      <p:sp>
        <p:nvSpPr>
          <p:cNvPr id="4" name="Slide Number Placeholder 3"/>
          <p:cNvSpPr>
            <a:spLocks noGrp="1"/>
          </p:cNvSpPr>
          <p:nvPr>
            <p:ph type="sldNum" sz="quarter" idx="10"/>
          </p:nvPr>
        </p:nvSpPr>
        <p:spPr/>
        <p:txBody>
          <a:bodyPr/>
          <a:lstStyle/>
          <a:p>
            <a:fld id="{6E363A66-168C-0143-BD3D-B116B7B003A5}" type="slidenum">
              <a:rPr lang="en-US" smtClean="0"/>
              <a:t>22</a:t>
            </a:fld>
            <a:endParaRPr lang="en-US"/>
          </a:p>
        </p:txBody>
      </p:sp>
    </p:spTree>
    <p:extLst>
      <p:ext uri="{BB962C8B-B14F-4D97-AF65-F5344CB8AC3E}">
        <p14:creationId xmlns:p14="http://schemas.microsoft.com/office/powerpoint/2010/main" val="23822999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changing</a:t>
            </a:r>
            <a:r>
              <a:rPr lang="en-US" baseline="0" dirty="0"/>
              <a:t> the block size to adjust to the cache memory</a:t>
            </a:r>
          </a:p>
          <a:p>
            <a:r>
              <a:rPr lang="en-US" baseline="0" dirty="0"/>
              <a:t>And point-to-point </a:t>
            </a:r>
            <a:r>
              <a:rPr lang="en-US" baseline="0" dirty="0" err="1"/>
              <a:t>Vs</a:t>
            </a:r>
            <a:r>
              <a:rPr lang="en-US" baseline="0" dirty="0"/>
              <a:t> collectives depending upon the scale of the problem</a:t>
            </a:r>
            <a:endParaRPr lang="en-US" dirty="0"/>
          </a:p>
        </p:txBody>
      </p:sp>
      <p:sp>
        <p:nvSpPr>
          <p:cNvPr id="4" name="Slide Number Placeholder 3"/>
          <p:cNvSpPr>
            <a:spLocks noGrp="1"/>
          </p:cNvSpPr>
          <p:nvPr>
            <p:ph type="sldNum" sz="quarter" idx="10"/>
          </p:nvPr>
        </p:nvSpPr>
        <p:spPr/>
        <p:txBody>
          <a:bodyPr/>
          <a:lstStyle/>
          <a:p>
            <a:fld id="{6E363A66-168C-0143-BD3D-B116B7B003A5}" type="slidenum">
              <a:rPr lang="en-US" smtClean="0"/>
              <a:t>23</a:t>
            </a:fld>
            <a:endParaRPr lang="en-US"/>
          </a:p>
        </p:txBody>
      </p:sp>
    </p:spTree>
    <p:extLst>
      <p:ext uri="{BB962C8B-B14F-4D97-AF65-F5344CB8AC3E}">
        <p14:creationId xmlns:p14="http://schemas.microsoft.com/office/powerpoint/2010/main" val="4155945348"/>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microsoft.com/office/2007/relationships/hdphoto" Target="../media/hdphoto1.wdp"/><Relationship Id="rId4" Type="http://schemas.openxmlformats.org/officeDocument/2006/relationships/image" Target="../media/image3.png"/><Relationship Id="rId9"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5.png"/><Relationship Id="rId3" Type="http://schemas.microsoft.com/office/2007/relationships/hdphoto" Target="../media/hdphoto1.wdp"/><Relationship Id="rId7"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2.png"/><Relationship Id="rId10" Type="http://schemas.openxmlformats.org/officeDocument/2006/relationships/image" Target="../media/image7.png"/><Relationship Id="rId4" Type="http://schemas.openxmlformats.org/officeDocument/2006/relationships/image" Target="../media/image1.png"/><Relationship Id="rId9"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9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endParaRPr lang="en-US" sz="1600" dirty="0">
              <a:ln>
                <a:noFill/>
              </a:ln>
              <a:solidFill>
                <a:schemeClr val="bg1"/>
              </a:solidFill>
            </a:endParaRP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dirty="0"/>
              <a:t>Click to edit Master title style</a:t>
            </a:r>
          </a:p>
        </p:txBody>
      </p:sp>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sp>
        <p:nvSpPr>
          <p:cNvPr id="6" name="Text Placeholder 5">
            <a:extLst>
              <a:ext uri="{FF2B5EF4-FFF2-40B4-BE49-F238E27FC236}">
                <a16:creationId xmlns:a16="http://schemas.microsoft.com/office/drawing/2014/main" id="{516372F2-F09E-4139-B638-4F1B290B77B9}"/>
              </a:ext>
            </a:extLst>
          </p:cNvPr>
          <p:cNvSpPr>
            <a:spLocks noGrp="1"/>
          </p:cNvSpPr>
          <p:nvPr>
            <p:ph type="body" sz="quarter" idx="10" hasCustomPrompt="1"/>
          </p:nvPr>
        </p:nvSpPr>
        <p:spPr>
          <a:xfrm>
            <a:off x="9335896" y="5913283"/>
            <a:ext cx="2852929" cy="262814"/>
          </a:xfrm>
        </p:spPr>
        <p:txBody>
          <a:bodyPr/>
          <a:lstStyle>
            <a:lvl1pPr marL="0" indent="0" algn="r">
              <a:buNone/>
              <a:defRPr sz="1200"/>
            </a:lvl1pPr>
          </a:lstStyle>
          <a:p>
            <a:pPr lvl="0"/>
            <a:r>
              <a:rPr lang="en-US" dirty="0"/>
              <a:t>R&amp;R number (if required)</a:t>
            </a:r>
          </a:p>
        </p:txBody>
      </p:sp>
      <p:sp>
        <p:nvSpPr>
          <p:cNvPr id="9" name="Text Placeholder 8">
            <a:extLst>
              <a:ext uri="{FF2B5EF4-FFF2-40B4-BE49-F238E27FC236}">
                <a16:creationId xmlns:a16="http://schemas.microsoft.com/office/drawing/2014/main" id="{7A08ED72-5D36-44C1-A3D6-C72E158E1FA6}"/>
              </a:ext>
            </a:extLst>
          </p:cNvPr>
          <p:cNvSpPr>
            <a:spLocks noGrp="1"/>
          </p:cNvSpPr>
          <p:nvPr>
            <p:ph type="body" sz="quarter" idx="11" hasCustomPrompt="1"/>
          </p:nvPr>
        </p:nvSpPr>
        <p:spPr>
          <a:xfrm>
            <a:off x="3176924" y="2085870"/>
            <a:ext cx="2427268" cy="424732"/>
          </a:xfrm>
        </p:spPr>
        <p:txBody>
          <a:bodyPr wrap="none">
            <a:spAutoFit/>
          </a:bodyPr>
          <a:lstStyle>
            <a:lvl1pPr marL="0" indent="0">
              <a:buNone/>
              <a:defRPr u="sng"/>
            </a:lvl1pPr>
          </a:lstStyle>
          <a:p>
            <a:pPr lvl="0"/>
            <a:r>
              <a:rPr lang="en-US" dirty="0"/>
              <a:t>Presenter Name</a:t>
            </a:r>
          </a:p>
        </p:txBody>
      </p:sp>
      <p:sp>
        <p:nvSpPr>
          <p:cNvPr id="11" name="Text Placeholder 10">
            <a:extLst>
              <a:ext uri="{FF2B5EF4-FFF2-40B4-BE49-F238E27FC236}">
                <a16:creationId xmlns:a16="http://schemas.microsoft.com/office/drawing/2014/main" id="{07C2C5E0-3F9A-4B6C-82C6-FEE7176DA8DC}"/>
              </a:ext>
            </a:extLst>
          </p:cNvPr>
          <p:cNvSpPr>
            <a:spLocks noGrp="1"/>
          </p:cNvSpPr>
          <p:nvPr>
            <p:ph type="body" sz="quarter" idx="12" hasCustomPrompt="1"/>
          </p:nvPr>
        </p:nvSpPr>
        <p:spPr>
          <a:xfrm>
            <a:off x="5667411" y="2134517"/>
            <a:ext cx="1690167" cy="376085"/>
          </a:xfrm>
        </p:spPr>
        <p:txBody>
          <a:bodyPr>
            <a:spAutoFit/>
          </a:bodyPr>
          <a:lstStyle>
            <a:lvl1pPr marL="0" indent="0">
              <a:buNone/>
              <a:defRPr sz="2000"/>
            </a:lvl1pPr>
          </a:lstStyle>
          <a:p>
            <a:pPr lvl="0"/>
            <a:r>
              <a:rPr lang="en-US" dirty="0"/>
              <a:t>(pronouns)</a:t>
            </a:r>
          </a:p>
        </p:txBody>
      </p:sp>
      <p:sp>
        <p:nvSpPr>
          <p:cNvPr id="20" name="Text Placeholder 10">
            <a:extLst>
              <a:ext uri="{FF2B5EF4-FFF2-40B4-BE49-F238E27FC236}">
                <a16:creationId xmlns:a16="http://schemas.microsoft.com/office/drawing/2014/main" id="{6EE16D41-009C-4DB1-A6DF-FEBADC8C343B}"/>
              </a:ext>
            </a:extLst>
          </p:cNvPr>
          <p:cNvSpPr>
            <a:spLocks noGrp="1"/>
          </p:cNvSpPr>
          <p:nvPr>
            <p:ph type="body" sz="quarter" idx="13" hasCustomPrompt="1"/>
          </p:nvPr>
        </p:nvSpPr>
        <p:spPr>
          <a:xfrm>
            <a:off x="3176924" y="2459716"/>
            <a:ext cx="8292315" cy="369332"/>
          </a:xfrm>
        </p:spPr>
        <p:txBody>
          <a:bodyPr wrap="square">
            <a:spAutoFit/>
          </a:bodyPr>
          <a:lstStyle>
            <a:lvl1pPr marL="0" indent="0">
              <a:buNone/>
              <a:defRPr sz="2000"/>
            </a:lvl1pPr>
          </a:lstStyle>
          <a:p>
            <a:pPr lvl="0"/>
            <a:r>
              <a:rPr lang="en-US" dirty="0"/>
              <a:t>Long affiliation</a:t>
            </a:r>
          </a:p>
        </p:txBody>
      </p:sp>
      <p:sp>
        <p:nvSpPr>
          <p:cNvPr id="21" name="Text Placeholder 10">
            <a:extLst>
              <a:ext uri="{FF2B5EF4-FFF2-40B4-BE49-F238E27FC236}">
                <a16:creationId xmlns:a16="http://schemas.microsoft.com/office/drawing/2014/main" id="{8E791C6E-DB06-44D1-AB4E-AA0EF8215FBB}"/>
              </a:ext>
            </a:extLst>
          </p:cNvPr>
          <p:cNvSpPr>
            <a:spLocks noGrp="1"/>
          </p:cNvSpPr>
          <p:nvPr>
            <p:ph type="body" sz="quarter" idx="14" hasCustomPrompt="1"/>
          </p:nvPr>
        </p:nvSpPr>
        <p:spPr>
          <a:xfrm>
            <a:off x="3176925" y="3161813"/>
            <a:ext cx="8292316" cy="369332"/>
          </a:xfrm>
        </p:spPr>
        <p:txBody>
          <a:bodyPr wrap="square">
            <a:spAutoFit/>
          </a:bodyPr>
          <a:lstStyle>
            <a:lvl1pPr marL="0" indent="0">
              <a:buNone/>
              <a:defRPr sz="2000"/>
            </a:lvl1pPr>
          </a:lstStyle>
          <a:p>
            <a:pPr lvl="0"/>
            <a:r>
              <a:rPr lang="en-US" dirty="0"/>
              <a:t>Tutorial title @ Venue</a:t>
            </a:r>
          </a:p>
        </p:txBody>
      </p:sp>
      <p:sp>
        <p:nvSpPr>
          <p:cNvPr id="23" name="Text Placeholder 10">
            <a:extLst>
              <a:ext uri="{FF2B5EF4-FFF2-40B4-BE49-F238E27FC236}">
                <a16:creationId xmlns:a16="http://schemas.microsoft.com/office/drawing/2014/main" id="{AA4CD3CE-55B5-4132-9AC3-B94506768C36}"/>
              </a:ext>
            </a:extLst>
          </p:cNvPr>
          <p:cNvSpPr>
            <a:spLocks noGrp="1"/>
          </p:cNvSpPr>
          <p:nvPr>
            <p:ph type="body" sz="quarter" idx="15" hasCustomPrompt="1"/>
          </p:nvPr>
        </p:nvSpPr>
        <p:spPr>
          <a:xfrm>
            <a:off x="3176924" y="3792588"/>
            <a:ext cx="8292316" cy="646331"/>
          </a:xfrm>
        </p:spPr>
        <p:txBody>
          <a:bodyPr wrap="square">
            <a:spAutoFit/>
          </a:bodyPr>
          <a:lstStyle>
            <a:lvl1pPr marL="0" indent="0">
              <a:buNone/>
              <a:defRPr sz="2000"/>
            </a:lvl1pPr>
          </a:lstStyle>
          <a:p>
            <a:pPr>
              <a:spcBef>
                <a:spcPts val="2800"/>
              </a:spcBef>
            </a:pPr>
            <a:r>
              <a:rPr lang="en-US" sz="2000" dirty="0"/>
              <a:t>Contributors: Contributor Name (short affiliation), … in alphabetical order</a:t>
            </a:r>
          </a:p>
        </p:txBody>
      </p:sp>
      <p:pic>
        <p:nvPicPr>
          <p:cNvPr id="3" name="Picture 2">
            <a:extLst>
              <a:ext uri="{FF2B5EF4-FFF2-40B4-BE49-F238E27FC236}">
                <a16:creationId xmlns:a16="http://schemas.microsoft.com/office/drawing/2014/main" id="{E5A81C43-A5B9-D933-9CA0-B9EBBA5B629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18659" y="158509"/>
            <a:ext cx="2109916" cy="905256"/>
          </a:xfrm>
          <a:prstGeom prst="rect">
            <a:avLst/>
          </a:prstGeom>
        </p:spPr>
      </p:pic>
      <p:grpSp>
        <p:nvGrpSpPr>
          <p:cNvPr id="5" name="Group 4">
            <a:extLst>
              <a:ext uri="{FF2B5EF4-FFF2-40B4-BE49-F238E27FC236}">
                <a16:creationId xmlns:a16="http://schemas.microsoft.com/office/drawing/2014/main" id="{2211A969-E7EA-13C3-D014-C029084F4EFB}"/>
              </a:ext>
            </a:extLst>
          </p:cNvPr>
          <p:cNvGrpSpPr/>
          <p:nvPr userDrawn="1"/>
        </p:nvGrpSpPr>
        <p:grpSpPr>
          <a:xfrm>
            <a:off x="366259" y="3655396"/>
            <a:ext cx="2214716" cy="356329"/>
            <a:chOff x="341278" y="3628835"/>
            <a:chExt cx="2214716" cy="356329"/>
          </a:xfrm>
        </p:grpSpPr>
        <p:pic>
          <p:nvPicPr>
            <p:cNvPr id="7" name="Picture 2">
              <a:extLst>
                <a:ext uri="{FF2B5EF4-FFF2-40B4-BE49-F238E27FC236}">
                  <a16:creationId xmlns:a16="http://schemas.microsoft.com/office/drawing/2014/main" id="{D16A6A85-AECD-6121-D004-ECB79BC13076}"/>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41278" y="3628835"/>
              <a:ext cx="1005840" cy="35632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a:extLst>
                <a:ext uri="{FF2B5EF4-FFF2-40B4-BE49-F238E27FC236}">
                  <a16:creationId xmlns:a16="http://schemas.microsoft.com/office/drawing/2014/main" id="{87D2793C-01C6-B180-3495-5A2067445539}"/>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550154" y="3690079"/>
              <a:ext cx="1005840" cy="233840"/>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17" descr="A black and white sign with blue text&#10;&#10;Description automatically generated">
            <a:extLst>
              <a:ext uri="{FF2B5EF4-FFF2-40B4-BE49-F238E27FC236}">
                <a16:creationId xmlns:a16="http://schemas.microsoft.com/office/drawing/2014/main" id="{90ECFB80-075A-EDC0-363D-3CE459F436D1}"/>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970697" y="4125123"/>
            <a:ext cx="1005840" cy="324328"/>
          </a:xfrm>
          <a:prstGeom prst="rect">
            <a:avLst/>
          </a:prstGeom>
        </p:spPr>
      </p:pic>
      <p:sp>
        <p:nvSpPr>
          <p:cNvPr id="19" name="TextBox 18">
            <a:extLst>
              <a:ext uri="{FF2B5EF4-FFF2-40B4-BE49-F238E27FC236}">
                <a16:creationId xmlns:a16="http://schemas.microsoft.com/office/drawing/2014/main" id="{23984D22-2BE9-C684-93D1-920B201DC418}"/>
              </a:ext>
            </a:extLst>
          </p:cNvPr>
          <p:cNvSpPr txBox="1"/>
          <p:nvPr userDrawn="1"/>
        </p:nvSpPr>
        <p:spPr>
          <a:xfrm>
            <a:off x="901538" y="1776974"/>
            <a:ext cx="1144159" cy="350865"/>
          </a:xfrm>
          <a:prstGeom prst="rect">
            <a:avLst/>
          </a:prstGeom>
          <a:noFill/>
        </p:spPr>
        <p:txBody>
          <a:bodyPr wrap="none" lIns="118872" tIns="91440" rIns="118872" bIns="91440" rtlCol="0" anchor="ctr" anchorCtr="0">
            <a:spAutoFit/>
          </a:bodyPr>
          <a:lstStyle/>
          <a:p>
            <a:pPr algn="l">
              <a:lnSpc>
                <a:spcPct val="90000"/>
              </a:lnSpc>
            </a:pPr>
            <a:r>
              <a:rPr lang="en-US" sz="1200" i="1" dirty="0"/>
              <a:t>Presented by</a:t>
            </a:r>
          </a:p>
        </p:txBody>
      </p:sp>
      <p:sp>
        <p:nvSpPr>
          <p:cNvPr id="24" name="TextBox 23">
            <a:extLst>
              <a:ext uri="{FF2B5EF4-FFF2-40B4-BE49-F238E27FC236}">
                <a16:creationId xmlns:a16="http://schemas.microsoft.com/office/drawing/2014/main" id="{9EA65A86-1694-D0BE-3C46-045E2B00D094}"/>
              </a:ext>
            </a:extLst>
          </p:cNvPr>
          <p:cNvSpPr txBox="1"/>
          <p:nvPr userDrawn="1"/>
        </p:nvSpPr>
        <p:spPr>
          <a:xfrm>
            <a:off x="28657" y="2079048"/>
            <a:ext cx="2889921" cy="932563"/>
          </a:xfrm>
          <a:prstGeom prst="rect">
            <a:avLst/>
          </a:prstGeom>
          <a:noFill/>
        </p:spPr>
        <p:txBody>
          <a:bodyPr wrap="square" lIns="118872" tIns="91440" rIns="118872" bIns="91440" rtlCol="0" anchor="ctr" anchorCtr="0">
            <a:spAutoFit/>
          </a:bodyPr>
          <a:lstStyle/>
          <a:p>
            <a:pPr algn="l">
              <a:lnSpc>
                <a:spcPct val="90000"/>
              </a:lnSpc>
            </a:pPr>
            <a:r>
              <a:rPr lang="en-US" b="1" dirty="0"/>
              <a:t>COLABS: Collaboration for Better Software for Science</a:t>
            </a:r>
          </a:p>
        </p:txBody>
      </p:sp>
      <p:sp>
        <p:nvSpPr>
          <p:cNvPr id="25" name="TextBox 24">
            <a:extLst>
              <a:ext uri="{FF2B5EF4-FFF2-40B4-BE49-F238E27FC236}">
                <a16:creationId xmlns:a16="http://schemas.microsoft.com/office/drawing/2014/main" id="{7C98D32A-D229-5172-E298-9AF976ACE627}"/>
              </a:ext>
            </a:extLst>
          </p:cNvPr>
          <p:cNvSpPr txBox="1"/>
          <p:nvPr userDrawn="1"/>
        </p:nvSpPr>
        <p:spPr>
          <a:xfrm>
            <a:off x="676315" y="3191133"/>
            <a:ext cx="1594604" cy="350865"/>
          </a:xfrm>
          <a:prstGeom prst="rect">
            <a:avLst/>
          </a:prstGeom>
          <a:noFill/>
        </p:spPr>
        <p:txBody>
          <a:bodyPr wrap="none" lIns="118872" tIns="91440" rIns="118872" bIns="91440" rtlCol="0" anchor="ctr" anchorCtr="0">
            <a:spAutoFit/>
          </a:bodyPr>
          <a:lstStyle/>
          <a:p>
            <a:pPr algn="l">
              <a:lnSpc>
                <a:spcPct val="90000"/>
              </a:lnSpc>
            </a:pPr>
            <a:r>
              <a:rPr lang="en-US" sz="1200" i="1" dirty="0"/>
              <a:t>In collaboration with</a:t>
            </a:r>
          </a:p>
        </p:txBody>
      </p:sp>
      <p:sp>
        <p:nvSpPr>
          <p:cNvPr id="26" name="TextBox 25">
            <a:extLst>
              <a:ext uri="{FF2B5EF4-FFF2-40B4-BE49-F238E27FC236}">
                <a16:creationId xmlns:a16="http://schemas.microsoft.com/office/drawing/2014/main" id="{64D46951-9F99-A303-D249-27B751A562DB}"/>
              </a:ext>
            </a:extLst>
          </p:cNvPr>
          <p:cNvSpPr txBox="1"/>
          <p:nvPr userDrawn="1"/>
        </p:nvSpPr>
        <p:spPr>
          <a:xfrm>
            <a:off x="572120" y="4562849"/>
            <a:ext cx="1802994" cy="350865"/>
          </a:xfrm>
          <a:prstGeom prst="rect">
            <a:avLst/>
          </a:prstGeom>
          <a:noFill/>
        </p:spPr>
        <p:txBody>
          <a:bodyPr wrap="none" lIns="118872" tIns="91440" rIns="118872" bIns="91440" rtlCol="0" anchor="ctr" anchorCtr="0">
            <a:spAutoFit/>
          </a:bodyPr>
          <a:lstStyle/>
          <a:p>
            <a:pPr algn="l">
              <a:lnSpc>
                <a:spcPct val="90000"/>
              </a:lnSpc>
            </a:pPr>
            <a:r>
              <a:rPr lang="en-US" sz="1200" i="1" dirty="0"/>
              <a:t>With prior support from</a:t>
            </a:r>
          </a:p>
        </p:txBody>
      </p:sp>
      <p:grpSp>
        <p:nvGrpSpPr>
          <p:cNvPr id="27" name="Group 26">
            <a:extLst>
              <a:ext uri="{FF2B5EF4-FFF2-40B4-BE49-F238E27FC236}">
                <a16:creationId xmlns:a16="http://schemas.microsoft.com/office/drawing/2014/main" id="{CC665AB1-818C-15F6-A435-7A7C14109262}"/>
              </a:ext>
            </a:extLst>
          </p:cNvPr>
          <p:cNvGrpSpPr/>
          <p:nvPr userDrawn="1"/>
        </p:nvGrpSpPr>
        <p:grpSpPr>
          <a:xfrm>
            <a:off x="355043" y="5027111"/>
            <a:ext cx="2237149" cy="457200"/>
            <a:chOff x="343050" y="5128711"/>
            <a:chExt cx="2237149" cy="457200"/>
          </a:xfrm>
        </p:grpSpPr>
        <p:pic>
          <p:nvPicPr>
            <p:cNvPr id="28" name="Picture 27">
              <a:extLst>
                <a:ext uri="{FF2B5EF4-FFF2-40B4-BE49-F238E27FC236}">
                  <a16:creationId xmlns:a16="http://schemas.microsoft.com/office/drawing/2014/main" id="{D8D4DA06-93FC-7C79-22C0-69CD6E71946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343050" y="5128711"/>
              <a:ext cx="1002296" cy="457200"/>
            </a:xfrm>
            <a:prstGeom prst="rect">
              <a:avLst/>
            </a:prstGeom>
          </p:spPr>
        </p:pic>
        <p:pic>
          <p:nvPicPr>
            <p:cNvPr id="29" name="Picture 28" descr="A picture containing shape&#10;&#10;Description automatically generated">
              <a:extLst>
                <a:ext uri="{FF2B5EF4-FFF2-40B4-BE49-F238E27FC236}">
                  <a16:creationId xmlns:a16="http://schemas.microsoft.com/office/drawing/2014/main" id="{3A576A20-C17C-D6D5-507F-A7C5D2EE03B7}"/>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525950" y="5128711"/>
              <a:ext cx="1054249" cy="457200"/>
            </a:xfrm>
            <a:prstGeom prst="rect">
              <a:avLst/>
            </a:prstGeom>
          </p:spPr>
        </p:pic>
      </p:grpSp>
      <p:pic>
        <p:nvPicPr>
          <p:cNvPr id="8" name="Picture 7">
            <a:extLst>
              <a:ext uri="{FF2B5EF4-FFF2-40B4-BE49-F238E27FC236}">
                <a16:creationId xmlns:a16="http://schemas.microsoft.com/office/drawing/2014/main" id="{74B4BBC9-1119-9703-C1C0-7A18791767C0}"/>
              </a:ext>
            </a:extLst>
          </p:cNvPr>
          <p:cNvPicPr>
            <a:picLocks noChangeAspect="1"/>
          </p:cNvPicPr>
          <p:nvPr userDrawn="1"/>
        </p:nvPicPr>
        <p:blipFill>
          <a:blip r:embed="rId9" cstate="print">
            <a:extLst>
              <a:ext uri="{BEBA8EAE-BF5A-486C-A8C5-ECC9F3942E4B}">
                <a14:imgProps xmlns:a14="http://schemas.microsoft.com/office/drawing/2010/main">
                  <a14:imgLayer r:embed="rId1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536165" y="6321694"/>
            <a:ext cx="2409477" cy="401008"/>
          </a:xfrm>
          <a:prstGeom prst="rect">
            <a:avLst/>
          </a:prstGeom>
        </p:spPr>
      </p:pic>
    </p:spTree>
    <p:extLst>
      <p:ext uri="{BB962C8B-B14F-4D97-AF65-F5344CB8AC3E}">
        <p14:creationId xmlns:p14="http://schemas.microsoft.com/office/powerpoint/2010/main" val="480410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0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endParaRPr lang="en-US" sz="1600" dirty="0">
              <a:ln>
                <a:noFill/>
              </a:ln>
              <a:solidFill>
                <a:schemeClr val="bg1"/>
              </a:solidFill>
            </a:endParaRP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6" name="Picture 15"/>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536165" y="6321694"/>
            <a:ext cx="2409477" cy="401008"/>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5" name="Picture 4">
            <a:extLst>
              <a:ext uri="{FF2B5EF4-FFF2-40B4-BE49-F238E27FC236}">
                <a16:creationId xmlns:a16="http://schemas.microsoft.com/office/drawing/2014/main" id="{39A0B7EC-D4C0-0A37-EF93-54309C1E7E8C}"/>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18659" y="158509"/>
            <a:ext cx="2109916" cy="905256"/>
          </a:xfrm>
          <a:prstGeom prst="rect">
            <a:avLst/>
          </a:prstGeom>
        </p:spPr>
      </p:pic>
      <p:grpSp>
        <p:nvGrpSpPr>
          <p:cNvPr id="21" name="Group 20">
            <a:extLst>
              <a:ext uri="{FF2B5EF4-FFF2-40B4-BE49-F238E27FC236}">
                <a16:creationId xmlns:a16="http://schemas.microsoft.com/office/drawing/2014/main" id="{23F39736-1AFA-8528-C9E3-41B55EABEDCA}"/>
              </a:ext>
            </a:extLst>
          </p:cNvPr>
          <p:cNvGrpSpPr/>
          <p:nvPr userDrawn="1"/>
        </p:nvGrpSpPr>
        <p:grpSpPr>
          <a:xfrm>
            <a:off x="366259" y="3655396"/>
            <a:ext cx="2214716" cy="356329"/>
            <a:chOff x="341278" y="3628835"/>
            <a:chExt cx="2214716" cy="356329"/>
          </a:xfrm>
        </p:grpSpPr>
        <p:pic>
          <p:nvPicPr>
            <p:cNvPr id="6" name="Picture 2">
              <a:extLst>
                <a:ext uri="{FF2B5EF4-FFF2-40B4-BE49-F238E27FC236}">
                  <a16:creationId xmlns:a16="http://schemas.microsoft.com/office/drawing/2014/main" id="{EF0692E1-7D85-78AD-9CB9-EDC5C0A1CD96}"/>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41278" y="3628835"/>
              <a:ext cx="1005840" cy="35632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a:extLst>
                <a:ext uri="{FF2B5EF4-FFF2-40B4-BE49-F238E27FC236}">
                  <a16:creationId xmlns:a16="http://schemas.microsoft.com/office/drawing/2014/main" id="{05CDAB3D-B8D6-9AC9-8507-6F95230AEE45}"/>
                </a:ext>
              </a:extLst>
            </p:cNvPr>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1550154" y="3690079"/>
              <a:ext cx="1005840" cy="233840"/>
            </a:xfrm>
            <a:prstGeom prst="rect">
              <a:avLst/>
            </a:prstGeom>
            <a:noFill/>
            <a:extLst>
              <a:ext uri="{909E8E84-426E-40DD-AFC4-6F175D3DCCD1}">
                <a14:hiddenFill xmlns:a14="http://schemas.microsoft.com/office/drawing/2010/main">
                  <a:solidFill>
                    <a:srgbClr val="FFFFFF"/>
                  </a:solidFill>
                </a14:hiddenFill>
              </a:ext>
            </a:extLst>
          </p:spPr>
        </p:pic>
      </p:grpSp>
      <p:pic>
        <p:nvPicPr>
          <p:cNvPr id="11" name="Picture 10" descr="A black and white sign with blue text&#10;&#10;Description automatically generated">
            <a:extLst>
              <a:ext uri="{FF2B5EF4-FFF2-40B4-BE49-F238E27FC236}">
                <a16:creationId xmlns:a16="http://schemas.microsoft.com/office/drawing/2014/main" id="{A50B83FE-88FB-1C61-17CC-A58C0BE092BF}"/>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970697" y="4125123"/>
            <a:ext cx="1005840" cy="324328"/>
          </a:xfrm>
          <a:prstGeom prst="rect">
            <a:avLst/>
          </a:prstGeom>
        </p:spPr>
      </p:pic>
      <p:sp>
        <p:nvSpPr>
          <p:cNvPr id="8" name="TextBox 7">
            <a:extLst>
              <a:ext uri="{FF2B5EF4-FFF2-40B4-BE49-F238E27FC236}">
                <a16:creationId xmlns:a16="http://schemas.microsoft.com/office/drawing/2014/main" id="{DBDB4EA8-7E00-EB97-386F-806F04EDC41A}"/>
              </a:ext>
            </a:extLst>
          </p:cNvPr>
          <p:cNvSpPr txBox="1"/>
          <p:nvPr userDrawn="1"/>
        </p:nvSpPr>
        <p:spPr>
          <a:xfrm>
            <a:off x="901538" y="1776974"/>
            <a:ext cx="1144159" cy="350865"/>
          </a:xfrm>
          <a:prstGeom prst="rect">
            <a:avLst/>
          </a:prstGeom>
          <a:noFill/>
        </p:spPr>
        <p:txBody>
          <a:bodyPr wrap="none" lIns="118872" tIns="91440" rIns="118872" bIns="91440" rtlCol="0" anchor="ctr" anchorCtr="0">
            <a:spAutoFit/>
          </a:bodyPr>
          <a:lstStyle/>
          <a:p>
            <a:pPr algn="l">
              <a:lnSpc>
                <a:spcPct val="90000"/>
              </a:lnSpc>
            </a:pPr>
            <a:r>
              <a:rPr lang="en-US" sz="1200" i="1" dirty="0"/>
              <a:t>Presented by</a:t>
            </a:r>
          </a:p>
        </p:txBody>
      </p:sp>
      <p:sp>
        <p:nvSpPr>
          <p:cNvPr id="9" name="TextBox 8">
            <a:extLst>
              <a:ext uri="{FF2B5EF4-FFF2-40B4-BE49-F238E27FC236}">
                <a16:creationId xmlns:a16="http://schemas.microsoft.com/office/drawing/2014/main" id="{9C6AA8F1-3D17-46A7-8926-BC4892D4C51C}"/>
              </a:ext>
            </a:extLst>
          </p:cNvPr>
          <p:cNvSpPr txBox="1"/>
          <p:nvPr userDrawn="1"/>
        </p:nvSpPr>
        <p:spPr>
          <a:xfrm>
            <a:off x="28657" y="2079048"/>
            <a:ext cx="2889921" cy="932563"/>
          </a:xfrm>
          <a:prstGeom prst="rect">
            <a:avLst/>
          </a:prstGeom>
          <a:noFill/>
        </p:spPr>
        <p:txBody>
          <a:bodyPr wrap="square" lIns="118872" tIns="91440" rIns="118872" bIns="91440" rtlCol="0" anchor="ctr" anchorCtr="0">
            <a:spAutoFit/>
          </a:bodyPr>
          <a:lstStyle/>
          <a:p>
            <a:pPr algn="l">
              <a:lnSpc>
                <a:spcPct val="90000"/>
              </a:lnSpc>
            </a:pPr>
            <a:r>
              <a:rPr lang="en-US" b="1" dirty="0"/>
              <a:t>COLABS: Collaboration for Better Software for Science</a:t>
            </a:r>
          </a:p>
        </p:txBody>
      </p:sp>
      <p:sp>
        <p:nvSpPr>
          <p:cNvPr id="10" name="TextBox 9">
            <a:extLst>
              <a:ext uri="{FF2B5EF4-FFF2-40B4-BE49-F238E27FC236}">
                <a16:creationId xmlns:a16="http://schemas.microsoft.com/office/drawing/2014/main" id="{CE38D39D-3F53-1EF5-8F58-4DF913CFD07D}"/>
              </a:ext>
            </a:extLst>
          </p:cNvPr>
          <p:cNvSpPr txBox="1"/>
          <p:nvPr userDrawn="1"/>
        </p:nvSpPr>
        <p:spPr>
          <a:xfrm>
            <a:off x="676315" y="3191133"/>
            <a:ext cx="1594604" cy="350865"/>
          </a:xfrm>
          <a:prstGeom prst="rect">
            <a:avLst/>
          </a:prstGeom>
          <a:noFill/>
        </p:spPr>
        <p:txBody>
          <a:bodyPr wrap="none" lIns="118872" tIns="91440" rIns="118872" bIns="91440" rtlCol="0" anchor="ctr" anchorCtr="0">
            <a:spAutoFit/>
          </a:bodyPr>
          <a:lstStyle/>
          <a:p>
            <a:pPr algn="l">
              <a:lnSpc>
                <a:spcPct val="90000"/>
              </a:lnSpc>
            </a:pPr>
            <a:r>
              <a:rPr lang="en-US" sz="1200" i="1" dirty="0"/>
              <a:t>In collaboration with</a:t>
            </a:r>
          </a:p>
        </p:txBody>
      </p:sp>
      <p:sp>
        <p:nvSpPr>
          <p:cNvPr id="15" name="TextBox 14">
            <a:extLst>
              <a:ext uri="{FF2B5EF4-FFF2-40B4-BE49-F238E27FC236}">
                <a16:creationId xmlns:a16="http://schemas.microsoft.com/office/drawing/2014/main" id="{38A567DA-27A0-BFAF-CB9E-0EA56E125664}"/>
              </a:ext>
            </a:extLst>
          </p:cNvPr>
          <p:cNvSpPr txBox="1"/>
          <p:nvPr userDrawn="1"/>
        </p:nvSpPr>
        <p:spPr>
          <a:xfrm>
            <a:off x="572120" y="4562849"/>
            <a:ext cx="1802994" cy="350865"/>
          </a:xfrm>
          <a:prstGeom prst="rect">
            <a:avLst/>
          </a:prstGeom>
          <a:noFill/>
        </p:spPr>
        <p:txBody>
          <a:bodyPr wrap="none" lIns="118872" tIns="91440" rIns="118872" bIns="91440" rtlCol="0" anchor="ctr" anchorCtr="0">
            <a:spAutoFit/>
          </a:bodyPr>
          <a:lstStyle/>
          <a:p>
            <a:pPr algn="l">
              <a:lnSpc>
                <a:spcPct val="90000"/>
              </a:lnSpc>
            </a:pPr>
            <a:r>
              <a:rPr lang="en-US" sz="1200" i="1" dirty="0"/>
              <a:t>With prior support from</a:t>
            </a:r>
          </a:p>
        </p:txBody>
      </p:sp>
      <p:grpSp>
        <p:nvGrpSpPr>
          <p:cNvPr id="20" name="Group 19">
            <a:extLst>
              <a:ext uri="{FF2B5EF4-FFF2-40B4-BE49-F238E27FC236}">
                <a16:creationId xmlns:a16="http://schemas.microsoft.com/office/drawing/2014/main" id="{63A83523-6C92-DDA5-E072-BAC75B3276B6}"/>
              </a:ext>
            </a:extLst>
          </p:cNvPr>
          <p:cNvGrpSpPr/>
          <p:nvPr userDrawn="1"/>
        </p:nvGrpSpPr>
        <p:grpSpPr>
          <a:xfrm>
            <a:off x="355043" y="5027111"/>
            <a:ext cx="2237149" cy="457200"/>
            <a:chOff x="343050" y="5128711"/>
            <a:chExt cx="2237149" cy="457200"/>
          </a:xfrm>
        </p:grpSpPr>
        <p:pic>
          <p:nvPicPr>
            <p:cNvPr id="17" name="Picture 16">
              <a:extLst>
                <a:ext uri="{FF2B5EF4-FFF2-40B4-BE49-F238E27FC236}">
                  <a16:creationId xmlns:a16="http://schemas.microsoft.com/office/drawing/2014/main" id="{70EB972A-C812-2D11-E993-9648F06DCD53}"/>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43050" y="5128711"/>
              <a:ext cx="1002296" cy="457200"/>
            </a:xfrm>
            <a:prstGeom prst="rect">
              <a:avLst/>
            </a:prstGeom>
          </p:spPr>
        </p:pic>
        <p:pic>
          <p:nvPicPr>
            <p:cNvPr id="18" name="Picture 17" descr="A picture containing shape&#10;&#10;Description automatically generated">
              <a:extLst>
                <a:ext uri="{FF2B5EF4-FFF2-40B4-BE49-F238E27FC236}">
                  <a16:creationId xmlns:a16="http://schemas.microsoft.com/office/drawing/2014/main" id="{DC5CC62A-5FBA-A239-536C-E231ED3105F0}"/>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1525950" y="5128711"/>
              <a:ext cx="1054249" cy="457200"/>
            </a:xfrm>
            <a:prstGeom prst="rect">
              <a:avLst/>
            </a:prstGeom>
          </p:spPr>
        </p:pic>
      </p:grpSp>
    </p:spTree>
    <p:extLst>
      <p:ext uri="{BB962C8B-B14F-4D97-AF65-F5344CB8AC3E}">
        <p14:creationId xmlns:p14="http://schemas.microsoft.com/office/powerpoint/2010/main" val="4251378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8"/>
            <a:ext cx="10360501" cy="1470025"/>
          </a:xfrm>
        </p:spPr>
        <p:txBody>
          <a:bodyPr/>
          <a:lstStyle/>
          <a:p>
            <a:r>
              <a:rPr lang="en-US"/>
              <a:t>Click to edit Master title style</a:t>
            </a:r>
          </a:p>
        </p:txBody>
      </p:sp>
      <p:sp>
        <p:nvSpPr>
          <p:cNvPr id="3" name="Subtitle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8F49DD1-DDB5-AB43-B311-7649AD474C82}" type="datetimeFigureOut">
              <a:rPr lang="en-US" smtClean="0"/>
              <a:t>7/26/2024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B3D163-D76A-5F4F-A4CE-5FA8F639A976}" type="slidenum">
              <a:rPr lang="en-US" smtClean="0"/>
              <a:t>‹#›</a:t>
            </a:fld>
            <a:endParaRPr lang="en-US"/>
          </a:p>
        </p:txBody>
      </p:sp>
    </p:spTree>
    <p:extLst>
      <p:ext uri="{BB962C8B-B14F-4D97-AF65-F5344CB8AC3E}">
        <p14:creationId xmlns:p14="http://schemas.microsoft.com/office/powerpoint/2010/main" val="4162327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53" r:id="rId1"/>
    <p:sldLayoutId id="2147483954" r:id="rId2"/>
    <p:sldLayoutId id="2147483937" r:id="rId3"/>
    <p:sldLayoutId id="2147483939" r:id="rId4"/>
    <p:sldLayoutId id="2147483950" r:id="rId5"/>
    <p:sldLayoutId id="2147483940" r:id="rId6"/>
    <p:sldLayoutId id="2147483941" r:id="rId7"/>
    <p:sldLayoutId id="2147483952" r:id="rId8"/>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xsdk-project.github.io/MathPackagesTraining2020/lessons/hand_coded_heat/" TargetMode="External"/><Relationship Id="rId2" Type="http://schemas.openxmlformats.org/officeDocument/2006/relationships/hyperlink" Target="https://github.com/abiswas-odu/heateq-design-intersect-2023"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hyperlink" Target="https://doi.org/10.6084/m9.figshare.26384188"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enterprisersproject.com/article/2020/6/technical-debt-explained-plain-english" TargetMode="External"/><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hyperlink" Target="https://github.com/Flash-X/Flash-X/blob/ylee/try_pushTile_spark/source/physics/Hydro/HydroMain/Spark/Hydro_interface.ini" TargetMode="Externa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a:extLst>
              <a:ext uri="{FF2B5EF4-FFF2-40B4-BE49-F238E27FC236}">
                <a16:creationId xmlns:a16="http://schemas.microsoft.com/office/drawing/2014/main" id="{7C6EFC9D-D056-0758-BDF8-BAB7A5CB5554}"/>
              </a:ext>
            </a:extLst>
          </p:cNvPr>
          <p:cNvSpPr>
            <a:spLocks noGrp="1"/>
          </p:cNvSpPr>
          <p:nvPr>
            <p:ph type="ctrTitle"/>
          </p:nvPr>
        </p:nvSpPr>
        <p:spPr/>
        <p:txBody>
          <a:bodyPr/>
          <a:lstStyle/>
          <a:p>
            <a:r>
              <a:rPr lang="en-US" dirty="0"/>
              <a:t>Scientific Software Design</a:t>
            </a:r>
          </a:p>
        </p:txBody>
      </p:sp>
      <p:sp>
        <p:nvSpPr>
          <p:cNvPr id="3" name="Subtitle 2">
            <a:extLst>
              <a:ext uri="{FF2B5EF4-FFF2-40B4-BE49-F238E27FC236}">
                <a16:creationId xmlns:a16="http://schemas.microsoft.com/office/drawing/2014/main" id="{115D6CAC-8B77-472D-91BE-E47FFB7E8C7A}"/>
              </a:ext>
            </a:extLst>
          </p:cNvPr>
          <p:cNvSpPr>
            <a:spLocks noGrp="1"/>
          </p:cNvSpPr>
          <p:nvPr>
            <p:ph type="body" sz="quarter" idx="10"/>
          </p:nvPr>
        </p:nvSpPr>
        <p:spPr/>
        <p:txBody>
          <a:bodyPr/>
          <a:lstStyle/>
          <a:p>
            <a:endParaRPr lang="en-US" dirty="0">
              <a:solidFill>
                <a:srgbClr val="111111"/>
              </a:solidFill>
              <a:latin typeface="+mn-lt"/>
            </a:endParaRPr>
          </a:p>
        </p:txBody>
      </p:sp>
      <p:sp>
        <p:nvSpPr>
          <p:cNvPr id="6" name="Text Placeholder 5">
            <a:extLst>
              <a:ext uri="{FF2B5EF4-FFF2-40B4-BE49-F238E27FC236}">
                <a16:creationId xmlns:a16="http://schemas.microsoft.com/office/drawing/2014/main" id="{45350191-BDAE-1AFC-C26A-B8F1EB4E82F4}"/>
              </a:ext>
            </a:extLst>
          </p:cNvPr>
          <p:cNvSpPr>
            <a:spLocks noGrp="1"/>
          </p:cNvSpPr>
          <p:nvPr>
            <p:ph type="body" sz="quarter" idx="11"/>
          </p:nvPr>
        </p:nvSpPr>
        <p:spPr>
          <a:xfrm>
            <a:off x="3176924" y="2085870"/>
            <a:ext cx="2034531" cy="424732"/>
          </a:xfrm>
        </p:spPr>
        <p:txBody>
          <a:bodyPr/>
          <a:lstStyle/>
          <a:p>
            <a:r>
              <a:rPr lang="en-US" dirty="0"/>
              <a:t>Anshu Dubey</a:t>
            </a:r>
          </a:p>
        </p:txBody>
      </p:sp>
      <p:sp>
        <p:nvSpPr>
          <p:cNvPr id="8" name="Text Placeholder 7">
            <a:extLst>
              <a:ext uri="{FF2B5EF4-FFF2-40B4-BE49-F238E27FC236}">
                <a16:creationId xmlns:a16="http://schemas.microsoft.com/office/drawing/2014/main" id="{E212497A-1AA2-20D2-4610-7F728D5C612B}"/>
              </a:ext>
            </a:extLst>
          </p:cNvPr>
          <p:cNvSpPr>
            <a:spLocks noGrp="1"/>
          </p:cNvSpPr>
          <p:nvPr>
            <p:ph type="body" sz="quarter" idx="12"/>
          </p:nvPr>
        </p:nvSpPr>
        <p:spPr>
          <a:xfrm>
            <a:off x="5233071" y="2134517"/>
            <a:ext cx="1690167" cy="376085"/>
          </a:xfrm>
        </p:spPr>
        <p:txBody>
          <a:bodyPr/>
          <a:lstStyle/>
          <a:p>
            <a:r>
              <a:rPr lang="en-US" dirty="0"/>
              <a:t>(she/her)</a:t>
            </a:r>
          </a:p>
        </p:txBody>
      </p:sp>
      <p:sp>
        <p:nvSpPr>
          <p:cNvPr id="9" name="Text Placeholder 8">
            <a:extLst>
              <a:ext uri="{FF2B5EF4-FFF2-40B4-BE49-F238E27FC236}">
                <a16:creationId xmlns:a16="http://schemas.microsoft.com/office/drawing/2014/main" id="{B73D3AE9-9DC1-97B7-A7C7-B8155E1C52F1}"/>
              </a:ext>
            </a:extLst>
          </p:cNvPr>
          <p:cNvSpPr>
            <a:spLocks noGrp="1"/>
          </p:cNvSpPr>
          <p:nvPr>
            <p:ph type="body" sz="quarter" idx="13"/>
          </p:nvPr>
        </p:nvSpPr>
        <p:spPr/>
        <p:txBody>
          <a:bodyPr/>
          <a:lstStyle/>
          <a:p>
            <a:r>
              <a:rPr lang="en-US" dirty="0"/>
              <a:t>Argonne National Laboratory</a:t>
            </a:r>
          </a:p>
        </p:txBody>
      </p:sp>
      <p:sp>
        <p:nvSpPr>
          <p:cNvPr id="10" name="Text Placeholder 9">
            <a:extLst>
              <a:ext uri="{FF2B5EF4-FFF2-40B4-BE49-F238E27FC236}">
                <a16:creationId xmlns:a16="http://schemas.microsoft.com/office/drawing/2014/main" id="{0782C515-0750-9E3D-2C19-E510E11E1CB0}"/>
              </a:ext>
            </a:extLst>
          </p:cNvPr>
          <p:cNvSpPr>
            <a:spLocks noGrp="1"/>
          </p:cNvSpPr>
          <p:nvPr>
            <p:ph type="body" sz="quarter" idx="14"/>
          </p:nvPr>
        </p:nvSpPr>
        <p:spPr>
          <a:xfrm>
            <a:off x="3176925" y="3161813"/>
            <a:ext cx="8292316" cy="646331"/>
          </a:xfrm>
        </p:spPr>
        <p:txBody>
          <a:bodyPr/>
          <a:lstStyle/>
          <a:p>
            <a:pPr>
              <a:spcBef>
                <a:spcPts val="2800"/>
              </a:spcBef>
            </a:pPr>
            <a:r>
              <a:rPr lang="en-US" sz="2000" b="0" i="0" dirty="0">
                <a:solidFill>
                  <a:srgbClr val="111111"/>
                </a:solidFill>
                <a:effectLst/>
                <a:latin typeface="+mn-lt"/>
              </a:rPr>
              <a:t>Software Productivity and Sustainability track @ Argonne Training Program on Extreme-Scale Computing summer school</a:t>
            </a:r>
          </a:p>
        </p:txBody>
      </p:sp>
      <p:sp>
        <p:nvSpPr>
          <p:cNvPr id="11" name="Text Placeholder 10">
            <a:extLst>
              <a:ext uri="{FF2B5EF4-FFF2-40B4-BE49-F238E27FC236}">
                <a16:creationId xmlns:a16="http://schemas.microsoft.com/office/drawing/2014/main" id="{F0362F62-5C7E-EE79-280C-5C56945C7D62}"/>
              </a:ext>
            </a:extLst>
          </p:cNvPr>
          <p:cNvSpPr>
            <a:spLocks noGrp="1"/>
          </p:cNvSpPr>
          <p:nvPr>
            <p:ph type="body" sz="quarter" idx="15"/>
          </p:nvPr>
        </p:nvSpPr>
        <p:spPr>
          <a:xfrm>
            <a:off x="3176924" y="4386948"/>
            <a:ext cx="8292316" cy="646331"/>
          </a:xfrm>
        </p:spPr>
        <p:txBody>
          <a:bodyPr/>
          <a:lstStyle/>
          <a:p>
            <a:r>
              <a:rPr lang="en-US" sz="2000" dirty="0">
                <a:latin typeface="+mn-lt"/>
              </a:rPr>
              <a:t>Contributors: Anshu Dubey (ANL), Mark C. Miller (LLNL), </a:t>
            </a:r>
            <a:r>
              <a:rPr lang="en-US" sz="2000">
                <a:latin typeface="+mn-lt"/>
              </a:rPr>
              <a:t>David E. Bernholdt </a:t>
            </a:r>
            <a:r>
              <a:rPr lang="en-US" sz="2000" dirty="0">
                <a:latin typeface="+mn-lt"/>
              </a:rPr>
              <a:t>(ORNL) </a:t>
            </a:r>
          </a:p>
        </p:txBody>
      </p:sp>
    </p:spTree>
    <p:extLst>
      <p:ext uri="{BB962C8B-B14F-4D97-AF65-F5344CB8AC3E}">
        <p14:creationId xmlns:p14="http://schemas.microsoft.com/office/powerpoint/2010/main" val="2052365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295FF-8D5F-0AF6-37DD-EE0D551022D6}"/>
              </a:ext>
            </a:extLst>
          </p:cNvPr>
          <p:cNvSpPr>
            <a:spLocks noGrp="1"/>
          </p:cNvSpPr>
          <p:nvPr>
            <p:ph type="title"/>
          </p:nvPr>
        </p:nvSpPr>
        <p:spPr/>
        <p:txBody>
          <a:bodyPr/>
          <a:lstStyle/>
          <a:p>
            <a:r>
              <a:rPr lang="en-US" dirty="0"/>
              <a:t>Resources for Independent Exploration</a:t>
            </a:r>
          </a:p>
        </p:txBody>
      </p:sp>
      <p:sp>
        <p:nvSpPr>
          <p:cNvPr id="3" name="Content Placeholder 2">
            <a:extLst>
              <a:ext uri="{FF2B5EF4-FFF2-40B4-BE49-F238E27FC236}">
                <a16:creationId xmlns:a16="http://schemas.microsoft.com/office/drawing/2014/main" id="{5986A54E-A9E8-6286-0C00-33767941A5D0}"/>
              </a:ext>
            </a:extLst>
          </p:cNvPr>
          <p:cNvSpPr>
            <a:spLocks noGrp="1"/>
          </p:cNvSpPr>
          <p:nvPr>
            <p:ph idx="1"/>
          </p:nvPr>
        </p:nvSpPr>
        <p:spPr>
          <a:xfrm>
            <a:off x="365760" y="1143000"/>
            <a:ext cx="11823065" cy="4047778"/>
          </a:xfrm>
        </p:spPr>
        <p:txBody>
          <a:bodyPr/>
          <a:lstStyle/>
          <a:p>
            <a:r>
              <a:rPr lang="en-US" dirty="0"/>
              <a:t>Code repository in python </a:t>
            </a:r>
          </a:p>
          <a:p>
            <a:pPr marL="0" indent="0">
              <a:buNone/>
            </a:pPr>
            <a:r>
              <a:rPr lang="en-US" b="0" i="0" u="sng" dirty="0">
                <a:solidFill>
                  <a:srgbClr val="0000FF"/>
                </a:solidFill>
                <a:effectLst/>
                <a:latin typeface="Calibri" panose="020F0502020204030204" pitchFamily="34" charset="0"/>
                <a:hlinkClick r:id="rId2" tooltip="https://github.com/abiswas-odu/heateq-design-intersect-2023"/>
              </a:rPr>
              <a:t>https://github.com/a</a:t>
            </a:r>
            <a:r>
              <a:rPr lang="en-US" b="0" i="0" u="sng" dirty="0">
                <a:solidFill>
                  <a:srgbClr val="070706"/>
                </a:solidFill>
                <a:effectLst/>
                <a:latin typeface="Calibri" panose="020F0502020204030204" pitchFamily="34" charset="0"/>
                <a:hlinkClick r:id="rId2" tooltip="https://github.com/abiswas-odu/heateq-design-intersect-2023"/>
              </a:rPr>
              <a:t>biswas</a:t>
            </a:r>
            <a:r>
              <a:rPr lang="en-US" b="0" i="0" u="sng" dirty="0">
                <a:solidFill>
                  <a:srgbClr val="0000FF"/>
                </a:solidFill>
                <a:effectLst/>
                <a:latin typeface="Calibri" panose="020F0502020204030204" pitchFamily="34" charset="0"/>
                <a:hlinkClick r:id="rId2" tooltip="https://github.com/abiswas-odu/heateq-design-intersect-2023"/>
              </a:rPr>
              <a:t>-odu/heateq-design-intersect-2023</a:t>
            </a:r>
            <a:endParaRPr lang="en-US" b="0" i="0" u="sng" dirty="0">
              <a:solidFill>
                <a:srgbClr val="0000FF"/>
              </a:solidFill>
              <a:effectLst/>
              <a:latin typeface="Calibri" panose="020F0502020204030204" pitchFamily="34" charset="0"/>
            </a:endParaRPr>
          </a:p>
          <a:p>
            <a:r>
              <a:rPr lang="en-US" dirty="0">
                <a:latin typeface="Calibri" panose="020F0502020204030204" pitchFamily="34" charset="0"/>
              </a:rPr>
              <a:t> A few possibilities of design exploration</a:t>
            </a:r>
          </a:p>
          <a:p>
            <a:pPr lvl="1"/>
            <a:r>
              <a:rPr lang="en-US" dirty="0">
                <a:latin typeface="Calibri" panose="020F0502020204030204" pitchFamily="34" charset="0"/>
              </a:rPr>
              <a:t>Did we need three different interfaces for update solution ?</a:t>
            </a:r>
          </a:p>
          <a:p>
            <a:pPr lvl="1"/>
            <a:r>
              <a:rPr lang="en-US" b="0" i="0" dirty="0">
                <a:effectLst/>
                <a:latin typeface="Calibri" panose="020F0502020204030204" pitchFamily="34" charset="0"/>
              </a:rPr>
              <a:t>What would have </a:t>
            </a:r>
            <a:r>
              <a:rPr lang="en-US" dirty="0">
                <a:latin typeface="Calibri" panose="020F0502020204030204" pitchFamily="34" charset="0"/>
              </a:rPr>
              <a:t>been needed to make it into one interface</a:t>
            </a:r>
            <a:endParaRPr lang="en-US" dirty="0"/>
          </a:p>
          <a:p>
            <a:r>
              <a:rPr lang="en-US" dirty="0"/>
              <a:t>Explore the whole exercise in C++ on your own checkout</a:t>
            </a:r>
          </a:p>
          <a:p>
            <a:pPr marL="0" indent="0">
              <a:buNone/>
            </a:pPr>
            <a:r>
              <a:rPr lang="en-US" dirty="0">
                <a:hlinkClick r:id="rId3"/>
              </a:rPr>
              <a:t>https://xsdk-project.github.io/MathPackagesTraining2020/lessons/hand_coded_heat/</a:t>
            </a:r>
            <a:endParaRPr lang="en-US" dirty="0"/>
          </a:p>
          <a:p>
            <a:pPr marL="0" indent="0">
              <a:buNone/>
            </a:pPr>
            <a:endParaRPr lang="en-US" dirty="0"/>
          </a:p>
        </p:txBody>
      </p:sp>
    </p:spTree>
    <p:extLst>
      <p:ext uri="{BB962C8B-B14F-4D97-AF65-F5344CB8AC3E}">
        <p14:creationId xmlns:p14="http://schemas.microsoft.com/office/powerpoint/2010/main" val="2010661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105AD-BD02-18EE-81DD-20B8E1374444}"/>
              </a:ext>
            </a:extLst>
          </p:cNvPr>
          <p:cNvSpPr>
            <a:spLocks noGrp="1"/>
          </p:cNvSpPr>
          <p:nvPr>
            <p:ph type="title"/>
          </p:nvPr>
        </p:nvSpPr>
        <p:spPr/>
        <p:txBody>
          <a:bodyPr/>
          <a:lstStyle/>
          <a:p>
            <a:r>
              <a:rPr lang="en-US" dirty="0"/>
              <a:t>Research Software Challenges</a:t>
            </a:r>
          </a:p>
        </p:txBody>
      </p:sp>
      <p:sp>
        <p:nvSpPr>
          <p:cNvPr id="3" name="Content Placeholder 2">
            <a:extLst>
              <a:ext uri="{FF2B5EF4-FFF2-40B4-BE49-F238E27FC236}">
                <a16:creationId xmlns:a16="http://schemas.microsoft.com/office/drawing/2014/main" id="{1C191047-BA2C-4ACC-7601-558D32B2666C}"/>
              </a:ext>
            </a:extLst>
          </p:cNvPr>
          <p:cNvSpPr>
            <a:spLocks noGrp="1"/>
          </p:cNvSpPr>
          <p:nvPr>
            <p:ph idx="1"/>
          </p:nvPr>
        </p:nvSpPr>
        <p:spPr>
          <a:xfrm>
            <a:off x="6579490" y="1736215"/>
            <a:ext cx="5469833" cy="3886352"/>
          </a:xfrm>
        </p:spPr>
        <p:txBody>
          <a:bodyPr/>
          <a:lstStyle/>
          <a:p>
            <a:r>
              <a:rPr lang="en-US" dirty="0"/>
              <a:t>Many</a:t>
            </a:r>
            <a:r>
              <a:rPr lang="en-US" sz="2400" dirty="0"/>
              <a:t> parts of the model and software system can be under research</a:t>
            </a:r>
          </a:p>
          <a:p>
            <a:r>
              <a:rPr lang="en-US" sz="2400" dirty="0"/>
              <a:t>Requirements change throughout the lifecycle as knowledge grows</a:t>
            </a:r>
          </a:p>
          <a:p>
            <a:r>
              <a:rPr lang="en-US" sz="2400" dirty="0"/>
              <a:t>Verification complicated by floating point representation</a:t>
            </a:r>
          </a:p>
          <a:p>
            <a:r>
              <a:rPr lang="en-US" sz="2400" dirty="0"/>
              <a:t>Real world is messy</a:t>
            </a:r>
          </a:p>
          <a:p>
            <a:endParaRPr lang="en-US" dirty="0"/>
          </a:p>
        </p:txBody>
      </p:sp>
      <p:grpSp>
        <p:nvGrpSpPr>
          <p:cNvPr id="4" name="Group 3">
            <a:extLst>
              <a:ext uri="{FF2B5EF4-FFF2-40B4-BE49-F238E27FC236}">
                <a16:creationId xmlns:a16="http://schemas.microsoft.com/office/drawing/2014/main" id="{08CE7F93-E896-2CD5-EFC6-29F7E53784BF}"/>
              </a:ext>
            </a:extLst>
          </p:cNvPr>
          <p:cNvGrpSpPr/>
          <p:nvPr/>
        </p:nvGrpSpPr>
        <p:grpSpPr>
          <a:xfrm>
            <a:off x="269970" y="1687125"/>
            <a:ext cx="6067194" cy="2923603"/>
            <a:chOff x="2176244" y="1817067"/>
            <a:chExt cx="4826771" cy="3142742"/>
          </a:xfrm>
        </p:grpSpPr>
        <p:sp>
          <p:nvSpPr>
            <p:cNvPr id="5" name="Oval 4">
              <a:extLst>
                <a:ext uri="{FF2B5EF4-FFF2-40B4-BE49-F238E27FC236}">
                  <a16:creationId xmlns:a16="http://schemas.microsoft.com/office/drawing/2014/main" id="{17DE098D-2514-988B-969D-C0701269A8E3}"/>
                </a:ext>
              </a:extLst>
            </p:cNvPr>
            <p:cNvSpPr/>
            <p:nvPr/>
          </p:nvSpPr>
          <p:spPr>
            <a:xfrm>
              <a:off x="3546363" y="1817067"/>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Scientific Understanding</a:t>
              </a:r>
            </a:p>
          </p:txBody>
        </p:sp>
        <p:sp>
          <p:nvSpPr>
            <p:cNvPr id="6" name="Oval 5">
              <a:extLst>
                <a:ext uri="{FF2B5EF4-FFF2-40B4-BE49-F238E27FC236}">
                  <a16:creationId xmlns:a16="http://schemas.microsoft.com/office/drawing/2014/main" id="{9969E183-5E7B-40C3-C69F-7E7F2E4B354D}"/>
                </a:ext>
              </a:extLst>
            </p:cNvPr>
            <p:cNvSpPr/>
            <p:nvPr/>
          </p:nvSpPr>
          <p:spPr>
            <a:xfrm>
              <a:off x="5349748" y="2965465"/>
              <a:ext cx="1653267" cy="1001145"/>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Higher Fidelity</a:t>
              </a:r>
            </a:p>
            <a:p>
              <a:pPr algn="ctr"/>
              <a:r>
                <a:rPr lang="en-US" sz="1575" dirty="0">
                  <a:solidFill>
                    <a:schemeClr val="tx1"/>
                  </a:solidFill>
                </a:rPr>
                <a:t>Model</a:t>
              </a:r>
            </a:p>
          </p:txBody>
        </p:sp>
        <p:sp>
          <p:nvSpPr>
            <p:cNvPr id="7" name="Oval 6">
              <a:extLst>
                <a:ext uri="{FF2B5EF4-FFF2-40B4-BE49-F238E27FC236}">
                  <a16:creationId xmlns:a16="http://schemas.microsoft.com/office/drawing/2014/main" id="{C238C6E7-504F-D418-77ED-EE08B698678C}"/>
                </a:ext>
              </a:extLst>
            </p:cNvPr>
            <p:cNvSpPr/>
            <p:nvPr/>
          </p:nvSpPr>
          <p:spPr>
            <a:xfrm>
              <a:off x="3576979" y="3958663"/>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Diverse</a:t>
              </a:r>
            </a:p>
            <a:p>
              <a:pPr algn="ctr"/>
              <a:r>
                <a:rPr lang="en-US" sz="1575" dirty="0">
                  <a:solidFill>
                    <a:schemeClr val="tx1"/>
                  </a:solidFill>
                </a:rPr>
                <a:t>Solvers</a:t>
              </a:r>
            </a:p>
          </p:txBody>
        </p:sp>
        <p:sp>
          <p:nvSpPr>
            <p:cNvPr id="8" name="Oval 7">
              <a:extLst>
                <a:ext uri="{FF2B5EF4-FFF2-40B4-BE49-F238E27FC236}">
                  <a16:creationId xmlns:a16="http://schemas.microsoft.com/office/drawing/2014/main" id="{359B4A93-46F5-F54C-4521-5F441780AE11}"/>
                </a:ext>
              </a:extLst>
            </p:cNvPr>
            <p:cNvSpPr/>
            <p:nvPr/>
          </p:nvSpPr>
          <p:spPr>
            <a:xfrm>
              <a:off x="2176244" y="2965464"/>
              <a:ext cx="16532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Hardware </a:t>
              </a:r>
            </a:p>
            <a:p>
              <a:pPr algn="ctr"/>
              <a:r>
                <a:rPr lang="en-US" sz="1575" dirty="0">
                  <a:solidFill>
                    <a:schemeClr val="tx1"/>
                  </a:solidFill>
                </a:rPr>
                <a:t>Resources</a:t>
              </a:r>
            </a:p>
          </p:txBody>
        </p:sp>
        <p:cxnSp>
          <p:nvCxnSpPr>
            <p:cNvPr id="9" name="Curved Connector 8">
              <a:extLst>
                <a:ext uri="{FF2B5EF4-FFF2-40B4-BE49-F238E27FC236}">
                  <a16:creationId xmlns:a16="http://schemas.microsoft.com/office/drawing/2014/main" id="{7BD0B991-7672-F256-C0EE-5A822DB50ECE}"/>
                </a:ext>
              </a:extLst>
            </p:cNvPr>
            <p:cNvCxnSpPr>
              <a:cxnSpLocks/>
              <a:stCxn id="5" idx="6"/>
              <a:endCxn id="6" idx="0"/>
            </p:cNvCxnSpPr>
            <p:nvPr/>
          </p:nvCxnSpPr>
          <p:spPr>
            <a:xfrm>
              <a:off x="5542531" y="2317640"/>
              <a:ext cx="633851" cy="64782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urved Connector 9">
              <a:extLst>
                <a:ext uri="{FF2B5EF4-FFF2-40B4-BE49-F238E27FC236}">
                  <a16:creationId xmlns:a16="http://schemas.microsoft.com/office/drawing/2014/main" id="{57370E24-CC2D-9094-10BF-6F1AF8F84DF2}"/>
                </a:ext>
              </a:extLst>
            </p:cNvPr>
            <p:cNvCxnSpPr>
              <a:cxnSpLocks/>
              <a:stCxn id="6" idx="4"/>
              <a:endCxn id="7" idx="6"/>
            </p:cNvCxnSpPr>
            <p:nvPr/>
          </p:nvCxnSpPr>
          <p:spPr>
            <a:xfrm rot="5400000">
              <a:off x="5628452" y="3911307"/>
              <a:ext cx="492626" cy="60323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urved Connector 10">
              <a:extLst>
                <a:ext uri="{FF2B5EF4-FFF2-40B4-BE49-F238E27FC236}">
                  <a16:creationId xmlns:a16="http://schemas.microsoft.com/office/drawing/2014/main" id="{90D80839-06B2-CBCA-378D-51A31698D7F8}"/>
                </a:ext>
              </a:extLst>
            </p:cNvPr>
            <p:cNvCxnSpPr>
              <a:stCxn id="7" idx="2"/>
              <a:endCxn id="8" idx="4"/>
            </p:cNvCxnSpPr>
            <p:nvPr/>
          </p:nvCxnSpPr>
          <p:spPr>
            <a:xfrm rot="10800000">
              <a:off x="3002879" y="3966610"/>
              <a:ext cx="574101" cy="49262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a:extLst>
                <a:ext uri="{FF2B5EF4-FFF2-40B4-BE49-F238E27FC236}">
                  <a16:creationId xmlns:a16="http://schemas.microsoft.com/office/drawing/2014/main" id="{206A2679-94E8-A783-7065-88C4BC14CA92}"/>
                </a:ext>
              </a:extLst>
            </p:cNvPr>
            <p:cNvCxnSpPr>
              <a:stCxn id="8" idx="0"/>
              <a:endCxn id="5" idx="2"/>
            </p:cNvCxnSpPr>
            <p:nvPr/>
          </p:nvCxnSpPr>
          <p:spPr>
            <a:xfrm rot="5400000" flipH="1" flipV="1">
              <a:off x="2950708" y="2369811"/>
              <a:ext cx="647823" cy="54348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9169E4E-6764-BFFF-F8D2-4D73E14EEF62}"/>
                </a:ext>
              </a:extLst>
            </p:cNvPr>
            <p:cNvCxnSpPr>
              <a:cxnSpLocks/>
              <a:stCxn id="6" idx="2"/>
              <a:endCxn id="8" idx="6"/>
            </p:cNvCxnSpPr>
            <p:nvPr/>
          </p:nvCxnSpPr>
          <p:spPr>
            <a:xfrm flipH="1" flipV="1">
              <a:off x="3829512" y="3466037"/>
              <a:ext cx="1520236"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15069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5E0AA-F303-404B-99A5-8E88C983825E}"/>
              </a:ext>
            </a:extLst>
          </p:cNvPr>
          <p:cNvSpPr>
            <a:spLocks noGrp="1"/>
          </p:cNvSpPr>
          <p:nvPr>
            <p:ph type="title"/>
          </p:nvPr>
        </p:nvSpPr>
        <p:spPr/>
        <p:txBody>
          <a:bodyPr/>
          <a:lstStyle/>
          <a:p>
            <a:r>
              <a:rPr lang="en-US" dirty="0"/>
              <a:t>Additional Considerations for Research Software</a:t>
            </a:r>
          </a:p>
        </p:txBody>
      </p:sp>
      <p:sp>
        <p:nvSpPr>
          <p:cNvPr id="4" name="Rounded Rectangle 3">
            <a:extLst>
              <a:ext uri="{FF2B5EF4-FFF2-40B4-BE49-F238E27FC236}">
                <a16:creationId xmlns:a16="http://schemas.microsoft.com/office/drawing/2014/main" id="{E5BBE479-B16C-D94F-BC94-6B60F0645C44}"/>
              </a:ext>
            </a:extLst>
          </p:cNvPr>
          <p:cNvSpPr/>
          <p:nvPr/>
        </p:nvSpPr>
        <p:spPr>
          <a:xfrm>
            <a:off x="64698" y="1037968"/>
            <a:ext cx="5721178" cy="5029200"/>
          </a:xfrm>
          <a:prstGeom prst="roundRect">
            <a:avLst/>
          </a:prstGeom>
          <a:solidFill>
            <a:schemeClr val="accent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b="1" dirty="0">
                <a:solidFill>
                  <a:schemeClr val="accent2">
                    <a:lumMod val="50000"/>
                  </a:schemeClr>
                </a:solidFill>
              </a:rPr>
              <a:t>Considerations</a:t>
            </a:r>
          </a:p>
          <a:p>
            <a:pPr>
              <a:lnSpc>
                <a:spcPct val="90000"/>
              </a:lnSpc>
            </a:pPr>
            <a:endParaRPr lang="en-US" sz="2000" b="1" dirty="0">
              <a:solidFill>
                <a:schemeClr val="accent2">
                  <a:lumMod val="50000"/>
                </a:schemeClr>
              </a:solidFill>
            </a:endParaRPr>
          </a:p>
          <a:p>
            <a:pPr marL="342900" indent="-342900">
              <a:lnSpc>
                <a:spcPct val="90000"/>
              </a:lnSpc>
              <a:buFont typeface="Wingdings" pitchFamily="2" charset="2"/>
              <a:buChar char="q"/>
            </a:pPr>
            <a:r>
              <a:rPr lang="en-US" sz="2000" dirty="0">
                <a:solidFill>
                  <a:schemeClr val="accent2">
                    <a:lumMod val="50000"/>
                  </a:schemeClr>
                </a:solidFill>
              </a:rPr>
              <a:t>Multidisciplinary </a:t>
            </a:r>
          </a:p>
          <a:p>
            <a:pPr marL="800100" lvl="1" indent="-342900">
              <a:lnSpc>
                <a:spcPct val="90000"/>
              </a:lnSpc>
              <a:buFont typeface="Wingdings" pitchFamily="2" charset="2"/>
              <a:buChar char="q"/>
            </a:pPr>
            <a:r>
              <a:rPr lang="en-US" sz="2000" dirty="0">
                <a:solidFill>
                  <a:schemeClr val="accent2">
                    <a:lumMod val="50000"/>
                  </a:schemeClr>
                </a:solidFill>
              </a:rPr>
              <a:t>Many facets of knowledge</a:t>
            </a:r>
          </a:p>
          <a:p>
            <a:pPr marL="800100" lvl="1" indent="-342900">
              <a:lnSpc>
                <a:spcPct val="90000"/>
              </a:lnSpc>
              <a:buFont typeface="Wingdings" pitchFamily="2" charset="2"/>
              <a:buChar char="q"/>
            </a:pPr>
            <a:r>
              <a:rPr lang="en-US" sz="2000" dirty="0">
                <a:solidFill>
                  <a:schemeClr val="accent2">
                    <a:lumMod val="50000"/>
                  </a:schemeClr>
                </a:solidFill>
              </a:rPr>
              <a:t>To know everything is not feasible</a:t>
            </a:r>
          </a:p>
          <a:p>
            <a:pPr marL="800100" lvl="1" indent="-342900">
              <a:lnSpc>
                <a:spcPct val="90000"/>
              </a:lnSpc>
              <a:buFont typeface="Wingdings" pitchFamily="2" charset="2"/>
              <a:buChar char="q"/>
            </a:pPr>
            <a:endParaRPr lang="en-US" sz="2000" dirty="0">
              <a:solidFill>
                <a:schemeClr val="accent2">
                  <a:lumMod val="50000"/>
                </a:schemeClr>
              </a:solidFill>
            </a:endParaRPr>
          </a:p>
          <a:p>
            <a:pPr marL="342900" indent="-342900">
              <a:lnSpc>
                <a:spcPct val="90000"/>
              </a:lnSpc>
              <a:buFont typeface="Wingdings" pitchFamily="2" charset="2"/>
              <a:buChar char="q"/>
            </a:pPr>
            <a:r>
              <a:rPr lang="en-US" sz="2000" dirty="0">
                <a:solidFill>
                  <a:schemeClr val="accent2">
                    <a:lumMod val="50000"/>
                  </a:schemeClr>
                </a:solidFill>
              </a:rPr>
              <a:t>Two types of code components</a:t>
            </a:r>
          </a:p>
          <a:p>
            <a:pPr marL="800100" lvl="1" indent="-342900">
              <a:lnSpc>
                <a:spcPct val="90000"/>
              </a:lnSpc>
              <a:buFont typeface="Wingdings" pitchFamily="2" charset="2"/>
              <a:buChar char="q"/>
            </a:pPr>
            <a:r>
              <a:rPr lang="en-US" sz="2000" dirty="0">
                <a:solidFill>
                  <a:schemeClr val="accent2">
                    <a:lumMod val="50000"/>
                  </a:schemeClr>
                </a:solidFill>
              </a:rPr>
              <a:t>Infrastructure (mesh/IO/runtime …)</a:t>
            </a:r>
          </a:p>
          <a:p>
            <a:pPr marL="800100" lvl="1" indent="-342900">
              <a:lnSpc>
                <a:spcPct val="90000"/>
              </a:lnSpc>
              <a:buFont typeface="Wingdings" pitchFamily="2" charset="2"/>
              <a:buChar char="q"/>
            </a:pPr>
            <a:r>
              <a:rPr lang="en-US" sz="2000" dirty="0">
                <a:solidFill>
                  <a:schemeClr val="accent2">
                    <a:lumMod val="50000"/>
                  </a:schemeClr>
                </a:solidFill>
              </a:rPr>
              <a:t>Science models (numerical methods)</a:t>
            </a:r>
          </a:p>
          <a:p>
            <a:pPr marL="800100" lvl="1" indent="-342900">
              <a:lnSpc>
                <a:spcPct val="90000"/>
              </a:lnSpc>
              <a:buFont typeface="Wingdings" pitchFamily="2" charset="2"/>
              <a:buChar char="q"/>
            </a:pPr>
            <a:endParaRPr lang="en-US" sz="2000" dirty="0">
              <a:solidFill>
                <a:schemeClr val="accent2">
                  <a:lumMod val="50000"/>
                </a:schemeClr>
              </a:solidFill>
            </a:endParaRPr>
          </a:p>
          <a:p>
            <a:pPr marL="342900" indent="-342900">
              <a:lnSpc>
                <a:spcPct val="90000"/>
              </a:lnSpc>
              <a:buFont typeface="Wingdings" pitchFamily="2" charset="2"/>
              <a:buChar char="q"/>
            </a:pPr>
            <a:r>
              <a:rPr lang="en-US" sz="2000" dirty="0">
                <a:solidFill>
                  <a:schemeClr val="accent2">
                    <a:lumMod val="50000"/>
                  </a:schemeClr>
                </a:solidFill>
              </a:rPr>
              <a:t>Codes grow</a:t>
            </a:r>
          </a:p>
          <a:p>
            <a:pPr marL="800100" lvl="1" indent="-342900">
              <a:lnSpc>
                <a:spcPct val="90000"/>
              </a:lnSpc>
              <a:buFont typeface="Wingdings" pitchFamily="2" charset="2"/>
              <a:buChar char="q"/>
            </a:pPr>
            <a:r>
              <a:rPr lang="en-US" sz="2000" dirty="0">
                <a:solidFill>
                  <a:schemeClr val="accent2">
                    <a:lumMod val="50000"/>
                  </a:schemeClr>
                </a:solidFill>
              </a:rPr>
              <a:t>New ideas =&gt; new features</a:t>
            </a:r>
          </a:p>
          <a:p>
            <a:pPr marL="800100" lvl="1" indent="-342900">
              <a:lnSpc>
                <a:spcPct val="90000"/>
              </a:lnSpc>
              <a:buFont typeface="Wingdings" pitchFamily="2" charset="2"/>
              <a:buChar char="q"/>
            </a:pPr>
            <a:r>
              <a:rPr lang="en-US" sz="2000" dirty="0">
                <a:solidFill>
                  <a:schemeClr val="accent2">
                    <a:lumMod val="50000"/>
                  </a:schemeClr>
                </a:solidFill>
              </a:rPr>
              <a:t>Code reuse by others </a:t>
            </a:r>
          </a:p>
          <a:p>
            <a:pPr marL="342900" indent="-342900">
              <a:lnSpc>
                <a:spcPct val="90000"/>
              </a:lnSpc>
              <a:buFont typeface="Wingdings" pitchFamily="2" charset="2"/>
              <a:buChar char="q"/>
            </a:pPr>
            <a:endParaRPr lang="en-US" sz="2000" dirty="0">
              <a:solidFill>
                <a:schemeClr val="accent5">
                  <a:lumMod val="50000"/>
                </a:schemeClr>
              </a:solidFill>
            </a:endParaRPr>
          </a:p>
          <a:p>
            <a:pPr marL="342900" indent="-342900">
              <a:lnSpc>
                <a:spcPct val="90000"/>
              </a:lnSpc>
              <a:buFont typeface="Wingdings" pitchFamily="2" charset="2"/>
              <a:buChar char="q"/>
            </a:pPr>
            <a:endParaRPr lang="en-US" sz="2000" dirty="0">
              <a:solidFill>
                <a:schemeClr val="accent5">
                  <a:lumMod val="50000"/>
                </a:schemeClr>
              </a:solidFill>
            </a:endParaRPr>
          </a:p>
        </p:txBody>
      </p:sp>
      <p:sp>
        <p:nvSpPr>
          <p:cNvPr id="5" name="Rounded Rectangle 4">
            <a:extLst>
              <a:ext uri="{FF2B5EF4-FFF2-40B4-BE49-F238E27FC236}">
                <a16:creationId xmlns:a16="http://schemas.microsoft.com/office/drawing/2014/main" id="{7DC70085-0AD4-7C45-92D4-B6627442268A}"/>
              </a:ext>
            </a:extLst>
          </p:cNvPr>
          <p:cNvSpPr/>
          <p:nvPr/>
        </p:nvSpPr>
        <p:spPr>
          <a:xfrm>
            <a:off x="5883736" y="1059936"/>
            <a:ext cx="5721178" cy="5029200"/>
          </a:xfrm>
          <a:prstGeom prst="roundRect">
            <a:avLst/>
          </a:prstGeom>
          <a:solidFill>
            <a:schemeClr val="accent2">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b="1" dirty="0">
                <a:solidFill>
                  <a:schemeClr val="accent2">
                    <a:lumMod val="40000"/>
                    <a:lumOff val="60000"/>
                  </a:schemeClr>
                </a:solidFill>
              </a:rPr>
              <a:t>Design Implications</a:t>
            </a:r>
          </a:p>
          <a:p>
            <a:pPr algn="ctr">
              <a:lnSpc>
                <a:spcPct val="90000"/>
              </a:lnSpc>
            </a:pPr>
            <a:endParaRPr lang="en-US" sz="2000" b="1" dirty="0">
              <a:solidFill>
                <a:schemeClr val="accent2">
                  <a:lumMod val="40000"/>
                  <a:lumOff val="60000"/>
                </a:schemeClr>
              </a:solidFill>
            </a:endParaRPr>
          </a:p>
          <a:p>
            <a:pPr marL="342900" indent="-342900">
              <a:lnSpc>
                <a:spcPct val="90000"/>
              </a:lnSpc>
              <a:buFont typeface="Wingdings" pitchFamily="2" charset="2"/>
              <a:buChar char="q"/>
            </a:pPr>
            <a:r>
              <a:rPr lang="en-US" sz="2000" dirty="0">
                <a:solidFill>
                  <a:schemeClr val="accent2">
                    <a:lumMod val="40000"/>
                    <a:lumOff val="60000"/>
                  </a:schemeClr>
                </a:solidFill>
              </a:rPr>
              <a:t>Separation of Concerns</a:t>
            </a:r>
          </a:p>
          <a:p>
            <a:pPr marL="800100" lvl="1" indent="-342900">
              <a:lnSpc>
                <a:spcPct val="90000"/>
              </a:lnSpc>
              <a:buFont typeface="Wingdings" pitchFamily="2" charset="2"/>
              <a:buChar char="q"/>
            </a:pPr>
            <a:r>
              <a:rPr lang="en-US" sz="2000" dirty="0">
                <a:solidFill>
                  <a:schemeClr val="accent2">
                    <a:lumMod val="40000"/>
                    <a:lumOff val="60000"/>
                  </a:schemeClr>
                </a:solidFill>
              </a:rPr>
              <a:t>Shield developers from unnecessary complexities</a:t>
            </a:r>
          </a:p>
          <a:p>
            <a:pPr marL="800100" lvl="1" indent="-342900">
              <a:lnSpc>
                <a:spcPct val="90000"/>
              </a:lnSpc>
              <a:buFont typeface="Wingdings" pitchFamily="2" charset="2"/>
              <a:buChar char="q"/>
            </a:pPr>
            <a:endParaRPr lang="en-US" sz="2000" dirty="0">
              <a:solidFill>
                <a:schemeClr val="accent2">
                  <a:lumMod val="40000"/>
                  <a:lumOff val="60000"/>
                </a:schemeClr>
              </a:solidFill>
            </a:endParaRPr>
          </a:p>
          <a:p>
            <a:pPr marL="342900" indent="-342900">
              <a:lnSpc>
                <a:spcPct val="90000"/>
              </a:lnSpc>
              <a:buFont typeface="Wingdings" pitchFamily="2" charset="2"/>
              <a:buChar char="q"/>
            </a:pPr>
            <a:r>
              <a:rPr lang="en-US" sz="2000" dirty="0">
                <a:solidFill>
                  <a:schemeClr val="accent2">
                    <a:lumMod val="40000"/>
                    <a:lumOff val="60000"/>
                  </a:schemeClr>
                </a:solidFill>
              </a:rPr>
              <a:t>Work with different lifecycles</a:t>
            </a:r>
          </a:p>
          <a:p>
            <a:pPr marL="800100" lvl="1" indent="-342900">
              <a:lnSpc>
                <a:spcPct val="90000"/>
              </a:lnSpc>
              <a:buFont typeface="Wingdings" pitchFamily="2" charset="2"/>
              <a:buChar char="q"/>
            </a:pPr>
            <a:r>
              <a:rPr lang="en-US" sz="2000" dirty="0">
                <a:solidFill>
                  <a:schemeClr val="accent2">
                    <a:lumMod val="40000"/>
                    <a:lumOff val="60000"/>
                  </a:schemeClr>
                </a:solidFill>
              </a:rPr>
              <a:t>Long-lasting vs quick changing</a:t>
            </a:r>
          </a:p>
          <a:p>
            <a:pPr marL="800100" lvl="1" indent="-342900">
              <a:lnSpc>
                <a:spcPct val="90000"/>
              </a:lnSpc>
              <a:buFont typeface="Wingdings" pitchFamily="2" charset="2"/>
              <a:buChar char="q"/>
            </a:pPr>
            <a:r>
              <a:rPr lang="en-US" sz="2000" dirty="0">
                <a:solidFill>
                  <a:schemeClr val="accent2">
                    <a:lumMod val="40000"/>
                    <a:lumOff val="60000"/>
                  </a:schemeClr>
                </a:solidFill>
              </a:rPr>
              <a:t>Logically vs mathematically complex</a:t>
            </a:r>
          </a:p>
          <a:p>
            <a:pPr marL="800100" lvl="1" indent="-342900">
              <a:lnSpc>
                <a:spcPct val="90000"/>
              </a:lnSpc>
              <a:buFont typeface="Wingdings" pitchFamily="2" charset="2"/>
              <a:buChar char="q"/>
            </a:pPr>
            <a:endParaRPr lang="en-US" sz="2000" dirty="0">
              <a:solidFill>
                <a:schemeClr val="accent2">
                  <a:lumMod val="40000"/>
                  <a:lumOff val="60000"/>
                </a:schemeClr>
              </a:solidFill>
            </a:endParaRPr>
          </a:p>
          <a:p>
            <a:pPr marL="342900" indent="-342900">
              <a:lnSpc>
                <a:spcPct val="90000"/>
              </a:lnSpc>
              <a:buFont typeface="Wingdings" pitchFamily="2" charset="2"/>
              <a:buChar char="q"/>
            </a:pPr>
            <a:r>
              <a:rPr lang="en-US" sz="2000" dirty="0">
                <a:solidFill>
                  <a:schemeClr val="accent2">
                    <a:lumMod val="40000"/>
                    <a:lumOff val="60000"/>
                  </a:schemeClr>
                </a:solidFill>
              </a:rPr>
              <a:t>Extensibility built in</a:t>
            </a:r>
          </a:p>
          <a:p>
            <a:pPr marL="800100" lvl="1" indent="-342900">
              <a:lnSpc>
                <a:spcPct val="90000"/>
              </a:lnSpc>
              <a:buFont typeface="Wingdings" pitchFamily="2" charset="2"/>
              <a:buChar char="q"/>
            </a:pPr>
            <a:r>
              <a:rPr lang="en-US" sz="2000" dirty="0">
                <a:solidFill>
                  <a:schemeClr val="accent2">
                    <a:lumMod val="40000"/>
                    <a:lumOff val="60000"/>
                  </a:schemeClr>
                </a:solidFill>
              </a:rPr>
              <a:t>Ease of adding new capabilities</a:t>
            </a:r>
          </a:p>
          <a:p>
            <a:pPr marL="800100" lvl="1" indent="-342900">
              <a:lnSpc>
                <a:spcPct val="90000"/>
              </a:lnSpc>
              <a:buFont typeface="Wingdings" pitchFamily="2" charset="2"/>
              <a:buChar char="q"/>
            </a:pPr>
            <a:r>
              <a:rPr lang="en-US" sz="2000" dirty="0">
                <a:solidFill>
                  <a:schemeClr val="accent2">
                    <a:lumMod val="40000"/>
                    <a:lumOff val="60000"/>
                  </a:schemeClr>
                </a:solidFill>
              </a:rPr>
              <a:t>Customizing existing capabilities</a:t>
            </a:r>
          </a:p>
          <a:p>
            <a:pPr marL="800100" lvl="1" indent="-342900">
              <a:lnSpc>
                <a:spcPct val="90000"/>
              </a:lnSpc>
              <a:buFont typeface="Wingdings" pitchFamily="2" charset="2"/>
              <a:buChar char="q"/>
            </a:pPr>
            <a:endParaRPr lang="en-US" sz="2000" dirty="0">
              <a:solidFill>
                <a:schemeClr val="accent5">
                  <a:lumMod val="40000"/>
                  <a:lumOff val="60000"/>
                </a:schemeClr>
              </a:solidFill>
            </a:endParaRPr>
          </a:p>
          <a:p>
            <a:pPr algn="ctr">
              <a:lnSpc>
                <a:spcPct val="90000"/>
              </a:lnSpc>
            </a:pPr>
            <a:endParaRPr lang="en-US" sz="2000" dirty="0">
              <a:solidFill>
                <a:schemeClr val="bg1"/>
              </a:solidFill>
            </a:endParaRPr>
          </a:p>
        </p:txBody>
      </p:sp>
      <p:sp>
        <p:nvSpPr>
          <p:cNvPr id="6" name="Right Arrow 5">
            <a:extLst>
              <a:ext uri="{FF2B5EF4-FFF2-40B4-BE49-F238E27FC236}">
                <a16:creationId xmlns:a16="http://schemas.microsoft.com/office/drawing/2014/main" id="{9B686305-E74E-EB44-801D-1C14E473827F}"/>
              </a:ext>
            </a:extLst>
          </p:cNvPr>
          <p:cNvSpPr/>
          <p:nvPr/>
        </p:nvSpPr>
        <p:spPr>
          <a:xfrm>
            <a:off x="5166497" y="2165025"/>
            <a:ext cx="1149179" cy="531341"/>
          </a:xfrm>
          <a:prstGeom prst="rightArrow">
            <a:avLst/>
          </a:prstGeom>
          <a:solidFill>
            <a:schemeClr val="accent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 name="Right Arrow 6">
            <a:extLst>
              <a:ext uri="{FF2B5EF4-FFF2-40B4-BE49-F238E27FC236}">
                <a16:creationId xmlns:a16="http://schemas.microsoft.com/office/drawing/2014/main" id="{6CFC44B4-B5D6-5949-8DAA-80AD31E8FBAB}"/>
              </a:ext>
            </a:extLst>
          </p:cNvPr>
          <p:cNvSpPr/>
          <p:nvPr/>
        </p:nvSpPr>
        <p:spPr>
          <a:xfrm>
            <a:off x="5166496" y="3250154"/>
            <a:ext cx="1149179" cy="531341"/>
          </a:xfrm>
          <a:prstGeom prst="rightArrow">
            <a:avLst/>
          </a:prstGeom>
          <a:solidFill>
            <a:schemeClr val="accent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8" name="Right Arrow 7">
            <a:extLst>
              <a:ext uri="{FF2B5EF4-FFF2-40B4-BE49-F238E27FC236}">
                <a16:creationId xmlns:a16="http://schemas.microsoft.com/office/drawing/2014/main" id="{993BB968-F9E4-1E45-80DC-477122F2D2FF}"/>
              </a:ext>
            </a:extLst>
          </p:cNvPr>
          <p:cNvSpPr/>
          <p:nvPr/>
        </p:nvSpPr>
        <p:spPr>
          <a:xfrm>
            <a:off x="5071006" y="4360409"/>
            <a:ext cx="1149179" cy="531341"/>
          </a:xfrm>
          <a:prstGeom prst="rightArrow">
            <a:avLst/>
          </a:prstGeom>
          <a:solidFill>
            <a:schemeClr val="accent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2767553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6DD86-AD27-9B67-E405-85C81A481C24}"/>
              </a:ext>
            </a:extLst>
          </p:cNvPr>
          <p:cNvSpPr>
            <a:spLocks noGrp="1"/>
          </p:cNvSpPr>
          <p:nvPr>
            <p:ph type="title"/>
          </p:nvPr>
        </p:nvSpPr>
        <p:spPr/>
        <p:txBody>
          <a:bodyPr/>
          <a:lstStyle/>
          <a:p>
            <a:r>
              <a:rPr lang="en-US" dirty="0"/>
              <a:t>More Complex Application Design – </a:t>
            </a:r>
            <a:r>
              <a:rPr lang="en-US" dirty="0" err="1"/>
              <a:t>Sedov</a:t>
            </a:r>
            <a:r>
              <a:rPr lang="en-US" dirty="0"/>
              <a:t> Blast Wave</a:t>
            </a:r>
            <a:br>
              <a:rPr lang="en-US" dirty="0"/>
            </a:br>
            <a:endParaRPr lang="en-US" dirty="0"/>
          </a:p>
        </p:txBody>
      </p:sp>
      <p:pic>
        <p:nvPicPr>
          <p:cNvPr id="4" name="Picture 17" descr="&#10;sedov_pm3.png                                                  00238215Macintosh HD                   B746699A:">
            <a:extLst>
              <a:ext uri="{FF2B5EF4-FFF2-40B4-BE49-F238E27FC236}">
                <a16:creationId xmlns:a16="http://schemas.microsoft.com/office/drawing/2014/main" id="{525C433C-2878-C8D3-22FB-9973AF79D7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l="10492" t="8498" r="26555" b="9293"/>
          <a:stretch>
            <a:fillRect/>
          </a:stretch>
        </p:blipFill>
        <p:spPr bwMode="auto">
          <a:xfrm>
            <a:off x="1016654" y="3304089"/>
            <a:ext cx="3209089" cy="3142431"/>
          </a:xfrm>
          <a:prstGeom prst="rect">
            <a:avLst/>
          </a:prstGeom>
          <a:noFill/>
          <a:extLst>
            <a:ext uri="{909E8E84-426E-40dd-AFC4-6F175D3DCCD1}">
              <a14:hiddenFill xmlns="" xmlns:a14="http://schemas.microsoft.com/office/drawing/2010/main">
                <a:solidFill>
                  <a:srgbClr val="FFFFFF"/>
                </a:solidFill>
              </a14:hiddenFill>
            </a:ext>
          </a:extLst>
        </p:spPr>
      </p:pic>
      <p:sp>
        <p:nvSpPr>
          <p:cNvPr id="5" name="Rounded Rectangle 4">
            <a:extLst>
              <a:ext uri="{FF2B5EF4-FFF2-40B4-BE49-F238E27FC236}">
                <a16:creationId xmlns:a16="http://schemas.microsoft.com/office/drawing/2014/main" id="{9D73C691-1C18-175B-F248-2AD87723C5BF}"/>
              </a:ext>
            </a:extLst>
          </p:cNvPr>
          <p:cNvSpPr/>
          <p:nvPr/>
        </p:nvSpPr>
        <p:spPr>
          <a:xfrm>
            <a:off x="772160" y="1202813"/>
            <a:ext cx="5410266" cy="1698431"/>
          </a:xfrm>
          <a:prstGeom prst="roundRect">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000" b="1" dirty="0">
                <a:solidFill>
                  <a:schemeClr val="bg1"/>
                </a:solidFill>
              </a:rPr>
              <a:t>Description</a:t>
            </a:r>
          </a:p>
          <a:p>
            <a:pPr>
              <a:lnSpc>
                <a:spcPct val="90000"/>
              </a:lnSpc>
            </a:pPr>
            <a:endParaRPr lang="en-US" sz="2000" b="1" dirty="0">
              <a:solidFill>
                <a:schemeClr val="bg1"/>
              </a:solidFill>
            </a:endParaRPr>
          </a:p>
          <a:p>
            <a:pPr>
              <a:lnSpc>
                <a:spcPct val="90000"/>
              </a:lnSpc>
            </a:pPr>
            <a:r>
              <a:rPr lang="en-US" sz="2000" dirty="0">
                <a:solidFill>
                  <a:schemeClr val="bg1"/>
                </a:solidFill>
              </a:rPr>
              <a:t>High pressure at the center cause a shock to moves out in a circle. High resolution is needed only at and near the shock</a:t>
            </a:r>
          </a:p>
        </p:txBody>
      </p:sp>
      <p:sp>
        <p:nvSpPr>
          <p:cNvPr id="6" name="Content Placeholder 2">
            <a:extLst>
              <a:ext uri="{FF2B5EF4-FFF2-40B4-BE49-F238E27FC236}">
                <a16:creationId xmlns:a16="http://schemas.microsoft.com/office/drawing/2014/main" id="{DF01B2E5-4098-B6B1-3360-034A76C375FA}"/>
              </a:ext>
            </a:extLst>
          </p:cNvPr>
          <p:cNvSpPr>
            <a:spLocks noGrp="1"/>
          </p:cNvSpPr>
          <p:nvPr>
            <p:ph idx="1"/>
          </p:nvPr>
        </p:nvSpPr>
        <p:spPr>
          <a:xfrm>
            <a:off x="6467743" y="1123343"/>
            <a:ext cx="4985173" cy="4611314"/>
          </a:xfrm>
        </p:spPr>
        <p:txBody>
          <a:bodyPr/>
          <a:lstStyle/>
          <a:p>
            <a:pPr marL="0" indent="0" algn="ctr">
              <a:buNone/>
            </a:pPr>
            <a:r>
              <a:rPr lang="en-US" b="1" dirty="0"/>
              <a:t>Requirements </a:t>
            </a:r>
          </a:p>
          <a:p>
            <a:r>
              <a:rPr lang="en-US" dirty="0"/>
              <a:t>Adaptive mesh refinement</a:t>
            </a:r>
          </a:p>
          <a:p>
            <a:pPr lvl="1"/>
            <a:r>
              <a:rPr lang="en-US" dirty="0"/>
              <a:t>Easiest with finite volume methods</a:t>
            </a:r>
          </a:p>
          <a:p>
            <a:r>
              <a:rPr lang="en-US" dirty="0"/>
              <a:t>Driver</a:t>
            </a:r>
          </a:p>
          <a:p>
            <a:r>
              <a:rPr lang="en-US" dirty="0"/>
              <a:t>I/O</a:t>
            </a:r>
          </a:p>
          <a:p>
            <a:r>
              <a:rPr lang="en-US" dirty="0"/>
              <a:t>Initial condition</a:t>
            </a:r>
          </a:p>
          <a:p>
            <a:r>
              <a:rPr lang="en-US" dirty="0"/>
              <a:t>Boundary condition</a:t>
            </a:r>
          </a:p>
          <a:p>
            <a:r>
              <a:rPr lang="en-US" dirty="0"/>
              <a:t>Shock Hydrodynamics</a:t>
            </a:r>
          </a:p>
          <a:p>
            <a:r>
              <a:rPr lang="en-US" dirty="0"/>
              <a:t>Ideal gas equation of state</a:t>
            </a:r>
          </a:p>
          <a:p>
            <a:r>
              <a:rPr lang="en-US" dirty="0"/>
              <a:t>Method of verification</a:t>
            </a:r>
          </a:p>
          <a:p>
            <a:pPr lvl="1"/>
            <a:endParaRPr lang="en-US" dirty="0"/>
          </a:p>
          <a:p>
            <a:pPr marL="684212" lvl="2" indent="0">
              <a:buNone/>
            </a:pPr>
            <a:endParaRPr lang="en-US" dirty="0"/>
          </a:p>
          <a:p>
            <a:pPr lvl="1"/>
            <a:endParaRPr lang="en-US" dirty="0"/>
          </a:p>
        </p:txBody>
      </p:sp>
    </p:spTree>
    <p:extLst>
      <p:ext uri="{BB962C8B-B14F-4D97-AF65-F5344CB8AC3E}">
        <p14:creationId xmlns:p14="http://schemas.microsoft.com/office/powerpoint/2010/main" val="3142481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3AE14-E448-7BB2-D527-0B26AA17C5EE}"/>
              </a:ext>
            </a:extLst>
          </p:cNvPr>
          <p:cNvSpPr>
            <a:spLocks noGrp="1"/>
          </p:cNvSpPr>
          <p:nvPr>
            <p:ph type="title"/>
          </p:nvPr>
        </p:nvSpPr>
        <p:spPr/>
        <p:txBody>
          <a:bodyPr/>
          <a:lstStyle/>
          <a:p>
            <a:r>
              <a:rPr lang="en-US" dirty="0"/>
              <a:t>Deeper Dive into Requirements</a:t>
            </a:r>
          </a:p>
        </p:txBody>
      </p:sp>
      <p:sp>
        <p:nvSpPr>
          <p:cNvPr id="3" name="Content Placeholder 2">
            <a:extLst>
              <a:ext uri="{FF2B5EF4-FFF2-40B4-BE49-F238E27FC236}">
                <a16:creationId xmlns:a16="http://schemas.microsoft.com/office/drawing/2014/main" id="{7234CC62-0743-7AB7-1EC0-AD6705540627}"/>
              </a:ext>
            </a:extLst>
          </p:cNvPr>
          <p:cNvSpPr>
            <a:spLocks noGrp="1"/>
          </p:cNvSpPr>
          <p:nvPr>
            <p:ph idx="1"/>
          </p:nvPr>
        </p:nvSpPr>
        <p:spPr>
          <a:xfrm>
            <a:off x="450592" y="1229359"/>
            <a:ext cx="10273852" cy="5137573"/>
          </a:xfrm>
        </p:spPr>
        <p:txBody>
          <a:bodyPr/>
          <a:lstStyle/>
          <a:p>
            <a:r>
              <a:rPr lang="en-US" dirty="0"/>
              <a:t>Adaptive mesh refinement </a:t>
            </a:r>
            <a:r>
              <a:rPr lang="en-US" dirty="0">
                <a:sym typeface="Wingdings" panose="05000000000000000000" pitchFamily="2" charset="2"/>
              </a:rPr>
              <a:t></a:t>
            </a:r>
            <a:r>
              <a:rPr lang="en-US" dirty="0"/>
              <a:t> divide domain into blocks</a:t>
            </a:r>
          </a:p>
          <a:p>
            <a:pPr lvl="1"/>
            <a:r>
              <a:rPr lang="en-US" dirty="0"/>
              <a:t>Blocks need halos to be filled with values from neighbors or boundary conditions</a:t>
            </a:r>
          </a:p>
          <a:p>
            <a:pPr lvl="2"/>
            <a:r>
              <a:rPr lang="en-US" dirty="0"/>
              <a:t>At fine-coarse boundaries there is interpolation and restriction</a:t>
            </a:r>
          </a:p>
          <a:p>
            <a:pPr lvl="1"/>
            <a:r>
              <a:rPr lang="en-US" dirty="0"/>
              <a:t>Blocks are dynamic, go in and out of existence</a:t>
            </a:r>
          </a:p>
          <a:p>
            <a:pPr lvl="1"/>
            <a:r>
              <a:rPr lang="en-US" dirty="0"/>
              <a:t>Conservation needs reconciliation at fine-coarse boundaries</a:t>
            </a:r>
          </a:p>
          <a:p>
            <a:r>
              <a:rPr lang="en-US" dirty="0"/>
              <a:t>Shock hydrodynamics</a:t>
            </a:r>
          </a:p>
          <a:p>
            <a:pPr lvl="1"/>
            <a:r>
              <a:rPr lang="en-US" dirty="0"/>
              <a:t>Solver for Euler’s equations at discontinuities</a:t>
            </a:r>
          </a:p>
          <a:p>
            <a:pPr lvl="1"/>
            <a:r>
              <a:rPr lang="en-US" dirty="0"/>
              <a:t>EOS provides closure</a:t>
            </a:r>
          </a:p>
          <a:p>
            <a:pPr lvl="1"/>
            <a:r>
              <a:rPr lang="en-US" dirty="0"/>
              <a:t>Riemann solver</a:t>
            </a:r>
          </a:p>
          <a:p>
            <a:pPr lvl="1"/>
            <a:r>
              <a:rPr lang="en-US" dirty="0"/>
              <a:t>Halo cells are fine-coarse boundaries need EOS after interpolation</a:t>
            </a:r>
          </a:p>
          <a:p>
            <a:r>
              <a:rPr lang="en-US" dirty="0"/>
              <a:t>Method of verification</a:t>
            </a:r>
          </a:p>
          <a:p>
            <a:pPr lvl="1"/>
            <a:r>
              <a:rPr lang="en-US" dirty="0"/>
              <a:t>An indirect way of checking – shock distance traveled can be computed analytically</a:t>
            </a:r>
          </a:p>
          <a:p>
            <a:endParaRPr lang="en-US" dirty="0"/>
          </a:p>
        </p:txBody>
      </p:sp>
    </p:spTree>
    <p:extLst>
      <p:ext uri="{BB962C8B-B14F-4D97-AF65-F5344CB8AC3E}">
        <p14:creationId xmlns:p14="http://schemas.microsoft.com/office/powerpoint/2010/main" val="36487419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C7C93-979B-EF55-4109-2B0A4F2C2D71}"/>
              </a:ext>
            </a:extLst>
          </p:cNvPr>
          <p:cNvSpPr>
            <a:spLocks noGrp="1"/>
          </p:cNvSpPr>
          <p:nvPr>
            <p:ph type="title"/>
          </p:nvPr>
        </p:nvSpPr>
        <p:spPr/>
        <p:txBody>
          <a:bodyPr/>
          <a:lstStyle/>
          <a:p>
            <a:r>
              <a:rPr lang="en-US" dirty="0"/>
              <a:t>Components</a:t>
            </a:r>
          </a:p>
        </p:txBody>
      </p:sp>
      <p:sp>
        <p:nvSpPr>
          <p:cNvPr id="3" name="Content Placeholder 2">
            <a:extLst>
              <a:ext uri="{FF2B5EF4-FFF2-40B4-BE49-F238E27FC236}">
                <a16:creationId xmlns:a16="http://schemas.microsoft.com/office/drawing/2014/main" id="{C8AA873F-398D-29B2-A7D6-B628F8F14EEC}"/>
              </a:ext>
            </a:extLst>
          </p:cNvPr>
          <p:cNvSpPr>
            <a:spLocks noGrp="1"/>
          </p:cNvSpPr>
          <p:nvPr>
            <p:ph idx="1"/>
          </p:nvPr>
        </p:nvSpPr>
        <p:spPr>
          <a:xfrm>
            <a:off x="5848794" y="417223"/>
            <a:ext cx="5686237" cy="4736045"/>
          </a:xfrm>
        </p:spPr>
        <p:txBody>
          <a:bodyPr/>
          <a:lstStyle/>
          <a:p>
            <a:pPr marL="0" indent="0">
              <a:buNone/>
            </a:pPr>
            <a:r>
              <a:rPr lang="en-US" b="1" dirty="0"/>
              <a:t>Deeper Dive into some Components</a:t>
            </a:r>
          </a:p>
          <a:p>
            <a:r>
              <a:rPr lang="en-US" dirty="0"/>
              <a:t>Driver</a:t>
            </a:r>
          </a:p>
          <a:p>
            <a:pPr lvl="1"/>
            <a:r>
              <a:rPr lang="en-US" dirty="0"/>
              <a:t>Iterate over blocks</a:t>
            </a:r>
          </a:p>
          <a:p>
            <a:pPr lvl="1"/>
            <a:r>
              <a:rPr lang="en-US" dirty="0"/>
              <a:t>Implement connectivity</a:t>
            </a:r>
          </a:p>
          <a:p>
            <a:r>
              <a:rPr lang="en-US" dirty="0"/>
              <a:t>Mesh </a:t>
            </a:r>
          </a:p>
          <a:p>
            <a:pPr lvl="1"/>
            <a:r>
              <a:rPr lang="en-US" dirty="0"/>
              <a:t>Data containers</a:t>
            </a:r>
          </a:p>
          <a:p>
            <a:pPr lvl="1"/>
            <a:r>
              <a:rPr lang="en-US" dirty="0"/>
              <a:t>Halo cell fill, including application of boundary conditions</a:t>
            </a:r>
          </a:p>
          <a:p>
            <a:pPr lvl="1"/>
            <a:r>
              <a:rPr lang="en-US" dirty="0"/>
              <a:t>Reconciliation of quantities at fine-coarse block boundaries</a:t>
            </a:r>
          </a:p>
          <a:p>
            <a:pPr lvl="1"/>
            <a:r>
              <a:rPr lang="en-US" dirty="0" err="1"/>
              <a:t>Remesh</a:t>
            </a:r>
            <a:r>
              <a:rPr lang="en-US" dirty="0"/>
              <a:t> when refinement patterns change</a:t>
            </a:r>
          </a:p>
          <a:p>
            <a:r>
              <a:rPr lang="en-US" dirty="0"/>
              <a:t>I/O</a:t>
            </a:r>
          </a:p>
          <a:p>
            <a:pPr lvl="1"/>
            <a:r>
              <a:rPr lang="en-US" dirty="0"/>
              <a:t>Getting runtime parameters and possibly initial conditions</a:t>
            </a:r>
          </a:p>
          <a:p>
            <a:pPr lvl="1"/>
            <a:r>
              <a:rPr lang="en-US" dirty="0"/>
              <a:t>Writing checkpoint and analysis data</a:t>
            </a:r>
          </a:p>
        </p:txBody>
      </p:sp>
      <p:sp>
        <p:nvSpPr>
          <p:cNvPr id="4" name="Content Placeholder 2">
            <a:extLst>
              <a:ext uri="{FF2B5EF4-FFF2-40B4-BE49-F238E27FC236}">
                <a16:creationId xmlns:a16="http://schemas.microsoft.com/office/drawing/2014/main" id="{C2745C9D-C83C-9672-418A-997D74409054}"/>
              </a:ext>
            </a:extLst>
          </p:cNvPr>
          <p:cNvSpPr txBox="1">
            <a:spLocks/>
          </p:cNvSpPr>
          <p:nvPr/>
        </p:nvSpPr>
        <p:spPr bwMode="auto">
          <a:xfrm>
            <a:off x="450592" y="1123343"/>
            <a:ext cx="4985173" cy="4611314"/>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rgbClr val="C00000"/>
              </a:buClr>
              <a:buFont typeface="Wingdings" pitchFamily="2" charset="2"/>
              <a:buChar char="q"/>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rgbClr val="C00000"/>
              </a:buClr>
              <a:buFont typeface="Wingdings" pitchFamily="2" charset="2"/>
              <a:buChar char="q"/>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rgbClr val="C00000"/>
              </a:buClr>
              <a:buFont typeface="Wingdings" pitchFamily="2" charset="2"/>
              <a:buChar char="q"/>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rgbClr val="C00000"/>
              </a:buClr>
              <a:buFont typeface="Wingdings" pitchFamily="2" charset="2"/>
              <a:buChar char="q"/>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rgbClr val="C00000"/>
              </a:buClr>
              <a:buFont typeface="Wingdings" pitchFamily="2" charset="2"/>
              <a:buChar char="q"/>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Wingdings" pitchFamily="2" charset="2"/>
              <a:buNone/>
            </a:pPr>
            <a:r>
              <a:rPr lang="en-US" b="1" dirty="0"/>
              <a:t>Binned Components</a:t>
            </a:r>
          </a:p>
          <a:p>
            <a:r>
              <a:rPr lang="en-US" dirty="0"/>
              <a:t>Unchanging or slow changing infrastructure</a:t>
            </a:r>
          </a:p>
          <a:p>
            <a:pPr lvl="1"/>
            <a:r>
              <a:rPr lang="en-US" dirty="0"/>
              <a:t>Mesh</a:t>
            </a:r>
          </a:p>
          <a:p>
            <a:pPr lvl="1"/>
            <a:r>
              <a:rPr lang="en-US" dirty="0"/>
              <a:t>I/O</a:t>
            </a:r>
          </a:p>
          <a:p>
            <a:pPr lvl="1"/>
            <a:r>
              <a:rPr lang="en-US" dirty="0"/>
              <a:t>Driver</a:t>
            </a:r>
          </a:p>
          <a:p>
            <a:pPr lvl="1"/>
            <a:r>
              <a:rPr lang="en-US" dirty="0"/>
              <a:t>Comparison utility</a:t>
            </a:r>
          </a:p>
          <a:p>
            <a:r>
              <a:rPr lang="en-US" dirty="0"/>
              <a:t>Components evolving with research – physics solvers</a:t>
            </a:r>
          </a:p>
          <a:p>
            <a:pPr lvl="1"/>
            <a:r>
              <a:rPr lang="en-US" dirty="0"/>
              <a:t>Initial and boundary conditions</a:t>
            </a:r>
          </a:p>
          <a:p>
            <a:pPr lvl="1"/>
            <a:r>
              <a:rPr lang="en-US" dirty="0"/>
              <a:t>Hydrodynamics</a:t>
            </a:r>
          </a:p>
          <a:p>
            <a:pPr lvl="1"/>
            <a:r>
              <a:rPr lang="en-US" dirty="0"/>
              <a:t>EOS</a:t>
            </a:r>
          </a:p>
          <a:p>
            <a:pPr lvl="1"/>
            <a:endParaRPr lang="en-US" dirty="0"/>
          </a:p>
        </p:txBody>
      </p:sp>
    </p:spTree>
    <p:extLst>
      <p:ext uri="{BB962C8B-B14F-4D97-AF65-F5344CB8AC3E}">
        <p14:creationId xmlns:p14="http://schemas.microsoft.com/office/powerpoint/2010/main" val="31219964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2D979-DEC6-FE50-5CA2-2211F314A2F0}"/>
              </a:ext>
            </a:extLst>
          </p:cNvPr>
          <p:cNvSpPr>
            <a:spLocks noGrp="1"/>
          </p:cNvSpPr>
          <p:nvPr>
            <p:ph type="title"/>
          </p:nvPr>
        </p:nvSpPr>
        <p:spPr/>
        <p:txBody>
          <a:bodyPr/>
          <a:lstStyle/>
          <a:p>
            <a:r>
              <a:rPr lang="en-US" dirty="0"/>
              <a:t>Connectivity</a:t>
            </a:r>
          </a:p>
        </p:txBody>
      </p:sp>
      <p:sp>
        <p:nvSpPr>
          <p:cNvPr id="5" name="Rectangle 4">
            <a:extLst>
              <a:ext uri="{FF2B5EF4-FFF2-40B4-BE49-F238E27FC236}">
                <a16:creationId xmlns:a16="http://schemas.microsoft.com/office/drawing/2014/main" id="{073C3604-3BE4-3987-2FC0-94A24BFFF76A}"/>
              </a:ext>
            </a:extLst>
          </p:cNvPr>
          <p:cNvSpPr/>
          <p:nvPr/>
        </p:nvSpPr>
        <p:spPr>
          <a:xfrm>
            <a:off x="2036056" y="3156937"/>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Mesh</a:t>
            </a:r>
          </a:p>
        </p:txBody>
      </p:sp>
      <p:sp>
        <p:nvSpPr>
          <p:cNvPr id="6" name="Rectangle 5">
            <a:extLst>
              <a:ext uri="{FF2B5EF4-FFF2-40B4-BE49-F238E27FC236}">
                <a16:creationId xmlns:a16="http://schemas.microsoft.com/office/drawing/2014/main" id="{D202CB90-005C-1ED7-004A-A3E93C40BC3D}"/>
              </a:ext>
            </a:extLst>
          </p:cNvPr>
          <p:cNvSpPr/>
          <p:nvPr/>
        </p:nvSpPr>
        <p:spPr>
          <a:xfrm>
            <a:off x="8016698" y="3163145"/>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I/O</a:t>
            </a:r>
          </a:p>
        </p:txBody>
      </p:sp>
      <p:sp>
        <p:nvSpPr>
          <p:cNvPr id="7" name="Rectangle 6">
            <a:extLst>
              <a:ext uri="{FF2B5EF4-FFF2-40B4-BE49-F238E27FC236}">
                <a16:creationId xmlns:a16="http://schemas.microsoft.com/office/drawing/2014/main" id="{3574D13C-0197-39DC-EEDE-C5DB057BE39E}"/>
              </a:ext>
            </a:extLst>
          </p:cNvPr>
          <p:cNvSpPr/>
          <p:nvPr/>
        </p:nvSpPr>
        <p:spPr>
          <a:xfrm>
            <a:off x="6614186" y="1325880"/>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Compare results</a:t>
            </a:r>
          </a:p>
        </p:txBody>
      </p:sp>
      <p:sp>
        <p:nvSpPr>
          <p:cNvPr id="8" name="Rectangle 7">
            <a:extLst>
              <a:ext uri="{FF2B5EF4-FFF2-40B4-BE49-F238E27FC236}">
                <a16:creationId xmlns:a16="http://schemas.microsoft.com/office/drawing/2014/main" id="{BC2EE776-07F1-7626-0470-B8DFF279B207}"/>
              </a:ext>
            </a:extLst>
          </p:cNvPr>
          <p:cNvSpPr/>
          <p:nvPr/>
        </p:nvSpPr>
        <p:spPr>
          <a:xfrm>
            <a:off x="3476359" y="1151182"/>
            <a:ext cx="1502658"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Initial conditions</a:t>
            </a:r>
          </a:p>
        </p:txBody>
      </p:sp>
      <p:sp>
        <p:nvSpPr>
          <p:cNvPr id="10" name="Rectangle 9">
            <a:extLst>
              <a:ext uri="{FF2B5EF4-FFF2-40B4-BE49-F238E27FC236}">
                <a16:creationId xmlns:a16="http://schemas.microsoft.com/office/drawing/2014/main" id="{78820EAD-DA36-8931-80F9-2EC57E7E0B98}"/>
              </a:ext>
            </a:extLst>
          </p:cNvPr>
          <p:cNvSpPr/>
          <p:nvPr/>
        </p:nvSpPr>
        <p:spPr>
          <a:xfrm>
            <a:off x="2039768" y="4987994"/>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Boundary conditions</a:t>
            </a:r>
          </a:p>
        </p:txBody>
      </p:sp>
      <p:sp>
        <p:nvSpPr>
          <p:cNvPr id="11" name="Rectangle 10">
            <a:extLst>
              <a:ext uri="{FF2B5EF4-FFF2-40B4-BE49-F238E27FC236}">
                <a16:creationId xmlns:a16="http://schemas.microsoft.com/office/drawing/2014/main" id="{68E9402E-E2BE-60E5-059D-D660163B87C7}"/>
              </a:ext>
            </a:extLst>
          </p:cNvPr>
          <p:cNvSpPr/>
          <p:nvPr/>
        </p:nvSpPr>
        <p:spPr>
          <a:xfrm>
            <a:off x="4905022" y="3163145"/>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Driver</a:t>
            </a:r>
          </a:p>
        </p:txBody>
      </p:sp>
      <p:sp>
        <p:nvSpPr>
          <p:cNvPr id="20" name="Rectangle 19">
            <a:extLst>
              <a:ext uri="{FF2B5EF4-FFF2-40B4-BE49-F238E27FC236}">
                <a16:creationId xmlns:a16="http://schemas.microsoft.com/office/drawing/2014/main" id="{D4491153-3D9E-1ABD-5F37-C120E3C07400}"/>
              </a:ext>
            </a:extLst>
          </p:cNvPr>
          <p:cNvSpPr/>
          <p:nvPr/>
        </p:nvSpPr>
        <p:spPr>
          <a:xfrm>
            <a:off x="7406648" y="4942273"/>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err="1">
                <a:solidFill>
                  <a:schemeClr val="bg1"/>
                </a:solidFill>
              </a:rPr>
              <a:t>Hydrodyn-amics</a:t>
            </a:r>
            <a:endParaRPr lang="en-US" sz="2000" dirty="0">
              <a:solidFill>
                <a:schemeClr val="bg1"/>
              </a:solidFill>
            </a:endParaRPr>
          </a:p>
        </p:txBody>
      </p:sp>
      <p:sp>
        <p:nvSpPr>
          <p:cNvPr id="21" name="Rectangle 20">
            <a:extLst>
              <a:ext uri="{FF2B5EF4-FFF2-40B4-BE49-F238E27FC236}">
                <a16:creationId xmlns:a16="http://schemas.microsoft.com/office/drawing/2014/main" id="{5815E1CA-2134-6506-0621-B2F4FD25E1B7}"/>
              </a:ext>
            </a:extLst>
          </p:cNvPr>
          <p:cNvSpPr/>
          <p:nvPr/>
        </p:nvSpPr>
        <p:spPr>
          <a:xfrm>
            <a:off x="4917696" y="5555822"/>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EOS</a:t>
            </a:r>
          </a:p>
        </p:txBody>
      </p:sp>
    </p:spTree>
    <p:extLst>
      <p:ext uri="{BB962C8B-B14F-4D97-AF65-F5344CB8AC3E}">
        <p14:creationId xmlns:p14="http://schemas.microsoft.com/office/powerpoint/2010/main" val="15374296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2D979-DEC6-FE50-5CA2-2211F314A2F0}"/>
              </a:ext>
            </a:extLst>
          </p:cNvPr>
          <p:cNvSpPr>
            <a:spLocks noGrp="1"/>
          </p:cNvSpPr>
          <p:nvPr>
            <p:ph type="title"/>
          </p:nvPr>
        </p:nvSpPr>
        <p:spPr/>
        <p:txBody>
          <a:bodyPr/>
          <a:lstStyle/>
          <a:p>
            <a:r>
              <a:rPr lang="en-US" dirty="0"/>
              <a:t>Connectivity</a:t>
            </a:r>
          </a:p>
        </p:txBody>
      </p:sp>
      <p:sp>
        <p:nvSpPr>
          <p:cNvPr id="5" name="Rectangle 4">
            <a:extLst>
              <a:ext uri="{FF2B5EF4-FFF2-40B4-BE49-F238E27FC236}">
                <a16:creationId xmlns:a16="http://schemas.microsoft.com/office/drawing/2014/main" id="{073C3604-3BE4-3987-2FC0-94A24BFFF76A}"/>
              </a:ext>
            </a:extLst>
          </p:cNvPr>
          <p:cNvSpPr/>
          <p:nvPr/>
        </p:nvSpPr>
        <p:spPr>
          <a:xfrm>
            <a:off x="2036056" y="3156937"/>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Mesh</a:t>
            </a:r>
          </a:p>
        </p:txBody>
      </p:sp>
      <p:sp>
        <p:nvSpPr>
          <p:cNvPr id="6" name="Rectangle 5">
            <a:extLst>
              <a:ext uri="{FF2B5EF4-FFF2-40B4-BE49-F238E27FC236}">
                <a16:creationId xmlns:a16="http://schemas.microsoft.com/office/drawing/2014/main" id="{D202CB90-005C-1ED7-004A-A3E93C40BC3D}"/>
              </a:ext>
            </a:extLst>
          </p:cNvPr>
          <p:cNvSpPr/>
          <p:nvPr/>
        </p:nvSpPr>
        <p:spPr>
          <a:xfrm>
            <a:off x="8016698" y="3163145"/>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I/O</a:t>
            </a:r>
          </a:p>
        </p:txBody>
      </p:sp>
      <p:sp>
        <p:nvSpPr>
          <p:cNvPr id="7" name="Rectangle 6">
            <a:extLst>
              <a:ext uri="{FF2B5EF4-FFF2-40B4-BE49-F238E27FC236}">
                <a16:creationId xmlns:a16="http://schemas.microsoft.com/office/drawing/2014/main" id="{3574D13C-0197-39DC-EEDE-C5DB057BE39E}"/>
              </a:ext>
            </a:extLst>
          </p:cNvPr>
          <p:cNvSpPr/>
          <p:nvPr/>
        </p:nvSpPr>
        <p:spPr>
          <a:xfrm>
            <a:off x="6614186" y="1325880"/>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Compare results</a:t>
            </a:r>
          </a:p>
        </p:txBody>
      </p:sp>
      <p:sp>
        <p:nvSpPr>
          <p:cNvPr id="8" name="Rectangle 7">
            <a:extLst>
              <a:ext uri="{FF2B5EF4-FFF2-40B4-BE49-F238E27FC236}">
                <a16:creationId xmlns:a16="http://schemas.microsoft.com/office/drawing/2014/main" id="{BC2EE776-07F1-7626-0470-B8DFF279B207}"/>
              </a:ext>
            </a:extLst>
          </p:cNvPr>
          <p:cNvSpPr/>
          <p:nvPr/>
        </p:nvSpPr>
        <p:spPr>
          <a:xfrm>
            <a:off x="3476359" y="1151182"/>
            <a:ext cx="1502658"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Initial conditions</a:t>
            </a:r>
          </a:p>
        </p:txBody>
      </p:sp>
      <p:sp>
        <p:nvSpPr>
          <p:cNvPr id="10" name="Rectangle 9">
            <a:extLst>
              <a:ext uri="{FF2B5EF4-FFF2-40B4-BE49-F238E27FC236}">
                <a16:creationId xmlns:a16="http://schemas.microsoft.com/office/drawing/2014/main" id="{78820EAD-DA36-8931-80F9-2EC57E7E0B98}"/>
              </a:ext>
            </a:extLst>
          </p:cNvPr>
          <p:cNvSpPr/>
          <p:nvPr/>
        </p:nvSpPr>
        <p:spPr>
          <a:xfrm>
            <a:off x="2039768" y="4987994"/>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Boundary conditions</a:t>
            </a:r>
          </a:p>
        </p:txBody>
      </p:sp>
      <p:sp>
        <p:nvSpPr>
          <p:cNvPr id="11" name="Rectangle 10">
            <a:extLst>
              <a:ext uri="{FF2B5EF4-FFF2-40B4-BE49-F238E27FC236}">
                <a16:creationId xmlns:a16="http://schemas.microsoft.com/office/drawing/2014/main" id="{68E9402E-E2BE-60E5-059D-D660163B87C7}"/>
              </a:ext>
            </a:extLst>
          </p:cNvPr>
          <p:cNvSpPr/>
          <p:nvPr/>
        </p:nvSpPr>
        <p:spPr>
          <a:xfrm>
            <a:off x="4905022" y="3163145"/>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Driver</a:t>
            </a:r>
          </a:p>
        </p:txBody>
      </p:sp>
      <p:cxnSp>
        <p:nvCxnSpPr>
          <p:cNvPr id="13" name="Straight Arrow Connector 12">
            <a:extLst>
              <a:ext uri="{FF2B5EF4-FFF2-40B4-BE49-F238E27FC236}">
                <a16:creationId xmlns:a16="http://schemas.microsoft.com/office/drawing/2014/main" id="{E9914A73-8A36-E371-E676-19EB304BD59E}"/>
              </a:ext>
            </a:extLst>
          </p:cNvPr>
          <p:cNvCxnSpPr>
            <a:stCxn id="11" idx="3"/>
            <a:endCxn id="6" idx="1"/>
          </p:cNvCxnSpPr>
          <p:nvPr/>
        </p:nvCxnSpPr>
        <p:spPr>
          <a:xfrm>
            <a:off x="6419321" y="3738879"/>
            <a:ext cx="1597377"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0CBDE67-CC22-1A48-9884-1ADA95EB9BD1}"/>
              </a:ext>
            </a:extLst>
          </p:cNvPr>
          <p:cNvCxnSpPr>
            <a:stCxn id="11" idx="0"/>
            <a:endCxn id="7" idx="2"/>
          </p:cNvCxnSpPr>
          <p:nvPr/>
        </p:nvCxnSpPr>
        <p:spPr>
          <a:xfrm flipV="1">
            <a:off x="5662172" y="2477347"/>
            <a:ext cx="1629348" cy="68579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DF4346B-469D-D298-97DD-C70BD06BABDB}"/>
              </a:ext>
            </a:extLst>
          </p:cNvPr>
          <p:cNvCxnSpPr>
            <a:cxnSpLocks/>
            <a:stCxn id="11" idx="1"/>
            <a:endCxn id="5" idx="3"/>
          </p:cNvCxnSpPr>
          <p:nvPr/>
        </p:nvCxnSpPr>
        <p:spPr>
          <a:xfrm flipH="1" flipV="1">
            <a:off x="3550355" y="3732671"/>
            <a:ext cx="1354667" cy="620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4491153-3D9E-1ABD-5F37-C120E3C07400}"/>
              </a:ext>
            </a:extLst>
          </p:cNvPr>
          <p:cNvSpPr/>
          <p:nvPr/>
        </p:nvSpPr>
        <p:spPr>
          <a:xfrm>
            <a:off x="7406648" y="4942273"/>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err="1">
                <a:solidFill>
                  <a:schemeClr val="bg1"/>
                </a:solidFill>
              </a:rPr>
              <a:t>Hydrodyn-amics</a:t>
            </a:r>
            <a:endParaRPr lang="en-US" sz="2000" dirty="0">
              <a:solidFill>
                <a:schemeClr val="bg1"/>
              </a:solidFill>
            </a:endParaRPr>
          </a:p>
        </p:txBody>
      </p:sp>
      <p:sp>
        <p:nvSpPr>
          <p:cNvPr id="21" name="Rectangle 20">
            <a:extLst>
              <a:ext uri="{FF2B5EF4-FFF2-40B4-BE49-F238E27FC236}">
                <a16:creationId xmlns:a16="http://schemas.microsoft.com/office/drawing/2014/main" id="{5815E1CA-2134-6506-0621-B2F4FD25E1B7}"/>
              </a:ext>
            </a:extLst>
          </p:cNvPr>
          <p:cNvSpPr/>
          <p:nvPr/>
        </p:nvSpPr>
        <p:spPr>
          <a:xfrm>
            <a:off x="4917696" y="5555822"/>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EOS</a:t>
            </a:r>
          </a:p>
        </p:txBody>
      </p:sp>
      <p:cxnSp>
        <p:nvCxnSpPr>
          <p:cNvPr id="26" name="Straight Arrow Connector 25">
            <a:extLst>
              <a:ext uri="{FF2B5EF4-FFF2-40B4-BE49-F238E27FC236}">
                <a16:creationId xmlns:a16="http://schemas.microsoft.com/office/drawing/2014/main" id="{D4F35691-1CB9-CD71-9F3A-73F32CF1C0ED}"/>
              </a:ext>
            </a:extLst>
          </p:cNvPr>
          <p:cNvCxnSpPr>
            <a:cxnSpLocks/>
            <a:stCxn id="11" idx="0"/>
            <a:endCxn id="8" idx="2"/>
          </p:cNvCxnSpPr>
          <p:nvPr/>
        </p:nvCxnSpPr>
        <p:spPr>
          <a:xfrm flipH="1" flipV="1">
            <a:off x="4227688" y="2302649"/>
            <a:ext cx="1434484" cy="86049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7D8EADD-73F0-D41F-E6F8-30D812A0FB5B}"/>
              </a:ext>
            </a:extLst>
          </p:cNvPr>
          <p:cNvCxnSpPr>
            <a:cxnSpLocks/>
            <a:stCxn id="11" idx="2"/>
            <a:endCxn id="20" idx="0"/>
          </p:cNvCxnSpPr>
          <p:nvPr/>
        </p:nvCxnSpPr>
        <p:spPr>
          <a:xfrm>
            <a:off x="5662172" y="4314612"/>
            <a:ext cx="2501626" cy="62766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4CEBADD-8915-C2CF-D57A-CF4E74A1ADA9}"/>
              </a:ext>
            </a:extLst>
          </p:cNvPr>
          <p:cNvCxnSpPr>
            <a:cxnSpLocks/>
            <a:stCxn id="5" idx="2"/>
            <a:endCxn id="10" idx="0"/>
          </p:cNvCxnSpPr>
          <p:nvPr/>
        </p:nvCxnSpPr>
        <p:spPr>
          <a:xfrm>
            <a:off x="2793206" y="4308404"/>
            <a:ext cx="3712" cy="67959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3899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2D979-DEC6-FE50-5CA2-2211F314A2F0}"/>
              </a:ext>
            </a:extLst>
          </p:cNvPr>
          <p:cNvSpPr>
            <a:spLocks noGrp="1"/>
          </p:cNvSpPr>
          <p:nvPr>
            <p:ph type="title"/>
          </p:nvPr>
        </p:nvSpPr>
        <p:spPr/>
        <p:txBody>
          <a:bodyPr/>
          <a:lstStyle/>
          <a:p>
            <a:r>
              <a:rPr lang="en-US" dirty="0"/>
              <a:t>Connectivity</a:t>
            </a:r>
          </a:p>
        </p:txBody>
      </p:sp>
      <p:sp>
        <p:nvSpPr>
          <p:cNvPr id="5" name="Rectangle 4">
            <a:extLst>
              <a:ext uri="{FF2B5EF4-FFF2-40B4-BE49-F238E27FC236}">
                <a16:creationId xmlns:a16="http://schemas.microsoft.com/office/drawing/2014/main" id="{073C3604-3BE4-3987-2FC0-94A24BFFF76A}"/>
              </a:ext>
            </a:extLst>
          </p:cNvPr>
          <p:cNvSpPr/>
          <p:nvPr/>
        </p:nvSpPr>
        <p:spPr>
          <a:xfrm>
            <a:off x="2036056" y="3156937"/>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Mesh</a:t>
            </a:r>
          </a:p>
        </p:txBody>
      </p:sp>
      <p:sp>
        <p:nvSpPr>
          <p:cNvPr id="6" name="Rectangle 5">
            <a:extLst>
              <a:ext uri="{FF2B5EF4-FFF2-40B4-BE49-F238E27FC236}">
                <a16:creationId xmlns:a16="http://schemas.microsoft.com/office/drawing/2014/main" id="{D202CB90-005C-1ED7-004A-A3E93C40BC3D}"/>
              </a:ext>
            </a:extLst>
          </p:cNvPr>
          <p:cNvSpPr/>
          <p:nvPr/>
        </p:nvSpPr>
        <p:spPr>
          <a:xfrm>
            <a:off x="8016698" y="3163145"/>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I/O</a:t>
            </a:r>
          </a:p>
        </p:txBody>
      </p:sp>
      <p:sp>
        <p:nvSpPr>
          <p:cNvPr id="7" name="Rectangle 6">
            <a:extLst>
              <a:ext uri="{FF2B5EF4-FFF2-40B4-BE49-F238E27FC236}">
                <a16:creationId xmlns:a16="http://schemas.microsoft.com/office/drawing/2014/main" id="{3574D13C-0197-39DC-EEDE-C5DB057BE39E}"/>
              </a:ext>
            </a:extLst>
          </p:cNvPr>
          <p:cNvSpPr/>
          <p:nvPr/>
        </p:nvSpPr>
        <p:spPr>
          <a:xfrm>
            <a:off x="6614186" y="1325880"/>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Compare results</a:t>
            </a:r>
          </a:p>
        </p:txBody>
      </p:sp>
      <p:sp>
        <p:nvSpPr>
          <p:cNvPr id="8" name="Rectangle 7">
            <a:extLst>
              <a:ext uri="{FF2B5EF4-FFF2-40B4-BE49-F238E27FC236}">
                <a16:creationId xmlns:a16="http://schemas.microsoft.com/office/drawing/2014/main" id="{BC2EE776-07F1-7626-0470-B8DFF279B207}"/>
              </a:ext>
            </a:extLst>
          </p:cNvPr>
          <p:cNvSpPr/>
          <p:nvPr/>
        </p:nvSpPr>
        <p:spPr>
          <a:xfrm>
            <a:off x="3476359" y="1151182"/>
            <a:ext cx="1502658"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Initial conditions</a:t>
            </a:r>
          </a:p>
        </p:txBody>
      </p:sp>
      <p:sp>
        <p:nvSpPr>
          <p:cNvPr id="10" name="Rectangle 9">
            <a:extLst>
              <a:ext uri="{FF2B5EF4-FFF2-40B4-BE49-F238E27FC236}">
                <a16:creationId xmlns:a16="http://schemas.microsoft.com/office/drawing/2014/main" id="{78820EAD-DA36-8931-80F9-2EC57E7E0B98}"/>
              </a:ext>
            </a:extLst>
          </p:cNvPr>
          <p:cNvSpPr/>
          <p:nvPr/>
        </p:nvSpPr>
        <p:spPr>
          <a:xfrm>
            <a:off x="2039768" y="4987994"/>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Boundary conditions</a:t>
            </a:r>
          </a:p>
        </p:txBody>
      </p:sp>
      <p:sp>
        <p:nvSpPr>
          <p:cNvPr id="11" name="Rectangle 10">
            <a:extLst>
              <a:ext uri="{FF2B5EF4-FFF2-40B4-BE49-F238E27FC236}">
                <a16:creationId xmlns:a16="http://schemas.microsoft.com/office/drawing/2014/main" id="{68E9402E-E2BE-60E5-059D-D660163B87C7}"/>
              </a:ext>
            </a:extLst>
          </p:cNvPr>
          <p:cNvSpPr/>
          <p:nvPr/>
        </p:nvSpPr>
        <p:spPr>
          <a:xfrm>
            <a:off x="4905022" y="3163145"/>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Driver</a:t>
            </a:r>
          </a:p>
        </p:txBody>
      </p:sp>
      <p:cxnSp>
        <p:nvCxnSpPr>
          <p:cNvPr id="13" name="Straight Arrow Connector 12">
            <a:extLst>
              <a:ext uri="{FF2B5EF4-FFF2-40B4-BE49-F238E27FC236}">
                <a16:creationId xmlns:a16="http://schemas.microsoft.com/office/drawing/2014/main" id="{E9914A73-8A36-E371-E676-19EB304BD59E}"/>
              </a:ext>
            </a:extLst>
          </p:cNvPr>
          <p:cNvCxnSpPr>
            <a:stCxn id="11" idx="3"/>
            <a:endCxn id="6" idx="1"/>
          </p:cNvCxnSpPr>
          <p:nvPr/>
        </p:nvCxnSpPr>
        <p:spPr>
          <a:xfrm>
            <a:off x="6419321" y="3738879"/>
            <a:ext cx="1597377"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0CBDE67-CC22-1A48-9884-1ADA95EB9BD1}"/>
              </a:ext>
            </a:extLst>
          </p:cNvPr>
          <p:cNvCxnSpPr>
            <a:stCxn id="11" idx="0"/>
            <a:endCxn id="7" idx="2"/>
          </p:cNvCxnSpPr>
          <p:nvPr/>
        </p:nvCxnSpPr>
        <p:spPr>
          <a:xfrm flipV="1">
            <a:off x="5662172" y="2477347"/>
            <a:ext cx="1629348" cy="68579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DF4346B-469D-D298-97DD-C70BD06BABDB}"/>
              </a:ext>
            </a:extLst>
          </p:cNvPr>
          <p:cNvCxnSpPr>
            <a:cxnSpLocks/>
            <a:stCxn id="11" idx="1"/>
            <a:endCxn id="5" idx="3"/>
          </p:cNvCxnSpPr>
          <p:nvPr/>
        </p:nvCxnSpPr>
        <p:spPr>
          <a:xfrm flipH="1" flipV="1">
            <a:off x="3550355" y="3732671"/>
            <a:ext cx="1354667" cy="620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4491153-3D9E-1ABD-5F37-C120E3C07400}"/>
              </a:ext>
            </a:extLst>
          </p:cNvPr>
          <p:cNvSpPr/>
          <p:nvPr/>
        </p:nvSpPr>
        <p:spPr>
          <a:xfrm>
            <a:off x="7406648" y="4942273"/>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err="1">
                <a:solidFill>
                  <a:schemeClr val="bg1"/>
                </a:solidFill>
              </a:rPr>
              <a:t>Hydrodyn-amics</a:t>
            </a:r>
            <a:endParaRPr lang="en-US" sz="2000" dirty="0">
              <a:solidFill>
                <a:schemeClr val="bg1"/>
              </a:solidFill>
            </a:endParaRPr>
          </a:p>
        </p:txBody>
      </p:sp>
      <p:sp>
        <p:nvSpPr>
          <p:cNvPr id="21" name="Rectangle 20">
            <a:extLst>
              <a:ext uri="{FF2B5EF4-FFF2-40B4-BE49-F238E27FC236}">
                <a16:creationId xmlns:a16="http://schemas.microsoft.com/office/drawing/2014/main" id="{5815E1CA-2134-6506-0621-B2F4FD25E1B7}"/>
              </a:ext>
            </a:extLst>
          </p:cNvPr>
          <p:cNvSpPr/>
          <p:nvPr/>
        </p:nvSpPr>
        <p:spPr>
          <a:xfrm>
            <a:off x="4917696" y="5555822"/>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EOS</a:t>
            </a:r>
          </a:p>
        </p:txBody>
      </p:sp>
      <p:cxnSp>
        <p:nvCxnSpPr>
          <p:cNvPr id="26" name="Straight Arrow Connector 25">
            <a:extLst>
              <a:ext uri="{FF2B5EF4-FFF2-40B4-BE49-F238E27FC236}">
                <a16:creationId xmlns:a16="http://schemas.microsoft.com/office/drawing/2014/main" id="{D4F35691-1CB9-CD71-9F3A-73F32CF1C0ED}"/>
              </a:ext>
            </a:extLst>
          </p:cNvPr>
          <p:cNvCxnSpPr>
            <a:cxnSpLocks/>
            <a:stCxn id="11" idx="0"/>
            <a:endCxn id="8" idx="2"/>
          </p:cNvCxnSpPr>
          <p:nvPr/>
        </p:nvCxnSpPr>
        <p:spPr>
          <a:xfrm flipH="1" flipV="1">
            <a:off x="4227688" y="2302649"/>
            <a:ext cx="1434484" cy="86049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0E094FF-5ED2-613B-C2E6-653BDBF1BBC0}"/>
              </a:ext>
            </a:extLst>
          </p:cNvPr>
          <p:cNvCxnSpPr>
            <a:cxnSpLocks/>
            <a:endCxn id="5" idx="0"/>
          </p:cNvCxnSpPr>
          <p:nvPr/>
        </p:nvCxnSpPr>
        <p:spPr>
          <a:xfrm flipH="1">
            <a:off x="2793206" y="1739332"/>
            <a:ext cx="683153" cy="141760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7D8EADD-73F0-D41F-E6F8-30D812A0FB5B}"/>
              </a:ext>
            </a:extLst>
          </p:cNvPr>
          <p:cNvCxnSpPr>
            <a:cxnSpLocks/>
            <a:stCxn id="11" idx="2"/>
            <a:endCxn id="20" idx="0"/>
          </p:cNvCxnSpPr>
          <p:nvPr/>
        </p:nvCxnSpPr>
        <p:spPr>
          <a:xfrm>
            <a:off x="5662172" y="4314612"/>
            <a:ext cx="2501626" cy="62766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4CEBADD-8915-C2CF-D57A-CF4E74A1ADA9}"/>
              </a:ext>
            </a:extLst>
          </p:cNvPr>
          <p:cNvCxnSpPr>
            <a:cxnSpLocks/>
            <a:stCxn id="5" idx="2"/>
            <a:endCxn id="10" idx="0"/>
          </p:cNvCxnSpPr>
          <p:nvPr/>
        </p:nvCxnSpPr>
        <p:spPr>
          <a:xfrm>
            <a:off x="2793206" y="4308404"/>
            <a:ext cx="3712" cy="67959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13707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2D979-DEC6-FE50-5CA2-2211F314A2F0}"/>
              </a:ext>
            </a:extLst>
          </p:cNvPr>
          <p:cNvSpPr>
            <a:spLocks noGrp="1"/>
          </p:cNvSpPr>
          <p:nvPr>
            <p:ph type="title"/>
          </p:nvPr>
        </p:nvSpPr>
        <p:spPr/>
        <p:txBody>
          <a:bodyPr/>
          <a:lstStyle/>
          <a:p>
            <a:r>
              <a:rPr lang="en-US" dirty="0"/>
              <a:t>Connectivity</a:t>
            </a:r>
          </a:p>
        </p:txBody>
      </p:sp>
      <p:sp>
        <p:nvSpPr>
          <p:cNvPr id="5" name="Rectangle 4">
            <a:extLst>
              <a:ext uri="{FF2B5EF4-FFF2-40B4-BE49-F238E27FC236}">
                <a16:creationId xmlns:a16="http://schemas.microsoft.com/office/drawing/2014/main" id="{073C3604-3BE4-3987-2FC0-94A24BFFF76A}"/>
              </a:ext>
            </a:extLst>
          </p:cNvPr>
          <p:cNvSpPr/>
          <p:nvPr/>
        </p:nvSpPr>
        <p:spPr>
          <a:xfrm>
            <a:off x="2036056" y="3156937"/>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Mesh</a:t>
            </a:r>
          </a:p>
        </p:txBody>
      </p:sp>
      <p:sp>
        <p:nvSpPr>
          <p:cNvPr id="6" name="Rectangle 5">
            <a:extLst>
              <a:ext uri="{FF2B5EF4-FFF2-40B4-BE49-F238E27FC236}">
                <a16:creationId xmlns:a16="http://schemas.microsoft.com/office/drawing/2014/main" id="{D202CB90-005C-1ED7-004A-A3E93C40BC3D}"/>
              </a:ext>
            </a:extLst>
          </p:cNvPr>
          <p:cNvSpPr/>
          <p:nvPr/>
        </p:nvSpPr>
        <p:spPr>
          <a:xfrm>
            <a:off x="8016698" y="3163145"/>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I/O</a:t>
            </a:r>
          </a:p>
        </p:txBody>
      </p:sp>
      <p:sp>
        <p:nvSpPr>
          <p:cNvPr id="7" name="Rectangle 6">
            <a:extLst>
              <a:ext uri="{FF2B5EF4-FFF2-40B4-BE49-F238E27FC236}">
                <a16:creationId xmlns:a16="http://schemas.microsoft.com/office/drawing/2014/main" id="{3574D13C-0197-39DC-EEDE-C5DB057BE39E}"/>
              </a:ext>
            </a:extLst>
          </p:cNvPr>
          <p:cNvSpPr/>
          <p:nvPr/>
        </p:nvSpPr>
        <p:spPr>
          <a:xfrm>
            <a:off x="6614186" y="1325880"/>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Compare results</a:t>
            </a:r>
          </a:p>
        </p:txBody>
      </p:sp>
      <p:sp>
        <p:nvSpPr>
          <p:cNvPr id="8" name="Rectangle 7">
            <a:extLst>
              <a:ext uri="{FF2B5EF4-FFF2-40B4-BE49-F238E27FC236}">
                <a16:creationId xmlns:a16="http://schemas.microsoft.com/office/drawing/2014/main" id="{BC2EE776-07F1-7626-0470-B8DFF279B207}"/>
              </a:ext>
            </a:extLst>
          </p:cNvPr>
          <p:cNvSpPr/>
          <p:nvPr/>
        </p:nvSpPr>
        <p:spPr>
          <a:xfrm>
            <a:off x="3476359" y="1151182"/>
            <a:ext cx="1502658"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Initial conditions</a:t>
            </a:r>
          </a:p>
        </p:txBody>
      </p:sp>
      <p:sp>
        <p:nvSpPr>
          <p:cNvPr id="10" name="Rectangle 9">
            <a:extLst>
              <a:ext uri="{FF2B5EF4-FFF2-40B4-BE49-F238E27FC236}">
                <a16:creationId xmlns:a16="http://schemas.microsoft.com/office/drawing/2014/main" id="{78820EAD-DA36-8931-80F9-2EC57E7E0B98}"/>
              </a:ext>
            </a:extLst>
          </p:cNvPr>
          <p:cNvSpPr/>
          <p:nvPr/>
        </p:nvSpPr>
        <p:spPr>
          <a:xfrm>
            <a:off x="2039768" y="4987994"/>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Boundary conditions</a:t>
            </a:r>
          </a:p>
        </p:txBody>
      </p:sp>
      <p:sp>
        <p:nvSpPr>
          <p:cNvPr id="11" name="Rectangle 10">
            <a:extLst>
              <a:ext uri="{FF2B5EF4-FFF2-40B4-BE49-F238E27FC236}">
                <a16:creationId xmlns:a16="http://schemas.microsoft.com/office/drawing/2014/main" id="{68E9402E-E2BE-60E5-059D-D660163B87C7}"/>
              </a:ext>
            </a:extLst>
          </p:cNvPr>
          <p:cNvSpPr/>
          <p:nvPr/>
        </p:nvSpPr>
        <p:spPr>
          <a:xfrm>
            <a:off x="4905022" y="3163145"/>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Driver</a:t>
            </a:r>
          </a:p>
        </p:txBody>
      </p:sp>
      <p:cxnSp>
        <p:nvCxnSpPr>
          <p:cNvPr id="13" name="Straight Arrow Connector 12">
            <a:extLst>
              <a:ext uri="{FF2B5EF4-FFF2-40B4-BE49-F238E27FC236}">
                <a16:creationId xmlns:a16="http://schemas.microsoft.com/office/drawing/2014/main" id="{E9914A73-8A36-E371-E676-19EB304BD59E}"/>
              </a:ext>
            </a:extLst>
          </p:cNvPr>
          <p:cNvCxnSpPr>
            <a:stCxn id="11" idx="3"/>
            <a:endCxn id="6" idx="1"/>
          </p:cNvCxnSpPr>
          <p:nvPr/>
        </p:nvCxnSpPr>
        <p:spPr>
          <a:xfrm>
            <a:off x="6419321" y="3738879"/>
            <a:ext cx="1597377"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0CBDE67-CC22-1A48-9884-1ADA95EB9BD1}"/>
              </a:ext>
            </a:extLst>
          </p:cNvPr>
          <p:cNvCxnSpPr>
            <a:stCxn id="11" idx="0"/>
            <a:endCxn id="7" idx="2"/>
          </p:cNvCxnSpPr>
          <p:nvPr/>
        </p:nvCxnSpPr>
        <p:spPr>
          <a:xfrm flipV="1">
            <a:off x="5662172" y="2477347"/>
            <a:ext cx="1629348" cy="68579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DF4346B-469D-D298-97DD-C70BD06BABDB}"/>
              </a:ext>
            </a:extLst>
          </p:cNvPr>
          <p:cNvCxnSpPr>
            <a:cxnSpLocks/>
            <a:stCxn id="11" idx="1"/>
            <a:endCxn id="5" idx="3"/>
          </p:cNvCxnSpPr>
          <p:nvPr/>
        </p:nvCxnSpPr>
        <p:spPr>
          <a:xfrm flipH="1" flipV="1">
            <a:off x="3550355" y="3732671"/>
            <a:ext cx="1354667" cy="620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4491153-3D9E-1ABD-5F37-C120E3C07400}"/>
              </a:ext>
            </a:extLst>
          </p:cNvPr>
          <p:cNvSpPr/>
          <p:nvPr/>
        </p:nvSpPr>
        <p:spPr>
          <a:xfrm>
            <a:off x="7406648" y="4942273"/>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err="1">
                <a:solidFill>
                  <a:schemeClr val="bg1"/>
                </a:solidFill>
              </a:rPr>
              <a:t>Hydrodyn-amics</a:t>
            </a:r>
            <a:endParaRPr lang="en-US" sz="2000" dirty="0">
              <a:solidFill>
                <a:schemeClr val="bg1"/>
              </a:solidFill>
            </a:endParaRPr>
          </a:p>
        </p:txBody>
      </p:sp>
      <p:sp>
        <p:nvSpPr>
          <p:cNvPr id="21" name="Rectangle 20">
            <a:extLst>
              <a:ext uri="{FF2B5EF4-FFF2-40B4-BE49-F238E27FC236}">
                <a16:creationId xmlns:a16="http://schemas.microsoft.com/office/drawing/2014/main" id="{5815E1CA-2134-6506-0621-B2F4FD25E1B7}"/>
              </a:ext>
            </a:extLst>
          </p:cNvPr>
          <p:cNvSpPr/>
          <p:nvPr/>
        </p:nvSpPr>
        <p:spPr>
          <a:xfrm>
            <a:off x="4917696" y="5555822"/>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EOS</a:t>
            </a:r>
          </a:p>
        </p:txBody>
      </p:sp>
      <p:cxnSp>
        <p:nvCxnSpPr>
          <p:cNvPr id="26" name="Straight Arrow Connector 25">
            <a:extLst>
              <a:ext uri="{FF2B5EF4-FFF2-40B4-BE49-F238E27FC236}">
                <a16:creationId xmlns:a16="http://schemas.microsoft.com/office/drawing/2014/main" id="{D4F35691-1CB9-CD71-9F3A-73F32CF1C0ED}"/>
              </a:ext>
            </a:extLst>
          </p:cNvPr>
          <p:cNvCxnSpPr>
            <a:cxnSpLocks/>
            <a:stCxn id="11" idx="0"/>
            <a:endCxn id="8" idx="2"/>
          </p:cNvCxnSpPr>
          <p:nvPr/>
        </p:nvCxnSpPr>
        <p:spPr>
          <a:xfrm flipH="1" flipV="1">
            <a:off x="4227688" y="2302649"/>
            <a:ext cx="1434484" cy="86049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0E094FF-5ED2-613B-C2E6-653BDBF1BBC0}"/>
              </a:ext>
            </a:extLst>
          </p:cNvPr>
          <p:cNvCxnSpPr>
            <a:cxnSpLocks/>
            <a:endCxn id="5" idx="0"/>
          </p:cNvCxnSpPr>
          <p:nvPr/>
        </p:nvCxnSpPr>
        <p:spPr>
          <a:xfrm flipH="1">
            <a:off x="2793206" y="1739332"/>
            <a:ext cx="683153" cy="141760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7D8EADD-73F0-D41F-E6F8-30D812A0FB5B}"/>
              </a:ext>
            </a:extLst>
          </p:cNvPr>
          <p:cNvCxnSpPr>
            <a:cxnSpLocks/>
            <a:stCxn id="11" idx="2"/>
            <a:endCxn id="20" idx="0"/>
          </p:cNvCxnSpPr>
          <p:nvPr/>
        </p:nvCxnSpPr>
        <p:spPr>
          <a:xfrm>
            <a:off x="5662172" y="4314612"/>
            <a:ext cx="2501626" cy="62766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4CEBADD-8915-C2CF-D57A-CF4E74A1ADA9}"/>
              </a:ext>
            </a:extLst>
          </p:cNvPr>
          <p:cNvCxnSpPr>
            <a:cxnSpLocks/>
            <a:stCxn id="5" idx="2"/>
            <a:endCxn id="10" idx="0"/>
          </p:cNvCxnSpPr>
          <p:nvPr/>
        </p:nvCxnSpPr>
        <p:spPr>
          <a:xfrm>
            <a:off x="2793206" y="4308404"/>
            <a:ext cx="3712" cy="67959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776E6BA-1976-AFDF-65EA-F93DD21FC5B0}"/>
              </a:ext>
            </a:extLst>
          </p:cNvPr>
          <p:cNvCxnSpPr>
            <a:cxnSpLocks/>
            <a:stCxn id="20" idx="1"/>
            <a:endCxn id="21" idx="3"/>
          </p:cNvCxnSpPr>
          <p:nvPr/>
        </p:nvCxnSpPr>
        <p:spPr>
          <a:xfrm flipH="1">
            <a:off x="6431995" y="5518007"/>
            <a:ext cx="974653" cy="613549"/>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2318B9C8-BD4E-1090-2F25-2C5ACA1E988E}"/>
              </a:ext>
            </a:extLst>
          </p:cNvPr>
          <p:cNvCxnSpPr>
            <a:cxnSpLocks/>
            <a:stCxn id="20" idx="1"/>
          </p:cNvCxnSpPr>
          <p:nvPr/>
        </p:nvCxnSpPr>
        <p:spPr>
          <a:xfrm flipH="1" flipV="1">
            <a:off x="3544533" y="3696263"/>
            <a:ext cx="3862115" cy="1821744"/>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7608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a:t>
            </a:r>
            <a:r>
              <a:rPr lang="en-US" sz="1600" dirty="0"/>
              <a:t>Anshu Dubey, David E. Bernholdt, Todd Gamblin, and Jared O’Neal, Software Productivity and Sustainability track, in Argonne Training Program on Extreme-Scale Computing, St. Charles, Illinois, 2024. DOI: </a:t>
            </a:r>
            <a:r>
              <a:rPr lang="en-US" sz="1600" dirty="0">
                <a:hlinkClick r:id="rId4"/>
              </a:rPr>
              <a:t>10.6084/m9.figshare.26384188</a:t>
            </a:r>
            <a:r>
              <a:rPr lang="en-US" sz="1600" dirty="0"/>
              <a:t>.</a:t>
            </a:r>
            <a:endParaRPr lang="en-US" sz="1600" b="0" i="0" dirty="0">
              <a:solidFill>
                <a:srgbClr val="111111"/>
              </a:solidFill>
              <a:effectLst/>
              <a:latin typeface="+mn-lt"/>
            </a:endParaRPr>
          </a:p>
          <a:p>
            <a:pPr>
              <a:spcBef>
                <a:spcPts val="400"/>
              </a:spcBef>
            </a:pPr>
            <a:r>
              <a:rPr lang="en-US" sz="1600" dirty="0"/>
              <a:t>Individual modules may be cited as </a:t>
            </a:r>
            <a:r>
              <a:rPr lang="en-US" sz="1600" i="1" dirty="0"/>
              <a:t>Speaker, Module Title</a:t>
            </a:r>
            <a:r>
              <a:rPr lang="en-US" sz="1600" dirty="0"/>
              <a:t>, in </a:t>
            </a:r>
            <a:r>
              <a:rPr lang="en-US" sz="1600" b="0" i="1" dirty="0">
                <a:solidFill>
                  <a:srgbClr val="111111"/>
                </a:solidFill>
                <a:effectLst/>
                <a:latin typeface="+mn-lt"/>
              </a:rPr>
              <a:t>Tutorial Title</a:t>
            </a:r>
            <a:r>
              <a:rPr lang="en-US" sz="1600" dirty="0"/>
              <a:t>, …</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Exascale Computing Project (17-SC-20-SC), a collaborative effort of the U.S. Department of Energy Office of Science and the National Nuclear Security Administration</a:t>
            </a:r>
            <a:r>
              <a:rPr lang="en-US" sz="1400" i="1" dirty="0"/>
              <a:t>.</a:t>
            </a:r>
          </a:p>
          <a:p>
            <a:pPr>
              <a:spcBef>
                <a:spcPts val="400"/>
              </a:spcBef>
            </a:pPr>
            <a:r>
              <a:rPr lang="en-US" sz="1400" b="0" i="0" dirty="0">
                <a:effectLst/>
                <a:latin typeface="+mn-lt"/>
              </a:rPr>
              <a:t>This work was supported by the U.S. Department of Energy, Office of Science, Office of Advanced Scientific Computing Research, Next-Generation Scientific Software Technologies (NGSST) program.</a:t>
            </a:r>
          </a:p>
          <a:p>
            <a:pPr>
              <a:spcBef>
                <a:spcPts val="400"/>
              </a:spcBef>
            </a:pPr>
            <a:r>
              <a:rPr lang="en-US" sz="1400" dirty="0"/>
              <a:t>This work was performed in part at the Argonne National Laboratory, which is managed by UChicago Argonne, LLC for the U.S. Department of Energy under Contract No. DE-AC02-06CH11357.</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2D979-DEC6-FE50-5CA2-2211F314A2F0}"/>
              </a:ext>
            </a:extLst>
          </p:cNvPr>
          <p:cNvSpPr>
            <a:spLocks noGrp="1"/>
          </p:cNvSpPr>
          <p:nvPr>
            <p:ph type="title"/>
          </p:nvPr>
        </p:nvSpPr>
        <p:spPr/>
        <p:txBody>
          <a:bodyPr/>
          <a:lstStyle/>
          <a:p>
            <a:r>
              <a:rPr lang="en-US" dirty="0"/>
              <a:t>Connectivity</a:t>
            </a:r>
          </a:p>
        </p:txBody>
      </p:sp>
      <p:sp>
        <p:nvSpPr>
          <p:cNvPr id="5" name="Rectangle 4">
            <a:extLst>
              <a:ext uri="{FF2B5EF4-FFF2-40B4-BE49-F238E27FC236}">
                <a16:creationId xmlns:a16="http://schemas.microsoft.com/office/drawing/2014/main" id="{073C3604-3BE4-3987-2FC0-94A24BFFF76A}"/>
              </a:ext>
            </a:extLst>
          </p:cNvPr>
          <p:cNvSpPr/>
          <p:nvPr/>
        </p:nvSpPr>
        <p:spPr>
          <a:xfrm>
            <a:off x="2036056" y="3156937"/>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Mesh</a:t>
            </a:r>
          </a:p>
        </p:txBody>
      </p:sp>
      <p:sp>
        <p:nvSpPr>
          <p:cNvPr id="6" name="Rectangle 5">
            <a:extLst>
              <a:ext uri="{FF2B5EF4-FFF2-40B4-BE49-F238E27FC236}">
                <a16:creationId xmlns:a16="http://schemas.microsoft.com/office/drawing/2014/main" id="{D202CB90-005C-1ED7-004A-A3E93C40BC3D}"/>
              </a:ext>
            </a:extLst>
          </p:cNvPr>
          <p:cNvSpPr/>
          <p:nvPr/>
        </p:nvSpPr>
        <p:spPr>
          <a:xfrm>
            <a:off x="8016698" y="3163145"/>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I/O</a:t>
            </a:r>
          </a:p>
        </p:txBody>
      </p:sp>
      <p:sp>
        <p:nvSpPr>
          <p:cNvPr id="7" name="Rectangle 6">
            <a:extLst>
              <a:ext uri="{FF2B5EF4-FFF2-40B4-BE49-F238E27FC236}">
                <a16:creationId xmlns:a16="http://schemas.microsoft.com/office/drawing/2014/main" id="{3574D13C-0197-39DC-EEDE-C5DB057BE39E}"/>
              </a:ext>
            </a:extLst>
          </p:cNvPr>
          <p:cNvSpPr/>
          <p:nvPr/>
        </p:nvSpPr>
        <p:spPr>
          <a:xfrm>
            <a:off x="6614186" y="1325880"/>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Compare results</a:t>
            </a:r>
          </a:p>
        </p:txBody>
      </p:sp>
      <p:sp>
        <p:nvSpPr>
          <p:cNvPr id="8" name="Rectangle 7">
            <a:extLst>
              <a:ext uri="{FF2B5EF4-FFF2-40B4-BE49-F238E27FC236}">
                <a16:creationId xmlns:a16="http://schemas.microsoft.com/office/drawing/2014/main" id="{BC2EE776-07F1-7626-0470-B8DFF279B207}"/>
              </a:ext>
            </a:extLst>
          </p:cNvPr>
          <p:cNvSpPr/>
          <p:nvPr/>
        </p:nvSpPr>
        <p:spPr>
          <a:xfrm>
            <a:off x="3476359" y="1151182"/>
            <a:ext cx="1502658"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Initial conditions</a:t>
            </a:r>
          </a:p>
        </p:txBody>
      </p:sp>
      <p:sp>
        <p:nvSpPr>
          <p:cNvPr id="10" name="Rectangle 9">
            <a:extLst>
              <a:ext uri="{FF2B5EF4-FFF2-40B4-BE49-F238E27FC236}">
                <a16:creationId xmlns:a16="http://schemas.microsoft.com/office/drawing/2014/main" id="{78820EAD-DA36-8931-80F9-2EC57E7E0B98}"/>
              </a:ext>
            </a:extLst>
          </p:cNvPr>
          <p:cNvSpPr/>
          <p:nvPr/>
        </p:nvSpPr>
        <p:spPr>
          <a:xfrm>
            <a:off x="2039768" y="4987994"/>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Boundary conditions</a:t>
            </a:r>
          </a:p>
        </p:txBody>
      </p:sp>
      <p:sp>
        <p:nvSpPr>
          <p:cNvPr id="11" name="Rectangle 10">
            <a:extLst>
              <a:ext uri="{FF2B5EF4-FFF2-40B4-BE49-F238E27FC236}">
                <a16:creationId xmlns:a16="http://schemas.microsoft.com/office/drawing/2014/main" id="{68E9402E-E2BE-60E5-059D-D660163B87C7}"/>
              </a:ext>
            </a:extLst>
          </p:cNvPr>
          <p:cNvSpPr/>
          <p:nvPr/>
        </p:nvSpPr>
        <p:spPr>
          <a:xfrm>
            <a:off x="4905022" y="3163145"/>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Driver</a:t>
            </a:r>
          </a:p>
        </p:txBody>
      </p:sp>
      <p:cxnSp>
        <p:nvCxnSpPr>
          <p:cNvPr id="13" name="Straight Arrow Connector 12">
            <a:extLst>
              <a:ext uri="{FF2B5EF4-FFF2-40B4-BE49-F238E27FC236}">
                <a16:creationId xmlns:a16="http://schemas.microsoft.com/office/drawing/2014/main" id="{E9914A73-8A36-E371-E676-19EB304BD59E}"/>
              </a:ext>
            </a:extLst>
          </p:cNvPr>
          <p:cNvCxnSpPr>
            <a:stCxn id="11" idx="3"/>
            <a:endCxn id="6" idx="1"/>
          </p:cNvCxnSpPr>
          <p:nvPr/>
        </p:nvCxnSpPr>
        <p:spPr>
          <a:xfrm>
            <a:off x="6419321" y="3738879"/>
            <a:ext cx="1597377"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0CBDE67-CC22-1A48-9884-1ADA95EB9BD1}"/>
              </a:ext>
            </a:extLst>
          </p:cNvPr>
          <p:cNvCxnSpPr>
            <a:stCxn id="11" idx="0"/>
            <a:endCxn id="7" idx="2"/>
          </p:cNvCxnSpPr>
          <p:nvPr/>
        </p:nvCxnSpPr>
        <p:spPr>
          <a:xfrm flipV="1">
            <a:off x="5662172" y="2477347"/>
            <a:ext cx="1629348" cy="68579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DF4346B-469D-D298-97DD-C70BD06BABDB}"/>
              </a:ext>
            </a:extLst>
          </p:cNvPr>
          <p:cNvCxnSpPr>
            <a:cxnSpLocks/>
            <a:stCxn id="11" idx="1"/>
            <a:endCxn id="5" idx="3"/>
          </p:cNvCxnSpPr>
          <p:nvPr/>
        </p:nvCxnSpPr>
        <p:spPr>
          <a:xfrm flipH="1" flipV="1">
            <a:off x="3550355" y="3732671"/>
            <a:ext cx="1354667" cy="620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4491153-3D9E-1ABD-5F37-C120E3C07400}"/>
              </a:ext>
            </a:extLst>
          </p:cNvPr>
          <p:cNvSpPr/>
          <p:nvPr/>
        </p:nvSpPr>
        <p:spPr>
          <a:xfrm>
            <a:off x="7406648" y="4942273"/>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err="1">
                <a:solidFill>
                  <a:schemeClr val="bg1"/>
                </a:solidFill>
              </a:rPr>
              <a:t>Hydrodyn-amics</a:t>
            </a:r>
            <a:endParaRPr lang="en-US" sz="2000" dirty="0">
              <a:solidFill>
                <a:schemeClr val="bg1"/>
              </a:solidFill>
            </a:endParaRPr>
          </a:p>
        </p:txBody>
      </p:sp>
      <p:sp>
        <p:nvSpPr>
          <p:cNvPr id="21" name="Rectangle 20">
            <a:extLst>
              <a:ext uri="{FF2B5EF4-FFF2-40B4-BE49-F238E27FC236}">
                <a16:creationId xmlns:a16="http://schemas.microsoft.com/office/drawing/2014/main" id="{5815E1CA-2134-6506-0621-B2F4FD25E1B7}"/>
              </a:ext>
            </a:extLst>
          </p:cNvPr>
          <p:cNvSpPr/>
          <p:nvPr/>
        </p:nvSpPr>
        <p:spPr>
          <a:xfrm>
            <a:off x="4917696" y="5555822"/>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EOS</a:t>
            </a:r>
          </a:p>
        </p:txBody>
      </p:sp>
      <p:cxnSp>
        <p:nvCxnSpPr>
          <p:cNvPr id="26" name="Straight Arrow Connector 25">
            <a:extLst>
              <a:ext uri="{FF2B5EF4-FFF2-40B4-BE49-F238E27FC236}">
                <a16:creationId xmlns:a16="http://schemas.microsoft.com/office/drawing/2014/main" id="{D4F35691-1CB9-CD71-9F3A-73F32CF1C0ED}"/>
              </a:ext>
            </a:extLst>
          </p:cNvPr>
          <p:cNvCxnSpPr>
            <a:cxnSpLocks/>
            <a:stCxn id="11" idx="0"/>
            <a:endCxn id="8" idx="2"/>
          </p:cNvCxnSpPr>
          <p:nvPr/>
        </p:nvCxnSpPr>
        <p:spPr>
          <a:xfrm flipH="1" flipV="1">
            <a:off x="4227688" y="2302649"/>
            <a:ext cx="1434484" cy="86049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0E094FF-5ED2-613B-C2E6-653BDBF1BBC0}"/>
              </a:ext>
            </a:extLst>
          </p:cNvPr>
          <p:cNvCxnSpPr>
            <a:cxnSpLocks/>
            <a:endCxn id="5" idx="0"/>
          </p:cNvCxnSpPr>
          <p:nvPr/>
        </p:nvCxnSpPr>
        <p:spPr>
          <a:xfrm flipH="1">
            <a:off x="2793206" y="1739332"/>
            <a:ext cx="683153" cy="141760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7D8EADD-73F0-D41F-E6F8-30D812A0FB5B}"/>
              </a:ext>
            </a:extLst>
          </p:cNvPr>
          <p:cNvCxnSpPr>
            <a:cxnSpLocks/>
            <a:stCxn id="11" idx="2"/>
            <a:endCxn id="20" idx="0"/>
          </p:cNvCxnSpPr>
          <p:nvPr/>
        </p:nvCxnSpPr>
        <p:spPr>
          <a:xfrm>
            <a:off x="5662172" y="4314612"/>
            <a:ext cx="2501626" cy="62766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4CEBADD-8915-C2CF-D57A-CF4E74A1ADA9}"/>
              </a:ext>
            </a:extLst>
          </p:cNvPr>
          <p:cNvCxnSpPr>
            <a:cxnSpLocks/>
            <a:stCxn id="5" idx="2"/>
            <a:endCxn id="10" idx="0"/>
          </p:cNvCxnSpPr>
          <p:nvPr/>
        </p:nvCxnSpPr>
        <p:spPr>
          <a:xfrm>
            <a:off x="2793206" y="4308404"/>
            <a:ext cx="3712" cy="67959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776E6BA-1976-AFDF-65EA-F93DD21FC5B0}"/>
              </a:ext>
            </a:extLst>
          </p:cNvPr>
          <p:cNvCxnSpPr>
            <a:cxnSpLocks/>
            <a:stCxn id="20" idx="1"/>
            <a:endCxn id="21" idx="3"/>
          </p:cNvCxnSpPr>
          <p:nvPr/>
        </p:nvCxnSpPr>
        <p:spPr>
          <a:xfrm flipH="1">
            <a:off x="6431995" y="5518007"/>
            <a:ext cx="974653" cy="613549"/>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8A5C21F6-A544-F80D-CA8C-02C34DA8BF3D}"/>
              </a:ext>
            </a:extLst>
          </p:cNvPr>
          <p:cNvCxnSpPr>
            <a:cxnSpLocks/>
            <a:endCxn id="21" idx="1"/>
          </p:cNvCxnSpPr>
          <p:nvPr/>
        </p:nvCxnSpPr>
        <p:spPr>
          <a:xfrm>
            <a:off x="3550355" y="4306708"/>
            <a:ext cx="1367341" cy="182484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2318B9C8-BD4E-1090-2F25-2C5ACA1E988E}"/>
              </a:ext>
            </a:extLst>
          </p:cNvPr>
          <p:cNvCxnSpPr>
            <a:cxnSpLocks/>
            <a:stCxn id="20" idx="1"/>
          </p:cNvCxnSpPr>
          <p:nvPr/>
        </p:nvCxnSpPr>
        <p:spPr>
          <a:xfrm flipH="1" flipV="1">
            <a:off x="3544533" y="3696263"/>
            <a:ext cx="3862115" cy="1821744"/>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85469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p:cNvGrpSpPr/>
          <p:nvPr/>
        </p:nvGrpSpPr>
        <p:grpSpPr>
          <a:xfrm>
            <a:off x="1708778" y="1762304"/>
            <a:ext cx="3709959" cy="4017451"/>
            <a:chOff x="-314717" y="643786"/>
            <a:chExt cx="4946614" cy="5356602"/>
          </a:xfrm>
        </p:grpSpPr>
        <p:sp>
          <p:nvSpPr>
            <p:cNvPr id="4" name="TextBox 3"/>
            <p:cNvSpPr txBox="1"/>
            <p:nvPr/>
          </p:nvSpPr>
          <p:spPr>
            <a:xfrm>
              <a:off x="1082915" y="643786"/>
              <a:ext cx="2161276"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Requirements</a:t>
              </a:r>
            </a:p>
          </p:txBody>
        </p:sp>
        <p:sp>
          <p:nvSpPr>
            <p:cNvPr id="8" name="TextBox 7"/>
            <p:cNvSpPr txBox="1"/>
            <p:nvPr/>
          </p:nvSpPr>
          <p:spPr>
            <a:xfrm>
              <a:off x="-314717" y="1661953"/>
              <a:ext cx="4946614" cy="492443"/>
            </a:xfrm>
            <a:prstGeom prst="rect">
              <a:avLst/>
            </a:prstGeom>
            <a:solidFill>
              <a:srgbClr val="DF6474"/>
            </a:solidFill>
            <a:ln>
              <a:solidFill>
                <a:schemeClr val="tx1"/>
              </a:solidFill>
            </a:ln>
          </p:spPr>
          <p:txBody>
            <a:bodyPr wrap="square" rtlCol="0">
              <a:spAutoFit/>
            </a:bodyPr>
            <a:lstStyle/>
            <a:p>
              <a:r>
                <a:rPr lang="en-US" dirty="0"/>
                <a:t>Software Architecture API  Design</a:t>
              </a:r>
            </a:p>
          </p:txBody>
        </p:sp>
        <p:sp>
          <p:nvSpPr>
            <p:cNvPr id="10" name="TextBox 9"/>
            <p:cNvSpPr txBox="1"/>
            <p:nvPr/>
          </p:nvSpPr>
          <p:spPr>
            <a:xfrm>
              <a:off x="1317335" y="2878282"/>
              <a:ext cx="1682512"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Implement</a:t>
              </a:r>
            </a:p>
          </p:txBody>
        </p:sp>
        <p:sp>
          <p:nvSpPr>
            <p:cNvPr id="11" name="TextBox 10"/>
            <p:cNvSpPr txBox="1"/>
            <p:nvPr/>
          </p:nvSpPr>
          <p:spPr>
            <a:xfrm>
              <a:off x="1753309" y="3705933"/>
              <a:ext cx="810564" cy="492443"/>
            </a:xfrm>
            <a:prstGeom prst="rect">
              <a:avLst/>
            </a:prstGeom>
            <a:solidFill>
              <a:srgbClr val="DF6474"/>
            </a:solidFill>
            <a:ln>
              <a:solidFill>
                <a:schemeClr val="tx1"/>
              </a:solidFill>
            </a:ln>
          </p:spPr>
          <p:txBody>
            <a:bodyPr wrap="none" rtlCol="0">
              <a:spAutoFit/>
            </a:bodyPr>
            <a:lstStyle/>
            <a:p>
              <a:r>
                <a:rPr lang="en-US" dirty="0"/>
                <a:t>Test</a:t>
              </a:r>
            </a:p>
          </p:txBody>
        </p:sp>
        <p:sp>
          <p:nvSpPr>
            <p:cNvPr id="12" name="TextBox 11"/>
            <p:cNvSpPr txBox="1"/>
            <p:nvPr/>
          </p:nvSpPr>
          <p:spPr>
            <a:xfrm>
              <a:off x="1469618" y="4687727"/>
              <a:ext cx="1408934"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Maintain</a:t>
              </a:r>
            </a:p>
          </p:txBody>
        </p:sp>
        <p:sp>
          <p:nvSpPr>
            <p:cNvPr id="13" name="TextBox 12"/>
            <p:cNvSpPr txBox="1"/>
            <p:nvPr/>
          </p:nvSpPr>
          <p:spPr>
            <a:xfrm>
              <a:off x="1435421" y="5507945"/>
              <a:ext cx="1477328" cy="492443"/>
            </a:xfrm>
            <a:prstGeom prst="rect">
              <a:avLst/>
            </a:prstGeom>
            <a:solidFill>
              <a:srgbClr val="DF6474"/>
            </a:solidFill>
            <a:ln>
              <a:solidFill>
                <a:schemeClr val="tx1"/>
              </a:solidFill>
            </a:ln>
          </p:spPr>
          <p:txBody>
            <a:bodyPr wrap="none" rtlCol="0">
              <a:spAutoFit/>
            </a:bodyPr>
            <a:lstStyle/>
            <a:p>
              <a:r>
                <a:rPr lang="en-US" dirty="0"/>
                <a:t>Augment</a:t>
              </a:r>
            </a:p>
          </p:txBody>
        </p:sp>
        <p:cxnSp>
          <p:nvCxnSpPr>
            <p:cNvPr id="21" name="Straight Arrow Connector 20"/>
            <p:cNvCxnSpPr>
              <a:cxnSpLocks/>
              <a:stCxn id="4" idx="2"/>
              <a:endCxn id="8" idx="0"/>
            </p:cNvCxnSpPr>
            <p:nvPr/>
          </p:nvCxnSpPr>
          <p:spPr>
            <a:xfrm flipH="1">
              <a:off x="2158591" y="1136229"/>
              <a:ext cx="4963" cy="52572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cxnSpLocks/>
              <a:stCxn id="8" idx="2"/>
              <a:endCxn id="10" idx="0"/>
            </p:cNvCxnSpPr>
            <p:nvPr/>
          </p:nvCxnSpPr>
          <p:spPr>
            <a:xfrm>
              <a:off x="2158591" y="2154396"/>
              <a:ext cx="1" cy="72388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cxnSpLocks/>
              <a:stCxn id="10" idx="2"/>
              <a:endCxn id="11" idx="0"/>
            </p:cNvCxnSpPr>
            <p:nvPr/>
          </p:nvCxnSpPr>
          <p:spPr>
            <a:xfrm>
              <a:off x="2158591" y="3370725"/>
              <a:ext cx="0" cy="33520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cxnSpLocks/>
              <a:stCxn id="11" idx="2"/>
              <a:endCxn id="12" idx="0"/>
            </p:cNvCxnSpPr>
            <p:nvPr/>
          </p:nvCxnSpPr>
          <p:spPr>
            <a:xfrm>
              <a:off x="2158591" y="4198376"/>
              <a:ext cx="15493" cy="48935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cxnSpLocks/>
              <a:stCxn id="12" idx="2"/>
              <a:endCxn id="13" idx="0"/>
            </p:cNvCxnSpPr>
            <p:nvPr/>
          </p:nvCxnSpPr>
          <p:spPr>
            <a:xfrm>
              <a:off x="2174085" y="5180169"/>
              <a:ext cx="0" cy="32777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54" name="Group 53"/>
          <p:cNvGrpSpPr/>
          <p:nvPr/>
        </p:nvGrpSpPr>
        <p:grpSpPr>
          <a:xfrm>
            <a:off x="5310296" y="1774641"/>
            <a:ext cx="2020861" cy="4019171"/>
            <a:chOff x="5164498" y="592290"/>
            <a:chExt cx="1460230" cy="5021045"/>
          </a:xfrm>
        </p:grpSpPr>
        <p:sp>
          <p:nvSpPr>
            <p:cNvPr id="14" name="TextBox 13"/>
            <p:cNvSpPr txBox="1"/>
            <p:nvPr/>
          </p:nvSpPr>
          <p:spPr>
            <a:xfrm>
              <a:off x="5361852" y="592290"/>
              <a:ext cx="1084058" cy="492443"/>
            </a:xfrm>
            <a:prstGeom prst="rect">
              <a:avLst/>
            </a:prstGeom>
            <a:solidFill>
              <a:schemeClr val="accent3">
                <a:lumMod val="20000"/>
                <a:lumOff val="80000"/>
              </a:schemeClr>
            </a:solidFill>
            <a:ln>
              <a:solidFill>
                <a:schemeClr val="tx1"/>
              </a:solidFill>
            </a:ln>
          </p:spPr>
          <p:txBody>
            <a:bodyPr wrap="none" rtlCol="0">
              <a:spAutoFit/>
            </a:bodyPr>
            <a:lstStyle/>
            <a:p>
              <a:r>
                <a:rPr lang="en-US" dirty="0"/>
                <a:t>Model</a:t>
              </a:r>
            </a:p>
          </p:txBody>
        </p:sp>
        <p:sp>
          <p:nvSpPr>
            <p:cNvPr id="15" name="TextBox 14"/>
            <p:cNvSpPr txBox="1"/>
            <p:nvPr/>
          </p:nvSpPr>
          <p:spPr>
            <a:xfrm>
              <a:off x="5532838" y="1524766"/>
              <a:ext cx="742084" cy="492443"/>
            </a:xfrm>
            <a:prstGeom prst="rect">
              <a:avLst/>
            </a:prstGeom>
            <a:solidFill>
              <a:srgbClr val="DF6474"/>
            </a:solidFill>
            <a:ln>
              <a:solidFill>
                <a:schemeClr val="tx1"/>
              </a:solidFill>
            </a:ln>
          </p:spPr>
          <p:txBody>
            <a:bodyPr wrap="none" rtlCol="0">
              <a:spAutoFit/>
            </a:bodyPr>
            <a:lstStyle/>
            <a:p>
              <a:r>
                <a:rPr lang="en-US" dirty="0"/>
                <a:t>API</a:t>
              </a:r>
            </a:p>
          </p:txBody>
        </p:sp>
        <p:sp>
          <p:nvSpPr>
            <p:cNvPr id="16" name="TextBox 15"/>
            <p:cNvSpPr txBox="1"/>
            <p:nvPr/>
          </p:nvSpPr>
          <p:spPr>
            <a:xfrm>
              <a:off x="5210370" y="2666866"/>
              <a:ext cx="1374735" cy="861775"/>
            </a:xfrm>
            <a:prstGeom prst="rect">
              <a:avLst/>
            </a:prstGeom>
            <a:solidFill>
              <a:schemeClr val="accent3">
                <a:lumMod val="20000"/>
                <a:lumOff val="80000"/>
              </a:schemeClr>
            </a:solidFill>
            <a:ln>
              <a:solidFill>
                <a:schemeClr val="tx1"/>
              </a:solidFill>
            </a:ln>
          </p:spPr>
          <p:txBody>
            <a:bodyPr wrap="none" rtlCol="0">
              <a:spAutoFit/>
            </a:bodyPr>
            <a:lstStyle/>
            <a:p>
              <a:r>
                <a:rPr lang="en-US" dirty="0"/>
                <a:t>Design</a:t>
              </a:r>
            </a:p>
            <a:p>
              <a:r>
                <a:rPr lang="en-US" dirty="0"/>
                <a:t>Develop</a:t>
              </a:r>
            </a:p>
          </p:txBody>
        </p:sp>
        <p:sp>
          <p:nvSpPr>
            <p:cNvPr id="18" name="TextBox 17"/>
            <p:cNvSpPr txBox="1"/>
            <p:nvPr/>
          </p:nvSpPr>
          <p:spPr>
            <a:xfrm>
              <a:off x="5225813" y="3935140"/>
              <a:ext cx="1334811" cy="492443"/>
            </a:xfrm>
            <a:prstGeom prst="rect">
              <a:avLst/>
            </a:prstGeom>
            <a:solidFill>
              <a:schemeClr val="accent3">
                <a:lumMod val="20000"/>
                <a:lumOff val="80000"/>
              </a:schemeClr>
            </a:solidFill>
            <a:ln>
              <a:solidFill>
                <a:schemeClr val="tx1"/>
              </a:solidFill>
            </a:ln>
          </p:spPr>
          <p:txBody>
            <a:bodyPr wrap="none" rtlCol="0">
              <a:spAutoFit/>
            </a:bodyPr>
            <a:lstStyle/>
            <a:p>
              <a:r>
                <a:rPr lang="en-US" dirty="0"/>
                <a:t>Validate</a:t>
              </a:r>
            </a:p>
          </p:txBody>
        </p:sp>
        <p:sp>
          <p:nvSpPr>
            <p:cNvPr id="19" name="TextBox 18"/>
            <p:cNvSpPr txBox="1"/>
            <p:nvPr/>
          </p:nvSpPr>
          <p:spPr>
            <a:xfrm>
              <a:off x="5164498" y="5120893"/>
              <a:ext cx="1460230" cy="492442"/>
            </a:xfrm>
            <a:prstGeom prst="rect">
              <a:avLst/>
            </a:prstGeom>
            <a:solidFill>
              <a:srgbClr val="DF6474"/>
            </a:solidFill>
            <a:ln>
              <a:solidFill>
                <a:schemeClr val="tx1"/>
              </a:solidFill>
            </a:ln>
          </p:spPr>
          <p:txBody>
            <a:bodyPr wrap="none" rtlCol="0">
              <a:spAutoFit/>
            </a:bodyPr>
            <a:lstStyle/>
            <a:p>
              <a:r>
                <a:rPr lang="en-US" dirty="0"/>
                <a:t>Integrate</a:t>
              </a:r>
            </a:p>
          </p:txBody>
        </p:sp>
        <p:cxnSp>
          <p:nvCxnSpPr>
            <p:cNvPr id="33" name="Straight Arrow Connector 32"/>
            <p:cNvCxnSpPr>
              <a:cxnSpLocks/>
              <a:stCxn id="14" idx="2"/>
              <a:endCxn id="15" idx="0"/>
            </p:cNvCxnSpPr>
            <p:nvPr/>
          </p:nvCxnSpPr>
          <p:spPr>
            <a:xfrm flipH="1">
              <a:off x="5903880" y="1084732"/>
              <a:ext cx="1" cy="44003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cxnSpLocks/>
              <a:stCxn id="15" idx="2"/>
              <a:endCxn id="16" idx="0"/>
            </p:cNvCxnSpPr>
            <p:nvPr/>
          </p:nvCxnSpPr>
          <p:spPr>
            <a:xfrm flipH="1">
              <a:off x="5897738" y="2017209"/>
              <a:ext cx="6143" cy="64965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cxnSpLocks/>
              <a:stCxn id="16" idx="2"/>
              <a:endCxn id="18" idx="0"/>
            </p:cNvCxnSpPr>
            <p:nvPr/>
          </p:nvCxnSpPr>
          <p:spPr>
            <a:xfrm flipH="1">
              <a:off x="5893218" y="3528641"/>
              <a:ext cx="4520" cy="40649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cxnSpLocks/>
              <a:stCxn id="18" idx="2"/>
              <a:endCxn id="19" idx="0"/>
            </p:cNvCxnSpPr>
            <p:nvPr/>
          </p:nvCxnSpPr>
          <p:spPr>
            <a:xfrm>
              <a:off x="5893219" y="4427583"/>
              <a:ext cx="1395" cy="69330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cxnSp>
        <p:nvCxnSpPr>
          <p:cNvPr id="68" name="Elbow Connector 67"/>
          <p:cNvCxnSpPr>
            <a:cxnSpLocks/>
            <a:stCxn id="13" idx="1"/>
            <a:endCxn id="8" idx="1"/>
          </p:cNvCxnSpPr>
          <p:nvPr/>
        </p:nvCxnSpPr>
        <p:spPr>
          <a:xfrm rot="10800000">
            <a:off x="1708779" y="2710595"/>
            <a:ext cx="1312603" cy="2884494"/>
          </a:xfrm>
          <a:prstGeom prst="bentConnector3">
            <a:avLst>
              <a:gd name="adj1" fmla="val 117416"/>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70" name="Elbow Connector 69"/>
          <p:cNvCxnSpPr>
            <a:cxnSpLocks/>
            <a:stCxn id="18" idx="3"/>
            <a:endCxn id="16" idx="3"/>
          </p:cNvCxnSpPr>
          <p:nvPr/>
        </p:nvCxnSpPr>
        <p:spPr>
          <a:xfrm flipV="1">
            <a:off x="7242441" y="3780178"/>
            <a:ext cx="33881" cy="867390"/>
          </a:xfrm>
          <a:prstGeom prst="bentConnector3">
            <a:avLst>
              <a:gd name="adj1" fmla="val 774714"/>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74" name="TextBox 73"/>
          <p:cNvSpPr txBox="1"/>
          <p:nvPr/>
        </p:nvSpPr>
        <p:spPr>
          <a:xfrm>
            <a:off x="2976016" y="1122844"/>
            <a:ext cx="1544012" cy="369332"/>
          </a:xfrm>
          <a:prstGeom prst="rect">
            <a:avLst/>
          </a:prstGeom>
          <a:noFill/>
        </p:spPr>
        <p:txBody>
          <a:bodyPr wrap="none" rtlCol="0">
            <a:spAutoFit/>
          </a:bodyPr>
          <a:lstStyle/>
          <a:p>
            <a:r>
              <a:rPr lang="en-US" dirty="0"/>
              <a:t>Infrastructure</a:t>
            </a:r>
          </a:p>
        </p:txBody>
      </p:sp>
      <p:sp>
        <p:nvSpPr>
          <p:cNvPr id="75" name="TextBox 74"/>
          <p:cNvSpPr txBox="1"/>
          <p:nvPr/>
        </p:nvSpPr>
        <p:spPr>
          <a:xfrm>
            <a:off x="5310296" y="1138269"/>
            <a:ext cx="1377300" cy="369332"/>
          </a:xfrm>
          <a:prstGeom prst="rect">
            <a:avLst/>
          </a:prstGeom>
          <a:noFill/>
        </p:spPr>
        <p:txBody>
          <a:bodyPr wrap="none" rtlCol="0">
            <a:spAutoFit/>
          </a:bodyPr>
          <a:lstStyle/>
          <a:p>
            <a:r>
              <a:rPr lang="en-US" dirty="0"/>
              <a:t>Capabilities</a:t>
            </a:r>
          </a:p>
        </p:txBody>
      </p:sp>
      <p:cxnSp>
        <p:nvCxnSpPr>
          <p:cNvPr id="77" name="Elbow Connector 76"/>
          <p:cNvCxnSpPr>
            <a:cxnSpLocks/>
            <a:stCxn id="19" idx="1"/>
            <a:endCxn id="13" idx="3"/>
          </p:cNvCxnSpPr>
          <p:nvPr/>
        </p:nvCxnSpPr>
        <p:spPr>
          <a:xfrm rot="10800000">
            <a:off x="4129378" y="5595089"/>
            <a:ext cx="1180919" cy="1632"/>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1" name="Elbow Connector 80"/>
          <p:cNvCxnSpPr>
            <a:cxnSpLocks/>
            <a:stCxn id="8" idx="3"/>
            <a:endCxn id="15" idx="1"/>
          </p:cNvCxnSpPr>
          <p:nvPr/>
        </p:nvCxnSpPr>
        <p:spPr>
          <a:xfrm>
            <a:off x="5418737" y="2710595"/>
            <a:ext cx="401317" cy="7552"/>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4" name="Elbow Connector 83"/>
          <p:cNvCxnSpPr>
            <a:cxnSpLocks/>
            <a:stCxn id="11" idx="1"/>
            <a:endCxn id="4" idx="1"/>
          </p:cNvCxnSpPr>
          <p:nvPr/>
        </p:nvCxnSpPr>
        <p:spPr>
          <a:xfrm rot="10800000">
            <a:off x="2757003" y="1946970"/>
            <a:ext cx="502795" cy="2296610"/>
          </a:xfrm>
          <a:prstGeom prst="bentConnector3">
            <a:avLst>
              <a:gd name="adj1" fmla="val 35186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 name="Elbow Connector 2"/>
          <p:cNvCxnSpPr>
            <a:cxnSpLocks/>
            <a:stCxn id="19" idx="1"/>
            <a:endCxn id="11" idx="3"/>
          </p:cNvCxnSpPr>
          <p:nvPr/>
        </p:nvCxnSpPr>
        <p:spPr>
          <a:xfrm rot="10800000">
            <a:off x="3867720" y="4243581"/>
            <a:ext cx="1442576" cy="1353141"/>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4" name="Title 1">
            <a:extLst>
              <a:ext uri="{FF2B5EF4-FFF2-40B4-BE49-F238E27FC236}">
                <a16:creationId xmlns:a16="http://schemas.microsoft.com/office/drawing/2014/main" id="{A172EDB7-CE70-8B47-8CF0-8A8FF97B00F5}"/>
              </a:ext>
            </a:extLst>
          </p:cNvPr>
          <p:cNvSpPr>
            <a:spLocks noGrp="1"/>
          </p:cNvSpPr>
          <p:nvPr>
            <p:ph type="title"/>
          </p:nvPr>
        </p:nvSpPr>
        <p:spPr>
          <a:xfrm>
            <a:off x="484042" y="219522"/>
            <a:ext cx="9652508" cy="615799"/>
          </a:xfrm>
        </p:spPr>
        <p:txBody>
          <a:bodyPr/>
          <a:lstStyle/>
          <a:p>
            <a:r>
              <a:rPr lang="en-US" dirty="0"/>
              <a:t>A Design Model for Separation of Concerns</a:t>
            </a:r>
          </a:p>
        </p:txBody>
      </p:sp>
    </p:spTree>
    <p:extLst>
      <p:ext uri="{BB962C8B-B14F-4D97-AF65-F5344CB8AC3E}">
        <p14:creationId xmlns:p14="http://schemas.microsoft.com/office/powerpoint/2010/main" val="11649739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0" name="Rectangle 10"/>
          <p:cNvSpPr>
            <a:spLocks noChangeArrowheads="1"/>
          </p:cNvSpPr>
          <p:nvPr/>
        </p:nvSpPr>
        <p:spPr bwMode="auto">
          <a:xfrm>
            <a:off x="1134300" y="2377899"/>
            <a:ext cx="1314792" cy="857473"/>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Real view : A </a:t>
            </a:r>
          </a:p>
          <a:p>
            <a:r>
              <a:rPr lang="en-US" sz="1350" dirty="0"/>
              <a:t>whole domain </a:t>
            </a:r>
          </a:p>
          <a:p>
            <a:r>
              <a:rPr lang="en-US" sz="1350" dirty="0"/>
              <a:t>with many </a:t>
            </a:r>
          </a:p>
          <a:p>
            <a:r>
              <a:rPr lang="en-US" sz="1350" dirty="0"/>
              <a:t>operators</a:t>
            </a:r>
          </a:p>
        </p:txBody>
      </p:sp>
      <p:sp>
        <p:nvSpPr>
          <p:cNvPr id="18441" name="Rectangle 11"/>
          <p:cNvSpPr>
            <a:spLocks noChangeArrowheads="1"/>
          </p:cNvSpPr>
          <p:nvPr/>
        </p:nvSpPr>
        <p:spPr bwMode="auto">
          <a:xfrm>
            <a:off x="1134300" y="3587404"/>
            <a:ext cx="1314792" cy="754532"/>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Functional </a:t>
            </a:r>
          </a:p>
          <a:p>
            <a:r>
              <a:rPr lang="en-US" sz="1350" dirty="0"/>
              <a:t>decomposition</a:t>
            </a:r>
          </a:p>
          <a:p>
            <a:endParaRPr lang="en-US" sz="1350" dirty="0"/>
          </a:p>
        </p:txBody>
      </p:sp>
      <p:sp>
        <p:nvSpPr>
          <p:cNvPr id="18436" name="Rectangle 4"/>
          <p:cNvSpPr>
            <a:spLocks noChangeArrowheads="1"/>
          </p:cNvSpPr>
          <p:nvPr/>
        </p:nvSpPr>
        <p:spPr bwMode="auto">
          <a:xfrm>
            <a:off x="2907483" y="1197373"/>
            <a:ext cx="1371957" cy="858069"/>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domain sections </a:t>
            </a:r>
          </a:p>
          <a:p>
            <a:r>
              <a:rPr lang="en-US" sz="1350" dirty="0"/>
              <a:t>as stand-alone </a:t>
            </a:r>
          </a:p>
          <a:p>
            <a:r>
              <a:rPr lang="en-US" sz="1350" dirty="0"/>
              <a:t>computation unit </a:t>
            </a:r>
          </a:p>
          <a:p>
            <a:endParaRPr lang="en-US" sz="1350" dirty="0"/>
          </a:p>
        </p:txBody>
      </p:sp>
      <p:sp>
        <p:nvSpPr>
          <p:cNvPr id="39" name="Rectangle 11"/>
          <p:cNvSpPr>
            <a:spLocks noChangeArrowheads="1"/>
          </p:cNvSpPr>
          <p:nvPr/>
        </p:nvSpPr>
        <p:spPr bwMode="auto">
          <a:xfrm>
            <a:off x="2880626" y="3566208"/>
            <a:ext cx="1389442" cy="808870"/>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r>
              <a:rPr lang="en-US" sz="1350" dirty="0"/>
              <a:t>collection of</a:t>
            </a:r>
          </a:p>
          <a:p>
            <a:r>
              <a:rPr lang="en-US" sz="1350" dirty="0"/>
              <a:t>components </a:t>
            </a:r>
          </a:p>
        </p:txBody>
      </p:sp>
      <p:sp>
        <p:nvSpPr>
          <p:cNvPr id="50" name="Rectangle 11"/>
          <p:cNvSpPr>
            <a:spLocks noChangeArrowheads="1"/>
          </p:cNvSpPr>
          <p:nvPr/>
        </p:nvSpPr>
        <p:spPr bwMode="auto">
          <a:xfrm>
            <a:off x="1150315" y="1193277"/>
            <a:ext cx="1298777" cy="858069"/>
          </a:xfrm>
          <a:prstGeom prst="rect">
            <a:avLst/>
          </a:prstGeom>
          <a:solidFill>
            <a:srgbClr val="FF9900"/>
          </a:solidFill>
          <a:ln w="9525">
            <a:solidFill>
              <a:srgbClr val="000000"/>
            </a:solidFill>
            <a:round/>
            <a:headEnd/>
            <a:tailEnd/>
          </a:ln>
        </p:spPr>
        <p:txBody>
          <a:bodyPr wrap="none" anchor="ctr">
            <a:prstTxWarp prst="textNoShape">
              <a:avLst/>
            </a:prstTxWarp>
          </a:bodyPr>
          <a:lstStyle/>
          <a:p>
            <a:endParaRPr lang="en-US" sz="1350" dirty="0"/>
          </a:p>
          <a:p>
            <a:r>
              <a:rPr lang="en-US" sz="1350" dirty="0"/>
              <a:t>Spatial</a:t>
            </a:r>
          </a:p>
          <a:p>
            <a:r>
              <a:rPr lang="en-US" sz="1350" dirty="0"/>
              <a:t>decomposition</a:t>
            </a:r>
          </a:p>
          <a:p>
            <a:endParaRPr lang="en-US" sz="1350" dirty="0"/>
          </a:p>
        </p:txBody>
      </p:sp>
      <p:cxnSp>
        <p:nvCxnSpPr>
          <p:cNvPr id="48" name="Straight Arrow Connector 47"/>
          <p:cNvCxnSpPr>
            <a:stCxn id="50" idx="3"/>
            <a:endCxn id="18436" idx="1"/>
          </p:cNvCxnSpPr>
          <p:nvPr/>
        </p:nvCxnSpPr>
        <p:spPr>
          <a:xfrm>
            <a:off x="2449092" y="1622312"/>
            <a:ext cx="458391" cy="40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cxnSpLocks/>
            <a:stCxn id="18440" idx="2"/>
            <a:endCxn id="18441" idx="0"/>
          </p:cNvCxnSpPr>
          <p:nvPr/>
        </p:nvCxnSpPr>
        <p:spPr>
          <a:xfrm>
            <a:off x="1791696" y="3235372"/>
            <a:ext cx="0" cy="3520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36" name="Group 35"/>
          <p:cNvGrpSpPr>
            <a:grpSpLocks noChangeAspect="1"/>
          </p:cNvGrpSpPr>
          <p:nvPr/>
        </p:nvGrpSpPr>
        <p:grpSpPr>
          <a:xfrm>
            <a:off x="2880626" y="2192650"/>
            <a:ext cx="1343047" cy="1236350"/>
            <a:chOff x="755444" y="554451"/>
            <a:chExt cx="5884201" cy="5852160"/>
          </a:xfrm>
        </p:grpSpPr>
        <p:grpSp>
          <p:nvGrpSpPr>
            <p:cNvPr id="37" name="Group 36"/>
            <p:cNvGrpSpPr/>
            <p:nvPr/>
          </p:nvGrpSpPr>
          <p:grpSpPr>
            <a:xfrm>
              <a:off x="755444" y="554451"/>
              <a:ext cx="5884201" cy="5852160"/>
              <a:chOff x="3637559" y="1828800"/>
              <a:chExt cx="3677641" cy="3657600"/>
            </a:xfrm>
          </p:grpSpPr>
          <p:sp>
            <p:nvSpPr>
              <p:cNvPr id="64" name="Rectangle 63"/>
              <p:cNvSpPr/>
              <p:nvPr/>
            </p:nvSpPr>
            <p:spPr>
              <a:xfrm>
                <a:off x="3657600" y="1828800"/>
                <a:ext cx="3657600" cy="3657600"/>
              </a:xfrm>
              <a:prstGeom prst="rect">
                <a:avLst/>
              </a:prstGeom>
              <a:no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65" name="Straight Connector 64"/>
              <p:cNvCxnSpPr>
                <a:stCxn id="64" idx="0"/>
                <a:endCxn id="64" idx="2"/>
              </p:cNvCxnSpPr>
              <p:nvPr/>
            </p:nvCxnSpPr>
            <p:spPr>
              <a:xfrm>
                <a:off x="548640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548640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585216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6215189"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75488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02336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38912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a:stCxn id="64" idx="1"/>
                <a:endCxn id="64" idx="3"/>
              </p:cNvCxnSpPr>
              <p:nvPr/>
            </p:nvCxnSpPr>
            <p:spPr>
              <a:xfrm>
                <a:off x="3657600" y="365760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3657600" y="438912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3657600" y="402336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3657600" y="365760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657600" y="292608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657600" y="256032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657600" y="219456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6588492"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6951521"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5103956"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a:off x="3637559" y="5140089"/>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a:off x="3637559" y="4774329"/>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p:nvCxnSpPr>
            <p:spPr>
              <a:xfrm>
                <a:off x="3657600" y="329184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grpSp>
        <p:grpSp>
          <p:nvGrpSpPr>
            <p:cNvPr id="38" name="Group 37"/>
            <p:cNvGrpSpPr/>
            <p:nvPr/>
          </p:nvGrpSpPr>
          <p:grpSpPr>
            <a:xfrm>
              <a:off x="1372723" y="1152144"/>
              <a:ext cx="4671432" cy="4671760"/>
              <a:chOff x="914400" y="914400"/>
              <a:chExt cx="2919657" cy="2919850"/>
            </a:xfrm>
          </p:grpSpPr>
          <p:sp>
            <p:nvSpPr>
              <p:cNvPr id="40" name="Rectangle 39"/>
              <p:cNvSpPr/>
              <p:nvPr/>
            </p:nvSpPr>
            <p:spPr>
              <a:xfrm>
                <a:off x="914400" y="914400"/>
                <a:ext cx="2919657" cy="2919850"/>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41" name="Straight Connector 40"/>
              <p:cNvCxnSpPr>
                <a:stCxn id="40" idx="0"/>
                <a:endCxn id="40" idx="2"/>
              </p:cNvCxnSpPr>
              <p:nvPr/>
            </p:nvCxnSpPr>
            <p:spPr>
              <a:xfrm>
                <a:off x="2374229"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274320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310896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471989"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201168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128016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164592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40" idx="1"/>
                <a:endCxn id="40" idx="3"/>
              </p:cNvCxnSpPr>
              <p:nvPr/>
            </p:nvCxnSpPr>
            <p:spPr>
              <a:xfrm>
                <a:off x="914400" y="2374325"/>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914400" y="347472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914400" y="310896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914400" y="274320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914400" y="201168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914400" y="164592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914400" y="128016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grpSp>
      </p:grpSp>
      <p:cxnSp>
        <p:nvCxnSpPr>
          <p:cNvPr id="28" name="Straight Arrow Connector 27">
            <a:extLst>
              <a:ext uri="{FF2B5EF4-FFF2-40B4-BE49-F238E27FC236}">
                <a16:creationId xmlns:a16="http://schemas.microsoft.com/office/drawing/2014/main" id="{725590E0-7BC0-704F-B0F3-4F58F1C8C610}"/>
              </a:ext>
            </a:extLst>
          </p:cNvPr>
          <p:cNvCxnSpPr>
            <a:stCxn id="18440" idx="0"/>
            <a:endCxn id="50" idx="2"/>
          </p:cNvCxnSpPr>
          <p:nvPr/>
        </p:nvCxnSpPr>
        <p:spPr>
          <a:xfrm flipV="1">
            <a:off x="1791696" y="2051346"/>
            <a:ext cx="8008" cy="3265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2BDA4B49-F1D3-4D44-B681-00A0C7EE8C61}"/>
              </a:ext>
            </a:extLst>
          </p:cNvPr>
          <p:cNvCxnSpPr>
            <a:stCxn id="18441" idx="3"/>
            <a:endCxn id="39" idx="1"/>
          </p:cNvCxnSpPr>
          <p:nvPr/>
        </p:nvCxnSpPr>
        <p:spPr>
          <a:xfrm>
            <a:off x="2449092" y="3964670"/>
            <a:ext cx="431534" cy="59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6" name="Title 1">
            <a:extLst>
              <a:ext uri="{FF2B5EF4-FFF2-40B4-BE49-F238E27FC236}">
                <a16:creationId xmlns:a16="http://schemas.microsoft.com/office/drawing/2014/main" id="{412877D0-69D4-A74F-9A17-B09CB79DECF7}"/>
              </a:ext>
            </a:extLst>
          </p:cNvPr>
          <p:cNvSpPr>
            <a:spLocks noGrp="1"/>
          </p:cNvSpPr>
          <p:nvPr>
            <p:ph type="title"/>
          </p:nvPr>
        </p:nvSpPr>
        <p:spPr>
          <a:xfrm>
            <a:off x="320509" y="174106"/>
            <a:ext cx="10603171" cy="617451"/>
          </a:xfrm>
        </p:spPr>
        <p:txBody>
          <a:bodyPr>
            <a:noAutofit/>
          </a:bodyPr>
          <a:lstStyle/>
          <a:p>
            <a:r>
              <a:rPr lang="en-US" dirty="0"/>
              <a:t>Exploring design space – Abstractions</a:t>
            </a:r>
          </a:p>
        </p:txBody>
      </p:sp>
      <p:sp>
        <p:nvSpPr>
          <p:cNvPr id="4" name="TextBox 3">
            <a:extLst>
              <a:ext uri="{FF2B5EF4-FFF2-40B4-BE49-F238E27FC236}">
                <a16:creationId xmlns:a16="http://schemas.microsoft.com/office/drawing/2014/main" id="{38553666-1900-2B75-8B0E-235AF58DE75B}"/>
              </a:ext>
            </a:extLst>
          </p:cNvPr>
          <p:cNvSpPr txBox="1"/>
          <p:nvPr/>
        </p:nvSpPr>
        <p:spPr>
          <a:xfrm>
            <a:off x="4565171" y="2515682"/>
            <a:ext cx="1368580" cy="683264"/>
          </a:xfrm>
          <a:prstGeom prst="rect">
            <a:avLst/>
          </a:prstGeom>
          <a:noFill/>
        </p:spPr>
        <p:txBody>
          <a:bodyPr wrap="none" lIns="118872" tIns="91440" rIns="118872" bIns="91440" rtlCol="0" anchor="ctr" anchorCtr="0">
            <a:spAutoFit/>
          </a:bodyPr>
          <a:lstStyle/>
          <a:p>
            <a:pPr algn="l">
              <a:lnSpc>
                <a:spcPct val="90000"/>
              </a:lnSpc>
            </a:pPr>
            <a:r>
              <a:rPr lang="en-US" dirty="0"/>
              <a:t>base</a:t>
            </a:r>
          </a:p>
          <a:p>
            <a:pPr algn="l">
              <a:lnSpc>
                <a:spcPct val="90000"/>
              </a:lnSpc>
            </a:pPr>
            <a:r>
              <a:rPr lang="en-US" dirty="0"/>
              <a:t>abstraction</a:t>
            </a:r>
          </a:p>
        </p:txBody>
      </p:sp>
      <p:cxnSp>
        <p:nvCxnSpPr>
          <p:cNvPr id="6" name="Straight Arrow Connector 5">
            <a:extLst>
              <a:ext uri="{FF2B5EF4-FFF2-40B4-BE49-F238E27FC236}">
                <a16:creationId xmlns:a16="http://schemas.microsoft.com/office/drawing/2014/main" id="{3ADA2093-38D0-DE4C-ACEF-EC2E4394A465}"/>
              </a:ext>
            </a:extLst>
          </p:cNvPr>
          <p:cNvCxnSpPr>
            <a:stCxn id="4" idx="1"/>
          </p:cNvCxnSpPr>
          <p:nvPr/>
        </p:nvCxnSpPr>
        <p:spPr>
          <a:xfrm flipH="1">
            <a:off x="4279440" y="2857314"/>
            <a:ext cx="285731"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ADD4263B-CCBD-ADC6-2EEE-6691E44E51EC}"/>
              </a:ext>
            </a:extLst>
          </p:cNvPr>
          <p:cNvSpPr>
            <a:spLocks noGrp="1"/>
          </p:cNvSpPr>
          <p:nvPr>
            <p:ph idx="1"/>
          </p:nvPr>
        </p:nvSpPr>
        <p:spPr>
          <a:xfrm>
            <a:off x="6745575" y="850204"/>
            <a:ext cx="4780827" cy="3214633"/>
          </a:xfrm>
        </p:spPr>
        <p:txBody>
          <a:bodyPr>
            <a:normAutofit fontScale="92500" lnSpcReduction="10000"/>
          </a:bodyPr>
          <a:lstStyle/>
          <a:p>
            <a:pPr marL="0" indent="0">
              <a:buNone/>
            </a:pPr>
            <a:r>
              <a:rPr lang="en-US" b="1" dirty="0"/>
              <a:t>Constraints</a:t>
            </a:r>
          </a:p>
          <a:p>
            <a:r>
              <a:rPr lang="en-US" dirty="0"/>
              <a:t>Only infrastructure components have global view</a:t>
            </a:r>
          </a:p>
          <a:p>
            <a:r>
              <a:rPr lang="en-US" dirty="0"/>
              <a:t>All physics solvers have block view only </a:t>
            </a:r>
          </a:p>
          <a:p>
            <a:pPr marL="0" indent="0">
              <a:buNone/>
            </a:pPr>
            <a:r>
              <a:rPr lang="en-US" b="1" dirty="0"/>
              <a:t>Other Design Considerations</a:t>
            </a:r>
          </a:p>
          <a:p>
            <a:r>
              <a:rPr lang="en-US" dirty="0"/>
              <a:t>Data scoping</a:t>
            </a:r>
          </a:p>
          <a:p>
            <a:r>
              <a:rPr lang="en-US" dirty="0"/>
              <a:t>Interfaces in the API</a:t>
            </a:r>
          </a:p>
        </p:txBody>
      </p:sp>
      <p:sp>
        <p:nvSpPr>
          <p:cNvPr id="12" name="Rectangle 11">
            <a:extLst>
              <a:ext uri="{FF2B5EF4-FFF2-40B4-BE49-F238E27FC236}">
                <a16:creationId xmlns:a16="http://schemas.microsoft.com/office/drawing/2014/main" id="{EE143440-86F8-9879-21C5-00C0F7D87A6F}"/>
              </a:ext>
            </a:extLst>
          </p:cNvPr>
          <p:cNvSpPr/>
          <p:nvPr/>
        </p:nvSpPr>
        <p:spPr>
          <a:xfrm>
            <a:off x="6867099" y="4096070"/>
            <a:ext cx="3804356" cy="1740032"/>
          </a:xfrm>
          <a:prstGeom prst="rect">
            <a:avLst/>
          </a:prstGeom>
          <a:solidFill>
            <a:schemeClr val="tx2">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Minimal Mesh API</a:t>
            </a:r>
          </a:p>
          <a:p>
            <a:pPr marL="342900" indent="-342900">
              <a:lnSpc>
                <a:spcPct val="90000"/>
              </a:lnSpc>
              <a:buFont typeface="Arial" panose="020B0604020202020204" pitchFamily="34" charset="0"/>
              <a:buChar char="•"/>
            </a:pPr>
            <a:r>
              <a:rPr lang="en-US" sz="2000" dirty="0" err="1">
                <a:solidFill>
                  <a:schemeClr val="bg1"/>
                </a:solidFill>
              </a:rPr>
              <a:t>Initialize_mesh</a:t>
            </a:r>
            <a:endParaRPr lang="en-US" sz="2000" dirty="0">
              <a:solidFill>
                <a:schemeClr val="bg1"/>
              </a:solidFill>
            </a:endParaRPr>
          </a:p>
          <a:p>
            <a:pPr marL="342900" indent="-342900">
              <a:lnSpc>
                <a:spcPct val="90000"/>
              </a:lnSpc>
              <a:buFont typeface="Arial" panose="020B0604020202020204" pitchFamily="34" charset="0"/>
              <a:buChar char="•"/>
            </a:pPr>
            <a:r>
              <a:rPr lang="en-US" sz="2000" dirty="0" err="1">
                <a:solidFill>
                  <a:schemeClr val="bg1"/>
                </a:solidFill>
              </a:rPr>
              <a:t>Halo_fill</a:t>
            </a:r>
            <a:endParaRPr lang="en-US" sz="2000" dirty="0">
              <a:solidFill>
                <a:schemeClr val="bg1"/>
              </a:solidFill>
            </a:endParaRPr>
          </a:p>
          <a:p>
            <a:pPr marL="342900" indent="-342900">
              <a:lnSpc>
                <a:spcPct val="90000"/>
              </a:lnSpc>
              <a:buFont typeface="Arial" panose="020B0604020202020204" pitchFamily="34" charset="0"/>
              <a:buChar char="•"/>
            </a:pPr>
            <a:r>
              <a:rPr lang="en-US" sz="2000" dirty="0" err="1">
                <a:solidFill>
                  <a:schemeClr val="bg1"/>
                </a:solidFill>
              </a:rPr>
              <a:t>Access_to_data_containers</a:t>
            </a:r>
            <a:endParaRPr lang="en-US" sz="2000" dirty="0">
              <a:solidFill>
                <a:schemeClr val="bg1"/>
              </a:solidFill>
            </a:endParaRPr>
          </a:p>
          <a:p>
            <a:pPr marL="342900" indent="-342900">
              <a:lnSpc>
                <a:spcPct val="90000"/>
              </a:lnSpc>
              <a:buFont typeface="Arial" panose="020B0604020202020204" pitchFamily="34" charset="0"/>
              <a:buChar char="•"/>
            </a:pPr>
            <a:r>
              <a:rPr lang="en-US" sz="2000" dirty="0" err="1">
                <a:solidFill>
                  <a:schemeClr val="bg1"/>
                </a:solidFill>
              </a:rPr>
              <a:t>Reconcile_fluxes</a:t>
            </a:r>
            <a:endParaRPr lang="en-US" sz="2000" dirty="0">
              <a:solidFill>
                <a:schemeClr val="bg1"/>
              </a:solidFill>
            </a:endParaRPr>
          </a:p>
          <a:p>
            <a:pPr marL="342900" indent="-342900">
              <a:lnSpc>
                <a:spcPct val="90000"/>
              </a:lnSpc>
              <a:buFont typeface="Arial" panose="020B0604020202020204" pitchFamily="34" charset="0"/>
              <a:buChar char="•"/>
            </a:pPr>
            <a:r>
              <a:rPr lang="en-US" sz="2000" dirty="0" err="1">
                <a:solidFill>
                  <a:schemeClr val="bg1"/>
                </a:solidFill>
              </a:rPr>
              <a:t>Regrid</a:t>
            </a:r>
            <a:endParaRPr lang="en-US" sz="2000" dirty="0">
              <a:solidFill>
                <a:schemeClr val="bg1"/>
              </a:solidFill>
            </a:endParaRPr>
          </a:p>
        </p:txBody>
      </p:sp>
    </p:spTree>
    <p:extLst>
      <p:ext uri="{BB962C8B-B14F-4D97-AF65-F5344CB8AC3E}">
        <p14:creationId xmlns:p14="http://schemas.microsoft.com/office/powerpoint/2010/main" val="21846274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itle 1">
            <a:extLst>
              <a:ext uri="{FF2B5EF4-FFF2-40B4-BE49-F238E27FC236}">
                <a16:creationId xmlns:a16="http://schemas.microsoft.com/office/drawing/2014/main" id="{412877D0-69D4-A74F-9A17-B09CB79DECF7}"/>
              </a:ext>
            </a:extLst>
          </p:cNvPr>
          <p:cNvSpPr>
            <a:spLocks noGrp="1"/>
          </p:cNvSpPr>
          <p:nvPr>
            <p:ph type="title"/>
          </p:nvPr>
        </p:nvSpPr>
        <p:spPr>
          <a:xfrm>
            <a:off x="320509" y="174106"/>
            <a:ext cx="11579048" cy="622548"/>
          </a:xfrm>
        </p:spPr>
        <p:txBody>
          <a:bodyPr>
            <a:noAutofit/>
          </a:bodyPr>
          <a:lstStyle/>
          <a:p>
            <a:r>
              <a:rPr lang="en-US" dirty="0"/>
              <a:t>Separation of Concerns Applied</a:t>
            </a:r>
          </a:p>
        </p:txBody>
      </p:sp>
      <p:grpSp>
        <p:nvGrpSpPr>
          <p:cNvPr id="12" name="Group 11">
            <a:extLst>
              <a:ext uri="{FF2B5EF4-FFF2-40B4-BE49-F238E27FC236}">
                <a16:creationId xmlns:a16="http://schemas.microsoft.com/office/drawing/2014/main" id="{64C4AB58-57DD-6B57-DB90-5B4F17A291B2}"/>
              </a:ext>
            </a:extLst>
          </p:cNvPr>
          <p:cNvGrpSpPr/>
          <p:nvPr/>
        </p:nvGrpSpPr>
        <p:grpSpPr>
          <a:xfrm>
            <a:off x="1523456" y="1836367"/>
            <a:ext cx="7708602" cy="3185266"/>
            <a:chOff x="2513012" y="2815216"/>
            <a:chExt cx="7708602" cy="3185266"/>
          </a:xfrm>
        </p:grpSpPr>
        <p:sp>
          <p:nvSpPr>
            <p:cNvPr id="18440" name="Rectangle 10"/>
            <p:cNvSpPr>
              <a:spLocks noChangeArrowheads="1"/>
            </p:cNvSpPr>
            <p:nvPr/>
          </p:nvSpPr>
          <p:spPr bwMode="auto">
            <a:xfrm>
              <a:off x="2513012" y="4003303"/>
              <a:ext cx="1314792" cy="857473"/>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Real view : A </a:t>
              </a:r>
            </a:p>
            <a:p>
              <a:r>
                <a:rPr lang="en-US" sz="1350" dirty="0"/>
                <a:t>whole domain </a:t>
              </a:r>
            </a:p>
            <a:p>
              <a:r>
                <a:rPr lang="en-US" sz="1350" dirty="0"/>
                <a:t>with many </a:t>
              </a:r>
            </a:p>
            <a:p>
              <a:r>
                <a:rPr lang="en-US" sz="1350" dirty="0"/>
                <a:t>operators</a:t>
              </a:r>
            </a:p>
          </p:txBody>
        </p:sp>
        <p:sp>
          <p:nvSpPr>
            <p:cNvPr id="18441" name="Rectangle 11"/>
            <p:cNvSpPr>
              <a:spLocks noChangeArrowheads="1"/>
            </p:cNvSpPr>
            <p:nvPr/>
          </p:nvSpPr>
          <p:spPr bwMode="auto">
            <a:xfrm>
              <a:off x="2513012" y="5212808"/>
              <a:ext cx="1314792" cy="754532"/>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Functional </a:t>
              </a:r>
            </a:p>
            <a:p>
              <a:r>
                <a:rPr lang="en-US" sz="1350" dirty="0"/>
                <a:t>decomposition</a:t>
              </a:r>
            </a:p>
            <a:p>
              <a:endParaRPr lang="en-US" sz="1350" dirty="0"/>
            </a:p>
          </p:txBody>
        </p:sp>
        <p:sp>
          <p:nvSpPr>
            <p:cNvPr id="18436" name="Rectangle 4"/>
            <p:cNvSpPr>
              <a:spLocks noChangeArrowheads="1"/>
            </p:cNvSpPr>
            <p:nvPr/>
          </p:nvSpPr>
          <p:spPr bwMode="auto">
            <a:xfrm>
              <a:off x="4286195" y="2822777"/>
              <a:ext cx="1371957" cy="858069"/>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domain sections </a:t>
              </a:r>
            </a:p>
            <a:p>
              <a:r>
                <a:rPr lang="en-US" sz="1350" dirty="0"/>
                <a:t>as stand-alone </a:t>
              </a:r>
            </a:p>
            <a:p>
              <a:r>
                <a:rPr lang="en-US" sz="1350" dirty="0"/>
                <a:t>computation unit </a:t>
              </a:r>
            </a:p>
            <a:p>
              <a:endParaRPr lang="en-US" sz="1350" dirty="0"/>
            </a:p>
          </p:txBody>
        </p:sp>
        <p:sp>
          <p:nvSpPr>
            <p:cNvPr id="39" name="Rectangle 11"/>
            <p:cNvSpPr>
              <a:spLocks noChangeArrowheads="1"/>
            </p:cNvSpPr>
            <p:nvPr/>
          </p:nvSpPr>
          <p:spPr bwMode="auto">
            <a:xfrm>
              <a:off x="4259338" y="5191612"/>
              <a:ext cx="1389442" cy="808870"/>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r>
                <a:rPr lang="en-US" sz="1350" dirty="0"/>
                <a:t>collection of</a:t>
              </a:r>
            </a:p>
            <a:p>
              <a:r>
                <a:rPr lang="en-US" sz="1350" dirty="0"/>
                <a:t>components </a:t>
              </a:r>
            </a:p>
          </p:txBody>
        </p:sp>
        <p:sp>
          <p:nvSpPr>
            <p:cNvPr id="50" name="Rectangle 11"/>
            <p:cNvSpPr>
              <a:spLocks noChangeArrowheads="1"/>
            </p:cNvSpPr>
            <p:nvPr/>
          </p:nvSpPr>
          <p:spPr bwMode="auto">
            <a:xfrm>
              <a:off x="2529027" y="2818681"/>
              <a:ext cx="1298777" cy="858069"/>
            </a:xfrm>
            <a:prstGeom prst="rect">
              <a:avLst/>
            </a:prstGeom>
            <a:solidFill>
              <a:srgbClr val="FF9900"/>
            </a:solidFill>
            <a:ln w="9525">
              <a:solidFill>
                <a:srgbClr val="000000"/>
              </a:solidFill>
              <a:round/>
              <a:headEnd/>
              <a:tailEnd/>
            </a:ln>
          </p:spPr>
          <p:txBody>
            <a:bodyPr wrap="none" anchor="ctr">
              <a:prstTxWarp prst="textNoShape">
                <a:avLst/>
              </a:prstTxWarp>
            </a:bodyPr>
            <a:lstStyle/>
            <a:p>
              <a:endParaRPr lang="en-US" sz="1350" dirty="0"/>
            </a:p>
            <a:p>
              <a:r>
                <a:rPr lang="en-US" sz="1350" dirty="0"/>
                <a:t>Spatial</a:t>
              </a:r>
            </a:p>
            <a:p>
              <a:r>
                <a:rPr lang="en-US" sz="1350" dirty="0"/>
                <a:t>decomposition</a:t>
              </a:r>
            </a:p>
            <a:p>
              <a:endParaRPr lang="en-US" sz="1350" dirty="0"/>
            </a:p>
          </p:txBody>
        </p:sp>
        <p:cxnSp>
          <p:nvCxnSpPr>
            <p:cNvPr id="48" name="Straight Arrow Connector 47"/>
            <p:cNvCxnSpPr>
              <a:stCxn id="50" idx="3"/>
              <a:endCxn id="18436" idx="1"/>
            </p:cNvCxnSpPr>
            <p:nvPr/>
          </p:nvCxnSpPr>
          <p:spPr>
            <a:xfrm>
              <a:off x="3827804" y="3247716"/>
              <a:ext cx="458391" cy="40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cxnSpLocks/>
              <a:stCxn id="18440" idx="2"/>
              <a:endCxn id="18441" idx="0"/>
            </p:cNvCxnSpPr>
            <p:nvPr/>
          </p:nvCxnSpPr>
          <p:spPr>
            <a:xfrm>
              <a:off x="3170408" y="4860776"/>
              <a:ext cx="0" cy="3520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36" name="Group 35"/>
            <p:cNvGrpSpPr>
              <a:grpSpLocks noChangeAspect="1"/>
            </p:cNvGrpSpPr>
            <p:nvPr/>
          </p:nvGrpSpPr>
          <p:grpSpPr>
            <a:xfrm>
              <a:off x="4259338" y="3818054"/>
              <a:ext cx="1343047" cy="1236350"/>
              <a:chOff x="755444" y="554451"/>
              <a:chExt cx="5884201" cy="5852160"/>
            </a:xfrm>
          </p:grpSpPr>
          <p:grpSp>
            <p:nvGrpSpPr>
              <p:cNvPr id="37" name="Group 36"/>
              <p:cNvGrpSpPr/>
              <p:nvPr/>
            </p:nvGrpSpPr>
            <p:grpSpPr>
              <a:xfrm>
                <a:off x="755444" y="554451"/>
                <a:ext cx="5884201" cy="5852160"/>
                <a:chOff x="3637559" y="1828800"/>
                <a:chExt cx="3677641" cy="3657600"/>
              </a:xfrm>
            </p:grpSpPr>
            <p:sp>
              <p:nvSpPr>
                <p:cNvPr id="64" name="Rectangle 63"/>
                <p:cNvSpPr/>
                <p:nvPr/>
              </p:nvSpPr>
              <p:spPr>
                <a:xfrm>
                  <a:off x="3657600" y="1828800"/>
                  <a:ext cx="3657600" cy="3657600"/>
                </a:xfrm>
                <a:prstGeom prst="rect">
                  <a:avLst/>
                </a:prstGeom>
                <a:no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65" name="Straight Connector 64"/>
                <p:cNvCxnSpPr>
                  <a:stCxn id="64" idx="0"/>
                  <a:endCxn id="64" idx="2"/>
                </p:cNvCxnSpPr>
                <p:nvPr/>
              </p:nvCxnSpPr>
              <p:spPr>
                <a:xfrm>
                  <a:off x="548640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548640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585216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6215189"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75488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02336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38912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a:stCxn id="64" idx="1"/>
                  <a:endCxn id="64" idx="3"/>
                </p:cNvCxnSpPr>
                <p:nvPr/>
              </p:nvCxnSpPr>
              <p:spPr>
                <a:xfrm>
                  <a:off x="3657600" y="365760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3657600" y="438912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3657600" y="402336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3657600" y="365760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657600" y="292608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657600" y="256032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657600" y="219456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6588492"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6951521"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5103956"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a:off x="3637559" y="5140089"/>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a:off x="3637559" y="4774329"/>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p:nvCxnSpPr>
              <p:spPr>
                <a:xfrm>
                  <a:off x="3657600" y="329184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grpSp>
          <p:grpSp>
            <p:nvGrpSpPr>
              <p:cNvPr id="38" name="Group 37"/>
              <p:cNvGrpSpPr/>
              <p:nvPr/>
            </p:nvGrpSpPr>
            <p:grpSpPr>
              <a:xfrm>
                <a:off x="1372723" y="1152144"/>
                <a:ext cx="4671432" cy="4671760"/>
                <a:chOff x="914400" y="914400"/>
                <a:chExt cx="2919657" cy="2919850"/>
              </a:xfrm>
            </p:grpSpPr>
            <p:sp>
              <p:nvSpPr>
                <p:cNvPr id="40" name="Rectangle 39"/>
                <p:cNvSpPr/>
                <p:nvPr/>
              </p:nvSpPr>
              <p:spPr>
                <a:xfrm>
                  <a:off x="914400" y="914400"/>
                  <a:ext cx="2919657" cy="2919850"/>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41" name="Straight Connector 40"/>
                <p:cNvCxnSpPr>
                  <a:stCxn id="40" idx="0"/>
                  <a:endCxn id="40" idx="2"/>
                </p:cNvCxnSpPr>
                <p:nvPr/>
              </p:nvCxnSpPr>
              <p:spPr>
                <a:xfrm>
                  <a:off x="2374229"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274320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310896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471989"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201168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128016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164592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40" idx="1"/>
                  <a:endCxn id="40" idx="3"/>
                </p:cNvCxnSpPr>
                <p:nvPr/>
              </p:nvCxnSpPr>
              <p:spPr>
                <a:xfrm>
                  <a:off x="914400" y="2374325"/>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914400" y="347472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914400" y="310896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914400" y="274320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914400" y="201168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914400" y="164592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914400" y="128016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432" name="Group 18431">
              <a:extLst>
                <a:ext uri="{FF2B5EF4-FFF2-40B4-BE49-F238E27FC236}">
                  <a16:creationId xmlns:a16="http://schemas.microsoft.com/office/drawing/2014/main" id="{33BAF6AC-235F-CA49-BA4A-A2D39CA4619E}"/>
                </a:ext>
              </a:extLst>
            </p:cNvPr>
            <p:cNvGrpSpPr/>
            <p:nvPr/>
          </p:nvGrpSpPr>
          <p:grpSpPr>
            <a:xfrm>
              <a:off x="5658152" y="2815216"/>
              <a:ext cx="1878978" cy="865034"/>
              <a:chOff x="4687400" y="1874389"/>
              <a:chExt cx="1878978" cy="865034"/>
            </a:xfrm>
          </p:grpSpPr>
          <p:sp>
            <p:nvSpPr>
              <p:cNvPr id="45" name="Rectangle 11"/>
              <p:cNvSpPr>
                <a:spLocks noChangeArrowheads="1"/>
              </p:cNvSpPr>
              <p:nvPr/>
            </p:nvSpPr>
            <p:spPr bwMode="auto">
              <a:xfrm>
                <a:off x="5086940" y="1874389"/>
                <a:ext cx="1479438" cy="865034"/>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Parallelization</a:t>
                </a:r>
              </a:p>
              <a:p>
                <a:r>
                  <a:rPr lang="en-US" sz="1350" dirty="0"/>
                  <a:t>and scaling</a:t>
                </a:r>
              </a:p>
              <a:p>
                <a:r>
                  <a:rPr lang="en-US" sz="1350" dirty="0"/>
                  <a:t>optimization</a:t>
                </a:r>
              </a:p>
              <a:p>
                <a:endParaRPr lang="en-US" sz="1350" dirty="0"/>
              </a:p>
            </p:txBody>
          </p:sp>
          <p:cxnSp>
            <p:nvCxnSpPr>
              <p:cNvPr id="7" name="Straight Arrow Connector 6">
                <a:extLst>
                  <a:ext uri="{FF2B5EF4-FFF2-40B4-BE49-F238E27FC236}">
                    <a16:creationId xmlns:a16="http://schemas.microsoft.com/office/drawing/2014/main" id="{CA3C2FED-4441-0A47-BA46-6EEDF90149B1}"/>
                  </a:ext>
                </a:extLst>
              </p:cNvPr>
              <p:cNvCxnSpPr>
                <a:stCxn id="18436" idx="3"/>
                <a:endCxn id="45" idx="1"/>
              </p:cNvCxnSpPr>
              <p:nvPr/>
            </p:nvCxnSpPr>
            <p:spPr>
              <a:xfrm flipV="1">
                <a:off x="4687400" y="2306906"/>
                <a:ext cx="399540" cy="407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18433" name="Group 18432">
              <a:extLst>
                <a:ext uri="{FF2B5EF4-FFF2-40B4-BE49-F238E27FC236}">
                  <a16:creationId xmlns:a16="http://schemas.microsoft.com/office/drawing/2014/main" id="{4B3861FC-15EF-0741-88B3-FDADB9E03747}"/>
                </a:ext>
              </a:extLst>
            </p:cNvPr>
            <p:cNvGrpSpPr/>
            <p:nvPr/>
          </p:nvGrpSpPr>
          <p:grpSpPr>
            <a:xfrm>
              <a:off x="5648780" y="5191612"/>
              <a:ext cx="1888350" cy="808870"/>
              <a:chOff x="4678028" y="4250785"/>
              <a:chExt cx="1888350" cy="808870"/>
            </a:xfrm>
          </p:grpSpPr>
          <p:sp>
            <p:nvSpPr>
              <p:cNvPr id="18437" name="Rectangle 6"/>
              <p:cNvSpPr>
                <a:spLocks noChangeArrowheads="1"/>
              </p:cNvSpPr>
              <p:nvPr/>
            </p:nvSpPr>
            <p:spPr bwMode="auto">
              <a:xfrm>
                <a:off x="5086940" y="4250785"/>
                <a:ext cx="1479438" cy="808870"/>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Memory</a:t>
                </a:r>
              </a:p>
              <a:p>
                <a:r>
                  <a:rPr lang="en-US" sz="1350" dirty="0"/>
                  <a:t>access and </a:t>
                </a:r>
              </a:p>
              <a:p>
                <a:r>
                  <a:rPr lang="en-US" sz="1350" dirty="0"/>
                  <a:t>compute</a:t>
                </a:r>
              </a:p>
              <a:p>
                <a:r>
                  <a:rPr lang="en-US" sz="1350" dirty="0"/>
                  <a:t>optimization</a:t>
                </a:r>
              </a:p>
              <a:p>
                <a:endParaRPr lang="en-US" sz="1350" dirty="0"/>
              </a:p>
            </p:txBody>
          </p:sp>
          <p:cxnSp>
            <p:nvCxnSpPr>
              <p:cNvPr id="10" name="Straight Arrow Connector 9">
                <a:extLst>
                  <a:ext uri="{FF2B5EF4-FFF2-40B4-BE49-F238E27FC236}">
                    <a16:creationId xmlns:a16="http://schemas.microsoft.com/office/drawing/2014/main" id="{3D61A312-128E-454A-BBFE-0814F16984F6}"/>
                  </a:ext>
                </a:extLst>
              </p:cNvPr>
              <p:cNvCxnSpPr>
                <a:stCxn id="39" idx="3"/>
                <a:endCxn id="18437" idx="1"/>
              </p:cNvCxnSpPr>
              <p:nvPr/>
            </p:nvCxnSpPr>
            <p:spPr>
              <a:xfrm>
                <a:off x="4678028" y="4655220"/>
                <a:ext cx="40891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cxnSp>
          <p:nvCxnSpPr>
            <p:cNvPr id="28" name="Straight Arrow Connector 27">
              <a:extLst>
                <a:ext uri="{FF2B5EF4-FFF2-40B4-BE49-F238E27FC236}">
                  <a16:creationId xmlns:a16="http://schemas.microsoft.com/office/drawing/2014/main" id="{725590E0-7BC0-704F-B0F3-4F58F1C8C610}"/>
                </a:ext>
              </a:extLst>
            </p:cNvPr>
            <p:cNvCxnSpPr>
              <a:stCxn id="18440" idx="0"/>
              <a:endCxn id="50" idx="2"/>
            </p:cNvCxnSpPr>
            <p:nvPr/>
          </p:nvCxnSpPr>
          <p:spPr>
            <a:xfrm flipV="1">
              <a:off x="3170408" y="3676750"/>
              <a:ext cx="8008" cy="3265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2BDA4B49-F1D3-4D44-B681-00A0C7EE8C61}"/>
                </a:ext>
              </a:extLst>
            </p:cNvPr>
            <p:cNvCxnSpPr>
              <a:stCxn id="18441" idx="3"/>
              <a:endCxn id="39" idx="1"/>
            </p:cNvCxnSpPr>
            <p:nvPr/>
          </p:nvCxnSpPr>
          <p:spPr>
            <a:xfrm>
              <a:off x="3827804" y="5590074"/>
              <a:ext cx="431534" cy="59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4F99ABAB-132E-894D-B0EF-BF48DCC63C3F}"/>
                </a:ext>
              </a:extLst>
            </p:cNvPr>
            <p:cNvSpPr txBox="1"/>
            <p:nvPr/>
          </p:nvSpPr>
          <p:spPr>
            <a:xfrm>
              <a:off x="6016690" y="3786976"/>
              <a:ext cx="1945661" cy="1181862"/>
            </a:xfrm>
            <a:prstGeom prst="rect">
              <a:avLst/>
            </a:prstGeom>
            <a:noFill/>
          </p:spPr>
          <p:txBody>
            <a:bodyPr wrap="none" lIns="118872" tIns="91440" rIns="118872" bIns="91440" rtlCol="0" anchor="ctr" anchorCtr="0">
              <a:spAutoFit/>
            </a:bodyPr>
            <a:lstStyle/>
            <a:p>
              <a:pPr algn="l">
                <a:lnSpc>
                  <a:spcPct val="90000"/>
                </a:lnSpc>
              </a:pPr>
              <a:r>
                <a:rPr lang="en-US" dirty="0"/>
                <a:t>Implemented by </a:t>
              </a:r>
            </a:p>
            <a:p>
              <a:pPr algn="l">
                <a:lnSpc>
                  <a:spcPct val="90000"/>
                </a:lnSpc>
              </a:pPr>
              <a:r>
                <a:rPr lang="en-US" dirty="0"/>
                <a:t>domain experts </a:t>
              </a:r>
            </a:p>
            <a:p>
              <a:pPr algn="l">
                <a:lnSpc>
                  <a:spcPct val="90000"/>
                </a:lnSpc>
              </a:pPr>
              <a:r>
                <a:rPr lang="en-US" dirty="0"/>
                <a:t>and applied </a:t>
              </a:r>
            </a:p>
            <a:p>
              <a:pPr algn="l">
                <a:lnSpc>
                  <a:spcPct val="90000"/>
                </a:lnSpc>
              </a:pPr>
              <a:r>
                <a:rPr lang="en-US" dirty="0"/>
                <a:t>mathematicians</a:t>
              </a:r>
            </a:p>
          </p:txBody>
        </p:sp>
        <p:sp>
          <p:nvSpPr>
            <p:cNvPr id="3" name="Left Arrow 2">
              <a:extLst>
                <a:ext uri="{FF2B5EF4-FFF2-40B4-BE49-F238E27FC236}">
                  <a16:creationId xmlns:a16="http://schemas.microsoft.com/office/drawing/2014/main" id="{99C3632D-DEB6-CD4A-90C6-72DC51CD71D9}"/>
                </a:ext>
              </a:extLst>
            </p:cNvPr>
            <p:cNvSpPr/>
            <p:nvPr/>
          </p:nvSpPr>
          <p:spPr>
            <a:xfrm rot="-1800000">
              <a:off x="5658152" y="4860776"/>
              <a:ext cx="436260" cy="193628"/>
            </a:xfrm>
            <a:prstGeom prst="leftArrow">
              <a:avLst/>
            </a:prstGeom>
            <a:solidFill>
              <a:schemeClr val="tx2">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4" name="TextBox 3">
              <a:extLst>
                <a:ext uri="{FF2B5EF4-FFF2-40B4-BE49-F238E27FC236}">
                  <a16:creationId xmlns:a16="http://schemas.microsoft.com/office/drawing/2014/main" id="{8C9C4127-71FD-7945-9AC1-5B1CA0927B18}"/>
                </a:ext>
              </a:extLst>
            </p:cNvPr>
            <p:cNvSpPr txBox="1"/>
            <p:nvPr/>
          </p:nvSpPr>
          <p:spPr>
            <a:xfrm>
              <a:off x="8340073" y="3902880"/>
              <a:ext cx="1881541" cy="1181862"/>
            </a:xfrm>
            <a:prstGeom prst="rect">
              <a:avLst/>
            </a:prstGeom>
            <a:noFill/>
          </p:spPr>
          <p:txBody>
            <a:bodyPr wrap="none" lIns="118872" tIns="91440" rIns="118872" bIns="91440" rtlCol="0" anchor="ctr" anchorCtr="0">
              <a:spAutoFit/>
            </a:bodyPr>
            <a:lstStyle/>
            <a:p>
              <a:pPr algn="l">
                <a:lnSpc>
                  <a:spcPct val="90000"/>
                </a:lnSpc>
              </a:pPr>
              <a:r>
                <a:rPr lang="en-US" dirty="0"/>
                <a:t>Implemented by</a:t>
              </a:r>
            </a:p>
            <a:p>
              <a:pPr algn="l">
                <a:lnSpc>
                  <a:spcPct val="90000"/>
                </a:lnSpc>
              </a:pPr>
              <a:r>
                <a:rPr lang="en-US" dirty="0"/>
                <a:t>software and </a:t>
              </a:r>
            </a:p>
            <a:p>
              <a:pPr algn="l">
                <a:lnSpc>
                  <a:spcPct val="90000"/>
                </a:lnSpc>
              </a:pPr>
              <a:r>
                <a:rPr lang="en-US" dirty="0"/>
                <a:t>performance</a:t>
              </a:r>
            </a:p>
            <a:p>
              <a:pPr algn="l">
                <a:lnSpc>
                  <a:spcPct val="90000"/>
                </a:lnSpc>
              </a:pPr>
              <a:r>
                <a:rPr lang="en-US" dirty="0"/>
                <a:t>engineers</a:t>
              </a:r>
            </a:p>
          </p:txBody>
        </p:sp>
        <p:sp>
          <p:nvSpPr>
            <p:cNvPr id="5" name="Down Arrow 4">
              <a:extLst>
                <a:ext uri="{FF2B5EF4-FFF2-40B4-BE49-F238E27FC236}">
                  <a16:creationId xmlns:a16="http://schemas.microsoft.com/office/drawing/2014/main" id="{28A62EF0-D9D7-7741-88AF-0EA6352EC5B8}"/>
                </a:ext>
              </a:extLst>
            </p:cNvPr>
            <p:cNvSpPr/>
            <p:nvPr/>
          </p:nvSpPr>
          <p:spPr>
            <a:xfrm rot="-3600000">
              <a:off x="7920360" y="3154709"/>
              <a:ext cx="166884" cy="901210"/>
            </a:xfrm>
            <a:prstGeom prst="downArrow">
              <a:avLst/>
            </a:prstGeom>
            <a:solidFill>
              <a:schemeClr val="tx1"/>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87" name="Down Arrow 86">
              <a:extLst>
                <a:ext uri="{FF2B5EF4-FFF2-40B4-BE49-F238E27FC236}">
                  <a16:creationId xmlns:a16="http://schemas.microsoft.com/office/drawing/2014/main" id="{74877546-FCBD-C14E-A5E8-C20AE75CA18E}"/>
                </a:ext>
              </a:extLst>
            </p:cNvPr>
            <p:cNvSpPr/>
            <p:nvPr/>
          </p:nvSpPr>
          <p:spPr>
            <a:xfrm rot="14400000">
              <a:off x="7987502" y="4884793"/>
              <a:ext cx="166884" cy="901210"/>
            </a:xfrm>
            <a:prstGeom prst="downArrow">
              <a:avLst/>
            </a:prstGeom>
            <a:solidFill>
              <a:schemeClr val="tx1"/>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14270804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185EA-0E8F-C746-87E2-C283B4540007}"/>
              </a:ext>
            </a:extLst>
          </p:cNvPr>
          <p:cNvSpPr>
            <a:spLocks noGrp="1"/>
          </p:cNvSpPr>
          <p:nvPr>
            <p:ph type="title"/>
          </p:nvPr>
        </p:nvSpPr>
        <p:spPr/>
        <p:txBody>
          <a:bodyPr/>
          <a:lstStyle/>
          <a:p>
            <a:r>
              <a:rPr lang="en-US" dirty="0"/>
              <a:t>Takeaways so far</a:t>
            </a:r>
          </a:p>
        </p:txBody>
      </p:sp>
      <p:sp>
        <p:nvSpPr>
          <p:cNvPr id="3" name="Content Placeholder 2">
            <a:extLst>
              <a:ext uri="{FF2B5EF4-FFF2-40B4-BE49-F238E27FC236}">
                <a16:creationId xmlns:a16="http://schemas.microsoft.com/office/drawing/2014/main" id="{FC84114E-9B93-6946-8537-70EC13595158}"/>
              </a:ext>
            </a:extLst>
          </p:cNvPr>
          <p:cNvSpPr>
            <a:spLocks noGrp="1"/>
          </p:cNvSpPr>
          <p:nvPr>
            <p:ph idx="1"/>
          </p:nvPr>
        </p:nvSpPr>
        <p:spPr>
          <a:xfrm>
            <a:off x="1009908" y="1602953"/>
            <a:ext cx="9790364" cy="4445723"/>
          </a:xfrm>
        </p:spPr>
        <p:txBody>
          <a:bodyPr/>
          <a:lstStyle/>
          <a:p>
            <a:r>
              <a:rPr lang="en-US" sz="2800" dirty="0">
                <a:solidFill>
                  <a:schemeClr val="tx1">
                    <a:lumMod val="95000"/>
                    <a:lumOff val="5000"/>
                  </a:schemeClr>
                </a:solidFill>
              </a:rPr>
              <a:t>Differentiate between slow changing and fast changing components of your code</a:t>
            </a:r>
          </a:p>
          <a:p>
            <a:r>
              <a:rPr lang="en-US" sz="2800" dirty="0">
                <a:solidFill>
                  <a:schemeClr val="tx1">
                    <a:lumMod val="95000"/>
                    <a:lumOff val="5000"/>
                  </a:schemeClr>
                </a:solidFill>
              </a:rPr>
              <a:t>Understand the requirements of your infrastructure</a:t>
            </a:r>
          </a:p>
          <a:p>
            <a:r>
              <a:rPr lang="en-US" sz="2800" dirty="0">
                <a:solidFill>
                  <a:schemeClr val="tx1">
                    <a:lumMod val="95000"/>
                    <a:lumOff val="5000"/>
                  </a:schemeClr>
                </a:solidFill>
              </a:rPr>
              <a:t>Implement separation of concerns</a:t>
            </a:r>
          </a:p>
          <a:p>
            <a:r>
              <a:rPr lang="en-US" sz="2800" dirty="0">
                <a:solidFill>
                  <a:schemeClr val="tx1">
                    <a:lumMod val="95000"/>
                    <a:lumOff val="5000"/>
                  </a:schemeClr>
                </a:solidFill>
              </a:rPr>
              <a:t>Design with portability, extensibility, reproducibility and maintainability in mind</a:t>
            </a:r>
          </a:p>
          <a:p>
            <a:pPr marL="0" indent="0">
              <a:buNone/>
            </a:pPr>
            <a:endParaRPr lang="en-US" dirty="0"/>
          </a:p>
        </p:txBody>
      </p:sp>
    </p:spTree>
    <p:extLst>
      <p:ext uri="{BB962C8B-B14F-4D97-AF65-F5344CB8AC3E}">
        <p14:creationId xmlns:p14="http://schemas.microsoft.com/office/powerpoint/2010/main" val="10666096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969AAFBA-E7D9-0542-BEAD-C2722F011739}"/>
              </a:ext>
            </a:extLst>
          </p:cNvPr>
          <p:cNvSpPr txBox="1">
            <a:spLocks/>
          </p:cNvSpPr>
          <p:nvPr/>
        </p:nvSpPr>
        <p:spPr>
          <a:xfrm>
            <a:off x="608719" y="1128060"/>
            <a:ext cx="8650062" cy="550134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Wingdings" panose="05000000000000000000" pitchFamily="2" charset="2"/>
              <a:buNone/>
              <a:defRPr sz="2800" kern="1200">
                <a:solidFill>
                  <a:schemeClr val="tx1">
                    <a:tint val="75000"/>
                  </a:schemeClr>
                </a:solidFill>
                <a:latin typeface="Arial" panose="020B0604020202020204" pitchFamily="34" charset="0"/>
                <a:ea typeface="+mn-ea"/>
                <a:cs typeface="Arial" panose="020B0604020202020204" pitchFamily="34" charset="0"/>
              </a:defRPr>
            </a:lvl1pPr>
            <a:lvl2pPr marL="342900" indent="0" algn="ctr" defTabSz="914400" rtl="0" eaLnBrk="1" latinLnBrk="0" hangingPunct="1">
              <a:spcBef>
                <a:spcPct val="20000"/>
              </a:spcBef>
              <a:buFont typeface="Wingdings" panose="05000000000000000000" pitchFamily="2" charset="2"/>
              <a:buNone/>
              <a:defRPr sz="2400" kern="1200">
                <a:solidFill>
                  <a:schemeClr val="tx1">
                    <a:tint val="75000"/>
                  </a:schemeClr>
                </a:solidFill>
                <a:latin typeface="Arial" panose="020B0604020202020204" pitchFamily="34" charset="0"/>
                <a:ea typeface="+mn-ea"/>
                <a:cs typeface="Arial" panose="020B0604020202020204" pitchFamily="34" charset="0"/>
              </a:defRPr>
            </a:lvl2pPr>
            <a:lvl3pPr marL="685800" indent="0" algn="ctr" defTabSz="914400" rtl="0" eaLnBrk="1" latinLnBrk="0" hangingPunct="1">
              <a:spcBef>
                <a:spcPct val="20000"/>
              </a:spcBef>
              <a:buFont typeface="Wingdings" panose="05000000000000000000" pitchFamily="2" charset="2"/>
              <a:buNone/>
              <a:defRPr sz="2000" kern="1200">
                <a:solidFill>
                  <a:schemeClr val="tx1">
                    <a:tint val="75000"/>
                  </a:schemeClr>
                </a:solidFill>
                <a:latin typeface="Arial" panose="020B0604020202020204" pitchFamily="34" charset="0"/>
                <a:ea typeface="+mn-ea"/>
                <a:cs typeface="Arial" panose="020B0604020202020204" pitchFamily="34" charset="0"/>
              </a:defRPr>
            </a:lvl3pPr>
            <a:lvl4pPr marL="10287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4pPr>
            <a:lvl5pPr marL="13716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5pPr>
            <a:lvl6pPr marL="17145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057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24003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solidFill>
                <a:schemeClr val="tx1"/>
              </a:solidFill>
            </a:endParaRPr>
          </a:p>
          <a:p>
            <a:pPr marL="457200" indent="-457200" algn="l">
              <a:buFont typeface="Wingdings" pitchFamily="2" charset="2"/>
              <a:buChar char="q"/>
            </a:pPr>
            <a:endParaRPr lang="en-US" dirty="0">
              <a:solidFill>
                <a:schemeClr val="tx1"/>
              </a:solidFill>
            </a:endParaRPr>
          </a:p>
          <a:p>
            <a:pPr algn="l"/>
            <a:endParaRPr lang="en-US" dirty="0">
              <a:solidFill>
                <a:schemeClr val="tx1"/>
              </a:solidFill>
            </a:endParaRPr>
          </a:p>
        </p:txBody>
      </p:sp>
      <p:grpSp>
        <p:nvGrpSpPr>
          <p:cNvPr id="2" name="Group 1">
            <a:extLst>
              <a:ext uri="{FF2B5EF4-FFF2-40B4-BE49-F238E27FC236}">
                <a16:creationId xmlns:a16="http://schemas.microsoft.com/office/drawing/2014/main" id="{F7D43C75-6652-9D43-A7CD-0183D0CEBCD5}"/>
              </a:ext>
            </a:extLst>
          </p:cNvPr>
          <p:cNvGrpSpPr/>
          <p:nvPr/>
        </p:nvGrpSpPr>
        <p:grpSpPr>
          <a:xfrm>
            <a:off x="608157" y="2416928"/>
            <a:ext cx="6067194" cy="2923603"/>
            <a:chOff x="2176244" y="1817067"/>
            <a:chExt cx="4826771" cy="3142742"/>
          </a:xfrm>
        </p:grpSpPr>
        <p:sp>
          <p:nvSpPr>
            <p:cNvPr id="7" name="Oval 6"/>
            <p:cNvSpPr/>
            <p:nvPr/>
          </p:nvSpPr>
          <p:spPr>
            <a:xfrm>
              <a:off x="3546363" y="1817067"/>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Scientific Understanding</a:t>
              </a:r>
            </a:p>
          </p:txBody>
        </p:sp>
        <p:sp>
          <p:nvSpPr>
            <p:cNvPr id="14" name="Oval 13"/>
            <p:cNvSpPr/>
            <p:nvPr/>
          </p:nvSpPr>
          <p:spPr>
            <a:xfrm>
              <a:off x="5349748" y="2965465"/>
              <a:ext cx="1653267" cy="1001145"/>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Higher Fidelity</a:t>
              </a:r>
            </a:p>
            <a:p>
              <a:pPr algn="ctr"/>
              <a:r>
                <a:rPr lang="en-US" sz="1575" dirty="0">
                  <a:solidFill>
                    <a:schemeClr val="tx1"/>
                  </a:solidFill>
                </a:rPr>
                <a:t>Model</a:t>
              </a:r>
            </a:p>
          </p:txBody>
        </p:sp>
        <p:sp>
          <p:nvSpPr>
            <p:cNvPr id="15" name="Oval 14"/>
            <p:cNvSpPr/>
            <p:nvPr/>
          </p:nvSpPr>
          <p:spPr>
            <a:xfrm>
              <a:off x="3576979" y="3958663"/>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Diverse</a:t>
              </a:r>
            </a:p>
            <a:p>
              <a:pPr algn="ctr"/>
              <a:r>
                <a:rPr lang="en-US" sz="1575" dirty="0">
                  <a:solidFill>
                    <a:schemeClr val="tx1"/>
                  </a:solidFill>
                </a:rPr>
                <a:t>Solvers</a:t>
              </a:r>
            </a:p>
          </p:txBody>
        </p:sp>
        <p:sp>
          <p:nvSpPr>
            <p:cNvPr id="16" name="Oval 15"/>
            <p:cNvSpPr/>
            <p:nvPr/>
          </p:nvSpPr>
          <p:spPr>
            <a:xfrm>
              <a:off x="2176244" y="2965464"/>
              <a:ext cx="16532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Hardware </a:t>
              </a:r>
            </a:p>
            <a:p>
              <a:pPr algn="ctr"/>
              <a:r>
                <a:rPr lang="en-US" sz="1575" dirty="0">
                  <a:solidFill>
                    <a:schemeClr val="tx1"/>
                  </a:solidFill>
                </a:rPr>
                <a:t>Resources</a:t>
              </a:r>
            </a:p>
          </p:txBody>
        </p:sp>
        <p:cxnSp>
          <p:nvCxnSpPr>
            <p:cNvPr id="18" name="Curved Connector 17"/>
            <p:cNvCxnSpPr>
              <a:cxnSpLocks/>
              <a:stCxn id="7" idx="6"/>
              <a:endCxn id="14" idx="0"/>
            </p:cNvCxnSpPr>
            <p:nvPr/>
          </p:nvCxnSpPr>
          <p:spPr>
            <a:xfrm>
              <a:off x="5542531" y="2317640"/>
              <a:ext cx="633851" cy="64782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urved Connector 19"/>
            <p:cNvCxnSpPr>
              <a:cxnSpLocks/>
              <a:stCxn id="14" idx="4"/>
              <a:endCxn id="15" idx="6"/>
            </p:cNvCxnSpPr>
            <p:nvPr/>
          </p:nvCxnSpPr>
          <p:spPr>
            <a:xfrm rot="5400000">
              <a:off x="5628452" y="3911307"/>
              <a:ext cx="492626" cy="60323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urved Connector 21"/>
            <p:cNvCxnSpPr>
              <a:stCxn id="15" idx="2"/>
              <a:endCxn id="16" idx="4"/>
            </p:cNvCxnSpPr>
            <p:nvPr/>
          </p:nvCxnSpPr>
          <p:spPr>
            <a:xfrm rot="10800000">
              <a:off x="3002879" y="3966610"/>
              <a:ext cx="574101" cy="49262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urved Connector 23"/>
            <p:cNvCxnSpPr>
              <a:stCxn id="16" idx="0"/>
              <a:endCxn id="7" idx="2"/>
            </p:cNvCxnSpPr>
            <p:nvPr/>
          </p:nvCxnSpPr>
          <p:spPr>
            <a:xfrm rot="5400000" flipH="1" flipV="1">
              <a:off x="2950708" y="2369811"/>
              <a:ext cx="647823" cy="54348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cxnSpLocks/>
              <a:stCxn id="14" idx="2"/>
              <a:endCxn id="16" idx="6"/>
            </p:cNvCxnSpPr>
            <p:nvPr/>
          </p:nvCxnSpPr>
          <p:spPr>
            <a:xfrm flipH="1" flipV="1">
              <a:off x="3829512" y="3466037"/>
              <a:ext cx="1520236"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 name="Group 2">
            <a:extLst>
              <a:ext uri="{FF2B5EF4-FFF2-40B4-BE49-F238E27FC236}">
                <a16:creationId xmlns:a16="http://schemas.microsoft.com/office/drawing/2014/main" id="{673FEECD-EE88-E040-895C-0240D635E635}"/>
              </a:ext>
            </a:extLst>
          </p:cNvPr>
          <p:cNvGrpSpPr/>
          <p:nvPr/>
        </p:nvGrpSpPr>
        <p:grpSpPr>
          <a:xfrm>
            <a:off x="7013943" y="2416928"/>
            <a:ext cx="4265142" cy="3524330"/>
            <a:chOff x="6979801" y="729343"/>
            <a:chExt cx="4265142" cy="3524330"/>
          </a:xfrm>
        </p:grpSpPr>
        <p:cxnSp>
          <p:nvCxnSpPr>
            <p:cNvPr id="9" name="Straight Arrow Connector 8">
              <a:extLst>
                <a:ext uri="{FF2B5EF4-FFF2-40B4-BE49-F238E27FC236}">
                  <a16:creationId xmlns:a16="http://schemas.microsoft.com/office/drawing/2014/main" id="{74C943FE-45EB-EF4A-A9C9-DBCCA64BE107}"/>
                </a:ext>
              </a:extLst>
            </p:cNvPr>
            <p:cNvCxnSpPr/>
            <p:nvPr/>
          </p:nvCxnSpPr>
          <p:spPr>
            <a:xfrm>
              <a:off x="7402286" y="3725330"/>
              <a:ext cx="384265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 name="Straight Arrow Connector 10">
              <a:extLst>
                <a:ext uri="{FF2B5EF4-FFF2-40B4-BE49-F238E27FC236}">
                  <a16:creationId xmlns:a16="http://schemas.microsoft.com/office/drawing/2014/main" id="{9EE4B5B6-D325-DA4A-9BFD-BCFD54BA1E1E}"/>
                </a:ext>
              </a:extLst>
            </p:cNvPr>
            <p:cNvCxnSpPr/>
            <p:nvPr/>
          </p:nvCxnSpPr>
          <p:spPr>
            <a:xfrm flipV="1">
              <a:off x="7424057" y="729343"/>
              <a:ext cx="0" cy="29959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3" name="TextBox 12">
              <a:extLst>
                <a:ext uri="{FF2B5EF4-FFF2-40B4-BE49-F238E27FC236}">
                  <a16:creationId xmlns:a16="http://schemas.microsoft.com/office/drawing/2014/main" id="{4D803AAA-CB4F-1144-8B15-F5B2C8FB7A51}"/>
                </a:ext>
              </a:extLst>
            </p:cNvPr>
            <p:cNvSpPr txBox="1"/>
            <p:nvPr/>
          </p:nvSpPr>
          <p:spPr>
            <a:xfrm>
              <a:off x="8290189" y="3819708"/>
              <a:ext cx="2253437" cy="433965"/>
            </a:xfrm>
            <a:prstGeom prst="rect">
              <a:avLst/>
            </a:prstGeom>
            <a:noFill/>
          </p:spPr>
          <p:txBody>
            <a:bodyPr wrap="none" lIns="118872" tIns="91440" rIns="118872" bIns="91440" rtlCol="0" anchor="ctr" anchorCtr="0">
              <a:spAutoFit/>
            </a:bodyPr>
            <a:lstStyle/>
            <a:p>
              <a:pPr algn="l">
                <a:lnSpc>
                  <a:spcPct val="90000"/>
                </a:lnSpc>
              </a:pPr>
              <a:r>
                <a:rPr lang="en-US" dirty="0"/>
                <a:t>Platform complexity</a:t>
              </a:r>
            </a:p>
          </p:txBody>
        </p:sp>
        <p:sp>
          <p:nvSpPr>
            <p:cNvPr id="25" name="TextBox 24">
              <a:extLst>
                <a:ext uri="{FF2B5EF4-FFF2-40B4-BE49-F238E27FC236}">
                  <a16:creationId xmlns:a16="http://schemas.microsoft.com/office/drawing/2014/main" id="{1F2B8E5A-6747-6840-9AB5-298CEE998CFB}"/>
                </a:ext>
              </a:extLst>
            </p:cNvPr>
            <p:cNvSpPr txBox="1"/>
            <p:nvPr/>
          </p:nvSpPr>
          <p:spPr>
            <a:xfrm rot="-5400000">
              <a:off x="6046587" y="2061274"/>
              <a:ext cx="2304733" cy="438305"/>
            </a:xfrm>
            <a:prstGeom prst="rect">
              <a:avLst/>
            </a:prstGeom>
            <a:noFill/>
          </p:spPr>
          <p:txBody>
            <a:bodyPr wrap="square" lIns="118872" tIns="91440" rIns="118872" bIns="91440" rtlCol="0" anchor="ctr" anchorCtr="0">
              <a:spAutoFit/>
            </a:bodyPr>
            <a:lstStyle/>
            <a:p>
              <a:pPr algn="l">
                <a:lnSpc>
                  <a:spcPct val="90000"/>
                </a:lnSpc>
              </a:pPr>
              <a:r>
                <a:rPr lang="en-US" dirty="0"/>
                <a:t>Software complexity</a:t>
              </a:r>
            </a:p>
          </p:txBody>
        </p:sp>
        <p:cxnSp>
          <p:nvCxnSpPr>
            <p:cNvPr id="27" name="Straight Connector 26">
              <a:extLst>
                <a:ext uri="{FF2B5EF4-FFF2-40B4-BE49-F238E27FC236}">
                  <a16:creationId xmlns:a16="http://schemas.microsoft.com/office/drawing/2014/main" id="{F0944214-B922-DE4E-8201-F097C1607D13}"/>
                </a:ext>
              </a:extLst>
            </p:cNvPr>
            <p:cNvCxnSpPr/>
            <p:nvPr/>
          </p:nvCxnSpPr>
          <p:spPr>
            <a:xfrm flipV="1">
              <a:off x="7871254" y="1865870"/>
              <a:ext cx="271849" cy="1401184"/>
            </a:xfrm>
            <a:prstGeom prst="line">
              <a:avLst/>
            </a:prstGeom>
            <a:ln w="571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46CC992-F868-F041-8AF1-1C98255A058E}"/>
                </a:ext>
              </a:extLst>
            </p:cNvPr>
            <p:cNvCxnSpPr>
              <a:cxnSpLocks/>
            </p:cNvCxnSpPr>
            <p:nvPr/>
          </p:nvCxnSpPr>
          <p:spPr>
            <a:xfrm flipV="1">
              <a:off x="8113046" y="868682"/>
              <a:ext cx="2759259" cy="1012232"/>
            </a:xfrm>
            <a:prstGeom prst="line">
              <a:avLst/>
            </a:prstGeom>
            <a:ln w="53975">
              <a:solidFill>
                <a:srgbClr val="7030A0"/>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35D10778-614C-0842-B0F5-17C22D27A489}"/>
                </a:ext>
              </a:extLst>
            </p:cNvPr>
            <p:cNvSpPr txBox="1"/>
            <p:nvPr/>
          </p:nvSpPr>
          <p:spPr>
            <a:xfrm>
              <a:off x="8063618" y="1663931"/>
              <a:ext cx="271849" cy="433965"/>
            </a:xfrm>
            <a:prstGeom prst="rect">
              <a:avLst/>
            </a:prstGeom>
            <a:noFill/>
          </p:spPr>
          <p:txBody>
            <a:bodyPr wrap="square" lIns="118872" tIns="91440" rIns="118872" bIns="91440" rtlCol="0" anchor="ctr" anchorCtr="0">
              <a:spAutoFit/>
            </a:bodyPr>
            <a:lstStyle/>
            <a:p>
              <a:pPr algn="l">
                <a:lnSpc>
                  <a:spcPct val="90000"/>
                </a:lnSpc>
              </a:pPr>
              <a:endParaRPr lang="en-US" dirty="0"/>
            </a:p>
          </p:txBody>
        </p:sp>
        <p:sp>
          <p:nvSpPr>
            <p:cNvPr id="32" name="TextBox 31">
              <a:extLst>
                <a:ext uri="{FF2B5EF4-FFF2-40B4-BE49-F238E27FC236}">
                  <a16:creationId xmlns:a16="http://schemas.microsoft.com/office/drawing/2014/main" id="{F5FBECCC-FDD4-DE4B-A88C-B7AF2B546EAE}"/>
                </a:ext>
              </a:extLst>
            </p:cNvPr>
            <p:cNvSpPr txBox="1"/>
            <p:nvPr/>
          </p:nvSpPr>
          <p:spPr>
            <a:xfrm>
              <a:off x="8453742" y="2528855"/>
              <a:ext cx="1407052" cy="932563"/>
            </a:xfrm>
            <a:prstGeom prst="rect">
              <a:avLst/>
            </a:prstGeom>
            <a:noFill/>
          </p:spPr>
          <p:txBody>
            <a:bodyPr wrap="none" lIns="118872" tIns="91440" rIns="118872" bIns="91440" rtlCol="0" anchor="ctr" anchorCtr="0">
              <a:spAutoFit/>
            </a:bodyPr>
            <a:lstStyle/>
            <a:p>
              <a:pPr algn="l">
                <a:lnSpc>
                  <a:spcPct val="90000"/>
                </a:lnSpc>
              </a:pPr>
              <a:r>
                <a:rPr lang="en-US" dirty="0"/>
                <a:t>Distributed </a:t>
              </a:r>
            </a:p>
            <a:p>
              <a:pPr algn="l">
                <a:lnSpc>
                  <a:spcPct val="90000"/>
                </a:lnSpc>
              </a:pPr>
              <a:r>
                <a:rPr lang="en-US" dirty="0"/>
                <a:t>memory</a:t>
              </a:r>
            </a:p>
            <a:p>
              <a:pPr algn="l">
                <a:lnSpc>
                  <a:spcPct val="90000"/>
                </a:lnSpc>
              </a:pPr>
              <a:r>
                <a:rPr lang="en-US" dirty="0"/>
                <a:t>model</a:t>
              </a:r>
            </a:p>
          </p:txBody>
        </p:sp>
        <p:sp>
          <p:nvSpPr>
            <p:cNvPr id="33" name="Left Arrow 32">
              <a:extLst>
                <a:ext uri="{FF2B5EF4-FFF2-40B4-BE49-F238E27FC236}">
                  <a16:creationId xmlns:a16="http://schemas.microsoft.com/office/drawing/2014/main" id="{6032F769-EB60-3346-ADD9-4B2D1BB53B93}"/>
                </a:ext>
              </a:extLst>
            </p:cNvPr>
            <p:cNvSpPr/>
            <p:nvPr/>
          </p:nvSpPr>
          <p:spPr>
            <a:xfrm>
              <a:off x="7990874" y="2889070"/>
              <a:ext cx="437831" cy="218824"/>
            </a:xfrm>
            <a:prstGeom prst="leftArrow">
              <a:avLst/>
            </a:prstGeom>
            <a:solidFill>
              <a:schemeClr val="accent4"/>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4" name="TextBox 33">
              <a:extLst>
                <a:ext uri="{FF2B5EF4-FFF2-40B4-BE49-F238E27FC236}">
                  <a16:creationId xmlns:a16="http://schemas.microsoft.com/office/drawing/2014/main" id="{C346DD6B-4509-764A-AE45-5F142DE3C708}"/>
                </a:ext>
              </a:extLst>
            </p:cNvPr>
            <p:cNvSpPr txBox="1"/>
            <p:nvPr/>
          </p:nvSpPr>
          <p:spPr>
            <a:xfrm>
              <a:off x="9327147" y="1554669"/>
              <a:ext cx="1817421" cy="683264"/>
            </a:xfrm>
            <a:prstGeom prst="rect">
              <a:avLst/>
            </a:prstGeom>
            <a:noFill/>
          </p:spPr>
          <p:txBody>
            <a:bodyPr wrap="none" lIns="118872" tIns="91440" rIns="118872" bIns="91440" rtlCol="0" anchor="ctr" anchorCtr="0">
              <a:spAutoFit/>
            </a:bodyPr>
            <a:lstStyle/>
            <a:p>
              <a:pPr algn="l">
                <a:lnSpc>
                  <a:spcPct val="90000"/>
                </a:lnSpc>
              </a:pPr>
              <a:r>
                <a:rPr lang="en-US" dirty="0"/>
                <a:t>Heterogeneous</a:t>
              </a:r>
            </a:p>
            <a:p>
              <a:pPr algn="l">
                <a:lnSpc>
                  <a:spcPct val="90000"/>
                </a:lnSpc>
              </a:pPr>
              <a:r>
                <a:rPr lang="en-US" dirty="0"/>
                <a:t>models</a:t>
              </a:r>
            </a:p>
          </p:txBody>
        </p:sp>
        <p:sp>
          <p:nvSpPr>
            <p:cNvPr id="36" name="Up Arrow 35">
              <a:extLst>
                <a:ext uri="{FF2B5EF4-FFF2-40B4-BE49-F238E27FC236}">
                  <a16:creationId xmlns:a16="http://schemas.microsoft.com/office/drawing/2014/main" id="{F0879347-097A-CF4B-B62B-6EAB93ABA995}"/>
                </a:ext>
              </a:extLst>
            </p:cNvPr>
            <p:cNvSpPr/>
            <p:nvPr/>
          </p:nvSpPr>
          <p:spPr>
            <a:xfrm>
              <a:off x="9980612" y="1267396"/>
              <a:ext cx="156950" cy="322396"/>
            </a:xfrm>
            <a:prstGeom prst="upArrow">
              <a:avLst/>
            </a:prstGeom>
            <a:solidFill>
              <a:schemeClr val="accent1">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
        <p:nvSpPr>
          <p:cNvPr id="6" name="Title 1">
            <a:extLst>
              <a:ext uri="{FF2B5EF4-FFF2-40B4-BE49-F238E27FC236}">
                <a16:creationId xmlns:a16="http://schemas.microsoft.com/office/drawing/2014/main" id="{50E4DB40-020F-13AF-1116-399F2265801B}"/>
              </a:ext>
            </a:extLst>
          </p:cNvPr>
          <p:cNvSpPr txBox="1">
            <a:spLocks/>
          </p:cNvSpPr>
          <p:nvPr/>
        </p:nvSpPr>
        <p:spPr bwMode="auto">
          <a:xfrm>
            <a:off x="365760" y="411480"/>
            <a:ext cx="11372473"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dirty="0"/>
              <a:t>New Paradigm Because of Platform Heterogeneity</a:t>
            </a:r>
          </a:p>
        </p:txBody>
      </p:sp>
    </p:spTree>
    <p:extLst>
      <p:ext uri="{BB962C8B-B14F-4D97-AF65-F5344CB8AC3E}">
        <p14:creationId xmlns:p14="http://schemas.microsoft.com/office/powerpoint/2010/main" val="8089711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B3B40-7A22-89F8-6BB1-6167FDBA30F2}"/>
              </a:ext>
            </a:extLst>
          </p:cNvPr>
          <p:cNvSpPr>
            <a:spLocks noGrp="1"/>
          </p:cNvSpPr>
          <p:nvPr>
            <p:ph type="title"/>
          </p:nvPr>
        </p:nvSpPr>
        <p:spPr/>
        <p:txBody>
          <a:bodyPr/>
          <a:lstStyle/>
          <a:p>
            <a:r>
              <a:rPr lang="en-US" dirty="0"/>
              <a:t>Mechanisms Needed by the Code </a:t>
            </a:r>
          </a:p>
        </p:txBody>
      </p:sp>
      <p:sp>
        <p:nvSpPr>
          <p:cNvPr id="4" name="Rounded Rectangle 3">
            <a:extLst>
              <a:ext uri="{FF2B5EF4-FFF2-40B4-BE49-F238E27FC236}">
                <a16:creationId xmlns:a16="http://schemas.microsoft.com/office/drawing/2014/main" id="{471E77FC-1631-5458-51D2-E734CEC850D0}"/>
              </a:ext>
            </a:extLst>
          </p:cNvPr>
          <p:cNvSpPr/>
          <p:nvPr/>
        </p:nvSpPr>
        <p:spPr>
          <a:xfrm>
            <a:off x="522156" y="3874008"/>
            <a:ext cx="5266944" cy="2220468"/>
          </a:xfrm>
          <a:prstGeom prst="roundRect">
            <a:avLst/>
          </a:prstGeom>
          <a:solidFill>
            <a:schemeClr val="accent1">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map work to computational targets</a:t>
            </a:r>
          </a:p>
          <a:p>
            <a:pPr marL="342900" indent="-342900">
              <a:lnSpc>
                <a:spcPct val="90000"/>
              </a:lnSpc>
              <a:buFont typeface="Arial" panose="020B0604020202020204" pitchFamily="34" charset="0"/>
              <a:buChar char="•"/>
            </a:pPr>
            <a:r>
              <a:rPr lang="en-US" sz="2000" dirty="0">
                <a:solidFill>
                  <a:schemeClr val="bg1"/>
                </a:solidFill>
              </a:rPr>
              <a:t>Figuring out the map</a:t>
            </a:r>
          </a:p>
          <a:p>
            <a:pPr marL="800100" lvl="1" indent="-342900">
              <a:lnSpc>
                <a:spcPct val="90000"/>
              </a:lnSpc>
              <a:buFont typeface="Arial" panose="020B0604020202020204" pitchFamily="34" charset="0"/>
              <a:buChar char="•"/>
            </a:pPr>
            <a:r>
              <a:rPr lang="en-US" sz="2000" dirty="0">
                <a:solidFill>
                  <a:schemeClr val="bg1"/>
                </a:solidFill>
              </a:rPr>
              <a:t>Expression of dependencies </a:t>
            </a:r>
          </a:p>
          <a:p>
            <a:pPr marL="800100" lvl="1" indent="-342900">
              <a:lnSpc>
                <a:spcPct val="90000"/>
              </a:lnSpc>
              <a:buFont typeface="Arial" panose="020B0604020202020204" pitchFamily="34" charset="0"/>
              <a:buChar char="•"/>
            </a:pPr>
            <a:r>
              <a:rPr lang="en-US" sz="2000" dirty="0">
                <a:solidFill>
                  <a:schemeClr val="bg1"/>
                </a:solidFill>
              </a:rPr>
              <a:t>Cost models</a:t>
            </a:r>
          </a:p>
          <a:p>
            <a:pPr marL="342900" indent="-342900">
              <a:lnSpc>
                <a:spcPct val="90000"/>
              </a:lnSpc>
              <a:buFont typeface="Arial" panose="020B0604020202020204" pitchFamily="34" charset="0"/>
              <a:buChar char="•"/>
            </a:pPr>
            <a:r>
              <a:rPr lang="en-US" sz="2000" dirty="0">
                <a:solidFill>
                  <a:schemeClr val="bg1"/>
                </a:solidFill>
              </a:rPr>
              <a:t>Expressing the map</a:t>
            </a:r>
          </a:p>
        </p:txBody>
      </p:sp>
      <p:sp>
        <p:nvSpPr>
          <p:cNvPr id="7" name="Rounded Rectangle 6">
            <a:extLst>
              <a:ext uri="{FF2B5EF4-FFF2-40B4-BE49-F238E27FC236}">
                <a16:creationId xmlns:a16="http://schemas.microsoft.com/office/drawing/2014/main" id="{92BFB06A-BBA4-8BFB-FC00-AF67220E1D1D}"/>
              </a:ext>
            </a:extLst>
          </p:cNvPr>
          <p:cNvSpPr/>
          <p:nvPr/>
        </p:nvSpPr>
        <p:spPr>
          <a:xfrm>
            <a:off x="6130988" y="1106424"/>
            <a:ext cx="5266944" cy="2220468"/>
          </a:xfrm>
          <a:prstGeom prst="roundRect">
            <a:avLst/>
          </a:prstGeom>
          <a:solidFill>
            <a:srgbClr val="7030A0"/>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move work and data to computational targets</a:t>
            </a:r>
          </a:p>
          <a:p>
            <a:pPr marL="342900" indent="-342900">
              <a:lnSpc>
                <a:spcPct val="90000"/>
              </a:lnSpc>
              <a:buFont typeface="Arial" panose="020B0604020202020204" pitchFamily="34" charset="0"/>
              <a:buChar char="•"/>
            </a:pPr>
            <a:r>
              <a:rPr lang="en-US" sz="2000" dirty="0">
                <a:solidFill>
                  <a:schemeClr val="bg1"/>
                </a:solidFill>
              </a:rPr>
              <a:t>Moving between devices</a:t>
            </a:r>
          </a:p>
          <a:p>
            <a:pPr marL="800100" lvl="1" indent="-342900">
              <a:lnSpc>
                <a:spcPct val="90000"/>
              </a:lnSpc>
              <a:buFont typeface="Arial" panose="020B0604020202020204" pitchFamily="34" charset="0"/>
              <a:buChar char="•"/>
            </a:pPr>
            <a:r>
              <a:rPr lang="en-US" sz="2000" dirty="0">
                <a:solidFill>
                  <a:schemeClr val="bg1"/>
                </a:solidFill>
              </a:rPr>
              <a:t>Launching work at the destination</a:t>
            </a:r>
          </a:p>
          <a:p>
            <a:pPr marL="800100" lvl="1" indent="-342900">
              <a:lnSpc>
                <a:spcPct val="90000"/>
              </a:lnSpc>
              <a:buFont typeface="Arial" panose="020B0604020202020204" pitchFamily="34" charset="0"/>
              <a:buChar char="•"/>
            </a:pPr>
            <a:r>
              <a:rPr lang="en-US" sz="2000" dirty="0">
                <a:solidFill>
                  <a:schemeClr val="bg1"/>
                </a:solidFill>
              </a:rPr>
              <a:t>Hiding latency of movement</a:t>
            </a:r>
          </a:p>
          <a:p>
            <a:pPr marL="342900" indent="-342900">
              <a:lnSpc>
                <a:spcPct val="90000"/>
              </a:lnSpc>
              <a:buFont typeface="Arial" panose="020B0604020202020204" pitchFamily="34" charset="0"/>
              <a:buChar char="•"/>
            </a:pPr>
            <a:r>
              <a:rPr lang="en-US" sz="2000" dirty="0">
                <a:solidFill>
                  <a:schemeClr val="bg1"/>
                </a:solidFill>
              </a:rPr>
              <a:t>Moving data off node </a:t>
            </a:r>
          </a:p>
        </p:txBody>
      </p:sp>
      <p:sp>
        <p:nvSpPr>
          <p:cNvPr id="8" name="Rounded Rectangle 7">
            <a:extLst>
              <a:ext uri="{FF2B5EF4-FFF2-40B4-BE49-F238E27FC236}">
                <a16:creationId xmlns:a16="http://schemas.microsoft.com/office/drawing/2014/main" id="{EF43E14F-733F-9C60-C28A-99FD74738BE7}"/>
              </a:ext>
            </a:extLst>
          </p:cNvPr>
          <p:cNvSpPr/>
          <p:nvPr/>
        </p:nvSpPr>
        <p:spPr>
          <a:xfrm>
            <a:off x="523744" y="1106424"/>
            <a:ext cx="5266944" cy="2220468"/>
          </a:xfrm>
          <a:prstGeom prst="roundRect">
            <a:avLst/>
          </a:prstGeom>
          <a:solidFill>
            <a:schemeClr val="accent4">
              <a:lumMod val="75000"/>
            </a:schemeClr>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unify expression of computation</a:t>
            </a:r>
          </a:p>
          <a:p>
            <a:pPr marL="342900" indent="-342900">
              <a:lnSpc>
                <a:spcPct val="90000"/>
              </a:lnSpc>
              <a:buFont typeface="Arial" panose="020B0604020202020204" pitchFamily="34" charset="0"/>
              <a:buChar char="•"/>
            </a:pPr>
            <a:r>
              <a:rPr lang="en-US" sz="2000" dirty="0">
                <a:solidFill>
                  <a:schemeClr val="bg1"/>
                </a:solidFill>
              </a:rPr>
              <a:t>Minimize maintained variants of source suitable for all computational devices</a:t>
            </a:r>
          </a:p>
          <a:p>
            <a:pPr marL="342900" indent="-342900">
              <a:lnSpc>
                <a:spcPct val="90000"/>
              </a:lnSpc>
              <a:buFont typeface="Arial" panose="020B0604020202020204" pitchFamily="34" charset="0"/>
              <a:buChar char="•"/>
            </a:pPr>
            <a:r>
              <a:rPr lang="en-US" sz="2000" dirty="0">
                <a:solidFill>
                  <a:schemeClr val="bg1"/>
                </a:solidFill>
              </a:rPr>
              <a:t>Reconcile differences in data structures</a:t>
            </a:r>
          </a:p>
        </p:txBody>
      </p:sp>
      <p:sp>
        <p:nvSpPr>
          <p:cNvPr id="5" name="TextBox 4">
            <a:extLst>
              <a:ext uri="{FF2B5EF4-FFF2-40B4-BE49-F238E27FC236}">
                <a16:creationId xmlns:a16="http://schemas.microsoft.com/office/drawing/2014/main" id="{98DB4760-90FA-132B-409F-E983E94F182F}"/>
              </a:ext>
            </a:extLst>
          </p:cNvPr>
          <p:cNvSpPr txBox="1"/>
          <p:nvPr/>
        </p:nvSpPr>
        <p:spPr>
          <a:xfrm>
            <a:off x="6702931" y="3736302"/>
            <a:ext cx="4584204" cy="1846659"/>
          </a:xfrm>
          <a:prstGeom prst="rect">
            <a:avLst/>
          </a:prstGeom>
          <a:noFill/>
        </p:spPr>
        <p:txBody>
          <a:bodyPr wrap="none" lIns="118872" tIns="91440" rIns="118872" bIns="91440" rtlCol="0" anchor="ctr" anchorCtr="0">
            <a:spAutoFit/>
          </a:bodyPr>
          <a:lstStyle/>
          <a:p>
            <a:pPr algn="l">
              <a:lnSpc>
                <a:spcPct val="90000"/>
              </a:lnSpc>
            </a:pPr>
            <a:r>
              <a:rPr lang="en-US" sz="2400" dirty="0"/>
              <a:t>So, what do we need?</a:t>
            </a:r>
          </a:p>
          <a:p>
            <a:pPr algn="l">
              <a:lnSpc>
                <a:spcPct val="90000"/>
              </a:lnSpc>
            </a:pPr>
            <a:endParaRPr lang="en-US" sz="2400" dirty="0"/>
          </a:p>
          <a:p>
            <a:pPr marL="285750" indent="-285750" algn="l">
              <a:lnSpc>
                <a:spcPct val="90000"/>
              </a:lnSpc>
              <a:buFont typeface="Arial" panose="020B0604020202020204" pitchFamily="34" charset="0"/>
              <a:buChar char="•"/>
            </a:pPr>
            <a:r>
              <a:rPr lang="en-US" sz="2400" dirty="0"/>
              <a:t>Abstractions layers </a:t>
            </a:r>
          </a:p>
          <a:p>
            <a:pPr marL="285750" indent="-285750" algn="l">
              <a:lnSpc>
                <a:spcPct val="90000"/>
              </a:lnSpc>
              <a:buFont typeface="Arial" panose="020B0604020202020204" pitchFamily="34" charset="0"/>
              <a:buChar char="•"/>
            </a:pPr>
            <a:r>
              <a:rPr lang="en-US" sz="2400" dirty="0"/>
              <a:t>Code transformation tools</a:t>
            </a:r>
          </a:p>
          <a:p>
            <a:pPr marL="285750" indent="-285750" algn="l">
              <a:lnSpc>
                <a:spcPct val="90000"/>
              </a:lnSpc>
              <a:buFont typeface="Arial" panose="020B0604020202020204" pitchFamily="34" charset="0"/>
              <a:buChar char="•"/>
            </a:pPr>
            <a:r>
              <a:rPr lang="en-US" sz="2400" dirty="0"/>
              <a:t>Data movement orchestrators</a:t>
            </a:r>
          </a:p>
        </p:txBody>
      </p:sp>
    </p:spTree>
    <p:extLst>
      <p:ext uri="{BB962C8B-B14F-4D97-AF65-F5344CB8AC3E}">
        <p14:creationId xmlns:p14="http://schemas.microsoft.com/office/powerpoint/2010/main" val="3137434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B3B40-7A22-89F8-6BB1-6167FDBA30F2}"/>
              </a:ext>
            </a:extLst>
          </p:cNvPr>
          <p:cNvSpPr>
            <a:spLocks noGrp="1"/>
          </p:cNvSpPr>
          <p:nvPr>
            <p:ph type="title"/>
          </p:nvPr>
        </p:nvSpPr>
        <p:spPr/>
        <p:txBody>
          <a:bodyPr/>
          <a:lstStyle/>
          <a:p>
            <a:r>
              <a:rPr lang="en-US" dirty="0"/>
              <a:t>Mechanisms Needed by the Code: Example of Flash-X</a:t>
            </a:r>
          </a:p>
        </p:txBody>
      </p:sp>
      <p:sp>
        <p:nvSpPr>
          <p:cNvPr id="4" name="Rounded Rectangle 3">
            <a:extLst>
              <a:ext uri="{FF2B5EF4-FFF2-40B4-BE49-F238E27FC236}">
                <a16:creationId xmlns:a16="http://schemas.microsoft.com/office/drawing/2014/main" id="{471E77FC-1631-5458-51D2-E734CEC850D0}"/>
              </a:ext>
            </a:extLst>
          </p:cNvPr>
          <p:cNvSpPr/>
          <p:nvPr/>
        </p:nvSpPr>
        <p:spPr>
          <a:xfrm>
            <a:off x="522156" y="3874008"/>
            <a:ext cx="5266944" cy="2220468"/>
          </a:xfrm>
          <a:prstGeom prst="roundRect">
            <a:avLst/>
          </a:prstGeom>
          <a:solidFill>
            <a:schemeClr val="accent1">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map work to computational targets</a:t>
            </a:r>
          </a:p>
          <a:p>
            <a:pPr>
              <a:lnSpc>
                <a:spcPct val="90000"/>
              </a:lnSpc>
            </a:pPr>
            <a:endParaRPr lang="en-US" sz="2400" dirty="0">
              <a:solidFill>
                <a:schemeClr val="bg1"/>
              </a:solidFill>
            </a:endParaRPr>
          </a:p>
          <a:p>
            <a:pPr algn="ctr">
              <a:lnSpc>
                <a:spcPct val="90000"/>
              </a:lnSpc>
            </a:pPr>
            <a:r>
              <a:rPr lang="en-US" sz="2400" dirty="0">
                <a:solidFill>
                  <a:schemeClr val="bg1"/>
                </a:solidFill>
              </a:rPr>
              <a:t>DSL for recipes with code generator</a:t>
            </a:r>
          </a:p>
        </p:txBody>
      </p:sp>
      <p:sp>
        <p:nvSpPr>
          <p:cNvPr id="7" name="Rounded Rectangle 6">
            <a:extLst>
              <a:ext uri="{FF2B5EF4-FFF2-40B4-BE49-F238E27FC236}">
                <a16:creationId xmlns:a16="http://schemas.microsoft.com/office/drawing/2014/main" id="{92BFB06A-BBA4-8BFB-FC00-AF67220E1D1D}"/>
              </a:ext>
            </a:extLst>
          </p:cNvPr>
          <p:cNvSpPr/>
          <p:nvPr/>
        </p:nvSpPr>
        <p:spPr>
          <a:xfrm>
            <a:off x="6130988" y="1106424"/>
            <a:ext cx="5266944" cy="2220468"/>
          </a:xfrm>
          <a:prstGeom prst="roundRect">
            <a:avLst/>
          </a:prstGeom>
          <a:solidFill>
            <a:srgbClr val="7030A0"/>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move work and data to computational targets</a:t>
            </a:r>
          </a:p>
          <a:p>
            <a:pPr marL="342900" indent="-342900">
              <a:lnSpc>
                <a:spcPct val="90000"/>
              </a:lnSpc>
              <a:buFont typeface="Arial" panose="020B0604020202020204" pitchFamily="34" charset="0"/>
              <a:buChar char="•"/>
            </a:pPr>
            <a:endParaRPr lang="en-US" sz="2400" dirty="0">
              <a:solidFill>
                <a:schemeClr val="bg1"/>
              </a:solidFill>
            </a:endParaRPr>
          </a:p>
          <a:p>
            <a:pPr algn="ctr">
              <a:lnSpc>
                <a:spcPct val="90000"/>
              </a:lnSpc>
            </a:pPr>
            <a:r>
              <a:rPr lang="en-US" sz="2400" dirty="0">
                <a:solidFill>
                  <a:schemeClr val="bg1"/>
                </a:solidFill>
              </a:rPr>
              <a:t>    Domain specific runtime</a:t>
            </a:r>
            <a:endParaRPr lang="en-US" sz="2000" dirty="0">
              <a:solidFill>
                <a:schemeClr val="bg1"/>
              </a:solidFill>
            </a:endParaRPr>
          </a:p>
        </p:txBody>
      </p:sp>
      <p:sp>
        <p:nvSpPr>
          <p:cNvPr id="8" name="Rounded Rectangle 7">
            <a:extLst>
              <a:ext uri="{FF2B5EF4-FFF2-40B4-BE49-F238E27FC236}">
                <a16:creationId xmlns:a16="http://schemas.microsoft.com/office/drawing/2014/main" id="{EF43E14F-733F-9C60-C28A-99FD74738BE7}"/>
              </a:ext>
            </a:extLst>
          </p:cNvPr>
          <p:cNvSpPr/>
          <p:nvPr/>
        </p:nvSpPr>
        <p:spPr>
          <a:xfrm>
            <a:off x="523744" y="1106424"/>
            <a:ext cx="5266944" cy="2220468"/>
          </a:xfrm>
          <a:prstGeom prst="roundRect">
            <a:avLst/>
          </a:prstGeom>
          <a:solidFill>
            <a:schemeClr val="accent4">
              <a:lumMod val="75000"/>
            </a:schemeClr>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unify expression of computation</a:t>
            </a:r>
          </a:p>
          <a:p>
            <a:pPr>
              <a:lnSpc>
                <a:spcPct val="90000"/>
              </a:lnSpc>
            </a:pPr>
            <a:endParaRPr lang="en-US" sz="2400" dirty="0">
              <a:solidFill>
                <a:schemeClr val="bg1"/>
              </a:solidFill>
            </a:endParaRPr>
          </a:p>
          <a:p>
            <a:pPr algn="ctr">
              <a:lnSpc>
                <a:spcPct val="90000"/>
              </a:lnSpc>
            </a:pPr>
            <a:r>
              <a:rPr lang="en-US" sz="2400" dirty="0">
                <a:solidFill>
                  <a:schemeClr val="bg1"/>
                </a:solidFill>
              </a:rPr>
              <a:t>   Macros with inheritance </a:t>
            </a:r>
          </a:p>
        </p:txBody>
      </p:sp>
      <p:sp>
        <p:nvSpPr>
          <p:cNvPr id="5" name="Rounded Rectangle 4">
            <a:extLst>
              <a:ext uri="{FF2B5EF4-FFF2-40B4-BE49-F238E27FC236}">
                <a16:creationId xmlns:a16="http://schemas.microsoft.com/office/drawing/2014/main" id="{03F4EA3B-2D5D-C05D-E165-FA8F8EF12B71}"/>
              </a:ext>
            </a:extLst>
          </p:cNvPr>
          <p:cNvSpPr/>
          <p:nvPr/>
        </p:nvSpPr>
        <p:spPr>
          <a:xfrm>
            <a:off x="6130988" y="3874008"/>
            <a:ext cx="5266944" cy="2220468"/>
          </a:xfrm>
          <a:prstGeom prst="roundRect">
            <a:avLst/>
          </a:prstGeom>
          <a:solidFill>
            <a:schemeClr val="accent5">
              <a:lumMod val="50000"/>
            </a:schemeClr>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400" dirty="0">
              <a:solidFill>
                <a:schemeClr val="bg1"/>
              </a:solidFill>
            </a:endParaRPr>
          </a:p>
          <a:p>
            <a:pPr algn="ctr">
              <a:lnSpc>
                <a:spcPct val="90000"/>
              </a:lnSpc>
            </a:pPr>
            <a:r>
              <a:rPr lang="en-US" sz="2400" dirty="0">
                <a:solidFill>
                  <a:schemeClr val="bg1"/>
                </a:solidFill>
              </a:rPr>
              <a:t>Composability in the source</a:t>
            </a:r>
          </a:p>
          <a:p>
            <a:pPr algn="ctr">
              <a:lnSpc>
                <a:spcPct val="90000"/>
              </a:lnSpc>
            </a:pPr>
            <a:r>
              <a:rPr lang="en-US" sz="2400" dirty="0">
                <a:solidFill>
                  <a:schemeClr val="bg1"/>
                </a:solidFill>
              </a:rPr>
              <a:t>A toolset of each mechanism</a:t>
            </a:r>
          </a:p>
          <a:p>
            <a:pPr algn="ctr">
              <a:lnSpc>
                <a:spcPct val="90000"/>
              </a:lnSpc>
            </a:pPr>
            <a:r>
              <a:rPr lang="en-US" sz="2400" dirty="0">
                <a:solidFill>
                  <a:schemeClr val="bg1"/>
                </a:solidFill>
              </a:rPr>
              <a:t>Independent tool sets</a:t>
            </a:r>
          </a:p>
          <a:p>
            <a:pPr algn="ctr">
              <a:lnSpc>
                <a:spcPct val="90000"/>
              </a:lnSpc>
            </a:pPr>
            <a:endParaRPr lang="en-US" sz="2400" dirty="0">
              <a:solidFill>
                <a:schemeClr val="bg1"/>
              </a:solidFill>
            </a:endParaRPr>
          </a:p>
          <a:p>
            <a:pPr algn="ctr">
              <a:lnSpc>
                <a:spcPct val="90000"/>
              </a:lnSpc>
            </a:pPr>
            <a:r>
              <a:rPr lang="en-US" sz="2400" dirty="0">
                <a:solidFill>
                  <a:schemeClr val="bg1"/>
                </a:solidFill>
              </a:rPr>
              <a:t> </a:t>
            </a:r>
          </a:p>
        </p:txBody>
      </p:sp>
    </p:spTree>
    <p:extLst>
      <p:ext uri="{BB962C8B-B14F-4D97-AF65-F5344CB8AC3E}">
        <p14:creationId xmlns:p14="http://schemas.microsoft.com/office/powerpoint/2010/main" val="30729731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9E2E0-9DA3-3D91-D9AC-F0F883FF40DC}"/>
              </a:ext>
            </a:extLst>
          </p:cNvPr>
          <p:cNvSpPr>
            <a:spLocks noGrp="1"/>
          </p:cNvSpPr>
          <p:nvPr>
            <p:ph type="title"/>
          </p:nvPr>
        </p:nvSpPr>
        <p:spPr>
          <a:xfrm>
            <a:off x="618582" y="19144"/>
            <a:ext cx="10512862" cy="1325218"/>
          </a:xfrm>
        </p:spPr>
        <p:txBody>
          <a:bodyPr/>
          <a:lstStyle/>
          <a:p>
            <a:r>
              <a:rPr lang="en-US" dirty="0"/>
              <a:t>State of Practice – Abstractions and Runtimes</a:t>
            </a:r>
          </a:p>
        </p:txBody>
      </p:sp>
      <p:sp>
        <p:nvSpPr>
          <p:cNvPr id="3" name="Content Placeholder 2">
            <a:extLst>
              <a:ext uri="{FF2B5EF4-FFF2-40B4-BE49-F238E27FC236}">
                <a16:creationId xmlns:a16="http://schemas.microsoft.com/office/drawing/2014/main" id="{53446683-6988-1141-6445-EC432AAC23E6}"/>
              </a:ext>
            </a:extLst>
          </p:cNvPr>
          <p:cNvSpPr>
            <a:spLocks noGrp="1"/>
          </p:cNvSpPr>
          <p:nvPr>
            <p:ph idx="1"/>
          </p:nvPr>
        </p:nvSpPr>
        <p:spPr>
          <a:xfrm>
            <a:off x="618582" y="1055227"/>
            <a:ext cx="10512862" cy="3757332"/>
          </a:xfrm>
        </p:spPr>
        <p:txBody>
          <a:bodyPr>
            <a:normAutofit/>
          </a:bodyPr>
          <a:lstStyle/>
          <a:p>
            <a:r>
              <a:rPr lang="en-US" dirty="0"/>
              <a:t>Still very focused on GPU</a:t>
            </a:r>
          </a:p>
          <a:p>
            <a:pPr lvl="1"/>
            <a:r>
              <a:rPr lang="en-US" dirty="0"/>
              <a:t>Majority of ECP applications park their data on the GPU and just work there</a:t>
            </a:r>
          </a:p>
          <a:p>
            <a:r>
              <a:rPr lang="en-US" dirty="0"/>
              <a:t>Abstractions -- data structures and parallelization of loops </a:t>
            </a:r>
          </a:p>
          <a:p>
            <a:r>
              <a:rPr lang="en-US" dirty="0"/>
              <a:t>Limitations</a:t>
            </a:r>
          </a:p>
          <a:p>
            <a:pPr lvl="1"/>
            <a:r>
              <a:rPr lang="en-US" dirty="0"/>
              <a:t>No way to handle algorithmic variants in a unified way</a:t>
            </a:r>
          </a:p>
          <a:p>
            <a:pPr lvl="1"/>
            <a:r>
              <a:rPr lang="en-US" dirty="0"/>
              <a:t>No way to transfer domain knowledge based possible optimizations to the tools</a:t>
            </a:r>
          </a:p>
          <a:p>
            <a:r>
              <a:rPr lang="en-US" dirty="0"/>
              <a:t>None of the prevalent languages allow a good way to define data locality</a:t>
            </a:r>
          </a:p>
          <a:p>
            <a:pPr lvl="1"/>
            <a:r>
              <a:rPr lang="en-US" dirty="0"/>
              <a:t>Boutique HPC languages like chapel do – but chicken and egg problem with adoption</a:t>
            </a:r>
          </a:p>
          <a:p>
            <a:endParaRPr lang="en-US" dirty="0"/>
          </a:p>
        </p:txBody>
      </p:sp>
    </p:spTree>
    <p:extLst>
      <p:ext uri="{BB962C8B-B14F-4D97-AF65-F5344CB8AC3E}">
        <p14:creationId xmlns:p14="http://schemas.microsoft.com/office/powerpoint/2010/main" val="30766923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9E2E0-9DA3-3D91-D9AC-F0F883FF40DC}"/>
              </a:ext>
            </a:extLst>
          </p:cNvPr>
          <p:cNvSpPr>
            <a:spLocks noGrp="1"/>
          </p:cNvSpPr>
          <p:nvPr>
            <p:ph type="title"/>
          </p:nvPr>
        </p:nvSpPr>
        <p:spPr>
          <a:xfrm>
            <a:off x="618582" y="19144"/>
            <a:ext cx="10512862" cy="1325218"/>
          </a:xfrm>
        </p:spPr>
        <p:txBody>
          <a:bodyPr/>
          <a:lstStyle/>
          <a:p>
            <a:r>
              <a:rPr lang="en-US" dirty="0"/>
              <a:t>State of Practice – Abstractions and Runtimes</a:t>
            </a:r>
          </a:p>
        </p:txBody>
      </p:sp>
      <p:sp>
        <p:nvSpPr>
          <p:cNvPr id="3" name="Content Placeholder 2">
            <a:extLst>
              <a:ext uri="{FF2B5EF4-FFF2-40B4-BE49-F238E27FC236}">
                <a16:creationId xmlns:a16="http://schemas.microsoft.com/office/drawing/2014/main" id="{53446683-6988-1141-6445-EC432AAC23E6}"/>
              </a:ext>
            </a:extLst>
          </p:cNvPr>
          <p:cNvSpPr>
            <a:spLocks noGrp="1"/>
          </p:cNvSpPr>
          <p:nvPr>
            <p:ph idx="1"/>
          </p:nvPr>
        </p:nvSpPr>
        <p:spPr>
          <a:xfrm>
            <a:off x="618582" y="1055227"/>
            <a:ext cx="10512862" cy="3757332"/>
          </a:xfrm>
        </p:spPr>
        <p:txBody>
          <a:bodyPr>
            <a:normAutofit/>
          </a:bodyPr>
          <a:lstStyle/>
          <a:p>
            <a:r>
              <a:rPr lang="en-US" dirty="0"/>
              <a:t>Still very focused on GPU</a:t>
            </a:r>
          </a:p>
          <a:p>
            <a:pPr lvl="1"/>
            <a:r>
              <a:rPr lang="en-US" dirty="0"/>
              <a:t>Majority of ECP applications park their data on the GPU and just work there</a:t>
            </a:r>
          </a:p>
          <a:p>
            <a:r>
              <a:rPr lang="en-US" dirty="0"/>
              <a:t>Abstractions -- data structures and parallelization of loops </a:t>
            </a:r>
          </a:p>
          <a:p>
            <a:r>
              <a:rPr lang="en-US" dirty="0"/>
              <a:t>Limitations</a:t>
            </a:r>
          </a:p>
          <a:p>
            <a:pPr lvl="1"/>
            <a:r>
              <a:rPr lang="en-US" dirty="0"/>
              <a:t>No way to handle algorithmic variants in a unified way</a:t>
            </a:r>
          </a:p>
          <a:p>
            <a:pPr lvl="1"/>
            <a:r>
              <a:rPr lang="en-US" dirty="0"/>
              <a:t>No way to transfer domain knowledge based possible optimizations to the tools</a:t>
            </a:r>
          </a:p>
          <a:p>
            <a:r>
              <a:rPr lang="en-US" dirty="0"/>
              <a:t>None of the prevalent languages allow a good way to define data locality</a:t>
            </a:r>
          </a:p>
          <a:p>
            <a:pPr lvl="1"/>
            <a:r>
              <a:rPr lang="en-US" dirty="0"/>
              <a:t>Boutique HPC languages like chapel do – but chicken and egg problem with adoption</a:t>
            </a:r>
          </a:p>
          <a:p>
            <a:endParaRPr lang="en-US" dirty="0"/>
          </a:p>
        </p:txBody>
      </p:sp>
      <p:sp>
        <p:nvSpPr>
          <p:cNvPr id="5" name="Rectangle 4">
            <a:extLst>
              <a:ext uri="{FF2B5EF4-FFF2-40B4-BE49-F238E27FC236}">
                <a16:creationId xmlns:a16="http://schemas.microsoft.com/office/drawing/2014/main" id="{3E5C2FF0-973B-B600-067C-C1EA53AFB4FE}"/>
              </a:ext>
            </a:extLst>
          </p:cNvPr>
          <p:cNvSpPr/>
          <p:nvPr/>
        </p:nvSpPr>
        <p:spPr>
          <a:xfrm>
            <a:off x="1614003" y="4788753"/>
            <a:ext cx="7995869" cy="35430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The holy grail for scientists – write equation and generate code</a:t>
            </a:r>
          </a:p>
        </p:txBody>
      </p:sp>
      <p:sp>
        <p:nvSpPr>
          <p:cNvPr id="6" name="Rectangle 5">
            <a:extLst>
              <a:ext uri="{FF2B5EF4-FFF2-40B4-BE49-F238E27FC236}">
                <a16:creationId xmlns:a16="http://schemas.microsoft.com/office/drawing/2014/main" id="{A28BA85B-9464-EA29-2DC2-27EDB4AE3F06}"/>
              </a:ext>
            </a:extLst>
          </p:cNvPr>
          <p:cNvSpPr/>
          <p:nvPr/>
        </p:nvSpPr>
        <p:spPr>
          <a:xfrm>
            <a:off x="3612970" y="5802774"/>
            <a:ext cx="3997935" cy="43879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Is there another way?</a:t>
            </a:r>
          </a:p>
        </p:txBody>
      </p:sp>
      <p:sp>
        <p:nvSpPr>
          <p:cNvPr id="7" name="Rectangle 6">
            <a:extLst>
              <a:ext uri="{FF2B5EF4-FFF2-40B4-BE49-F238E27FC236}">
                <a16:creationId xmlns:a16="http://schemas.microsoft.com/office/drawing/2014/main" id="{30BA514D-7A50-87B9-9355-EA0D70DED958}"/>
              </a:ext>
            </a:extLst>
          </p:cNvPr>
          <p:cNvSpPr/>
          <p:nvPr/>
        </p:nvSpPr>
        <p:spPr>
          <a:xfrm>
            <a:off x="1614003" y="5215797"/>
            <a:ext cx="7995869" cy="35430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Very limited success in some domains</a:t>
            </a:r>
          </a:p>
        </p:txBody>
      </p:sp>
    </p:spTree>
    <p:extLst>
      <p:ext uri="{BB962C8B-B14F-4D97-AF65-F5344CB8AC3E}">
        <p14:creationId xmlns:p14="http://schemas.microsoft.com/office/powerpoint/2010/main" val="158912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403017-A750-F726-3A1A-1F298D2510CB}"/>
              </a:ext>
            </a:extLst>
          </p:cNvPr>
          <p:cNvSpPr>
            <a:spLocks noGrp="1"/>
          </p:cNvSpPr>
          <p:nvPr>
            <p:ph idx="1"/>
          </p:nvPr>
        </p:nvSpPr>
        <p:spPr>
          <a:xfrm>
            <a:off x="264160" y="1179530"/>
            <a:ext cx="11369809" cy="5463866"/>
          </a:xfrm>
        </p:spPr>
        <p:txBody>
          <a:bodyPr>
            <a:normAutofit fontScale="92500" lnSpcReduction="10000"/>
          </a:bodyPr>
          <a:lstStyle/>
          <a:p>
            <a:r>
              <a:rPr lang="en-US" dirty="0"/>
              <a:t>Investing some thought in design of software makes it possible to maintain, reuse and extend it</a:t>
            </a:r>
          </a:p>
          <a:p>
            <a:r>
              <a:rPr lang="en-US" dirty="0"/>
              <a:t>Even if some research software begins its life as a one-off use case, it often gets reused</a:t>
            </a:r>
          </a:p>
          <a:p>
            <a:pPr lvl="1"/>
            <a:r>
              <a:rPr lang="en-US" dirty="0"/>
              <a:t>Without proper design it is likely to accrete features haphazardly and become a monstrosity</a:t>
            </a:r>
          </a:p>
          <a:p>
            <a:pPr lvl="2"/>
            <a:r>
              <a:rPr lang="en-US" dirty="0"/>
              <a:t>Acquires a lot of technical debt in the process</a:t>
            </a:r>
          </a:p>
          <a:p>
            <a:pPr marL="684212" lvl="2" indent="0">
              <a:buNone/>
            </a:pPr>
            <a:endParaRPr lang="en-US" dirty="0"/>
          </a:p>
          <a:p>
            <a:pPr marL="684212" lvl="2" indent="0">
              <a:buNone/>
            </a:pPr>
            <a:endParaRPr lang="en-US" dirty="0"/>
          </a:p>
          <a:p>
            <a:pPr marL="684212" lvl="2" indent="0">
              <a:buNone/>
            </a:pPr>
            <a:endParaRPr lang="en-US" dirty="0"/>
          </a:p>
          <a:p>
            <a:pPr marL="684212" lvl="2" indent="0">
              <a:buNone/>
            </a:pPr>
            <a:endParaRPr lang="en-US" dirty="0"/>
          </a:p>
          <a:p>
            <a:pPr marL="684212" lvl="2" indent="0">
              <a:buNone/>
            </a:pPr>
            <a:endParaRPr lang="en-US" dirty="0"/>
          </a:p>
          <a:p>
            <a:pPr lvl="1"/>
            <a:r>
              <a:rPr lang="en-US" dirty="0"/>
              <a:t>Many projects have had this happen </a:t>
            </a:r>
          </a:p>
          <a:p>
            <a:pPr lvl="1"/>
            <a:r>
              <a:rPr lang="en-US" dirty="0"/>
              <a:t>Most end up with a hard reset and start over again</a:t>
            </a:r>
          </a:p>
          <a:p>
            <a:r>
              <a:rPr lang="en-US" dirty="0"/>
              <a:t>In this module we will cover general design principles and those that are tailored for scientific software</a:t>
            </a:r>
          </a:p>
          <a:p>
            <a:r>
              <a:rPr lang="en-US" dirty="0"/>
              <a:t>We will also work through two use cases</a:t>
            </a:r>
          </a:p>
          <a:p>
            <a:pPr lvl="1"/>
            <a:endParaRPr lang="en-US" dirty="0"/>
          </a:p>
          <a:p>
            <a:pPr lvl="1"/>
            <a:endParaRPr lang="en-US" dirty="0"/>
          </a:p>
        </p:txBody>
      </p:sp>
      <p:pic>
        <p:nvPicPr>
          <p:cNvPr id="5" name="Picture 4">
            <a:extLst>
              <a:ext uri="{FF2B5EF4-FFF2-40B4-BE49-F238E27FC236}">
                <a16:creationId xmlns:a16="http://schemas.microsoft.com/office/drawing/2014/main" id="{99A98424-DF69-F563-EAF8-0B9FA5C1E1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6740" y="2820811"/>
            <a:ext cx="7772400" cy="1433854"/>
          </a:xfrm>
          <a:prstGeom prst="rect">
            <a:avLst/>
          </a:prstGeom>
        </p:spPr>
      </p:pic>
      <p:sp>
        <p:nvSpPr>
          <p:cNvPr id="6" name="TextBox 5">
            <a:extLst>
              <a:ext uri="{FF2B5EF4-FFF2-40B4-BE49-F238E27FC236}">
                <a16:creationId xmlns:a16="http://schemas.microsoft.com/office/drawing/2014/main" id="{76BCF9A1-D400-15E1-16EA-AD709D26B994}"/>
              </a:ext>
            </a:extLst>
          </p:cNvPr>
          <p:cNvSpPr txBox="1"/>
          <p:nvPr/>
        </p:nvSpPr>
        <p:spPr>
          <a:xfrm>
            <a:off x="2325511" y="4065382"/>
            <a:ext cx="8046690" cy="378565"/>
          </a:xfrm>
          <a:prstGeom prst="rect">
            <a:avLst/>
          </a:prstGeom>
          <a:noFill/>
        </p:spPr>
        <p:txBody>
          <a:bodyPr wrap="none" lIns="118872" tIns="91440" rIns="118872" bIns="91440" rtlCol="0" anchor="ctr" anchorCtr="0">
            <a:spAutoFit/>
          </a:bodyPr>
          <a:lstStyle/>
          <a:p>
            <a:pPr algn="l">
              <a:lnSpc>
                <a:spcPct val="90000"/>
              </a:lnSpc>
            </a:pPr>
            <a:r>
              <a:rPr lang="en-US" sz="1400" dirty="0"/>
              <a:t> definition from </a:t>
            </a:r>
            <a:r>
              <a:rPr lang="en-US" sz="1400" dirty="0">
                <a:hlinkClick r:id="rId3"/>
              </a:rPr>
              <a:t>https://enterprisersproject.com/article/2020/6/technical-debt-explained-plain-english</a:t>
            </a:r>
            <a:endParaRPr lang="en-US" sz="1400" dirty="0"/>
          </a:p>
        </p:txBody>
      </p:sp>
      <p:sp>
        <p:nvSpPr>
          <p:cNvPr id="2" name="Title 1">
            <a:extLst>
              <a:ext uri="{FF2B5EF4-FFF2-40B4-BE49-F238E27FC236}">
                <a16:creationId xmlns:a16="http://schemas.microsoft.com/office/drawing/2014/main" id="{21A7FE85-F68E-DA20-11B5-9FB90BB9AF7B}"/>
              </a:ext>
            </a:extLst>
          </p:cNvPr>
          <p:cNvSpPr>
            <a:spLocks noGrp="1"/>
          </p:cNvSpPr>
          <p:nvPr>
            <p:ph type="title"/>
          </p:nvPr>
        </p:nvSpPr>
        <p:spPr>
          <a:xfrm>
            <a:off x="365760" y="411480"/>
            <a:ext cx="11372473" cy="914400"/>
          </a:xfrm>
        </p:spPr>
        <p:txBody>
          <a:bodyPr/>
          <a:lstStyle/>
          <a:p>
            <a:r>
              <a:rPr lang="en-US" dirty="0"/>
              <a:t>Introduction</a:t>
            </a:r>
          </a:p>
        </p:txBody>
      </p:sp>
    </p:spTree>
    <p:extLst>
      <p:ext uri="{BB962C8B-B14F-4D97-AF65-F5344CB8AC3E}">
        <p14:creationId xmlns:p14="http://schemas.microsoft.com/office/powerpoint/2010/main" val="33244732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9E2E0-9DA3-3D91-D9AC-F0F883FF40DC}"/>
              </a:ext>
            </a:extLst>
          </p:cNvPr>
          <p:cNvSpPr>
            <a:spLocks noGrp="1"/>
          </p:cNvSpPr>
          <p:nvPr>
            <p:ph type="title"/>
          </p:nvPr>
        </p:nvSpPr>
        <p:spPr>
          <a:xfrm>
            <a:off x="618582" y="19144"/>
            <a:ext cx="10512862" cy="1325218"/>
          </a:xfrm>
        </p:spPr>
        <p:txBody>
          <a:bodyPr/>
          <a:lstStyle/>
          <a:p>
            <a:r>
              <a:rPr lang="en-US" dirty="0"/>
              <a:t>State of Practice – Abstractions and Runtimes</a:t>
            </a:r>
          </a:p>
        </p:txBody>
      </p:sp>
      <p:sp>
        <p:nvSpPr>
          <p:cNvPr id="3" name="Content Placeholder 2">
            <a:extLst>
              <a:ext uri="{FF2B5EF4-FFF2-40B4-BE49-F238E27FC236}">
                <a16:creationId xmlns:a16="http://schemas.microsoft.com/office/drawing/2014/main" id="{53446683-6988-1141-6445-EC432AAC23E6}"/>
              </a:ext>
            </a:extLst>
          </p:cNvPr>
          <p:cNvSpPr>
            <a:spLocks noGrp="1"/>
          </p:cNvSpPr>
          <p:nvPr>
            <p:ph idx="1"/>
          </p:nvPr>
        </p:nvSpPr>
        <p:spPr>
          <a:xfrm>
            <a:off x="618582" y="1055227"/>
            <a:ext cx="10512862" cy="3757332"/>
          </a:xfrm>
        </p:spPr>
        <p:txBody>
          <a:bodyPr>
            <a:normAutofit/>
          </a:bodyPr>
          <a:lstStyle/>
          <a:p>
            <a:r>
              <a:rPr lang="en-US" dirty="0"/>
              <a:t>Still very focused on GPU</a:t>
            </a:r>
          </a:p>
          <a:p>
            <a:pPr lvl="1"/>
            <a:r>
              <a:rPr lang="en-US" dirty="0"/>
              <a:t>Majority of ECP applications park their data on the GPU and just work there</a:t>
            </a:r>
          </a:p>
          <a:p>
            <a:r>
              <a:rPr lang="en-US" dirty="0"/>
              <a:t>Abstractions -- data structures and parallelization of loops </a:t>
            </a:r>
          </a:p>
          <a:p>
            <a:r>
              <a:rPr lang="en-US" dirty="0"/>
              <a:t>Limitations</a:t>
            </a:r>
          </a:p>
          <a:p>
            <a:pPr lvl="1"/>
            <a:r>
              <a:rPr lang="en-US" dirty="0"/>
              <a:t>No way to handle algorithmic variants in a unified way</a:t>
            </a:r>
          </a:p>
          <a:p>
            <a:pPr lvl="1"/>
            <a:r>
              <a:rPr lang="en-US" dirty="0"/>
              <a:t>No way to transfer domain knowledge based possible optimizations to the tools</a:t>
            </a:r>
          </a:p>
          <a:p>
            <a:r>
              <a:rPr lang="en-US" dirty="0"/>
              <a:t>None of the prevalent languages allow a good way to define data locality</a:t>
            </a:r>
          </a:p>
          <a:p>
            <a:pPr lvl="1"/>
            <a:r>
              <a:rPr lang="en-US" dirty="0"/>
              <a:t>Boutique HPC languages like chapel do – but chicken and egg problem with adoption</a:t>
            </a:r>
          </a:p>
          <a:p>
            <a:endParaRPr lang="en-US" dirty="0"/>
          </a:p>
        </p:txBody>
      </p:sp>
      <p:sp>
        <p:nvSpPr>
          <p:cNvPr id="5" name="Rectangle 4">
            <a:extLst>
              <a:ext uri="{FF2B5EF4-FFF2-40B4-BE49-F238E27FC236}">
                <a16:creationId xmlns:a16="http://schemas.microsoft.com/office/drawing/2014/main" id="{3E5C2FF0-973B-B600-067C-C1EA53AFB4FE}"/>
              </a:ext>
            </a:extLst>
          </p:cNvPr>
          <p:cNvSpPr/>
          <p:nvPr/>
        </p:nvSpPr>
        <p:spPr>
          <a:xfrm>
            <a:off x="1614003" y="4788753"/>
            <a:ext cx="7995869" cy="35430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The holy grail for scientists – write equation and generate code</a:t>
            </a:r>
          </a:p>
        </p:txBody>
      </p:sp>
      <p:sp>
        <p:nvSpPr>
          <p:cNvPr id="6" name="Rectangle 5">
            <a:extLst>
              <a:ext uri="{FF2B5EF4-FFF2-40B4-BE49-F238E27FC236}">
                <a16:creationId xmlns:a16="http://schemas.microsoft.com/office/drawing/2014/main" id="{A28BA85B-9464-EA29-2DC2-27EDB4AE3F06}"/>
              </a:ext>
            </a:extLst>
          </p:cNvPr>
          <p:cNvSpPr/>
          <p:nvPr/>
        </p:nvSpPr>
        <p:spPr>
          <a:xfrm>
            <a:off x="3612970" y="5802774"/>
            <a:ext cx="3997935" cy="43879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Is there another way?</a:t>
            </a:r>
          </a:p>
        </p:txBody>
      </p:sp>
      <p:sp>
        <p:nvSpPr>
          <p:cNvPr id="7" name="Rectangle 6">
            <a:extLst>
              <a:ext uri="{FF2B5EF4-FFF2-40B4-BE49-F238E27FC236}">
                <a16:creationId xmlns:a16="http://schemas.microsoft.com/office/drawing/2014/main" id="{30BA514D-7A50-87B9-9355-EA0D70DED958}"/>
              </a:ext>
            </a:extLst>
          </p:cNvPr>
          <p:cNvSpPr/>
          <p:nvPr/>
        </p:nvSpPr>
        <p:spPr>
          <a:xfrm>
            <a:off x="1614003" y="5215797"/>
            <a:ext cx="7995869" cy="35430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Very limited success in some domains</a:t>
            </a:r>
          </a:p>
        </p:txBody>
      </p:sp>
      <p:sp>
        <p:nvSpPr>
          <p:cNvPr id="8" name="Rectangle 7">
            <a:extLst>
              <a:ext uri="{FF2B5EF4-FFF2-40B4-BE49-F238E27FC236}">
                <a16:creationId xmlns:a16="http://schemas.microsoft.com/office/drawing/2014/main" id="{8F69E808-06F7-8E0A-B7F1-0CC2F3F5FD78}"/>
              </a:ext>
            </a:extLst>
          </p:cNvPr>
          <p:cNvSpPr/>
          <p:nvPr/>
        </p:nvSpPr>
        <p:spPr>
          <a:xfrm>
            <a:off x="2136853" y="1577037"/>
            <a:ext cx="6353171" cy="2685351"/>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199" b="1" dirty="0"/>
              <a:t>We have been developing one for Flash-X – started under ECP and TEAMS, continuing with RAPIDS and ENAF</a:t>
            </a:r>
          </a:p>
        </p:txBody>
      </p:sp>
    </p:spTree>
    <p:extLst>
      <p:ext uri="{BB962C8B-B14F-4D97-AF65-F5344CB8AC3E}">
        <p14:creationId xmlns:p14="http://schemas.microsoft.com/office/powerpoint/2010/main" val="37570428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B9BAA-A810-5129-CA21-D50C438D3E93}"/>
              </a:ext>
            </a:extLst>
          </p:cNvPr>
          <p:cNvSpPr>
            <a:spLocks noGrp="1"/>
          </p:cNvSpPr>
          <p:nvPr>
            <p:ph type="title"/>
          </p:nvPr>
        </p:nvSpPr>
        <p:spPr>
          <a:xfrm>
            <a:off x="653094" y="52532"/>
            <a:ext cx="10512862" cy="792908"/>
          </a:xfrm>
        </p:spPr>
        <p:txBody>
          <a:bodyPr/>
          <a:lstStyle/>
          <a:p>
            <a:r>
              <a:rPr lang="en-US" dirty="0"/>
              <a:t>Orthogonal Axes of Challenges and Optimization</a:t>
            </a:r>
          </a:p>
        </p:txBody>
      </p:sp>
      <p:sp>
        <p:nvSpPr>
          <p:cNvPr id="3" name="Content Placeholder 2">
            <a:extLst>
              <a:ext uri="{FF2B5EF4-FFF2-40B4-BE49-F238E27FC236}">
                <a16:creationId xmlns:a16="http://schemas.microsoft.com/office/drawing/2014/main" id="{9E1D2D18-7D93-3909-BE43-FB61ED18A86D}"/>
              </a:ext>
            </a:extLst>
          </p:cNvPr>
          <p:cNvSpPr>
            <a:spLocks noGrp="1"/>
          </p:cNvSpPr>
          <p:nvPr>
            <p:ph idx="1"/>
          </p:nvPr>
        </p:nvSpPr>
        <p:spPr>
          <a:xfrm>
            <a:off x="1280778" y="617249"/>
            <a:ext cx="10512862" cy="1263509"/>
          </a:xfrm>
        </p:spPr>
        <p:txBody>
          <a:bodyPr/>
          <a:lstStyle/>
          <a:p>
            <a:pPr lvl="1"/>
            <a:r>
              <a:rPr lang="en-US" dirty="0"/>
              <a:t>Separate out arithmetic and control flow</a:t>
            </a:r>
          </a:p>
          <a:p>
            <a:pPr lvl="2"/>
            <a:r>
              <a:rPr lang="en-US" dirty="0"/>
              <a:t>Make arithmetic invariant</a:t>
            </a:r>
          </a:p>
          <a:p>
            <a:pPr lvl="2"/>
            <a:r>
              <a:rPr lang="en-US" dirty="0"/>
              <a:t>Turn separate pieces into building blocks using macros</a:t>
            </a:r>
          </a:p>
        </p:txBody>
      </p:sp>
      <p:sp>
        <p:nvSpPr>
          <p:cNvPr id="4" name="Slide Number Placeholder 3">
            <a:extLst>
              <a:ext uri="{FF2B5EF4-FFF2-40B4-BE49-F238E27FC236}">
                <a16:creationId xmlns:a16="http://schemas.microsoft.com/office/drawing/2014/main" id="{A6739ACC-3458-1355-7F5A-14726576C99D}"/>
              </a:ext>
            </a:extLst>
          </p:cNvPr>
          <p:cNvSpPr>
            <a:spLocks noGrp="1"/>
          </p:cNvSpPr>
          <p:nvPr>
            <p:ph type="sldNum" sz="quarter" idx="12"/>
          </p:nvPr>
        </p:nvSpPr>
        <p:spPr>
          <a:xfrm>
            <a:off x="7239000" y="639235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CF5EF28-261C-FD41-A360-1A380056DD17}" type="slidenum">
              <a:rPr lang="en-US" smtClean="0"/>
              <a:pPr/>
              <a:t>31</a:t>
            </a:fld>
            <a:endParaRPr lang="en-US" sz="1400"/>
          </a:p>
        </p:txBody>
      </p:sp>
      <p:sp>
        <p:nvSpPr>
          <p:cNvPr id="5" name="Rounded Rectangle 4">
            <a:extLst>
              <a:ext uri="{FF2B5EF4-FFF2-40B4-BE49-F238E27FC236}">
                <a16:creationId xmlns:a16="http://schemas.microsoft.com/office/drawing/2014/main" id="{09ACA7F0-13A3-FD2D-6F43-744BD11B57AC}"/>
              </a:ext>
            </a:extLst>
          </p:cNvPr>
          <p:cNvSpPr/>
          <p:nvPr/>
        </p:nvSpPr>
        <p:spPr>
          <a:xfrm>
            <a:off x="380900" y="1804058"/>
            <a:ext cx="5389746" cy="2600186"/>
          </a:xfrm>
          <a:prstGeom prst="roundRect">
            <a:avLst/>
          </a:prstGeom>
          <a:solidFill>
            <a:schemeClr val="bg2">
              <a:lumMod val="20000"/>
              <a:lumOff val="80000"/>
            </a:schemeClr>
          </a:solidFill>
          <a:effectLst/>
        </p:spPr>
        <p:style>
          <a:lnRef idx="1">
            <a:schemeClr val="accent1"/>
          </a:lnRef>
          <a:fillRef idx="3">
            <a:schemeClr val="accent1"/>
          </a:fillRef>
          <a:effectRef idx="2">
            <a:schemeClr val="accent1"/>
          </a:effectRef>
          <a:fontRef idx="minor">
            <a:schemeClr val="lt1"/>
          </a:fontRef>
        </p:style>
        <p:txBody>
          <a:bodyPr rtlCol="0" anchor="ctr">
            <a:normAutofit fontScale="92500" lnSpcReduction="20000"/>
          </a:bodyPr>
          <a:lstStyle/>
          <a:p>
            <a:r>
              <a:rPr lang="en-US" sz="1799" b="1" dirty="0">
                <a:solidFill>
                  <a:schemeClr val="accent1">
                    <a:lumMod val="50000"/>
                  </a:schemeClr>
                </a:solidFill>
              </a:rPr>
              <a:t>[hy_fluxesSec1]</a:t>
            </a:r>
          </a:p>
          <a:p>
            <a:r>
              <a:rPr lang="en-US" dirty="0" err="1">
                <a:solidFill>
                  <a:schemeClr val="tx1"/>
                </a:solidFill>
              </a:rPr>
              <a:t>a</a:t>
            </a:r>
            <a:r>
              <a:rPr lang="en-US" sz="1799" dirty="0" err="1">
                <a:solidFill>
                  <a:schemeClr val="tx1"/>
                </a:solidFill>
              </a:rPr>
              <a:t>rgs</a:t>
            </a:r>
            <a:r>
              <a:rPr lang="en-US" sz="1799" dirty="0">
                <a:solidFill>
                  <a:schemeClr val="tx1"/>
                </a:solidFill>
              </a:rPr>
              <a:t>= XL, </a:t>
            </a:r>
            <a:r>
              <a:rPr lang="en-US" sz="1799" dirty="0" err="1">
                <a:solidFill>
                  <a:schemeClr val="tx1"/>
                </a:solidFill>
              </a:rPr>
              <a:t>XR,limits</a:t>
            </a:r>
            <a:endParaRPr lang="en-US" sz="1799" dirty="0">
              <a:solidFill>
                <a:schemeClr val="tx1"/>
              </a:solidFill>
            </a:endParaRPr>
          </a:p>
          <a:p>
            <a:r>
              <a:rPr lang="en-US" sz="1799" dirty="0">
                <a:solidFill>
                  <a:schemeClr val="tx1"/>
                </a:solidFill>
              </a:rPr>
              <a:t>definition =</a:t>
            </a:r>
          </a:p>
          <a:p>
            <a:r>
              <a:rPr lang="en-US" sz="1799" dirty="0">
                <a:solidFill>
                  <a:srgbClr val="C00000"/>
                </a:solidFill>
              </a:rPr>
              <a:t>@M </a:t>
            </a:r>
            <a:r>
              <a:rPr lang="en-US" sz="1799" dirty="0" err="1">
                <a:solidFill>
                  <a:srgbClr val="C00000"/>
                </a:solidFill>
              </a:rPr>
              <a:t>loop_begin</a:t>
            </a:r>
            <a:r>
              <a:rPr lang="en-US" sz="1799" dirty="0">
                <a:solidFill>
                  <a:srgbClr val="C00000"/>
                </a:solidFill>
              </a:rPr>
              <a:t>(limits)</a:t>
            </a:r>
          </a:p>
          <a:p>
            <a:r>
              <a:rPr lang="en-US" sz="1799" dirty="0">
                <a:solidFill>
                  <a:schemeClr val="tx1"/>
                </a:solidFill>
              </a:rPr>
              <a:t>    if (flux(1</a:t>
            </a:r>
            <a:r>
              <a:rPr lang="en-US" sz="1799" dirty="0">
                <a:solidFill>
                  <a:srgbClr val="C00000"/>
                </a:solidFill>
              </a:rPr>
              <a:t>@M indices</a:t>
            </a:r>
            <a:r>
              <a:rPr lang="en-US" sz="1799" dirty="0">
                <a:solidFill>
                  <a:schemeClr val="tx1"/>
                </a:solidFill>
              </a:rPr>
              <a:t>) &gt; 0.) then</a:t>
            </a:r>
          </a:p>
          <a:p>
            <a:r>
              <a:rPr lang="en-US" sz="1799" dirty="0">
                <a:solidFill>
                  <a:schemeClr val="tx1"/>
                </a:solidFill>
              </a:rPr>
              <a:t>         call doSection1(XL(:</a:t>
            </a:r>
            <a:r>
              <a:rPr lang="en-US" sz="1799" dirty="0">
                <a:solidFill>
                  <a:srgbClr val="C00000"/>
                </a:solidFill>
              </a:rPr>
              <a:t>@M indices), ……</a:t>
            </a:r>
            <a:r>
              <a:rPr lang="en-US" sz="1799" dirty="0">
                <a:solidFill>
                  <a:schemeClr val="tx1"/>
                </a:solidFill>
              </a:rPr>
              <a:t>)</a:t>
            </a:r>
          </a:p>
          <a:p>
            <a:r>
              <a:rPr lang="en-US" sz="1799" dirty="0">
                <a:solidFill>
                  <a:schemeClr val="tx1"/>
                </a:solidFill>
              </a:rPr>
              <a:t>    else</a:t>
            </a:r>
          </a:p>
          <a:p>
            <a:r>
              <a:rPr lang="en-US" sz="1799" dirty="0">
                <a:solidFill>
                  <a:schemeClr val="tx1"/>
                </a:solidFill>
              </a:rPr>
              <a:t>        call doSection1(XR(:</a:t>
            </a:r>
            <a:r>
              <a:rPr lang="en-US" sz="1799" dirty="0">
                <a:solidFill>
                  <a:srgbClr val="C00000"/>
                </a:solidFill>
              </a:rPr>
              <a:t>@M indices), …….</a:t>
            </a:r>
            <a:r>
              <a:rPr lang="en-US" sz="1799" dirty="0">
                <a:solidFill>
                  <a:schemeClr val="tx1"/>
                </a:solidFill>
              </a:rPr>
              <a:t>)</a:t>
            </a:r>
          </a:p>
          <a:p>
            <a:r>
              <a:rPr lang="en-US" sz="1799" dirty="0">
                <a:solidFill>
                  <a:schemeClr val="tx1"/>
                </a:solidFill>
              </a:rPr>
              <a:t>    end if</a:t>
            </a:r>
          </a:p>
          <a:p>
            <a:r>
              <a:rPr lang="en-US" sz="1799" dirty="0">
                <a:solidFill>
                  <a:srgbClr val="C00000"/>
                </a:solidFill>
              </a:rPr>
              <a:t> @M </a:t>
            </a:r>
            <a:r>
              <a:rPr lang="en-US" sz="1799" dirty="0" err="1">
                <a:solidFill>
                  <a:srgbClr val="C00000"/>
                </a:solidFill>
              </a:rPr>
              <a:t>loop_end</a:t>
            </a:r>
            <a:endParaRPr lang="en-US" sz="1799" dirty="0">
              <a:solidFill>
                <a:srgbClr val="C00000"/>
              </a:solidFill>
            </a:endParaRPr>
          </a:p>
        </p:txBody>
      </p:sp>
      <p:sp>
        <p:nvSpPr>
          <p:cNvPr id="7" name="Content Placeholder 2">
            <a:extLst>
              <a:ext uri="{FF2B5EF4-FFF2-40B4-BE49-F238E27FC236}">
                <a16:creationId xmlns:a16="http://schemas.microsoft.com/office/drawing/2014/main" id="{E930E585-9C66-1A41-1E78-603E284DD951}"/>
              </a:ext>
            </a:extLst>
          </p:cNvPr>
          <p:cNvSpPr txBox="1">
            <a:spLocks/>
          </p:cNvSpPr>
          <p:nvPr/>
        </p:nvSpPr>
        <p:spPr>
          <a:xfrm>
            <a:off x="380900" y="4455068"/>
            <a:ext cx="5389745" cy="2030661"/>
          </a:xfrm>
          <a:prstGeom prst="rect">
            <a:avLst/>
          </a:prstGeom>
        </p:spPr>
        <p:txBody>
          <a:bodyPr vert="horz" lIns="91416" tIns="45708" rIns="91416" bIns="45708" rtlCol="0">
            <a:normAutofit fontScale="77500" lnSpcReduction="20000"/>
          </a:bodyPr>
          <a:lstStyle>
            <a:lvl1pPr marL="228600" indent="-228600" algn="l" defTabSz="914400" rtl="0" eaLnBrk="1" latinLnBrk="0" hangingPunct="1">
              <a:lnSpc>
                <a:spcPct val="90000"/>
              </a:lnSpc>
              <a:spcBef>
                <a:spcPts val="1000"/>
              </a:spcBef>
              <a:buClr>
                <a:schemeClr val="accent2">
                  <a:lumMod val="75000"/>
                </a:schemeClr>
              </a:buClr>
              <a:buFont typeface="Wingdings" pitchFamily="2" charset="2"/>
              <a:buChar char="q"/>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lumMod val="75000"/>
                </a:schemeClr>
              </a:buClr>
              <a:buFont typeface="Wingdings" pitchFamily="2" charset="2"/>
              <a:buChar char="q"/>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lumMod val="75000"/>
                </a:schemeClr>
              </a:buClr>
              <a:buFont typeface="Wingdings" pitchFamily="2" charset="2"/>
              <a:buChar char="q"/>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lumMod val="75000"/>
                </a:schemeClr>
              </a:buClr>
              <a:buFont typeface="Wingdings" pitchFamily="2" charset="2"/>
              <a:buChar char="q"/>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lumMod val="75000"/>
                </a:schemeClr>
              </a:buClr>
              <a:buFont typeface="Wingdings" pitchFamily="2" charset="2"/>
              <a:buChar char="q"/>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799" dirty="0"/>
              <a:t>Permit alternative definitions for all the macros as needed</a:t>
            </a:r>
          </a:p>
          <a:p>
            <a:r>
              <a:rPr lang="en-US" sz="2799" dirty="0"/>
              <a:t>Build in arbitration mechanism for picking the right definition</a:t>
            </a:r>
          </a:p>
          <a:p>
            <a:r>
              <a:rPr lang="en-US" sz="2799" dirty="0"/>
              <a:t>This code section can be invoked as </a:t>
            </a:r>
          </a:p>
          <a:p>
            <a:pPr marL="457063" lvl="1" indent="0">
              <a:buNone/>
            </a:pPr>
            <a:r>
              <a:rPr lang="en-US" sz="2399" dirty="0"/>
              <a:t>@M hy_fluxesSec1(</a:t>
            </a:r>
            <a:r>
              <a:rPr lang="en-US" sz="2399" dirty="0" err="1"/>
              <a:t>uLeft,uRight,blkLimits</a:t>
            </a:r>
            <a:r>
              <a:rPr lang="en-US" sz="2399" dirty="0"/>
              <a:t>)</a:t>
            </a:r>
          </a:p>
          <a:p>
            <a:endParaRPr lang="en-US" sz="2799" dirty="0"/>
          </a:p>
        </p:txBody>
      </p:sp>
      <p:sp>
        <p:nvSpPr>
          <p:cNvPr id="9" name="TextBox 8">
            <a:extLst>
              <a:ext uri="{FF2B5EF4-FFF2-40B4-BE49-F238E27FC236}">
                <a16:creationId xmlns:a16="http://schemas.microsoft.com/office/drawing/2014/main" id="{74BC88B2-EC34-6EB8-EEB3-8F4628A6C912}"/>
              </a:ext>
            </a:extLst>
          </p:cNvPr>
          <p:cNvSpPr txBox="1"/>
          <p:nvPr/>
        </p:nvSpPr>
        <p:spPr>
          <a:xfrm>
            <a:off x="6094412" y="1880759"/>
            <a:ext cx="5943874" cy="6738552"/>
          </a:xfrm>
          <a:prstGeom prst="rect">
            <a:avLst/>
          </a:prstGeom>
          <a:noFill/>
        </p:spPr>
        <p:txBody>
          <a:bodyPr wrap="square" rtlCol="0">
            <a:spAutoFit/>
          </a:bodyPr>
          <a:lstStyle/>
          <a:p>
            <a:pPr algn="ctr"/>
            <a:r>
              <a:rPr lang="en-US" sz="1600" b="1" dirty="0"/>
              <a:t>Alternative Definitions</a:t>
            </a:r>
          </a:p>
          <a:p>
            <a:endParaRPr lang="en-US" sz="1600" b="1" dirty="0"/>
          </a:p>
          <a:p>
            <a:r>
              <a:rPr lang="en-US" sz="1600" b="1" dirty="0"/>
              <a:t>For all spatial points at once                 For one spatial point at a time </a:t>
            </a:r>
          </a:p>
          <a:p>
            <a:r>
              <a:rPr lang="en-US" sz="1600" dirty="0">
                <a:solidFill>
                  <a:schemeClr val="accent1">
                    <a:lumMod val="50000"/>
                  </a:schemeClr>
                </a:solidFill>
              </a:rPr>
              <a:t>[</a:t>
            </a:r>
            <a:r>
              <a:rPr lang="en-US" sz="1600" dirty="0">
                <a:solidFill>
                  <a:srgbClr val="C00000"/>
                </a:solidFill>
              </a:rPr>
              <a:t>indices</a:t>
            </a:r>
            <a:r>
              <a:rPr lang="en-US" sz="1600" dirty="0">
                <a:solidFill>
                  <a:schemeClr val="accent1">
                    <a:lumMod val="50000"/>
                  </a:schemeClr>
                </a:solidFill>
              </a:rPr>
              <a:t>]                                                                               [</a:t>
            </a:r>
            <a:r>
              <a:rPr lang="en-US" sz="1600" dirty="0">
                <a:solidFill>
                  <a:srgbClr val="C00000"/>
                </a:solidFill>
              </a:rPr>
              <a:t>indices</a:t>
            </a:r>
            <a:r>
              <a:rPr lang="en-US" sz="1600" dirty="0">
                <a:solidFill>
                  <a:schemeClr val="accent1">
                    <a:lumMod val="50000"/>
                  </a:schemeClr>
                </a:solidFill>
              </a:rPr>
              <a:t>]            </a:t>
            </a:r>
          </a:p>
          <a:p>
            <a:r>
              <a:rPr lang="en-US" sz="1600" dirty="0">
                <a:solidFill>
                  <a:schemeClr val="accent1">
                    <a:lumMod val="50000"/>
                  </a:schemeClr>
                </a:solidFill>
              </a:rPr>
              <a:t>definition =                                                                          definition =                                            </a:t>
            </a:r>
          </a:p>
          <a:p>
            <a:r>
              <a:rPr lang="en-US" sz="1600" dirty="0">
                <a:solidFill>
                  <a:schemeClr val="accent1">
                    <a:lumMod val="50000"/>
                  </a:schemeClr>
                </a:solidFill>
              </a:rPr>
              <a:t>   ,</a:t>
            </a:r>
            <a:r>
              <a:rPr lang="en-US" sz="1600" dirty="0" err="1">
                <a:solidFill>
                  <a:schemeClr val="accent1">
                    <a:lumMod val="50000"/>
                  </a:schemeClr>
                </a:solidFill>
              </a:rPr>
              <a:t>i,j,k</a:t>
            </a:r>
            <a:r>
              <a:rPr lang="en-US" sz="1600" dirty="0">
                <a:solidFill>
                  <a:schemeClr val="accent1">
                    <a:lumMod val="50000"/>
                  </a:schemeClr>
                </a:solidFill>
              </a:rPr>
              <a:t> </a:t>
            </a:r>
          </a:p>
          <a:p>
            <a:endParaRPr lang="en-US" sz="1600" dirty="0">
              <a:solidFill>
                <a:schemeClr val="accent1">
                  <a:lumMod val="50000"/>
                </a:schemeClr>
              </a:solidFill>
            </a:endParaRPr>
          </a:p>
          <a:p>
            <a:r>
              <a:rPr lang="en-US" sz="1600" dirty="0">
                <a:solidFill>
                  <a:schemeClr val="accent1">
                    <a:lumMod val="50000"/>
                  </a:schemeClr>
                </a:solidFill>
              </a:rPr>
              <a:t>[</a:t>
            </a:r>
            <a:r>
              <a:rPr lang="en-US" sz="1600" dirty="0" err="1">
                <a:solidFill>
                  <a:srgbClr val="C00000"/>
                </a:solidFill>
              </a:rPr>
              <a:t>loop_begin</a:t>
            </a:r>
            <a:r>
              <a:rPr lang="en-US" sz="1600" dirty="0">
                <a:solidFill>
                  <a:schemeClr val="accent1">
                    <a:lumMod val="50000"/>
                  </a:schemeClr>
                </a:solidFill>
              </a:rPr>
              <a:t>]                                                                       [</a:t>
            </a:r>
            <a:r>
              <a:rPr lang="en-US" sz="1600" dirty="0" err="1">
                <a:solidFill>
                  <a:srgbClr val="C00000"/>
                </a:solidFill>
              </a:rPr>
              <a:t>loop_begin</a:t>
            </a:r>
            <a:r>
              <a:rPr lang="en-US" sz="1600" dirty="0">
                <a:solidFill>
                  <a:schemeClr val="accent1">
                    <a:lumMod val="50000"/>
                  </a:schemeClr>
                </a:solidFill>
              </a:rPr>
              <a:t>]</a:t>
            </a:r>
          </a:p>
          <a:p>
            <a:r>
              <a:rPr lang="en-US" sz="1600" dirty="0" err="1">
                <a:solidFill>
                  <a:schemeClr val="accent1">
                    <a:lumMod val="50000"/>
                  </a:schemeClr>
                </a:solidFill>
              </a:rPr>
              <a:t>args</a:t>
            </a:r>
            <a:r>
              <a:rPr lang="en-US" sz="1600" dirty="0">
                <a:solidFill>
                  <a:schemeClr val="accent1">
                    <a:lumMod val="50000"/>
                  </a:schemeClr>
                </a:solidFill>
              </a:rPr>
              <a:t> = limits                                                                          </a:t>
            </a:r>
            <a:r>
              <a:rPr lang="en-US" sz="1600" dirty="0" err="1">
                <a:solidFill>
                  <a:schemeClr val="accent1">
                    <a:lumMod val="50000"/>
                  </a:schemeClr>
                </a:solidFill>
              </a:rPr>
              <a:t>args</a:t>
            </a:r>
            <a:r>
              <a:rPr lang="en-US" sz="1600" dirty="0">
                <a:solidFill>
                  <a:schemeClr val="accent1">
                    <a:lumMod val="50000"/>
                  </a:schemeClr>
                </a:solidFill>
              </a:rPr>
              <a:t> = limits</a:t>
            </a:r>
          </a:p>
          <a:p>
            <a:r>
              <a:rPr lang="en-US" sz="1600" dirty="0">
                <a:solidFill>
                  <a:schemeClr val="accent1">
                    <a:lumMod val="50000"/>
                  </a:schemeClr>
                </a:solidFill>
              </a:rPr>
              <a:t>definition=                                                                            definition=</a:t>
            </a:r>
          </a:p>
          <a:p>
            <a:r>
              <a:rPr lang="en-US" sz="1600" dirty="0">
                <a:solidFill>
                  <a:schemeClr val="accent1">
                    <a:lumMod val="50000"/>
                  </a:schemeClr>
                </a:solidFill>
              </a:rPr>
              <a:t>   do k = limits(LOW,KAXIS),limits(LOW,KAXIS)</a:t>
            </a:r>
          </a:p>
          <a:p>
            <a:r>
              <a:rPr lang="en-US" sz="1600" dirty="0">
                <a:solidFill>
                  <a:schemeClr val="accent1">
                    <a:lumMod val="50000"/>
                  </a:schemeClr>
                </a:solidFill>
              </a:rPr>
              <a:t>        do j = limits(LOW,JAXIS),limits(LOW,JAXIS)</a:t>
            </a:r>
          </a:p>
          <a:p>
            <a:r>
              <a:rPr lang="en-US" sz="1600" dirty="0">
                <a:solidFill>
                  <a:schemeClr val="accent1">
                    <a:lumMod val="50000"/>
                  </a:schemeClr>
                </a:solidFill>
              </a:rPr>
              <a:t>            do I = limits(LOW,IAXIS),limits(LOW,IAXIS)  </a:t>
            </a:r>
          </a:p>
          <a:p>
            <a:endParaRPr lang="en-US" sz="1600" dirty="0">
              <a:solidFill>
                <a:schemeClr val="accent1">
                  <a:lumMod val="50000"/>
                </a:schemeClr>
              </a:solidFill>
            </a:endParaRPr>
          </a:p>
          <a:p>
            <a:r>
              <a:rPr lang="en-US" sz="1600" dirty="0">
                <a:solidFill>
                  <a:schemeClr val="accent1">
                    <a:lumMod val="50000"/>
                  </a:schemeClr>
                </a:solidFill>
              </a:rPr>
              <a:t>[</a:t>
            </a:r>
            <a:r>
              <a:rPr lang="en-US" sz="1600" dirty="0" err="1">
                <a:solidFill>
                  <a:srgbClr val="C00000"/>
                </a:solidFill>
              </a:rPr>
              <a:t>loop_end</a:t>
            </a:r>
            <a:r>
              <a:rPr lang="en-US" sz="1600" dirty="0">
                <a:solidFill>
                  <a:schemeClr val="accent1">
                    <a:lumMod val="50000"/>
                  </a:schemeClr>
                </a:solidFill>
              </a:rPr>
              <a:t>]                                                                           [</a:t>
            </a:r>
            <a:r>
              <a:rPr lang="en-US" sz="1600" dirty="0" err="1">
                <a:solidFill>
                  <a:srgbClr val="C00000"/>
                </a:solidFill>
              </a:rPr>
              <a:t>loop_end</a:t>
            </a:r>
            <a:r>
              <a:rPr lang="en-US" sz="1600" dirty="0">
                <a:solidFill>
                  <a:schemeClr val="accent1">
                    <a:lumMod val="50000"/>
                  </a:schemeClr>
                </a:solidFill>
              </a:rPr>
              <a:t>]</a:t>
            </a:r>
          </a:p>
          <a:p>
            <a:r>
              <a:rPr lang="en-US" sz="1600" dirty="0">
                <a:solidFill>
                  <a:schemeClr val="accent1">
                    <a:lumMod val="50000"/>
                  </a:schemeClr>
                </a:solidFill>
              </a:rPr>
              <a:t>definition =                                                                           definition =</a:t>
            </a:r>
          </a:p>
          <a:p>
            <a:r>
              <a:rPr lang="en-US" sz="1600" dirty="0">
                <a:solidFill>
                  <a:schemeClr val="accent1">
                    <a:lumMod val="50000"/>
                  </a:schemeClr>
                </a:solidFill>
              </a:rPr>
              <a:t>          </a:t>
            </a:r>
            <a:r>
              <a:rPr lang="en-US" sz="1600" dirty="0" err="1">
                <a:solidFill>
                  <a:schemeClr val="accent1">
                    <a:lumMod val="50000"/>
                  </a:schemeClr>
                </a:solidFill>
              </a:rPr>
              <a:t>enddo</a:t>
            </a:r>
            <a:endParaRPr lang="en-US" sz="1600" dirty="0">
              <a:solidFill>
                <a:schemeClr val="accent1">
                  <a:lumMod val="50000"/>
                </a:schemeClr>
              </a:solidFill>
            </a:endParaRPr>
          </a:p>
          <a:p>
            <a:r>
              <a:rPr lang="en-US" sz="1600" dirty="0">
                <a:solidFill>
                  <a:schemeClr val="accent1">
                    <a:lumMod val="50000"/>
                  </a:schemeClr>
                </a:solidFill>
              </a:rPr>
              <a:t>       </a:t>
            </a:r>
            <a:r>
              <a:rPr lang="en-US" sz="1600" dirty="0" err="1">
                <a:solidFill>
                  <a:schemeClr val="accent1">
                    <a:lumMod val="50000"/>
                  </a:schemeClr>
                </a:solidFill>
              </a:rPr>
              <a:t>enddo</a:t>
            </a:r>
            <a:endParaRPr lang="en-US" sz="1600" dirty="0">
              <a:solidFill>
                <a:schemeClr val="accent1">
                  <a:lumMod val="50000"/>
                </a:schemeClr>
              </a:solidFill>
            </a:endParaRPr>
          </a:p>
          <a:p>
            <a:r>
              <a:rPr lang="en-US" sz="1600" dirty="0">
                <a:solidFill>
                  <a:schemeClr val="accent1">
                    <a:lumMod val="50000"/>
                  </a:schemeClr>
                </a:solidFill>
              </a:rPr>
              <a:t>    </a:t>
            </a:r>
            <a:r>
              <a:rPr lang="en-US" sz="1600" dirty="0" err="1">
                <a:solidFill>
                  <a:schemeClr val="accent1">
                    <a:lumMod val="50000"/>
                  </a:schemeClr>
                </a:solidFill>
              </a:rPr>
              <a:t>enddo</a:t>
            </a:r>
            <a:endParaRPr lang="en-US" sz="1600" dirty="0">
              <a:solidFill>
                <a:schemeClr val="accent1">
                  <a:lumMod val="50000"/>
                </a:schemeClr>
              </a:solidFill>
            </a:endParaRPr>
          </a:p>
        </p:txBody>
      </p:sp>
    </p:spTree>
    <p:extLst>
      <p:ext uri="{BB962C8B-B14F-4D97-AF65-F5344CB8AC3E}">
        <p14:creationId xmlns:p14="http://schemas.microsoft.com/office/powerpoint/2010/main" val="35144183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B9BAA-A810-5129-CA21-D50C438D3E93}"/>
              </a:ext>
            </a:extLst>
          </p:cNvPr>
          <p:cNvSpPr>
            <a:spLocks noGrp="1"/>
          </p:cNvSpPr>
          <p:nvPr>
            <p:ph type="title"/>
          </p:nvPr>
        </p:nvSpPr>
        <p:spPr>
          <a:xfrm>
            <a:off x="653094" y="52532"/>
            <a:ext cx="10512862" cy="792908"/>
          </a:xfrm>
        </p:spPr>
        <p:txBody>
          <a:bodyPr/>
          <a:lstStyle/>
          <a:p>
            <a:r>
              <a:rPr lang="en-US" dirty="0"/>
              <a:t>Alternatively</a:t>
            </a:r>
          </a:p>
        </p:txBody>
      </p:sp>
      <p:sp>
        <p:nvSpPr>
          <p:cNvPr id="3" name="Content Placeholder 2">
            <a:extLst>
              <a:ext uri="{FF2B5EF4-FFF2-40B4-BE49-F238E27FC236}">
                <a16:creationId xmlns:a16="http://schemas.microsoft.com/office/drawing/2014/main" id="{9E1D2D18-7D93-3909-BE43-FB61ED18A86D}"/>
              </a:ext>
            </a:extLst>
          </p:cNvPr>
          <p:cNvSpPr>
            <a:spLocks noGrp="1"/>
          </p:cNvSpPr>
          <p:nvPr>
            <p:ph idx="1"/>
          </p:nvPr>
        </p:nvSpPr>
        <p:spPr>
          <a:xfrm>
            <a:off x="837981" y="5886477"/>
            <a:ext cx="10512862" cy="506358"/>
          </a:xfrm>
        </p:spPr>
        <p:txBody>
          <a:bodyPr/>
          <a:lstStyle/>
          <a:p>
            <a:pPr marL="457063" lvl="1" indent="0">
              <a:buNone/>
            </a:pPr>
            <a:r>
              <a:rPr lang="en-US" dirty="0"/>
              <a:t>With macros it is possible to use any arbitrary code section as a building block </a:t>
            </a:r>
          </a:p>
        </p:txBody>
      </p:sp>
      <p:sp>
        <p:nvSpPr>
          <p:cNvPr id="5" name="Rounded Rectangle 4">
            <a:extLst>
              <a:ext uri="{FF2B5EF4-FFF2-40B4-BE49-F238E27FC236}">
                <a16:creationId xmlns:a16="http://schemas.microsoft.com/office/drawing/2014/main" id="{09ACA7F0-13A3-FD2D-6F43-744BD11B57AC}"/>
              </a:ext>
            </a:extLst>
          </p:cNvPr>
          <p:cNvSpPr/>
          <p:nvPr/>
        </p:nvSpPr>
        <p:spPr>
          <a:xfrm>
            <a:off x="380900" y="761335"/>
            <a:ext cx="5389746" cy="2600186"/>
          </a:xfrm>
          <a:prstGeom prst="roundRect">
            <a:avLst/>
          </a:prstGeom>
          <a:solidFill>
            <a:schemeClr val="bg2">
              <a:lumMod val="20000"/>
              <a:lumOff val="80000"/>
            </a:schemeClr>
          </a:solidFill>
          <a:effectLst/>
        </p:spPr>
        <p:style>
          <a:lnRef idx="1">
            <a:schemeClr val="accent1"/>
          </a:lnRef>
          <a:fillRef idx="3">
            <a:schemeClr val="accent1"/>
          </a:fillRef>
          <a:effectRef idx="2">
            <a:schemeClr val="accent1"/>
          </a:effectRef>
          <a:fontRef idx="minor">
            <a:schemeClr val="lt1"/>
          </a:fontRef>
        </p:style>
        <p:txBody>
          <a:bodyPr rtlCol="0" anchor="ctr">
            <a:normAutofit fontScale="92500" lnSpcReduction="20000"/>
          </a:bodyPr>
          <a:lstStyle/>
          <a:p>
            <a:r>
              <a:rPr lang="en-US" sz="1799" b="1" dirty="0">
                <a:solidFill>
                  <a:schemeClr val="accent1">
                    <a:lumMod val="50000"/>
                  </a:schemeClr>
                </a:solidFill>
              </a:rPr>
              <a:t>[hy_fluxesSec1]</a:t>
            </a:r>
          </a:p>
          <a:p>
            <a:r>
              <a:rPr lang="en-US" dirty="0" err="1">
                <a:solidFill>
                  <a:schemeClr val="tx1"/>
                </a:solidFill>
              </a:rPr>
              <a:t>a</a:t>
            </a:r>
            <a:r>
              <a:rPr lang="en-US" sz="1799" dirty="0" err="1">
                <a:solidFill>
                  <a:schemeClr val="tx1"/>
                </a:solidFill>
              </a:rPr>
              <a:t>rgs</a:t>
            </a:r>
            <a:r>
              <a:rPr lang="en-US" sz="1799" dirty="0">
                <a:solidFill>
                  <a:schemeClr val="tx1"/>
                </a:solidFill>
              </a:rPr>
              <a:t>= XL, </a:t>
            </a:r>
            <a:r>
              <a:rPr lang="en-US" sz="1799" dirty="0" err="1">
                <a:solidFill>
                  <a:schemeClr val="tx1"/>
                </a:solidFill>
              </a:rPr>
              <a:t>XR,limits</a:t>
            </a:r>
            <a:endParaRPr lang="en-US" sz="1799" dirty="0">
              <a:solidFill>
                <a:schemeClr val="tx1"/>
              </a:solidFill>
            </a:endParaRPr>
          </a:p>
          <a:p>
            <a:r>
              <a:rPr lang="en-US" sz="1799" dirty="0">
                <a:solidFill>
                  <a:schemeClr val="tx1"/>
                </a:solidFill>
              </a:rPr>
              <a:t>definition =</a:t>
            </a:r>
          </a:p>
          <a:p>
            <a:r>
              <a:rPr lang="en-US" sz="1799" dirty="0">
                <a:solidFill>
                  <a:srgbClr val="C00000"/>
                </a:solidFill>
              </a:rPr>
              <a:t>@M </a:t>
            </a:r>
            <a:r>
              <a:rPr lang="en-US" sz="1799" dirty="0" err="1">
                <a:solidFill>
                  <a:srgbClr val="C00000"/>
                </a:solidFill>
              </a:rPr>
              <a:t>loop_begin</a:t>
            </a:r>
            <a:r>
              <a:rPr lang="en-US" sz="1799" dirty="0">
                <a:solidFill>
                  <a:srgbClr val="C00000"/>
                </a:solidFill>
              </a:rPr>
              <a:t>(limits)</a:t>
            </a:r>
          </a:p>
          <a:p>
            <a:r>
              <a:rPr lang="en-US" sz="1799" dirty="0">
                <a:solidFill>
                  <a:schemeClr val="tx1"/>
                </a:solidFill>
              </a:rPr>
              <a:t>    if (flux(1</a:t>
            </a:r>
            <a:r>
              <a:rPr lang="en-US" sz="1799" dirty="0">
                <a:solidFill>
                  <a:srgbClr val="C00000"/>
                </a:solidFill>
              </a:rPr>
              <a:t>@M indices</a:t>
            </a:r>
            <a:r>
              <a:rPr lang="en-US" sz="1799" dirty="0">
                <a:solidFill>
                  <a:schemeClr val="tx1"/>
                </a:solidFill>
              </a:rPr>
              <a:t>) &gt; 0.) then</a:t>
            </a:r>
          </a:p>
          <a:p>
            <a:r>
              <a:rPr lang="en-US" sz="1799" dirty="0">
                <a:solidFill>
                  <a:schemeClr val="tx1"/>
                </a:solidFill>
              </a:rPr>
              <a:t>         @M doSection1(XL)</a:t>
            </a:r>
          </a:p>
          <a:p>
            <a:r>
              <a:rPr lang="en-US" sz="1799" dirty="0">
                <a:solidFill>
                  <a:schemeClr val="tx1"/>
                </a:solidFill>
              </a:rPr>
              <a:t>    else</a:t>
            </a:r>
          </a:p>
          <a:p>
            <a:r>
              <a:rPr lang="en-US" sz="1799" dirty="0">
                <a:solidFill>
                  <a:schemeClr val="tx1"/>
                </a:solidFill>
              </a:rPr>
              <a:t>        @M doSection1(XR)</a:t>
            </a:r>
          </a:p>
          <a:p>
            <a:r>
              <a:rPr lang="en-US" sz="1799" dirty="0">
                <a:solidFill>
                  <a:schemeClr val="tx1"/>
                </a:solidFill>
              </a:rPr>
              <a:t>    end if</a:t>
            </a:r>
          </a:p>
          <a:p>
            <a:r>
              <a:rPr lang="en-US" sz="1799" dirty="0">
                <a:solidFill>
                  <a:srgbClr val="C00000"/>
                </a:solidFill>
              </a:rPr>
              <a:t> @M </a:t>
            </a:r>
            <a:r>
              <a:rPr lang="en-US" sz="1799" dirty="0" err="1">
                <a:solidFill>
                  <a:srgbClr val="C00000"/>
                </a:solidFill>
              </a:rPr>
              <a:t>loop_end</a:t>
            </a:r>
            <a:endParaRPr lang="en-US" sz="1799" dirty="0">
              <a:solidFill>
                <a:srgbClr val="C00000"/>
              </a:solidFill>
            </a:endParaRPr>
          </a:p>
        </p:txBody>
      </p:sp>
      <p:sp>
        <p:nvSpPr>
          <p:cNvPr id="7" name="Content Placeholder 2">
            <a:extLst>
              <a:ext uri="{FF2B5EF4-FFF2-40B4-BE49-F238E27FC236}">
                <a16:creationId xmlns:a16="http://schemas.microsoft.com/office/drawing/2014/main" id="{E930E585-9C66-1A41-1E78-603E284DD951}"/>
              </a:ext>
            </a:extLst>
          </p:cNvPr>
          <p:cNvSpPr txBox="1">
            <a:spLocks/>
          </p:cNvSpPr>
          <p:nvPr/>
        </p:nvSpPr>
        <p:spPr>
          <a:xfrm>
            <a:off x="519781" y="3443558"/>
            <a:ext cx="5389745" cy="1665215"/>
          </a:xfrm>
          <a:prstGeom prst="rect">
            <a:avLst/>
          </a:prstGeom>
        </p:spPr>
        <p:txBody>
          <a:bodyPr vert="horz" lIns="91416" tIns="45708" rIns="91416" bIns="45708" rtlCol="0">
            <a:normAutofit fontScale="62500" lnSpcReduction="20000"/>
          </a:bodyPr>
          <a:lstStyle>
            <a:lvl1pPr marL="228600" indent="-228600" algn="l" defTabSz="914400" rtl="0" eaLnBrk="1" latinLnBrk="0" hangingPunct="1">
              <a:lnSpc>
                <a:spcPct val="90000"/>
              </a:lnSpc>
              <a:spcBef>
                <a:spcPts val="1000"/>
              </a:spcBef>
              <a:buClr>
                <a:schemeClr val="accent2">
                  <a:lumMod val="75000"/>
                </a:schemeClr>
              </a:buClr>
              <a:buFont typeface="Wingdings" pitchFamily="2" charset="2"/>
              <a:buChar char="q"/>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lumMod val="75000"/>
                </a:schemeClr>
              </a:buClr>
              <a:buFont typeface="Wingdings" pitchFamily="2" charset="2"/>
              <a:buChar char="q"/>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lumMod val="75000"/>
                </a:schemeClr>
              </a:buClr>
              <a:buFont typeface="Wingdings" pitchFamily="2" charset="2"/>
              <a:buChar char="q"/>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lumMod val="75000"/>
                </a:schemeClr>
              </a:buClr>
              <a:buFont typeface="Wingdings" pitchFamily="2" charset="2"/>
              <a:buChar char="q"/>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lumMod val="75000"/>
                </a:schemeClr>
              </a:buClr>
              <a:buFont typeface="Wingdings" pitchFamily="2" charset="2"/>
              <a:buChar char="q"/>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799" dirty="0"/>
              <a:t>[</a:t>
            </a:r>
            <a:r>
              <a:rPr lang="en-US" sz="2799" dirty="0">
                <a:solidFill>
                  <a:srgbClr val="C00000"/>
                </a:solidFill>
              </a:rPr>
              <a:t>doSection1</a:t>
            </a:r>
            <a:r>
              <a:rPr lang="en-US" sz="2799" dirty="0"/>
              <a:t>]</a:t>
            </a:r>
          </a:p>
          <a:p>
            <a:pPr marL="0" indent="0">
              <a:buNone/>
            </a:pPr>
            <a:r>
              <a:rPr lang="en-US" sz="2799" dirty="0" err="1"/>
              <a:t>args</a:t>
            </a:r>
            <a:r>
              <a:rPr lang="en-US" sz="2799" dirty="0"/>
              <a:t>=</a:t>
            </a:r>
            <a:r>
              <a:rPr lang="en-US" sz="2799" dirty="0" err="1"/>
              <a:t>uDir</a:t>
            </a:r>
            <a:endParaRPr lang="en-US" sz="2799" dirty="0"/>
          </a:p>
          <a:p>
            <a:pPr marL="0" indent="0">
              <a:buNone/>
            </a:pPr>
            <a:r>
              <a:rPr lang="en-US" sz="2799" dirty="0"/>
              <a:t>definition =</a:t>
            </a:r>
          </a:p>
          <a:p>
            <a:pPr marL="0" indent="0">
              <a:buNone/>
            </a:pPr>
            <a:r>
              <a:rPr lang="en-US" sz="2799" dirty="0"/>
              <a:t>   … some computation </a:t>
            </a:r>
          </a:p>
          <a:p>
            <a:pPr marL="0" indent="0">
              <a:buNone/>
            </a:pPr>
            <a:r>
              <a:rPr lang="en-US" sz="2799" dirty="0" err="1"/>
              <a:t>uDir</a:t>
            </a:r>
            <a:r>
              <a:rPr lang="en-US" sz="2799" dirty="0"/>
              <a:t>(:@M indices) =  res</a:t>
            </a:r>
          </a:p>
          <a:p>
            <a:pPr marL="0" indent="0">
              <a:buNone/>
            </a:pPr>
            <a:endParaRPr lang="en-US" sz="2799" dirty="0"/>
          </a:p>
        </p:txBody>
      </p:sp>
      <p:sp>
        <p:nvSpPr>
          <p:cNvPr id="9" name="TextBox 8">
            <a:extLst>
              <a:ext uri="{FF2B5EF4-FFF2-40B4-BE49-F238E27FC236}">
                <a16:creationId xmlns:a16="http://schemas.microsoft.com/office/drawing/2014/main" id="{74BC88B2-EC34-6EB8-EEB3-8F4628A6C912}"/>
              </a:ext>
            </a:extLst>
          </p:cNvPr>
          <p:cNvSpPr txBox="1"/>
          <p:nvPr/>
        </p:nvSpPr>
        <p:spPr>
          <a:xfrm>
            <a:off x="6094412" y="838036"/>
            <a:ext cx="5943874" cy="6738552"/>
          </a:xfrm>
          <a:prstGeom prst="rect">
            <a:avLst/>
          </a:prstGeom>
          <a:noFill/>
        </p:spPr>
        <p:txBody>
          <a:bodyPr wrap="square" rtlCol="0">
            <a:spAutoFit/>
          </a:bodyPr>
          <a:lstStyle/>
          <a:p>
            <a:pPr algn="ctr"/>
            <a:r>
              <a:rPr lang="en-US" sz="1600" b="1" dirty="0"/>
              <a:t>Alternative Definitions</a:t>
            </a:r>
          </a:p>
          <a:p>
            <a:endParaRPr lang="en-US" sz="1600" b="1" dirty="0"/>
          </a:p>
          <a:p>
            <a:r>
              <a:rPr lang="en-US" sz="1600" b="1" dirty="0"/>
              <a:t>For all spatial points at once                 For one spatial point at a time </a:t>
            </a:r>
          </a:p>
          <a:p>
            <a:r>
              <a:rPr lang="en-US" sz="1600" dirty="0">
                <a:solidFill>
                  <a:schemeClr val="accent1">
                    <a:lumMod val="50000"/>
                  </a:schemeClr>
                </a:solidFill>
              </a:rPr>
              <a:t>[</a:t>
            </a:r>
            <a:r>
              <a:rPr lang="en-US" sz="1600" dirty="0">
                <a:solidFill>
                  <a:srgbClr val="C00000"/>
                </a:solidFill>
              </a:rPr>
              <a:t>indices</a:t>
            </a:r>
            <a:r>
              <a:rPr lang="en-US" sz="1600" dirty="0">
                <a:solidFill>
                  <a:schemeClr val="accent1">
                    <a:lumMod val="50000"/>
                  </a:schemeClr>
                </a:solidFill>
              </a:rPr>
              <a:t>]                                                                               [</a:t>
            </a:r>
            <a:r>
              <a:rPr lang="en-US" sz="1600" dirty="0">
                <a:solidFill>
                  <a:srgbClr val="C00000"/>
                </a:solidFill>
              </a:rPr>
              <a:t>indices</a:t>
            </a:r>
            <a:r>
              <a:rPr lang="en-US" sz="1600" dirty="0">
                <a:solidFill>
                  <a:schemeClr val="accent1">
                    <a:lumMod val="50000"/>
                  </a:schemeClr>
                </a:solidFill>
              </a:rPr>
              <a:t>]            </a:t>
            </a:r>
          </a:p>
          <a:p>
            <a:r>
              <a:rPr lang="en-US" sz="1600" dirty="0">
                <a:solidFill>
                  <a:schemeClr val="accent1">
                    <a:lumMod val="50000"/>
                  </a:schemeClr>
                </a:solidFill>
              </a:rPr>
              <a:t>definition =                                                                          definition =                                            </a:t>
            </a:r>
          </a:p>
          <a:p>
            <a:r>
              <a:rPr lang="en-US" sz="1600" dirty="0">
                <a:solidFill>
                  <a:schemeClr val="accent1">
                    <a:lumMod val="50000"/>
                  </a:schemeClr>
                </a:solidFill>
              </a:rPr>
              <a:t>   ,</a:t>
            </a:r>
            <a:r>
              <a:rPr lang="en-US" sz="1600" dirty="0" err="1">
                <a:solidFill>
                  <a:schemeClr val="accent1">
                    <a:lumMod val="50000"/>
                  </a:schemeClr>
                </a:solidFill>
              </a:rPr>
              <a:t>i,j,k</a:t>
            </a:r>
            <a:r>
              <a:rPr lang="en-US" sz="1600" dirty="0">
                <a:solidFill>
                  <a:schemeClr val="accent1">
                    <a:lumMod val="50000"/>
                  </a:schemeClr>
                </a:solidFill>
              </a:rPr>
              <a:t> </a:t>
            </a:r>
          </a:p>
          <a:p>
            <a:endParaRPr lang="en-US" sz="1600" dirty="0">
              <a:solidFill>
                <a:schemeClr val="accent1">
                  <a:lumMod val="50000"/>
                </a:schemeClr>
              </a:solidFill>
            </a:endParaRPr>
          </a:p>
          <a:p>
            <a:r>
              <a:rPr lang="en-US" sz="1600" dirty="0">
                <a:solidFill>
                  <a:schemeClr val="accent1">
                    <a:lumMod val="50000"/>
                  </a:schemeClr>
                </a:solidFill>
              </a:rPr>
              <a:t>[</a:t>
            </a:r>
            <a:r>
              <a:rPr lang="en-US" sz="1600" dirty="0" err="1">
                <a:solidFill>
                  <a:srgbClr val="C00000"/>
                </a:solidFill>
              </a:rPr>
              <a:t>loop_begin</a:t>
            </a:r>
            <a:r>
              <a:rPr lang="en-US" sz="1600" dirty="0">
                <a:solidFill>
                  <a:schemeClr val="accent1">
                    <a:lumMod val="50000"/>
                  </a:schemeClr>
                </a:solidFill>
              </a:rPr>
              <a:t>]                                                                       [</a:t>
            </a:r>
            <a:r>
              <a:rPr lang="en-US" sz="1600" dirty="0" err="1">
                <a:solidFill>
                  <a:srgbClr val="C00000"/>
                </a:solidFill>
              </a:rPr>
              <a:t>loop_begin</a:t>
            </a:r>
            <a:r>
              <a:rPr lang="en-US" sz="1600" dirty="0">
                <a:solidFill>
                  <a:schemeClr val="accent1">
                    <a:lumMod val="50000"/>
                  </a:schemeClr>
                </a:solidFill>
              </a:rPr>
              <a:t>]</a:t>
            </a:r>
          </a:p>
          <a:p>
            <a:r>
              <a:rPr lang="en-US" sz="1600" dirty="0" err="1">
                <a:solidFill>
                  <a:schemeClr val="accent1">
                    <a:lumMod val="50000"/>
                  </a:schemeClr>
                </a:solidFill>
              </a:rPr>
              <a:t>args</a:t>
            </a:r>
            <a:r>
              <a:rPr lang="en-US" sz="1600" dirty="0">
                <a:solidFill>
                  <a:schemeClr val="accent1">
                    <a:lumMod val="50000"/>
                  </a:schemeClr>
                </a:solidFill>
              </a:rPr>
              <a:t> = limits                                                                          </a:t>
            </a:r>
            <a:r>
              <a:rPr lang="en-US" sz="1600" dirty="0" err="1">
                <a:solidFill>
                  <a:schemeClr val="accent1">
                    <a:lumMod val="50000"/>
                  </a:schemeClr>
                </a:solidFill>
              </a:rPr>
              <a:t>args</a:t>
            </a:r>
            <a:r>
              <a:rPr lang="en-US" sz="1600" dirty="0">
                <a:solidFill>
                  <a:schemeClr val="accent1">
                    <a:lumMod val="50000"/>
                  </a:schemeClr>
                </a:solidFill>
              </a:rPr>
              <a:t> = limits</a:t>
            </a:r>
          </a:p>
          <a:p>
            <a:r>
              <a:rPr lang="en-US" sz="1600" dirty="0">
                <a:solidFill>
                  <a:schemeClr val="accent1">
                    <a:lumMod val="50000"/>
                  </a:schemeClr>
                </a:solidFill>
              </a:rPr>
              <a:t>definition=                                                                            definition=</a:t>
            </a:r>
          </a:p>
          <a:p>
            <a:r>
              <a:rPr lang="en-US" sz="1600" dirty="0">
                <a:solidFill>
                  <a:schemeClr val="accent1">
                    <a:lumMod val="50000"/>
                  </a:schemeClr>
                </a:solidFill>
              </a:rPr>
              <a:t>   do k = limits(LOW,KAXIS),limits(LOW,KAXIS)</a:t>
            </a:r>
          </a:p>
          <a:p>
            <a:r>
              <a:rPr lang="en-US" sz="1600" dirty="0">
                <a:solidFill>
                  <a:schemeClr val="accent1">
                    <a:lumMod val="50000"/>
                  </a:schemeClr>
                </a:solidFill>
              </a:rPr>
              <a:t>        do j = limits(LOW,JAXIS),limits(LOW,JAXIS)</a:t>
            </a:r>
          </a:p>
          <a:p>
            <a:r>
              <a:rPr lang="en-US" sz="1600" dirty="0">
                <a:solidFill>
                  <a:schemeClr val="accent1">
                    <a:lumMod val="50000"/>
                  </a:schemeClr>
                </a:solidFill>
              </a:rPr>
              <a:t>            do I = limits(LOW,IAXIS),limits(LOW,IAXIS)  </a:t>
            </a:r>
          </a:p>
          <a:p>
            <a:endParaRPr lang="en-US" sz="1600" dirty="0">
              <a:solidFill>
                <a:schemeClr val="accent1">
                  <a:lumMod val="50000"/>
                </a:schemeClr>
              </a:solidFill>
            </a:endParaRPr>
          </a:p>
          <a:p>
            <a:r>
              <a:rPr lang="en-US" sz="1600" dirty="0">
                <a:solidFill>
                  <a:schemeClr val="accent1">
                    <a:lumMod val="50000"/>
                  </a:schemeClr>
                </a:solidFill>
              </a:rPr>
              <a:t>[</a:t>
            </a:r>
            <a:r>
              <a:rPr lang="en-US" sz="1600" dirty="0" err="1">
                <a:solidFill>
                  <a:srgbClr val="C00000"/>
                </a:solidFill>
              </a:rPr>
              <a:t>loop_end</a:t>
            </a:r>
            <a:r>
              <a:rPr lang="en-US" sz="1600" dirty="0">
                <a:solidFill>
                  <a:schemeClr val="accent1">
                    <a:lumMod val="50000"/>
                  </a:schemeClr>
                </a:solidFill>
              </a:rPr>
              <a:t>]                                                                           [</a:t>
            </a:r>
            <a:r>
              <a:rPr lang="en-US" sz="1600" dirty="0" err="1">
                <a:solidFill>
                  <a:srgbClr val="C00000"/>
                </a:solidFill>
              </a:rPr>
              <a:t>loop_end</a:t>
            </a:r>
            <a:r>
              <a:rPr lang="en-US" sz="1600" dirty="0">
                <a:solidFill>
                  <a:schemeClr val="accent1">
                    <a:lumMod val="50000"/>
                  </a:schemeClr>
                </a:solidFill>
              </a:rPr>
              <a:t>]</a:t>
            </a:r>
          </a:p>
          <a:p>
            <a:r>
              <a:rPr lang="en-US" sz="1600" dirty="0">
                <a:solidFill>
                  <a:schemeClr val="accent1">
                    <a:lumMod val="50000"/>
                  </a:schemeClr>
                </a:solidFill>
              </a:rPr>
              <a:t>definition =                                                                           definition =</a:t>
            </a:r>
          </a:p>
          <a:p>
            <a:r>
              <a:rPr lang="en-US" sz="1600" dirty="0">
                <a:solidFill>
                  <a:schemeClr val="accent1">
                    <a:lumMod val="50000"/>
                  </a:schemeClr>
                </a:solidFill>
              </a:rPr>
              <a:t>          </a:t>
            </a:r>
            <a:r>
              <a:rPr lang="en-US" sz="1600" dirty="0" err="1">
                <a:solidFill>
                  <a:schemeClr val="accent1">
                    <a:lumMod val="50000"/>
                  </a:schemeClr>
                </a:solidFill>
              </a:rPr>
              <a:t>enddo</a:t>
            </a:r>
            <a:endParaRPr lang="en-US" sz="1600" dirty="0">
              <a:solidFill>
                <a:schemeClr val="accent1">
                  <a:lumMod val="50000"/>
                </a:schemeClr>
              </a:solidFill>
            </a:endParaRPr>
          </a:p>
          <a:p>
            <a:r>
              <a:rPr lang="en-US" sz="1600" dirty="0">
                <a:solidFill>
                  <a:schemeClr val="accent1">
                    <a:lumMod val="50000"/>
                  </a:schemeClr>
                </a:solidFill>
              </a:rPr>
              <a:t>       </a:t>
            </a:r>
            <a:r>
              <a:rPr lang="en-US" sz="1600" dirty="0" err="1">
                <a:solidFill>
                  <a:schemeClr val="accent1">
                    <a:lumMod val="50000"/>
                  </a:schemeClr>
                </a:solidFill>
              </a:rPr>
              <a:t>enddo</a:t>
            </a:r>
            <a:endParaRPr lang="en-US" sz="1600" dirty="0">
              <a:solidFill>
                <a:schemeClr val="accent1">
                  <a:lumMod val="50000"/>
                </a:schemeClr>
              </a:solidFill>
            </a:endParaRPr>
          </a:p>
          <a:p>
            <a:r>
              <a:rPr lang="en-US" sz="1600" dirty="0">
                <a:solidFill>
                  <a:schemeClr val="accent1">
                    <a:lumMod val="50000"/>
                  </a:schemeClr>
                </a:solidFill>
              </a:rPr>
              <a:t>    </a:t>
            </a:r>
            <a:r>
              <a:rPr lang="en-US" sz="1600" dirty="0" err="1">
                <a:solidFill>
                  <a:schemeClr val="accent1">
                    <a:lumMod val="50000"/>
                  </a:schemeClr>
                </a:solidFill>
              </a:rPr>
              <a:t>enddo</a:t>
            </a:r>
            <a:endParaRPr lang="en-US" sz="1600" dirty="0">
              <a:solidFill>
                <a:schemeClr val="accent1">
                  <a:lumMod val="50000"/>
                </a:schemeClr>
              </a:solidFill>
            </a:endParaRPr>
          </a:p>
        </p:txBody>
      </p:sp>
    </p:spTree>
    <p:extLst>
      <p:ext uri="{BB962C8B-B14F-4D97-AF65-F5344CB8AC3E}">
        <p14:creationId xmlns:p14="http://schemas.microsoft.com/office/powerpoint/2010/main" val="39969288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E6DAAB3-39BB-75EB-3B84-2A238F4BD01E}"/>
              </a:ext>
            </a:extLst>
          </p:cNvPr>
          <p:cNvSpPr txBox="1">
            <a:spLocks/>
          </p:cNvSpPr>
          <p:nvPr/>
        </p:nvSpPr>
        <p:spPr>
          <a:xfrm>
            <a:off x="653094" y="52532"/>
            <a:ext cx="10512862" cy="792908"/>
          </a:xfrm>
          <a:prstGeom prst="rect">
            <a:avLst/>
          </a:prstGeom>
        </p:spPr>
        <p:txBody>
          <a:bodyPr vert="horz" lIns="91416" tIns="45708" rIns="91416" bIns="45708" rtlCol="0" anchor="ctr">
            <a:normAutofit fontScale="85000" lnSpcReduction="10000"/>
          </a:bodyPr>
          <a:lstStyle>
            <a:lvl1pPr algn="l" defTabSz="914400" rtl="0" eaLnBrk="1" latinLnBrk="0" hangingPunct="1">
              <a:lnSpc>
                <a:spcPct val="90000"/>
              </a:lnSpc>
              <a:spcBef>
                <a:spcPct val="0"/>
              </a:spcBef>
              <a:buNone/>
              <a:defRPr sz="4000" b="1" i="0" kern="1200" baseline="0">
                <a:solidFill>
                  <a:schemeClr val="tx1"/>
                </a:solidFill>
                <a:latin typeface="+mj-lt"/>
                <a:ea typeface="+mj-ea"/>
                <a:cs typeface="+mj-cs"/>
              </a:defRPr>
            </a:lvl1pPr>
          </a:lstStyle>
          <a:p>
            <a:r>
              <a:rPr lang="en-US" sz="3999" dirty="0"/>
              <a:t>Orthogonal Axes of Challenges and Optimization</a:t>
            </a:r>
          </a:p>
        </p:txBody>
      </p:sp>
      <p:sp>
        <p:nvSpPr>
          <p:cNvPr id="6" name="Content Placeholder 2">
            <a:extLst>
              <a:ext uri="{FF2B5EF4-FFF2-40B4-BE49-F238E27FC236}">
                <a16:creationId xmlns:a16="http://schemas.microsoft.com/office/drawing/2014/main" id="{9423F266-451C-82AA-8A0C-E7FE7144817F}"/>
              </a:ext>
            </a:extLst>
          </p:cNvPr>
          <p:cNvSpPr txBox="1">
            <a:spLocks/>
          </p:cNvSpPr>
          <p:nvPr/>
        </p:nvSpPr>
        <p:spPr>
          <a:xfrm>
            <a:off x="837981" y="812226"/>
            <a:ext cx="10512862" cy="1263509"/>
          </a:xfrm>
          <a:prstGeom prst="rect">
            <a:avLst/>
          </a:prstGeom>
        </p:spPr>
        <p:txBody>
          <a:bodyPr vert="horz" lIns="91416" tIns="45708" rIns="91416" bIns="45708" rtlCol="0">
            <a:normAutofit/>
          </a:bodyPr>
          <a:lstStyle>
            <a:lvl1pPr marL="228600" indent="-228600" algn="l" defTabSz="914400" rtl="0" eaLnBrk="1" latinLnBrk="0" hangingPunct="1">
              <a:lnSpc>
                <a:spcPct val="90000"/>
              </a:lnSpc>
              <a:spcBef>
                <a:spcPts val="1000"/>
              </a:spcBef>
              <a:buClr>
                <a:schemeClr val="accent2">
                  <a:lumMod val="75000"/>
                </a:schemeClr>
              </a:buClr>
              <a:buFont typeface="Wingdings" pitchFamily="2" charset="2"/>
              <a:buChar char="q"/>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lumMod val="75000"/>
                </a:schemeClr>
              </a:buClr>
              <a:buFont typeface="Wingdings" pitchFamily="2" charset="2"/>
              <a:buChar char="q"/>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lumMod val="75000"/>
                </a:schemeClr>
              </a:buClr>
              <a:buFont typeface="Wingdings" pitchFamily="2" charset="2"/>
              <a:buChar char="q"/>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lumMod val="75000"/>
                </a:schemeClr>
              </a:buClr>
              <a:buFont typeface="Wingdings" pitchFamily="2" charset="2"/>
              <a:buChar char="q"/>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lumMod val="75000"/>
                </a:schemeClr>
              </a:buClr>
              <a:buFont typeface="Wingdings" pitchFamily="2" charset="2"/>
              <a:buChar char="q"/>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2399" dirty="0"/>
              <a:t>Have a method for expressing algorithmic variants</a:t>
            </a:r>
          </a:p>
          <a:p>
            <a:pPr lvl="2"/>
            <a:r>
              <a:rPr lang="en-US" sz="1999" dirty="0"/>
              <a:t>Without delving into the details of the arithmetic</a:t>
            </a:r>
          </a:p>
        </p:txBody>
      </p:sp>
      <p:sp>
        <p:nvSpPr>
          <p:cNvPr id="7" name="Content Placeholder 3">
            <a:extLst>
              <a:ext uri="{FF2B5EF4-FFF2-40B4-BE49-F238E27FC236}">
                <a16:creationId xmlns:a16="http://schemas.microsoft.com/office/drawing/2014/main" id="{353CFD6D-1F1A-981D-93D3-F7B208E44DDC}"/>
              </a:ext>
            </a:extLst>
          </p:cNvPr>
          <p:cNvSpPr txBox="1">
            <a:spLocks/>
          </p:cNvSpPr>
          <p:nvPr/>
        </p:nvSpPr>
        <p:spPr>
          <a:xfrm>
            <a:off x="653094" y="1627568"/>
            <a:ext cx="8032598" cy="1492092"/>
          </a:xfrm>
          <a:prstGeom prst="rect">
            <a:avLst/>
          </a:prstGeom>
        </p:spPr>
        <p:txBody>
          <a:bodyPr>
            <a:normAutofit fontScale="62500" lnSpcReduction="20000"/>
          </a:bodyPr>
          <a:lstStyle>
            <a:lvl1pPr marL="228600" indent="-228600" algn="l" defTabSz="914400" rtl="0" eaLnBrk="1" latinLnBrk="0" hangingPunct="1">
              <a:lnSpc>
                <a:spcPct val="90000"/>
              </a:lnSpc>
              <a:spcBef>
                <a:spcPts val="1000"/>
              </a:spcBef>
              <a:buClr>
                <a:schemeClr val="accent2">
                  <a:lumMod val="75000"/>
                </a:schemeClr>
              </a:buClr>
              <a:buFont typeface="Wingdings" pitchFamily="2" charset="2"/>
              <a:buChar char="q"/>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lumMod val="75000"/>
                </a:schemeClr>
              </a:buClr>
              <a:buFont typeface="Wingdings" pitchFamily="2" charset="2"/>
              <a:buChar char="q"/>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lumMod val="75000"/>
                </a:schemeClr>
              </a:buClr>
              <a:buFont typeface="Wingdings" pitchFamily="2" charset="2"/>
              <a:buChar char="q"/>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lumMod val="75000"/>
                </a:schemeClr>
              </a:buClr>
              <a:buFont typeface="Wingdings" pitchFamily="2" charset="2"/>
              <a:buChar char="q"/>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lumMod val="75000"/>
                </a:schemeClr>
              </a:buClr>
              <a:buFont typeface="Wingdings" pitchFamily="2" charset="2"/>
              <a:buChar char="q"/>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799" dirty="0"/>
              <a:t>Example -- Flash-X supports two block-structured AMR grid backends</a:t>
            </a:r>
          </a:p>
          <a:p>
            <a:pPr lvl="1"/>
            <a:r>
              <a:rPr lang="en-US" sz="2399" dirty="0"/>
              <a:t>Paramesh: Octree-based, </a:t>
            </a:r>
            <a:r>
              <a:rPr lang="en-US" sz="2399" dirty="0" err="1"/>
              <a:t>AMReX</a:t>
            </a:r>
            <a:r>
              <a:rPr lang="en-US" sz="2399" dirty="0"/>
              <a:t>: Level-based</a:t>
            </a:r>
          </a:p>
          <a:p>
            <a:r>
              <a:rPr lang="en-US" sz="2799" dirty="0"/>
              <a:t>Each has different preferences for flux correction at fine-coarse boundaries</a:t>
            </a:r>
          </a:p>
          <a:p>
            <a:r>
              <a:rPr lang="en-US" sz="2799" dirty="0"/>
              <a:t>For higher order RK integration Communication avoidance – telescoping mode</a:t>
            </a:r>
          </a:p>
          <a:p>
            <a:pPr marL="0" indent="0">
              <a:buNone/>
            </a:pPr>
            <a:endParaRPr lang="en-US" sz="2799" dirty="0"/>
          </a:p>
          <a:p>
            <a:endParaRPr lang="en-US" sz="2799" dirty="0"/>
          </a:p>
        </p:txBody>
      </p:sp>
      <p:pic>
        <p:nvPicPr>
          <p:cNvPr id="8" name="Picture 7">
            <a:extLst>
              <a:ext uri="{FF2B5EF4-FFF2-40B4-BE49-F238E27FC236}">
                <a16:creationId xmlns:a16="http://schemas.microsoft.com/office/drawing/2014/main" id="{6098C275-D845-46C4-0008-96411F6F7FF0}"/>
              </a:ext>
            </a:extLst>
          </p:cNvPr>
          <p:cNvPicPr>
            <a:picLocks noChangeAspect="1"/>
          </p:cNvPicPr>
          <p:nvPr/>
        </p:nvPicPr>
        <p:blipFill>
          <a:blip r:embed="rId2"/>
          <a:stretch>
            <a:fillRect/>
          </a:stretch>
        </p:blipFill>
        <p:spPr>
          <a:xfrm>
            <a:off x="467502" y="2835429"/>
            <a:ext cx="5442023" cy="1493080"/>
          </a:xfrm>
          <a:prstGeom prst="rect">
            <a:avLst/>
          </a:prstGeom>
        </p:spPr>
      </p:pic>
      <p:pic>
        <p:nvPicPr>
          <p:cNvPr id="9" name="Picture 8">
            <a:extLst>
              <a:ext uri="{FF2B5EF4-FFF2-40B4-BE49-F238E27FC236}">
                <a16:creationId xmlns:a16="http://schemas.microsoft.com/office/drawing/2014/main" id="{0FE551E7-6183-AD3B-5F3C-999B10F77062}"/>
              </a:ext>
            </a:extLst>
          </p:cNvPr>
          <p:cNvPicPr>
            <a:picLocks noChangeAspect="1"/>
          </p:cNvPicPr>
          <p:nvPr/>
        </p:nvPicPr>
        <p:blipFill>
          <a:blip r:embed="rId3"/>
          <a:stretch>
            <a:fillRect/>
          </a:stretch>
        </p:blipFill>
        <p:spPr>
          <a:xfrm>
            <a:off x="6052076" y="2817902"/>
            <a:ext cx="5655410" cy="1563241"/>
          </a:xfrm>
          <a:prstGeom prst="rect">
            <a:avLst/>
          </a:prstGeom>
        </p:spPr>
      </p:pic>
      <p:pic>
        <p:nvPicPr>
          <p:cNvPr id="10" name="Picture 9">
            <a:extLst>
              <a:ext uri="{FF2B5EF4-FFF2-40B4-BE49-F238E27FC236}">
                <a16:creationId xmlns:a16="http://schemas.microsoft.com/office/drawing/2014/main" id="{7E04467E-5033-B6B3-B0D8-CABA3E0AE6FB}"/>
              </a:ext>
            </a:extLst>
          </p:cNvPr>
          <p:cNvPicPr>
            <a:picLocks noChangeAspect="1"/>
          </p:cNvPicPr>
          <p:nvPr/>
        </p:nvPicPr>
        <p:blipFill>
          <a:blip r:embed="rId4"/>
          <a:stretch>
            <a:fillRect/>
          </a:stretch>
        </p:blipFill>
        <p:spPr>
          <a:xfrm>
            <a:off x="416190" y="4386588"/>
            <a:ext cx="5493335" cy="1516662"/>
          </a:xfrm>
          <a:prstGeom prst="rect">
            <a:avLst/>
          </a:prstGeom>
        </p:spPr>
      </p:pic>
      <p:pic>
        <p:nvPicPr>
          <p:cNvPr id="11" name="Picture 10">
            <a:extLst>
              <a:ext uri="{FF2B5EF4-FFF2-40B4-BE49-F238E27FC236}">
                <a16:creationId xmlns:a16="http://schemas.microsoft.com/office/drawing/2014/main" id="{5831DA50-696B-1715-965E-AA4ED080EAF7}"/>
              </a:ext>
            </a:extLst>
          </p:cNvPr>
          <p:cNvPicPr>
            <a:picLocks noChangeAspect="1"/>
          </p:cNvPicPr>
          <p:nvPr/>
        </p:nvPicPr>
        <p:blipFill>
          <a:blip r:embed="rId5"/>
          <a:stretch>
            <a:fillRect/>
          </a:stretch>
        </p:blipFill>
        <p:spPr>
          <a:xfrm>
            <a:off x="6009740" y="4381143"/>
            <a:ext cx="5697746" cy="1563241"/>
          </a:xfrm>
          <a:prstGeom prst="rect">
            <a:avLst/>
          </a:prstGeom>
        </p:spPr>
      </p:pic>
    </p:spTree>
    <p:extLst>
      <p:ext uri="{BB962C8B-B14F-4D97-AF65-F5344CB8AC3E}">
        <p14:creationId xmlns:p14="http://schemas.microsoft.com/office/powerpoint/2010/main" val="19876888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7CAC70B-330C-7868-21A9-B34624C0E643}"/>
              </a:ext>
            </a:extLst>
          </p:cNvPr>
          <p:cNvSpPr txBox="1">
            <a:spLocks/>
          </p:cNvSpPr>
          <p:nvPr/>
        </p:nvSpPr>
        <p:spPr>
          <a:xfrm>
            <a:off x="653094" y="52532"/>
            <a:ext cx="10512862" cy="792908"/>
          </a:xfrm>
          <a:prstGeom prst="rect">
            <a:avLst/>
          </a:prstGeom>
        </p:spPr>
        <p:txBody>
          <a:bodyPr vert="horz" lIns="91416" tIns="45708" rIns="91416" bIns="45708" rtlCol="0" anchor="ctr">
            <a:normAutofit fontScale="85000" lnSpcReduction="10000"/>
          </a:bodyPr>
          <a:lstStyle>
            <a:lvl1pPr algn="l" defTabSz="914400" rtl="0" eaLnBrk="1" latinLnBrk="0" hangingPunct="1">
              <a:lnSpc>
                <a:spcPct val="90000"/>
              </a:lnSpc>
              <a:spcBef>
                <a:spcPct val="0"/>
              </a:spcBef>
              <a:buNone/>
              <a:defRPr sz="4000" b="1" i="0" kern="1200" baseline="0">
                <a:solidFill>
                  <a:schemeClr val="tx1"/>
                </a:solidFill>
                <a:latin typeface="+mj-lt"/>
                <a:ea typeface="+mj-ea"/>
                <a:cs typeface="+mj-cs"/>
              </a:defRPr>
            </a:lvl1pPr>
          </a:lstStyle>
          <a:p>
            <a:r>
              <a:rPr lang="en-US" sz="3999" dirty="0"/>
              <a:t>Orthogonal Axes of Challenges and Optimization</a:t>
            </a:r>
          </a:p>
        </p:txBody>
      </p:sp>
      <p:sp>
        <p:nvSpPr>
          <p:cNvPr id="8" name="Content Placeholder 2">
            <a:extLst>
              <a:ext uri="{FF2B5EF4-FFF2-40B4-BE49-F238E27FC236}">
                <a16:creationId xmlns:a16="http://schemas.microsoft.com/office/drawing/2014/main" id="{3E6B596F-A447-C996-0328-EDB66F73B864}"/>
              </a:ext>
            </a:extLst>
          </p:cNvPr>
          <p:cNvSpPr txBox="1">
            <a:spLocks/>
          </p:cNvSpPr>
          <p:nvPr/>
        </p:nvSpPr>
        <p:spPr>
          <a:xfrm>
            <a:off x="837981" y="812226"/>
            <a:ext cx="10512862" cy="924548"/>
          </a:xfrm>
          <a:prstGeom prst="rect">
            <a:avLst/>
          </a:prstGeom>
        </p:spPr>
        <p:txBody>
          <a:bodyPr vert="horz" lIns="91416" tIns="45708" rIns="91416" bIns="45708" rtlCol="0">
            <a:normAutofit fontScale="92500"/>
          </a:bodyPr>
          <a:lstStyle>
            <a:lvl1pPr marL="228600" indent="-228600" algn="l" defTabSz="914400" rtl="0" eaLnBrk="1" latinLnBrk="0" hangingPunct="1">
              <a:lnSpc>
                <a:spcPct val="90000"/>
              </a:lnSpc>
              <a:spcBef>
                <a:spcPts val="1000"/>
              </a:spcBef>
              <a:buClr>
                <a:schemeClr val="accent2">
                  <a:lumMod val="75000"/>
                </a:schemeClr>
              </a:buClr>
              <a:buFont typeface="Wingdings" pitchFamily="2" charset="2"/>
              <a:buChar char="q"/>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lumMod val="75000"/>
                </a:schemeClr>
              </a:buClr>
              <a:buFont typeface="Wingdings" pitchFamily="2" charset="2"/>
              <a:buChar char="q"/>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lumMod val="75000"/>
                </a:schemeClr>
              </a:buClr>
              <a:buFont typeface="Wingdings" pitchFamily="2" charset="2"/>
              <a:buChar char="q"/>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lumMod val="75000"/>
                </a:schemeClr>
              </a:buClr>
              <a:buFont typeface="Wingdings" pitchFamily="2" charset="2"/>
              <a:buChar char="q"/>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lumMod val="75000"/>
                </a:schemeClr>
              </a:buClr>
              <a:buFont typeface="Wingdings" pitchFamily="2" charset="2"/>
              <a:buChar char="q"/>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2399" dirty="0"/>
              <a:t>Have a way of rearranging data locality and moving data and computation</a:t>
            </a:r>
          </a:p>
          <a:p>
            <a:pPr lvl="2"/>
            <a:r>
              <a:rPr lang="en-US" sz="1999" dirty="0"/>
              <a:t>Let the human-in-the-loop dictate this</a:t>
            </a:r>
          </a:p>
        </p:txBody>
      </p:sp>
      <p:sp>
        <p:nvSpPr>
          <p:cNvPr id="9" name="Rounded Rectangle 8">
            <a:extLst>
              <a:ext uri="{FF2B5EF4-FFF2-40B4-BE49-F238E27FC236}">
                <a16:creationId xmlns:a16="http://schemas.microsoft.com/office/drawing/2014/main" id="{BF6B6299-B0A5-E470-E82C-2B981677601B}"/>
              </a:ext>
            </a:extLst>
          </p:cNvPr>
          <p:cNvSpPr/>
          <p:nvPr/>
        </p:nvSpPr>
        <p:spPr>
          <a:xfrm>
            <a:off x="373893" y="1754186"/>
            <a:ext cx="5265572" cy="1903355"/>
          </a:xfrm>
          <a:prstGeom prst="roundRect">
            <a:avLst/>
          </a:prstGeom>
          <a:solidFill>
            <a:schemeClr val="accent1">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19" tIns="60909" rIns="121819" bIns="60909" numCol="1" spcCol="0" rtlCol="0" fromWordArt="0" anchor="ctr" anchorCtr="0" forceAA="0" compatLnSpc="1">
            <a:prstTxWarp prst="textNoShape">
              <a:avLst/>
            </a:prstTxWarp>
            <a:noAutofit/>
          </a:bodyPr>
          <a:lstStyle/>
          <a:p>
            <a:pPr>
              <a:lnSpc>
                <a:spcPct val="90000"/>
              </a:lnSpc>
            </a:pPr>
            <a:r>
              <a:rPr lang="en-US" sz="2399" dirty="0">
                <a:solidFill>
                  <a:schemeClr val="bg1"/>
                </a:solidFill>
              </a:rPr>
              <a:t>CG-Kit – recipes in python</a:t>
            </a:r>
          </a:p>
          <a:p>
            <a:pPr>
              <a:lnSpc>
                <a:spcPct val="90000"/>
              </a:lnSpc>
            </a:pPr>
            <a:r>
              <a:rPr lang="en-US" sz="2399" dirty="0">
                <a:solidFill>
                  <a:schemeClr val="bg1"/>
                </a:solidFill>
              </a:rPr>
              <a:t> -- templates for different variants</a:t>
            </a:r>
          </a:p>
          <a:p>
            <a:pPr>
              <a:lnSpc>
                <a:spcPct val="90000"/>
              </a:lnSpc>
            </a:pPr>
            <a:r>
              <a:rPr lang="en-US" sz="2399" dirty="0">
                <a:solidFill>
                  <a:schemeClr val="bg1"/>
                </a:solidFill>
              </a:rPr>
              <a:t> -- express where to compute what</a:t>
            </a:r>
          </a:p>
          <a:p>
            <a:pPr>
              <a:lnSpc>
                <a:spcPct val="90000"/>
              </a:lnSpc>
            </a:pPr>
            <a:r>
              <a:rPr lang="en-US" sz="2399" dirty="0">
                <a:solidFill>
                  <a:schemeClr val="bg1"/>
                </a:solidFill>
              </a:rPr>
              <a:t> --  emit code in Fortran/C/C++</a:t>
            </a:r>
          </a:p>
        </p:txBody>
      </p:sp>
      <p:sp>
        <p:nvSpPr>
          <p:cNvPr id="10" name="Rounded Rectangle 9">
            <a:extLst>
              <a:ext uri="{FF2B5EF4-FFF2-40B4-BE49-F238E27FC236}">
                <a16:creationId xmlns:a16="http://schemas.microsoft.com/office/drawing/2014/main" id="{AC39B286-BF3B-3780-5905-393DC60A509C}"/>
              </a:ext>
            </a:extLst>
          </p:cNvPr>
          <p:cNvSpPr/>
          <p:nvPr/>
        </p:nvSpPr>
        <p:spPr>
          <a:xfrm>
            <a:off x="5781839" y="1736774"/>
            <a:ext cx="6033091" cy="1920767"/>
          </a:xfrm>
          <a:prstGeom prst="roundRect">
            <a:avLst/>
          </a:prstGeom>
          <a:solidFill>
            <a:srgbClr val="7030A0"/>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19" tIns="60909" rIns="121819" bIns="60909" numCol="1" spcCol="0" rtlCol="0" fromWordArt="0" anchor="ctr" anchorCtr="0" forceAA="0" compatLnSpc="1">
            <a:prstTxWarp prst="textNoShape">
              <a:avLst/>
            </a:prstTxWarp>
            <a:noAutofit/>
          </a:bodyPr>
          <a:lstStyle/>
          <a:p>
            <a:pPr>
              <a:lnSpc>
                <a:spcPct val="90000"/>
              </a:lnSpc>
            </a:pPr>
            <a:r>
              <a:rPr lang="en-US" sz="2399" dirty="0" err="1">
                <a:solidFill>
                  <a:schemeClr val="bg1"/>
                </a:solidFill>
              </a:rPr>
              <a:t>Milhoja</a:t>
            </a:r>
            <a:r>
              <a:rPr lang="en-US" sz="2399" dirty="0">
                <a:solidFill>
                  <a:schemeClr val="bg1"/>
                </a:solidFill>
              </a:rPr>
              <a:t> – flatten/decompose data and move it to the target</a:t>
            </a:r>
          </a:p>
          <a:p>
            <a:pPr>
              <a:lnSpc>
                <a:spcPct val="90000"/>
              </a:lnSpc>
            </a:pPr>
            <a:r>
              <a:rPr lang="en-US" sz="2399" dirty="0">
                <a:solidFill>
                  <a:schemeClr val="bg1"/>
                </a:solidFill>
              </a:rPr>
              <a:t>  -- combine data into one data packet</a:t>
            </a:r>
          </a:p>
          <a:p>
            <a:pPr>
              <a:lnSpc>
                <a:spcPct val="90000"/>
              </a:lnSpc>
            </a:pPr>
            <a:r>
              <a:rPr lang="en-US" sz="2399" dirty="0">
                <a:solidFill>
                  <a:schemeClr val="bg1"/>
                </a:solidFill>
              </a:rPr>
              <a:t>  -- decompose into smaller computational sections if needed</a:t>
            </a:r>
          </a:p>
        </p:txBody>
      </p:sp>
      <p:sp>
        <p:nvSpPr>
          <p:cNvPr id="11" name="Content Placeholder 2">
            <a:extLst>
              <a:ext uri="{FF2B5EF4-FFF2-40B4-BE49-F238E27FC236}">
                <a16:creationId xmlns:a16="http://schemas.microsoft.com/office/drawing/2014/main" id="{610F3005-4EA2-8FE8-1602-266BE3E25DBA}"/>
              </a:ext>
            </a:extLst>
          </p:cNvPr>
          <p:cNvSpPr>
            <a:spLocks noGrp="1"/>
          </p:cNvSpPr>
          <p:nvPr>
            <p:ph idx="1"/>
          </p:nvPr>
        </p:nvSpPr>
        <p:spPr>
          <a:xfrm>
            <a:off x="373894" y="3859873"/>
            <a:ext cx="4831876" cy="2272221"/>
          </a:xfrm>
        </p:spPr>
        <p:txBody>
          <a:bodyPr>
            <a:normAutofit fontScale="92500" lnSpcReduction="10000"/>
          </a:bodyPr>
          <a:lstStyle/>
          <a:p>
            <a:r>
              <a:rPr lang="en-US" dirty="0"/>
              <a:t>If tools only execute what they are told to, they are simpler</a:t>
            </a:r>
          </a:p>
          <a:p>
            <a:r>
              <a:rPr lang="en-US" dirty="0"/>
              <a:t>Code generation is our friend – especially when it is simple forward map</a:t>
            </a:r>
          </a:p>
          <a:p>
            <a:pPr lvl="1"/>
            <a:r>
              <a:rPr lang="en-US" dirty="0"/>
              <a:t>And is not entangled with the details of the arithmetic</a:t>
            </a:r>
          </a:p>
          <a:p>
            <a:pPr lvl="2"/>
            <a:endParaRPr lang="en-US" dirty="0"/>
          </a:p>
          <a:p>
            <a:endParaRPr lang="en-US" dirty="0"/>
          </a:p>
        </p:txBody>
      </p:sp>
      <p:sp>
        <p:nvSpPr>
          <p:cNvPr id="2" name="Content Placeholder 2">
            <a:extLst>
              <a:ext uri="{FF2B5EF4-FFF2-40B4-BE49-F238E27FC236}">
                <a16:creationId xmlns:a16="http://schemas.microsoft.com/office/drawing/2014/main" id="{99519F2D-5C66-6848-E527-51079EDC4E54}"/>
              </a:ext>
            </a:extLst>
          </p:cNvPr>
          <p:cNvSpPr txBox="1">
            <a:spLocks/>
          </p:cNvSpPr>
          <p:nvPr/>
        </p:nvSpPr>
        <p:spPr>
          <a:xfrm>
            <a:off x="6094413" y="3859872"/>
            <a:ext cx="5076202" cy="2582882"/>
          </a:xfrm>
          <a:prstGeom prst="rect">
            <a:avLst/>
          </a:prstGeom>
        </p:spPr>
        <p:txBody>
          <a:bodyPr vert="horz" lIns="91416" tIns="45708" rIns="91416" bIns="45708" rtlCol="0">
            <a:normAutofit fontScale="92500" lnSpcReduction="10000"/>
          </a:bodyPr>
          <a:lstStyle>
            <a:lvl1pPr marL="228600" indent="-228600" algn="l" defTabSz="914400" rtl="0" eaLnBrk="1" latinLnBrk="0" hangingPunct="1">
              <a:lnSpc>
                <a:spcPct val="90000"/>
              </a:lnSpc>
              <a:spcBef>
                <a:spcPts val="1000"/>
              </a:spcBef>
              <a:buClr>
                <a:schemeClr val="accent2">
                  <a:lumMod val="75000"/>
                </a:schemeClr>
              </a:buClr>
              <a:buFont typeface="Wingdings" pitchFamily="2" charset="2"/>
              <a:buChar char="q"/>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lumMod val="75000"/>
                </a:schemeClr>
              </a:buClr>
              <a:buFont typeface="Wingdings" pitchFamily="2" charset="2"/>
              <a:buChar char="q"/>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lumMod val="75000"/>
                </a:schemeClr>
              </a:buClr>
              <a:buFont typeface="Wingdings" pitchFamily="2" charset="2"/>
              <a:buChar char="q"/>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lumMod val="75000"/>
                </a:schemeClr>
              </a:buClr>
              <a:buFont typeface="Wingdings" pitchFamily="2" charset="2"/>
              <a:buChar char="q"/>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lumMod val="75000"/>
                </a:schemeClr>
              </a:buClr>
              <a:buFont typeface="Wingdings" pitchFamily="2" charset="2"/>
              <a:buChar char="q"/>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799" dirty="0"/>
              <a:t>If N blocks are sent to the device we need N copies of all block-wise scratch</a:t>
            </a:r>
          </a:p>
          <a:p>
            <a:r>
              <a:rPr lang="en-US" sz="2799" dirty="0"/>
              <a:t>For all data items we need device pointers</a:t>
            </a:r>
          </a:p>
          <a:p>
            <a:r>
              <a:rPr lang="en-US" sz="2799" dirty="0"/>
              <a:t>Code internally decorated with directives</a:t>
            </a:r>
          </a:p>
          <a:p>
            <a:pPr marL="914126" lvl="2" indent="0">
              <a:buNone/>
            </a:pPr>
            <a:endParaRPr lang="en-US" sz="1999" dirty="0"/>
          </a:p>
          <a:p>
            <a:endParaRPr lang="en-US" sz="2799" dirty="0"/>
          </a:p>
        </p:txBody>
      </p:sp>
    </p:spTree>
    <p:extLst>
      <p:ext uri="{BB962C8B-B14F-4D97-AF65-F5344CB8AC3E}">
        <p14:creationId xmlns:p14="http://schemas.microsoft.com/office/powerpoint/2010/main" val="3030226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656AA-AF32-23F8-0F8F-A64808F0B724}"/>
              </a:ext>
            </a:extLst>
          </p:cNvPr>
          <p:cNvSpPr>
            <a:spLocks noGrp="1"/>
          </p:cNvSpPr>
          <p:nvPr>
            <p:ph type="title"/>
          </p:nvPr>
        </p:nvSpPr>
        <p:spPr>
          <a:xfrm>
            <a:off x="837981" y="365924"/>
            <a:ext cx="10512862" cy="661398"/>
          </a:xfrm>
        </p:spPr>
        <p:txBody>
          <a:bodyPr/>
          <a:lstStyle/>
          <a:p>
            <a:r>
              <a:rPr lang="en-US" dirty="0"/>
              <a:t>Code Generators</a:t>
            </a:r>
          </a:p>
        </p:txBody>
      </p:sp>
      <p:sp>
        <p:nvSpPr>
          <p:cNvPr id="3" name="Content Placeholder 2">
            <a:extLst>
              <a:ext uri="{FF2B5EF4-FFF2-40B4-BE49-F238E27FC236}">
                <a16:creationId xmlns:a16="http://schemas.microsoft.com/office/drawing/2014/main" id="{EE469064-0777-7B98-BAEE-C0A6DE72545A}"/>
              </a:ext>
            </a:extLst>
          </p:cNvPr>
          <p:cNvSpPr>
            <a:spLocks noGrp="1"/>
          </p:cNvSpPr>
          <p:nvPr>
            <p:ph idx="1"/>
          </p:nvPr>
        </p:nvSpPr>
        <p:spPr>
          <a:xfrm>
            <a:off x="837981" y="1313409"/>
            <a:ext cx="9021080" cy="4876282"/>
          </a:xfrm>
        </p:spPr>
        <p:txBody>
          <a:bodyPr>
            <a:normAutofit/>
          </a:bodyPr>
          <a:lstStyle/>
          <a:p>
            <a:r>
              <a:rPr lang="en-US" dirty="0"/>
              <a:t>Two Classes</a:t>
            </a:r>
          </a:p>
          <a:p>
            <a:pPr lvl="1"/>
            <a:r>
              <a:rPr lang="en-US" dirty="0"/>
              <a:t>Data packet generators</a:t>
            </a:r>
          </a:p>
          <a:p>
            <a:pPr lvl="2"/>
            <a:r>
              <a:rPr lang="en-US" dirty="0"/>
              <a:t>Parse the interface files </a:t>
            </a:r>
          </a:p>
          <a:p>
            <a:pPr lvl="2"/>
            <a:r>
              <a:rPr lang="en-US" dirty="0"/>
              <a:t>Collect all data to be put into a data packet</a:t>
            </a:r>
          </a:p>
          <a:p>
            <a:pPr lvl="2"/>
            <a:r>
              <a:rPr lang="en-US" dirty="0"/>
              <a:t>Generate code that will flatten all data into data packets</a:t>
            </a:r>
          </a:p>
          <a:p>
            <a:pPr lvl="1"/>
            <a:r>
              <a:rPr lang="en-US" dirty="0"/>
              <a:t>Task function generators</a:t>
            </a:r>
          </a:p>
          <a:p>
            <a:pPr lvl="2"/>
            <a:r>
              <a:rPr lang="en-US" dirty="0"/>
              <a:t>Consolidate functions to be invoked </a:t>
            </a:r>
          </a:p>
          <a:p>
            <a:pPr lvl="2"/>
            <a:r>
              <a:rPr lang="en-US" dirty="0"/>
              <a:t>Bookended by internode communication</a:t>
            </a:r>
          </a:p>
          <a:p>
            <a:pPr lvl="2"/>
            <a:r>
              <a:rPr lang="en-US" dirty="0"/>
              <a:t>Unpack data packets</a:t>
            </a:r>
          </a:p>
          <a:p>
            <a:r>
              <a:rPr lang="en-US" dirty="0"/>
              <a:t>Decorate interface definitions with needed metadata</a:t>
            </a:r>
          </a:p>
          <a:p>
            <a:pPr marL="914126" lvl="2" indent="0">
              <a:buNone/>
            </a:pPr>
            <a:r>
              <a:rPr lang="en-US" dirty="0">
                <a:hlinkClick r:id="rId2"/>
              </a:rPr>
              <a:t>Example</a:t>
            </a:r>
            <a:r>
              <a:rPr lang="en-US" dirty="0"/>
              <a:t> </a:t>
            </a:r>
          </a:p>
        </p:txBody>
      </p:sp>
    </p:spTree>
    <p:extLst>
      <p:ext uri="{BB962C8B-B14F-4D97-AF65-F5344CB8AC3E}">
        <p14:creationId xmlns:p14="http://schemas.microsoft.com/office/powerpoint/2010/main" val="22024422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20FE5BE-D6D7-42CF-8A5E-D501516A65A8}"/>
              </a:ext>
            </a:extLst>
          </p:cNvPr>
          <p:cNvSpPr>
            <a:spLocks noGrp="1"/>
          </p:cNvSpPr>
          <p:nvPr>
            <p:ph type="title"/>
          </p:nvPr>
        </p:nvSpPr>
        <p:spPr>
          <a:xfrm>
            <a:off x="365125" y="243840"/>
            <a:ext cx="11372473" cy="914400"/>
          </a:xfrm>
        </p:spPr>
        <p:txBody>
          <a:bodyPr/>
          <a:lstStyle/>
          <a:p>
            <a:r>
              <a:rPr lang="en-US" dirty="0"/>
              <a:t>Final takeaways</a:t>
            </a:r>
          </a:p>
        </p:txBody>
      </p:sp>
      <p:sp>
        <p:nvSpPr>
          <p:cNvPr id="4" name="Content Placeholder 3">
            <a:extLst>
              <a:ext uri="{FF2B5EF4-FFF2-40B4-BE49-F238E27FC236}">
                <a16:creationId xmlns:a16="http://schemas.microsoft.com/office/drawing/2014/main" id="{9EAF9B28-68BD-45D5-89A7-A961B5872359}"/>
              </a:ext>
            </a:extLst>
          </p:cNvPr>
          <p:cNvSpPr>
            <a:spLocks noGrp="1"/>
          </p:cNvSpPr>
          <p:nvPr>
            <p:ph idx="1"/>
          </p:nvPr>
        </p:nvSpPr>
        <p:spPr>
          <a:xfrm>
            <a:off x="365125" y="1106112"/>
            <a:ext cx="11369675" cy="5050848"/>
          </a:xfrm>
        </p:spPr>
        <p:txBody>
          <a:bodyPr/>
          <a:lstStyle/>
          <a:p>
            <a:r>
              <a:rPr lang="en-US" dirty="0"/>
              <a:t>Requirements gathering and intentional design are indispensable for sustainable software development</a:t>
            </a:r>
          </a:p>
          <a:p>
            <a:r>
              <a:rPr lang="en-US" dirty="0"/>
              <a:t>Many books and online resources available for good design principles</a:t>
            </a:r>
          </a:p>
          <a:p>
            <a:r>
              <a:rPr lang="en-US" dirty="0"/>
              <a:t>Research software poses additional constraints on design because of its exploratory nature</a:t>
            </a:r>
          </a:p>
          <a:p>
            <a:pPr lvl="1"/>
            <a:r>
              <a:rPr lang="en-US" dirty="0"/>
              <a:t>Scientific research software has further challenges</a:t>
            </a:r>
          </a:p>
          <a:p>
            <a:pPr lvl="1"/>
            <a:r>
              <a:rPr lang="en-US" dirty="0"/>
              <a:t>High performance computing research software has even more challenges</a:t>
            </a:r>
          </a:p>
          <a:p>
            <a:pPr lvl="1"/>
            <a:r>
              <a:rPr lang="en-US" dirty="0"/>
              <a:t>That are further exacerbated by the ubiquity of accelerators in platforms</a:t>
            </a:r>
          </a:p>
          <a:p>
            <a:r>
              <a:rPr lang="en-US" dirty="0"/>
              <a:t>Separation of concerns at various granularities, and abstractions enable sustainable software design </a:t>
            </a:r>
          </a:p>
          <a:p>
            <a:pPr marL="0" indent="0">
              <a:buNone/>
            </a:pPr>
            <a:endParaRPr lang="en-US" dirty="0"/>
          </a:p>
        </p:txBody>
      </p:sp>
    </p:spTree>
    <p:extLst>
      <p:ext uri="{BB962C8B-B14F-4D97-AF65-F5344CB8AC3E}">
        <p14:creationId xmlns:p14="http://schemas.microsoft.com/office/powerpoint/2010/main" val="1822663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885C9-0085-AB61-AB08-70EECA001F0C}"/>
              </a:ext>
            </a:extLst>
          </p:cNvPr>
          <p:cNvSpPr>
            <a:spLocks noGrp="1"/>
          </p:cNvSpPr>
          <p:nvPr>
            <p:ph type="title"/>
          </p:nvPr>
        </p:nvSpPr>
        <p:spPr/>
        <p:txBody>
          <a:bodyPr/>
          <a:lstStyle/>
          <a:p>
            <a:r>
              <a:rPr lang="en-US" dirty="0"/>
              <a:t>Designing Software – High Level Phases</a:t>
            </a:r>
          </a:p>
        </p:txBody>
      </p:sp>
      <p:sp>
        <p:nvSpPr>
          <p:cNvPr id="4" name="Rounded Rectangle 3">
            <a:extLst>
              <a:ext uri="{FF2B5EF4-FFF2-40B4-BE49-F238E27FC236}">
                <a16:creationId xmlns:a16="http://schemas.microsoft.com/office/drawing/2014/main" id="{1FA50980-32EC-326F-85DD-3CF03094F555}"/>
              </a:ext>
            </a:extLst>
          </p:cNvPr>
          <p:cNvSpPr/>
          <p:nvPr/>
        </p:nvSpPr>
        <p:spPr>
          <a:xfrm>
            <a:off x="357782" y="2204476"/>
            <a:ext cx="3036711" cy="3485124"/>
          </a:xfrm>
          <a:prstGeom prst="round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marL="342900" indent="-342900">
              <a:buFont typeface="Wingdings" pitchFamily="2" charset="2"/>
              <a:buChar char="q"/>
            </a:pPr>
            <a:r>
              <a:rPr lang="en-US" sz="2400" dirty="0"/>
              <a:t>Features and capabilities</a:t>
            </a:r>
          </a:p>
          <a:p>
            <a:pPr marL="342900" indent="-342900">
              <a:buFont typeface="Wingdings" pitchFamily="2" charset="2"/>
              <a:buChar char="q"/>
            </a:pPr>
            <a:r>
              <a:rPr lang="en-US" sz="2400" dirty="0"/>
              <a:t>Constraints</a:t>
            </a:r>
          </a:p>
          <a:p>
            <a:pPr marL="342900" indent="-342900">
              <a:buFont typeface="Wingdings" pitchFamily="2" charset="2"/>
              <a:buChar char="q"/>
            </a:pPr>
            <a:r>
              <a:rPr lang="en-US" sz="2400" dirty="0"/>
              <a:t>Limitations</a:t>
            </a:r>
          </a:p>
          <a:p>
            <a:pPr marL="342900" indent="-342900">
              <a:buFont typeface="Wingdings" pitchFamily="2" charset="2"/>
              <a:buChar char="q"/>
            </a:pPr>
            <a:r>
              <a:rPr lang="en-US" sz="2400" dirty="0"/>
              <a:t>Target users</a:t>
            </a:r>
          </a:p>
          <a:p>
            <a:pPr marL="342900" indent="-342900">
              <a:buFont typeface="Wingdings" pitchFamily="2" charset="2"/>
              <a:buChar char="q"/>
            </a:pPr>
            <a:r>
              <a:rPr lang="en-US" sz="2400" dirty="0"/>
              <a:t>Other …..</a:t>
            </a:r>
          </a:p>
        </p:txBody>
      </p:sp>
      <p:sp>
        <p:nvSpPr>
          <p:cNvPr id="5" name="TextBox 4">
            <a:extLst>
              <a:ext uri="{FF2B5EF4-FFF2-40B4-BE49-F238E27FC236}">
                <a16:creationId xmlns:a16="http://schemas.microsoft.com/office/drawing/2014/main" id="{FA0D9DE4-2E38-ADA4-2111-58E62395D1CF}"/>
              </a:ext>
            </a:extLst>
          </p:cNvPr>
          <p:cNvSpPr txBox="1"/>
          <p:nvPr/>
        </p:nvSpPr>
        <p:spPr>
          <a:xfrm>
            <a:off x="827790" y="1253483"/>
            <a:ext cx="2243819" cy="1098762"/>
          </a:xfrm>
          <a:prstGeom prst="rect">
            <a:avLst/>
          </a:prstGeom>
          <a:noFill/>
        </p:spPr>
        <p:txBody>
          <a:bodyPr wrap="none" lIns="118872" tIns="91440" rIns="118872" bIns="91440" rtlCol="0" anchor="ctr" anchorCtr="0">
            <a:spAutoFit/>
          </a:bodyPr>
          <a:lstStyle/>
          <a:p>
            <a:pPr>
              <a:lnSpc>
                <a:spcPct val="90000"/>
              </a:lnSpc>
            </a:pPr>
            <a:r>
              <a:rPr lang="en-US" sz="2400" dirty="0"/>
              <a:t>Requirements </a:t>
            </a:r>
          </a:p>
          <a:p>
            <a:pPr>
              <a:lnSpc>
                <a:spcPct val="90000"/>
              </a:lnSpc>
            </a:pPr>
            <a:r>
              <a:rPr lang="en-US" sz="2400" dirty="0"/>
              <a:t>gathering</a:t>
            </a:r>
          </a:p>
          <a:p>
            <a:pPr algn="l">
              <a:lnSpc>
                <a:spcPct val="90000"/>
              </a:lnSpc>
            </a:pPr>
            <a:endParaRPr lang="en-US" dirty="0"/>
          </a:p>
        </p:txBody>
      </p:sp>
      <p:sp>
        <p:nvSpPr>
          <p:cNvPr id="6" name="Rounded Rectangle 5">
            <a:extLst>
              <a:ext uri="{FF2B5EF4-FFF2-40B4-BE49-F238E27FC236}">
                <a16:creationId xmlns:a16="http://schemas.microsoft.com/office/drawing/2014/main" id="{4C39241D-5C09-4307-67AD-F23DB0AB60AA}"/>
              </a:ext>
            </a:extLst>
          </p:cNvPr>
          <p:cNvSpPr/>
          <p:nvPr/>
        </p:nvSpPr>
        <p:spPr>
          <a:xfrm>
            <a:off x="3579447" y="2204476"/>
            <a:ext cx="3617417" cy="3485124"/>
          </a:xfrm>
          <a:prstGeom prst="round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marL="342900" indent="-342900">
              <a:buFont typeface="Wingdings" pitchFamily="2" charset="2"/>
              <a:buChar char="q"/>
            </a:pPr>
            <a:r>
              <a:rPr lang="en-US" sz="2400" dirty="0"/>
              <a:t>Understand design space</a:t>
            </a:r>
          </a:p>
          <a:p>
            <a:pPr marL="342900" indent="-342900">
              <a:buFont typeface="Wingdings" pitchFamily="2" charset="2"/>
              <a:buChar char="q"/>
            </a:pPr>
            <a:r>
              <a:rPr lang="en-US" sz="2400" dirty="0"/>
              <a:t>Decompose into high level components</a:t>
            </a:r>
          </a:p>
          <a:p>
            <a:pPr marL="342900" indent="-342900">
              <a:buFont typeface="Wingdings" pitchFamily="2" charset="2"/>
              <a:buChar char="q"/>
            </a:pPr>
            <a:r>
              <a:rPr lang="en-US" sz="2400" dirty="0"/>
              <a:t>Bin components into types</a:t>
            </a:r>
          </a:p>
        </p:txBody>
      </p:sp>
      <p:sp>
        <p:nvSpPr>
          <p:cNvPr id="7" name="TextBox 6">
            <a:extLst>
              <a:ext uri="{FF2B5EF4-FFF2-40B4-BE49-F238E27FC236}">
                <a16:creationId xmlns:a16="http://schemas.microsoft.com/office/drawing/2014/main" id="{2633D9E3-0DB7-838E-127A-B1FC97FE7133}"/>
              </a:ext>
            </a:extLst>
          </p:cNvPr>
          <p:cNvSpPr txBox="1"/>
          <p:nvPr/>
        </p:nvSpPr>
        <p:spPr>
          <a:xfrm>
            <a:off x="4163653" y="1431575"/>
            <a:ext cx="2449004" cy="766364"/>
          </a:xfrm>
          <a:prstGeom prst="rect">
            <a:avLst/>
          </a:prstGeom>
          <a:noFill/>
        </p:spPr>
        <p:txBody>
          <a:bodyPr wrap="none" lIns="118872" tIns="91440" rIns="118872" bIns="91440" rtlCol="0" anchor="ctr" anchorCtr="0">
            <a:spAutoFit/>
          </a:bodyPr>
          <a:lstStyle/>
          <a:p>
            <a:pPr>
              <a:lnSpc>
                <a:spcPct val="90000"/>
              </a:lnSpc>
            </a:pPr>
            <a:r>
              <a:rPr lang="en-US" sz="2400" dirty="0"/>
              <a:t> Decomposition </a:t>
            </a:r>
          </a:p>
          <a:p>
            <a:pPr algn="l">
              <a:lnSpc>
                <a:spcPct val="90000"/>
              </a:lnSpc>
            </a:pPr>
            <a:endParaRPr lang="en-US" dirty="0"/>
          </a:p>
        </p:txBody>
      </p:sp>
      <p:sp>
        <p:nvSpPr>
          <p:cNvPr id="8" name="Rounded Rectangle 7">
            <a:extLst>
              <a:ext uri="{FF2B5EF4-FFF2-40B4-BE49-F238E27FC236}">
                <a16:creationId xmlns:a16="http://schemas.microsoft.com/office/drawing/2014/main" id="{AB44A520-B698-3423-B712-EB569E19AB6A}"/>
              </a:ext>
            </a:extLst>
          </p:cNvPr>
          <p:cNvSpPr/>
          <p:nvPr/>
        </p:nvSpPr>
        <p:spPr>
          <a:xfrm>
            <a:off x="7435818" y="2204476"/>
            <a:ext cx="3868204" cy="3485124"/>
          </a:xfrm>
          <a:prstGeom prst="round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marL="342900" indent="-342900">
              <a:buFont typeface="Wingdings" pitchFamily="2" charset="2"/>
              <a:buChar char="q"/>
            </a:pPr>
            <a:r>
              <a:rPr lang="en-US" sz="2400" dirty="0"/>
              <a:t>Understand component hierarchy</a:t>
            </a:r>
          </a:p>
          <a:p>
            <a:pPr marL="342900" indent="-342900">
              <a:buFont typeface="Wingdings" pitchFamily="2" charset="2"/>
              <a:buChar char="q"/>
            </a:pPr>
            <a:r>
              <a:rPr lang="en-US" sz="2400" dirty="0"/>
              <a:t>Figure out connectivity among components </a:t>
            </a:r>
          </a:p>
          <a:p>
            <a:pPr marL="342900" indent="-342900">
              <a:buFont typeface="Wingdings" pitchFamily="2" charset="2"/>
              <a:buChar char="q"/>
            </a:pPr>
            <a:r>
              <a:rPr lang="en-US" sz="2400" dirty="0"/>
              <a:t>Articulate dependencies</a:t>
            </a:r>
          </a:p>
        </p:txBody>
      </p:sp>
      <p:sp>
        <p:nvSpPr>
          <p:cNvPr id="10" name="TextBox 9">
            <a:extLst>
              <a:ext uri="{FF2B5EF4-FFF2-40B4-BE49-F238E27FC236}">
                <a16:creationId xmlns:a16="http://schemas.microsoft.com/office/drawing/2014/main" id="{69FE6956-13C8-A349-28BA-03AEB7764C04}"/>
              </a:ext>
            </a:extLst>
          </p:cNvPr>
          <p:cNvSpPr txBox="1"/>
          <p:nvPr/>
        </p:nvSpPr>
        <p:spPr>
          <a:xfrm>
            <a:off x="8311628" y="1398929"/>
            <a:ext cx="1918410" cy="766364"/>
          </a:xfrm>
          <a:prstGeom prst="rect">
            <a:avLst/>
          </a:prstGeom>
          <a:noFill/>
        </p:spPr>
        <p:txBody>
          <a:bodyPr wrap="none" lIns="118872" tIns="91440" rIns="118872" bIns="91440" rtlCol="0" anchor="ctr" anchorCtr="0">
            <a:spAutoFit/>
          </a:bodyPr>
          <a:lstStyle/>
          <a:p>
            <a:pPr>
              <a:lnSpc>
                <a:spcPct val="90000"/>
              </a:lnSpc>
            </a:pPr>
            <a:r>
              <a:rPr lang="en-US" sz="2400" dirty="0"/>
              <a:t>Connectivity</a:t>
            </a:r>
          </a:p>
          <a:p>
            <a:pPr algn="l">
              <a:lnSpc>
                <a:spcPct val="90000"/>
              </a:lnSpc>
            </a:pPr>
            <a:endParaRPr lang="en-US" dirty="0"/>
          </a:p>
        </p:txBody>
      </p:sp>
    </p:spTree>
    <p:extLst>
      <p:ext uri="{BB962C8B-B14F-4D97-AF65-F5344CB8AC3E}">
        <p14:creationId xmlns:p14="http://schemas.microsoft.com/office/powerpoint/2010/main" val="1703872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C7A2BF5-DB7A-E642-B501-8F10E157011B}"/>
              </a:ext>
            </a:extLst>
          </p:cNvPr>
          <p:cNvSpPr>
            <a:spLocks noGrp="1"/>
          </p:cNvSpPr>
          <p:nvPr>
            <p:ph type="title"/>
          </p:nvPr>
        </p:nvSpPr>
        <p:spPr>
          <a:xfrm>
            <a:off x="408175" y="325677"/>
            <a:ext cx="11372473" cy="914400"/>
          </a:xfrm>
        </p:spPr>
        <p:txBody>
          <a:bodyPr/>
          <a:lstStyle/>
          <a:p>
            <a:r>
              <a:rPr lang="en-US" dirty="0"/>
              <a:t>Example 1 – Problem Description </a:t>
            </a:r>
          </a:p>
        </p:txBody>
      </p:sp>
      <p:sp>
        <p:nvSpPr>
          <p:cNvPr id="2" name="TextBox 1">
            <a:extLst>
              <a:ext uri="{FF2B5EF4-FFF2-40B4-BE49-F238E27FC236}">
                <a16:creationId xmlns:a16="http://schemas.microsoft.com/office/drawing/2014/main" id="{4C439045-FCA2-2014-FEB7-A07E45870135}"/>
              </a:ext>
            </a:extLst>
          </p:cNvPr>
          <p:cNvSpPr txBox="1"/>
          <p:nvPr/>
        </p:nvSpPr>
        <p:spPr>
          <a:xfrm>
            <a:off x="739035" y="1073794"/>
            <a:ext cx="10083452" cy="1929759"/>
          </a:xfrm>
          <a:prstGeom prst="rect">
            <a:avLst/>
          </a:prstGeom>
          <a:noFill/>
        </p:spPr>
        <p:txBody>
          <a:bodyPr wrap="square" lIns="118872" tIns="91440" rIns="118872" bIns="91440" rtlCol="0" anchor="ctr" anchorCtr="0">
            <a:spAutoFit/>
          </a:bodyPr>
          <a:lstStyle/>
          <a:p>
            <a:pPr algn="l">
              <a:lnSpc>
                <a:spcPct val="90000"/>
              </a:lnSpc>
            </a:pPr>
            <a:r>
              <a:rPr lang="en-US" dirty="0"/>
              <a:t>We have a house with exterior walls made of single material of thickness L</a:t>
            </a:r>
            <a:r>
              <a:rPr lang="en-US" baseline="-25000" dirty="0"/>
              <a:t>x</a:t>
            </a:r>
          </a:p>
          <a:p>
            <a:pPr algn="l">
              <a:lnSpc>
                <a:spcPct val="90000"/>
              </a:lnSpc>
            </a:pPr>
            <a:r>
              <a:rPr lang="en-US" dirty="0"/>
              <a:t>The wall has some water pipes shown in the picture. </a:t>
            </a:r>
          </a:p>
          <a:p>
            <a:pPr algn="l">
              <a:lnSpc>
                <a:spcPct val="90000"/>
              </a:lnSpc>
            </a:pPr>
            <a:endParaRPr lang="en-US" dirty="0"/>
          </a:p>
          <a:p>
            <a:pPr algn="l">
              <a:lnSpc>
                <a:spcPct val="90000"/>
              </a:lnSpc>
            </a:pPr>
            <a:r>
              <a:rPr lang="en-US" dirty="0"/>
              <a:t>The inside temperature is kept at 70 degrees. But outside temperature is expected to be -40 degrees for 15.5 hours.  </a:t>
            </a:r>
          </a:p>
          <a:p>
            <a:pPr algn="l">
              <a:lnSpc>
                <a:spcPct val="90000"/>
              </a:lnSpc>
            </a:pPr>
            <a:endParaRPr lang="en-US" dirty="0"/>
          </a:p>
          <a:p>
            <a:pPr algn="l">
              <a:lnSpc>
                <a:spcPct val="90000"/>
              </a:lnSpc>
            </a:pPr>
            <a:r>
              <a:rPr lang="en-US" dirty="0"/>
              <a:t>Will the pipes freeze before the storm is over</a:t>
            </a:r>
          </a:p>
        </p:txBody>
      </p:sp>
      <p:pic>
        <p:nvPicPr>
          <p:cNvPr id="6" name="Picture 5">
            <a:extLst>
              <a:ext uri="{FF2B5EF4-FFF2-40B4-BE49-F238E27FC236}">
                <a16:creationId xmlns:a16="http://schemas.microsoft.com/office/drawing/2014/main" id="{C9174917-B47A-5964-848F-DEB3367745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533" y="3163573"/>
            <a:ext cx="6337300" cy="3644900"/>
          </a:xfrm>
          <a:prstGeom prst="rect">
            <a:avLst/>
          </a:prstGeom>
        </p:spPr>
      </p:pic>
    </p:spTree>
    <p:extLst>
      <p:ext uri="{BB962C8B-B14F-4D97-AF65-F5344CB8AC3E}">
        <p14:creationId xmlns:p14="http://schemas.microsoft.com/office/powerpoint/2010/main" val="3878874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BA06E-A4E1-9519-6CEC-5B4B39A0E042}"/>
              </a:ext>
            </a:extLst>
          </p:cNvPr>
          <p:cNvSpPr>
            <a:spLocks noGrp="1"/>
          </p:cNvSpPr>
          <p:nvPr>
            <p:ph type="title"/>
          </p:nvPr>
        </p:nvSpPr>
        <p:spPr/>
        <p:txBody>
          <a:bodyPr/>
          <a:lstStyle/>
          <a:p>
            <a:r>
              <a:rPr lang="en-US" dirty="0"/>
              <a:t>Requirements gathering </a:t>
            </a:r>
          </a:p>
        </p:txBody>
      </p:sp>
      <p:sp>
        <p:nvSpPr>
          <p:cNvPr id="3" name="Content Placeholder 2">
            <a:extLst>
              <a:ext uri="{FF2B5EF4-FFF2-40B4-BE49-F238E27FC236}">
                <a16:creationId xmlns:a16="http://schemas.microsoft.com/office/drawing/2014/main" id="{AA632C3A-E42B-55EE-B676-A76A379F5AD8}"/>
              </a:ext>
            </a:extLst>
          </p:cNvPr>
          <p:cNvSpPr>
            <a:spLocks noGrp="1"/>
          </p:cNvSpPr>
          <p:nvPr>
            <p:ph idx="1"/>
          </p:nvPr>
        </p:nvSpPr>
        <p:spPr>
          <a:xfrm>
            <a:off x="1135018" y="1432558"/>
            <a:ext cx="9242695" cy="4489269"/>
          </a:xfrm>
        </p:spPr>
        <p:txBody>
          <a:bodyPr/>
          <a:lstStyle/>
          <a:p>
            <a:r>
              <a:rPr lang="en-US" sz="2800" dirty="0"/>
              <a:t>To solve heat equation we need:</a:t>
            </a:r>
          </a:p>
          <a:p>
            <a:pPr lvl="1"/>
            <a:r>
              <a:rPr lang="en-US" sz="2400" dirty="0"/>
              <a:t>a discretization scheme</a:t>
            </a:r>
          </a:p>
          <a:p>
            <a:pPr lvl="1"/>
            <a:r>
              <a:rPr lang="en-US" sz="2400" dirty="0"/>
              <a:t>a driver for running and book-keeping </a:t>
            </a:r>
          </a:p>
          <a:p>
            <a:pPr lvl="1"/>
            <a:r>
              <a:rPr lang="en-US" sz="2400" dirty="0"/>
              <a:t>an integration method to evolve solution</a:t>
            </a:r>
          </a:p>
          <a:p>
            <a:pPr lvl="1"/>
            <a:r>
              <a:rPr lang="en-US" sz="2400" dirty="0"/>
              <a:t>Initial conditions</a:t>
            </a:r>
          </a:p>
          <a:p>
            <a:pPr lvl="1"/>
            <a:r>
              <a:rPr lang="en-US" sz="2400" dirty="0"/>
              <a:t>Boundary conditions</a:t>
            </a:r>
          </a:p>
          <a:p>
            <a:r>
              <a:rPr lang="en-US" sz="2800" dirty="0"/>
              <a:t>To make sure that we are doing it correctly we need:</a:t>
            </a:r>
          </a:p>
          <a:p>
            <a:pPr lvl="1"/>
            <a:r>
              <a:rPr lang="en-US" sz="2400" dirty="0"/>
              <a:t>Ways to inspect the results</a:t>
            </a:r>
          </a:p>
          <a:p>
            <a:pPr lvl="1"/>
            <a:r>
              <a:rPr lang="en-US" sz="2400" dirty="0"/>
              <a:t>Ways of verification</a:t>
            </a:r>
          </a:p>
          <a:p>
            <a:endParaRPr lang="en-US" dirty="0"/>
          </a:p>
        </p:txBody>
      </p:sp>
    </p:spTree>
    <p:extLst>
      <p:ext uri="{BB962C8B-B14F-4D97-AF65-F5344CB8AC3E}">
        <p14:creationId xmlns:p14="http://schemas.microsoft.com/office/powerpoint/2010/main" val="1028985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ED41C-1F2F-0CD9-BD98-5C268144F0F1}"/>
              </a:ext>
            </a:extLst>
          </p:cNvPr>
          <p:cNvSpPr>
            <a:spLocks noGrp="1"/>
          </p:cNvSpPr>
          <p:nvPr>
            <p:ph type="title"/>
          </p:nvPr>
        </p:nvSpPr>
        <p:spPr/>
        <p:txBody>
          <a:bodyPr/>
          <a:lstStyle/>
          <a:p>
            <a:r>
              <a:rPr lang="en-US" dirty="0"/>
              <a:t>Decomposition</a:t>
            </a:r>
          </a:p>
        </p:txBody>
      </p:sp>
      <p:sp>
        <p:nvSpPr>
          <p:cNvPr id="3" name="Content Placeholder 2">
            <a:extLst>
              <a:ext uri="{FF2B5EF4-FFF2-40B4-BE49-F238E27FC236}">
                <a16:creationId xmlns:a16="http://schemas.microsoft.com/office/drawing/2014/main" id="{E86A1A1D-89C4-8A73-4364-CBEAE0130AEC}"/>
              </a:ext>
            </a:extLst>
          </p:cNvPr>
          <p:cNvSpPr>
            <a:spLocks noGrp="1"/>
          </p:cNvSpPr>
          <p:nvPr>
            <p:ph idx="1"/>
          </p:nvPr>
        </p:nvSpPr>
        <p:spPr>
          <a:xfrm>
            <a:off x="365760" y="1325880"/>
            <a:ext cx="4352996" cy="4798907"/>
          </a:xfrm>
        </p:spPr>
        <p:txBody>
          <a:bodyPr/>
          <a:lstStyle/>
          <a:p>
            <a:pPr marL="0" indent="0" algn="ctr">
              <a:buNone/>
            </a:pPr>
            <a:r>
              <a:rPr lang="en-US" dirty="0"/>
              <a:t>This is a small design space</a:t>
            </a:r>
          </a:p>
          <a:p>
            <a:pPr>
              <a:buClr>
                <a:srgbClr val="C00000"/>
              </a:buClr>
              <a:buFont typeface="Wingdings" pitchFamily="2" charset="2"/>
              <a:buChar char="q"/>
            </a:pPr>
            <a:r>
              <a:rPr lang="en-US" dirty="0"/>
              <a:t>Several requirements can directly map to components – in this instance functions</a:t>
            </a:r>
          </a:p>
          <a:p>
            <a:pPr lvl="1">
              <a:buClr>
                <a:srgbClr val="C00000"/>
              </a:buClr>
              <a:buFont typeface="Wingdings" pitchFamily="2" charset="2"/>
              <a:buChar char="q"/>
            </a:pPr>
            <a:r>
              <a:rPr lang="en-US" dirty="0"/>
              <a:t>Driver</a:t>
            </a:r>
          </a:p>
          <a:p>
            <a:pPr lvl="1">
              <a:buClr>
                <a:srgbClr val="C00000"/>
              </a:buClr>
              <a:buFont typeface="Wingdings" pitchFamily="2" charset="2"/>
              <a:buChar char="q"/>
            </a:pPr>
            <a:r>
              <a:rPr lang="en-US" dirty="0"/>
              <a:t>Initialization – data containers</a:t>
            </a:r>
          </a:p>
          <a:p>
            <a:pPr lvl="1">
              <a:buClr>
                <a:srgbClr val="C00000"/>
              </a:buClr>
              <a:buFont typeface="Wingdings" pitchFamily="2" charset="2"/>
              <a:buChar char="q"/>
            </a:pPr>
            <a:r>
              <a:rPr lang="en-US" dirty="0"/>
              <a:t>Mesh initialization – applying initial conditions</a:t>
            </a:r>
          </a:p>
          <a:p>
            <a:pPr lvl="1">
              <a:buClr>
                <a:srgbClr val="C00000"/>
              </a:buClr>
              <a:buFont typeface="Wingdings" pitchFamily="2" charset="2"/>
              <a:buChar char="q"/>
            </a:pPr>
            <a:r>
              <a:rPr lang="en-US" dirty="0"/>
              <a:t>Integrator</a:t>
            </a:r>
          </a:p>
          <a:p>
            <a:pPr lvl="1">
              <a:buClr>
                <a:srgbClr val="C00000"/>
              </a:buClr>
              <a:buFont typeface="Wingdings" pitchFamily="2" charset="2"/>
              <a:buChar char="q"/>
            </a:pPr>
            <a:r>
              <a:rPr lang="en-US" dirty="0"/>
              <a:t>I/O</a:t>
            </a:r>
          </a:p>
          <a:p>
            <a:pPr lvl="1">
              <a:buClr>
                <a:srgbClr val="C00000"/>
              </a:buClr>
              <a:buFont typeface="Wingdings" pitchFamily="2" charset="2"/>
              <a:buChar char="q"/>
            </a:pPr>
            <a:r>
              <a:rPr lang="en-US" dirty="0"/>
              <a:t>Boundary conditions</a:t>
            </a:r>
          </a:p>
          <a:p>
            <a:pPr lvl="1">
              <a:buClr>
                <a:srgbClr val="C00000"/>
              </a:buClr>
              <a:buFont typeface="Wingdings" pitchFamily="2" charset="2"/>
              <a:buChar char="q"/>
            </a:pPr>
            <a:r>
              <a:rPr lang="en-US" dirty="0"/>
              <a:t>Comparison utility</a:t>
            </a:r>
          </a:p>
          <a:p>
            <a:endParaRPr lang="en-US" dirty="0"/>
          </a:p>
          <a:p>
            <a:pPr lvl="2"/>
            <a:endParaRPr lang="en-US" dirty="0"/>
          </a:p>
        </p:txBody>
      </p:sp>
      <p:sp>
        <p:nvSpPr>
          <p:cNvPr id="4" name="Content Placeholder 2">
            <a:extLst>
              <a:ext uri="{FF2B5EF4-FFF2-40B4-BE49-F238E27FC236}">
                <a16:creationId xmlns:a16="http://schemas.microsoft.com/office/drawing/2014/main" id="{0591D631-CE85-82AC-5579-D9B9D0EDD0CE}"/>
              </a:ext>
            </a:extLst>
          </p:cNvPr>
          <p:cNvSpPr txBox="1">
            <a:spLocks/>
          </p:cNvSpPr>
          <p:nvPr/>
        </p:nvSpPr>
        <p:spPr bwMode="auto">
          <a:xfrm>
            <a:off x="5455004" y="1329856"/>
            <a:ext cx="6368061" cy="47091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rgbClr val="C00000"/>
              </a:buClr>
              <a:buFont typeface="Wingdings" pitchFamily="2" charset="2"/>
              <a:buChar char="q"/>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rgbClr val="C00000"/>
              </a:buClr>
              <a:buFont typeface="Wingdings" pitchFamily="2" charset="2"/>
              <a:buChar char="q"/>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rgbClr val="C00000"/>
              </a:buClr>
              <a:buFont typeface="Wingdings" pitchFamily="2" charset="2"/>
              <a:buChar char="q"/>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rgbClr val="C00000"/>
              </a:buClr>
              <a:buFont typeface="Wingdings" pitchFamily="2" charset="2"/>
              <a:buChar char="q"/>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rgbClr val="C00000"/>
              </a:buClr>
              <a:buFont typeface="Wingdings" pitchFamily="2" charset="2"/>
              <a:buChar char="q"/>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a:t>Binning components</a:t>
            </a:r>
          </a:p>
          <a:p>
            <a:r>
              <a:rPr lang="en-US" dirty="0"/>
              <a:t>Components that will work for any application of heat equation</a:t>
            </a:r>
          </a:p>
          <a:p>
            <a:pPr lvl="1"/>
            <a:r>
              <a:rPr lang="en-US" dirty="0"/>
              <a:t>Driver</a:t>
            </a:r>
          </a:p>
          <a:p>
            <a:pPr lvl="1"/>
            <a:r>
              <a:rPr lang="en-US" dirty="0"/>
              <a:t>Initialization – data containers</a:t>
            </a:r>
          </a:p>
          <a:p>
            <a:pPr lvl="1"/>
            <a:r>
              <a:rPr lang="en-US" dirty="0"/>
              <a:t>I/O </a:t>
            </a:r>
          </a:p>
          <a:p>
            <a:pPr lvl="1"/>
            <a:r>
              <a:rPr lang="en-US" dirty="0"/>
              <a:t>Comparison utility</a:t>
            </a:r>
          </a:p>
          <a:p>
            <a:r>
              <a:rPr lang="en-US" dirty="0"/>
              <a:t>Components that are </a:t>
            </a:r>
          </a:p>
          <a:p>
            <a:pPr lvl="1"/>
            <a:r>
              <a:rPr lang="en-US" dirty="0"/>
              <a:t>Mesh initialization – applying initial conditions</a:t>
            </a:r>
          </a:p>
          <a:p>
            <a:pPr lvl="1"/>
            <a:r>
              <a:rPr lang="en-US" dirty="0"/>
              <a:t>Integrator</a:t>
            </a:r>
          </a:p>
          <a:p>
            <a:pPr lvl="1"/>
            <a:r>
              <a:rPr lang="en-US" dirty="0"/>
              <a:t>Boundary conditions</a:t>
            </a:r>
          </a:p>
          <a:p>
            <a:pPr lvl="1"/>
            <a:endParaRPr lang="en-US" dirty="0"/>
          </a:p>
          <a:p>
            <a:pPr lvl="1"/>
            <a:endParaRPr lang="en-US" dirty="0"/>
          </a:p>
          <a:p>
            <a:endParaRPr lang="en-US" dirty="0"/>
          </a:p>
          <a:p>
            <a:endParaRPr lang="en-US" dirty="0"/>
          </a:p>
          <a:p>
            <a:pPr lvl="2"/>
            <a:endParaRPr lang="en-US" dirty="0"/>
          </a:p>
        </p:txBody>
      </p:sp>
    </p:spTree>
    <p:extLst>
      <p:ext uri="{BB962C8B-B14F-4D97-AF65-F5344CB8AC3E}">
        <p14:creationId xmlns:p14="http://schemas.microsoft.com/office/powerpoint/2010/main" val="2702291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AE883-856A-9179-F3D3-F2497D15FC2D}"/>
              </a:ext>
            </a:extLst>
          </p:cNvPr>
          <p:cNvSpPr>
            <a:spLocks noGrp="1"/>
          </p:cNvSpPr>
          <p:nvPr>
            <p:ph type="title"/>
          </p:nvPr>
        </p:nvSpPr>
        <p:spPr/>
        <p:txBody>
          <a:bodyPr/>
          <a:lstStyle/>
          <a:p>
            <a:r>
              <a:rPr lang="en-US" dirty="0"/>
              <a:t>Connectivity</a:t>
            </a:r>
          </a:p>
        </p:txBody>
      </p:sp>
      <p:sp>
        <p:nvSpPr>
          <p:cNvPr id="4" name="Rectangle 3">
            <a:extLst>
              <a:ext uri="{FF2B5EF4-FFF2-40B4-BE49-F238E27FC236}">
                <a16:creationId xmlns:a16="http://schemas.microsoft.com/office/drawing/2014/main" id="{989279D3-B80F-8530-261E-E5E2AB75C171}"/>
              </a:ext>
            </a:extLst>
          </p:cNvPr>
          <p:cNvSpPr/>
          <p:nvPr/>
        </p:nvSpPr>
        <p:spPr>
          <a:xfrm>
            <a:off x="1793347" y="3163146"/>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Initialize</a:t>
            </a:r>
          </a:p>
          <a:p>
            <a:pPr algn="ctr">
              <a:lnSpc>
                <a:spcPct val="90000"/>
              </a:lnSpc>
            </a:pPr>
            <a:r>
              <a:rPr lang="en-US" sz="2000" dirty="0">
                <a:solidFill>
                  <a:schemeClr val="bg1"/>
                </a:solidFill>
              </a:rPr>
              <a:t>Data containers </a:t>
            </a:r>
          </a:p>
        </p:txBody>
      </p:sp>
      <p:sp>
        <p:nvSpPr>
          <p:cNvPr id="5" name="Rectangle 4">
            <a:extLst>
              <a:ext uri="{FF2B5EF4-FFF2-40B4-BE49-F238E27FC236}">
                <a16:creationId xmlns:a16="http://schemas.microsoft.com/office/drawing/2014/main" id="{3A568FFD-E545-9339-B2DF-228BB36AB6CE}"/>
              </a:ext>
            </a:extLst>
          </p:cNvPr>
          <p:cNvSpPr/>
          <p:nvPr/>
        </p:nvSpPr>
        <p:spPr>
          <a:xfrm>
            <a:off x="3376046" y="1325880"/>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Mesh generation </a:t>
            </a:r>
          </a:p>
        </p:txBody>
      </p:sp>
      <p:sp>
        <p:nvSpPr>
          <p:cNvPr id="6" name="Rectangle 5">
            <a:extLst>
              <a:ext uri="{FF2B5EF4-FFF2-40B4-BE49-F238E27FC236}">
                <a16:creationId xmlns:a16="http://schemas.microsoft.com/office/drawing/2014/main" id="{8EC54E20-50FC-B428-0228-DA208C531818}"/>
              </a:ext>
            </a:extLst>
          </p:cNvPr>
          <p:cNvSpPr/>
          <p:nvPr/>
        </p:nvSpPr>
        <p:spPr>
          <a:xfrm>
            <a:off x="8016698" y="3163145"/>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Write results</a:t>
            </a:r>
          </a:p>
        </p:txBody>
      </p:sp>
      <p:sp>
        <p:nvSpPr>
          <p:cNvPr id="7" name="Rectangle 6">
            <a:extLst>
              <a:ext uri="{FF2B5EF4-FFF2-40B4-BE49-F238E27FC236}">
                <a16:creationId xmlns:a16="http://schemas.microsoft.com/office/drawing/2014/main" id="{4A7CE046-DBB6-6989-A4CD-465ED83FA3FE}"/>
              </a:ext>
            </a:extLst>
          </p:cNvPr>
          <p:cNvSpPr/>
          <p:nvPr/>
        </p:nvSpPr>
        <p:spPr>
          <a:xfrm>
            <a:off x="6614186" y="1325880"/>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Compare results</a:t>
            </a:r>
          </a:p>
        </p:txBody>
      </p:sp>
      <p:sp>
        <p:nvSpPr>
          <p:cNvPr id="8" name="Rectangle 7">
            <a:extLst>
              <a:ext uri="{FF2B5EF4-FFF2-40B4-BE49-F238E27FC236}">
                <a16:creationId xmlns:a16="http://schemas.microsoft.com/office/drawing/2014/main" id="{6FD137E0-559A-87C9-44A4-CC05DDF1ABF4}"/>
              </a:ext>
            </a:extLst>
          </p:cNvPr>
          <p:cNvSpPr/>
          <p:nvPr/>
        </p:nvSpPr>
        <p:spPr>
          <a:xfrm>
            <a:off x="1811247" y="5054034"/>
            <a:ext cx="1502658"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Initial conditions</a:t>
            </a:r>
          </a:p>
        </p:txBody>
      </p:sp>
      <p:sp>
        <p:nvSpPr>
          <p:cNvPr id="9" name="Rectangle 8">
            <a:extLst>
              <a:ext uri="{FF2B5EF4-FFF2-40B4-BE49-F238E27FC236}">
                <a16:creationId xmlns:a16="http://schemas.microsoft.com/office/drawing/2014/main" id="{190B5BC9-4149-266B-9864-EA6BCB153E61}"/>
              </a:ext>
            </a:extLst>
          </p:cNvPr>
          <p:cNvSpPr/>
          <p:nvPr/>
        </p:nvSpPr>
        <p:spPr>
          <a:xfrm>
            <a:off x="4901848" y="5000410"/>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Boundary conditions</a:t>
            </a:r>
          </a:p>
        </p:txBody>
      </p:sp>
      <p:sp>
        <p:nvSpPr>
          <p:cNvPr id="10" name="Rectangle 9">
            <a:extLst>
              <a:ext uri="{FF2B5EF4-FFF2-40B4-BE49-F238E27FC236}">
                <a16:creationId xmlns:a16="http://schemas.microsoft.com/office/drawing/2014/main" id="{6703A828-C79C-704E-ECEF-42204011EEA5}"/>
              </a:ext>
            </a:extLst>
          </p:cNvPr>
          <p:cNvSpPr/>
          <p:nvPr/>
        </p:nvSpPr>
        <p:spPr>
          <a:xfrm>
            <a:off x="8016698" y="4897539"/>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Integrator</a:t>
            </a:r>
          </a:p>
        </p:txBody>
      </p:sp>
      <p:sp>
        <p:nvSpPr>
          <p:cNvPr id="15" name="Rectangle 14">
            <a:extLst>
              <a:ext uri="{FF2B5EF4-FFF2-40B4-BE49-F238E27FC236}">
                <a16:creationId xmlns:a16="http://schemas.microsoft.com/office/drawing/2014/main" id="{5E033F01-623E-CC47-EABA-D27C2B93CDC7}"/>
              </a:ext>
            </a:extLst>
          </p:cNvPr>
          <p:cNvSpPr/>
          <p:nvPr/>
        </p:nvSpPr>
        <p:spPr>
          <a:xfrm>
            <a:off x="4905022" y="3163145"/>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Driver</a:t>
            </a:r>
          </a:p>
        </p:txBody>
      </p:sp>
      <p:cxnSp>
        <p:nvCxnSpPr>
          <p:cNvPr id="17" name="Elbow Connector 16">
            <a:extLst>
              <a:ext uri="{FF2B5EF4-FFF2-40B4-BE49-F238E27FC236}">
                <a16:creationId xmlns:a16="http://schemas.microsoft.com/office/drawing/2014/main" id="{A38D779F-6B35-0358-9330-4D1D3C9E202A}"/>
              </a:ext>
            </a:extLst>
          </p:cNvPr>
          <p:cNvCxnSpPr>
            <a:stCxn id="15" idx="2"/>
            <a:endCxn id="9" idx="0"/>
          </p:cNvCxnSpPr>
          <p:nvPr/>
        </p:nvCxnSpPr>
        <p:spPr>
          <a:xfrm rot="5400000">
            <a:off x="5317686" y="4655924"/>
            <a:ext cx="685798" cy="3174"/>
          </a:xfrm>
          <a:prstGeom prst="bentConnector3">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0620B30-5D0E-FC88-5E7A-83AB6944C884}"/>
              </a:ext>
            </a:extLst>
          </p:cNvPr>
          <p:cNvCxnSpPr>
            <a:stCxn id="15" idx="3"/>
            <a:endCxn id="6" idx="1"/>
          </p:cNvCxnSpPr>
          <p:nvPr/>
        </p:nvCxnSpPr>
        <p:spPr>
          <a:xfrm>
            <a:off x="6419321" y="3738879"/>
            <a:ext cx="1597377"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002BEF6-CF6E-B6E6-9FFB-47DB56C7C713}"/>
              </a:ext>
            </a:extLst>
          </p:cNvPr>
          <p:cNvCxnSpPr>
            <a:stCxn id="15" idx="1"/>
            <a:endCxn id="4" idx="3"/>
          </p:cNvCxnSpPr>
          <p:nvPr/>
        </p:nvCxnSpPr>
        <p:spPr>
          <a:xfrm flipH="1">
            <a:off x="3307646" y="3738879"/>
            <a:ext cx="1597376" cy="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0661D80-1A66-A086-4DF7-D7E8B5C56806}"/>
              </a:ext>
            </a:extLst>
          </p:cNvPr>
          <p:cNvCxnSpPr>
            <a:stCxn id="15" idx="0"/>
            <a:endCxn id="7" idx="2"/>
          </p:cNvCxnSpPr>
          <p:nvPr/>
        </p:nvCxnSpPr>
        <p:spPr>
          <a:xfrm flipV="1">
            <a:off x="5662172" y="2477347"/>
            <a:ext cx="1629348" cy="68579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9D2127C0-D859-0D06-9789-FB0EE9548096}"/>
              </a:ext>
            </a:extLst>
          </p:cNvPr>
          <p:cNvCxnSpPr>
            <a:stCxn id="15" idx="0"/>
            <a:endCxn id="5" idx="2"/>
          </p:cNvCxnSpPr>
          <p:nvPr/>
        </p:nvCxnSpPr>
        <p:spPr>
          <a:xfrm flipH="1" flipV="1">
            <a:off x="4133196" y="2477347"/>
            <a:ext cx="1528976" cy="68579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2DD8BEA-8801-7EF3-E62C-11556DECFAAA}"/>
              </a:ext>
            </a:extLst>
          </p:cNvPr>
          <p:cNvCxnSpPr>
            <a:stCxn id="15" idx="2"/>
            <a:endCxn id="10" idx="0"/>
          </p:cNvCxnSpPr>
          <p:nvPr/>
        </p:nvCxnSpPr>
        <p:spPr>
          <a:xfrm>
            <a:off x="5662172" y="4314612"/>
            <a:ext cx="3111676" cy="58292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628A27EF-4D7F-ADC3-FA9F-4F3E4EA72330}"/>
              </a:ext>
            </a:extLst>
          </p:cNvPr>
          <p:cNvCxnSpPr>
            <a:cxnSpLocks/>
            <a:stCxn id="15" idx="2"/>
            <a:endCxn id="8" idx="0"/>
          </p:cNvCxnSpPr>
          <p:nvPr/>
        </p:nvCxnSpPr>
        <p:spPr>
          <a:xfrm flipH="1">
            <a:off x="2562576" y="4314612"/>
            <a:ext cx="3099596" cy="739422"/>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1727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AE883-856A-9179-F3D3-F2497D15FC2D}"/>
              </a:ext>
            </a:extLst>
          </p:cNvPr>
          <p:cNvSpPr>
            <a:spLocks noGrp="1"/>
          </p:cNvSpPr>
          <p:nvPr>
            <p:ph type="title"/>
          </p:nvPr>
        </p:nvSpPr>
        <p:spPr/>
        <p:txBody>
          <a:bodyPr/>
          <a:lstStyle/>
          <a:p>
            <a:r>
              <a:rPr lang="en-US" dirty="0"/>
              <a:t>Connectivity – alternative possibility</a:t>
            </a:r>
          </a:p>
        </p:txBody>
      </p:sp>
      <p:sp>
        <p:nvSpPr>
          <p:cNvPr id="4" name="Rectangle 3">
            <a:extLst>
              <a:ext uri="{FF2B5EF4-FFF2-40B4-BE49-F238E27FC236}">
                <a16:creationId xmlns:a16="http://schemas.microsoft.com/office/drawing/2014/main" id="{989279D3-B80F-8530-261E-E5E2AB75C171}"/>
              </a:ext>
            </a:extLst>
          </p:cNvPr>
          <p:cNvSpPr/>
          <p:nvPr/>
        </p:nvSpPr>
        <p:spPr>
          <a:xfrm>
            <a:off x="1793347" y="3163146"/>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Initialize</a:t>
            </a:r>
          </a:p>
          <a:p>
            <a:pPr algn="ctr">
              <a:lnSpc>
                <a:spcPct val="90000"/>
              </a:lnSpc>
            </a:pPr>
            <a:r>
              <a:rPr lang="en-US" sz="2000" dirty="0">
                <a:solidFill>
                  <a:schemeClr val="bg1"/>
                </a:solidFill>
              </a:rPr>
              <a:t>Data containers </a:t>
            </a:r>
          </a:p>
        </p:txBody>
      </p:sp>
      <p:sp>
        <p:nvSpPr>
          <p:cNvPr id="5" name="Rectangle 4">
            <a:extLst>
              <a:ext uri="{FF2B5EF4-FFF2-40B4-BE49-F238E27FC236}">
                <a16:creationId xmlns:a16="http://schemas.microsoft.com/office/drawing/2014/main" id="{3A568FFD-E545-9339-B2DF-228BB36AB6CE}"/>
              </a:ext>
            </a:extLst>
          </p:cNvPr>
          <p:cNvSpPr/>
          <p:nvPr/>
        </p:nvSpPr>
        <p:spPr>
          <a:xfrm>
            <a:off x="3376046" y="1325880"/>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Mesh generation </a:t>
            </a:r>
          </a:p>
        </p:txBody>
      </p:sp>
      <p:sp>
        <p:nvSpPr>
          <p:cNvPr id="6" name="Rectangle 5">
            <a:extLst>
              <a:ext uri="{FF2B5EF4-FFF2-40B4-BE49-F238E27FC236}">
                <a16:creationId xmlns:a16="http://schemas.microsoft.com/office/drawing/2014/main" id="{8EC54E20-50FC-B428-0228-DA208C531818}"/>
              </a:ext>
            </a:extLst>
          </p:cNvPr>
          <p:cNvSpPr/>
          <p:nvPr/>
        </p:nvSpPr>
        <p:spPr>
          <a:xfrm>
            <a:off x="8016698" y="3163145"/>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Write results</a:t>
            </a:r>
          </a:p>
        </p:txBody>
      </p:sp>
      <p:sp>
        <p:nvSpPr>
          <p:cNvPr id="7" name="Rectangle 6">
            <a:extLst>
              <a:ext uri="{FF2B5EF4-FFF2-40B4-BE49-F238E27FC236}">
                <a16:creationId xmlns:a16="http://schemas.microsoft.com/office/drawing/2014/main" id="{4A7CE046-DBB6-6989-A4CD-465ED83FA3FE}"/>
              </a:ext>
            </a:extLst>
          </p:cNvPr>
          <p:cNvSpPr/>
          <p:nvPr/>
        </p:nvSpPr>
        <p:spPr>
          <a:xfrm>
            <a:off x="6614186" y="1325880"/>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Compare results</a:t>
            </a:r>
          </a:p>
        </p:txBody>
      </p:sp>
      <p:sp>
        <p:nvSpPr>
          <p:cNvPr id="8" name="Rectangle 7">
            <a:extLst>
              <a:ext uri="{FF2B5EF4-FFF2-40B4-BE49-F238E27FC236}">
                <a16:creationId xmlns:a16="http://schemas.microsoft.com/office/drawing/2014/main" id="{6FD137E0-559A-87C9-44A4-CC05DDF1ABF4}"/>
              </a:ext>
            </a:extLst>
          </p:cNvPr>
          <p:cNvSpPr/>
          <p:nvPr/>
        </p:nvSpPr>
        <p:spPr>
          <a:xfrm>
            <a:off x="1811247" y="5054034"/>
            <a:ext cx="1502658"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Initial conditions</a:t>
            </a:r>
          </a:p>
        </p:txBody>
      </p:sp>
      <p:sp>
        <p:nvSpPr>
          <p:cNvPr id="9" name="Rectangle 8">
            <a:extLst>
              <a:ext uri="{FF2B5EF4-FFF2-40B4-BE49-F238E27FC236}">
                <a16:creationId xmlns:a16="http://schemas.microsoft.com/office/drawing/2014/main" id="{190B5BC9-4149-266B-9864-EA6BCB153E61}"/>
              </a:ext>
            </a:extLst>
          </p:cNvPr>
          <p:cNvSpPr/>
          <p:nvPr/>
        </p:nvSpPr>
        <p:spPr>
          <a:xfrm>
            <a:off x="4901848" y="5000410"/>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Boundary conditions</a:t>
            </a:r>
          </a:p>
        </p:txBody>
      </p:sp>
      <p:sp>
        <p:nvSpPr>
          <p:cNvPr id="10" name="Rectangle 9">
            <a:extLst>
              <a:ext uri="{FF2B5EF4-FFF2-40B4-BE49-F238E27FC236}">
                <a16:creationId xmlns:a16="http://schemas.microsoft.com/office/drawing/2014/main" id="{6703A828-C79C-704E-ECEF-42204011EEA5}"/>
              </a:ext>
            </a:extLst>
          </p:cNvPr>
          <p:cNvSpPr/>
          <p:nvPr/>
        </p:nvSpPr>
        <p:spPr>
          <a:xfrm>
            <a:off x="8016698" y="4931829"/>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Integrator</a:t>
            </a:r>
          </a:p>
        </p:txBody>
      </p:sp>
      <p:sp>
        <p:nvSpPr>
          <p:cNvPr id="15" name="Rectangle 14">
            <a:extLst>
              <a:ext uri="{FF2B5EF4-FFF2-40B4-BE49-F238E27FC236}">
                <a16:creationId xmlns:a16="http://schemas.microsoft.com/office/drawing/2014/main" id="{5E033F01-623E-CC47-EABA-D27C2B93CDC7}"/>
              </a:ext>
            </a:extLst>
          </p:cNvPr>
          <p:cNvSpPr/>
          <p:nvPr/>
        </p:nvSpPr>
        <p:spPr>
          <a:xfrm>
            <a:off x="4905022" y="3163145"/>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Driver</a:t>
            </a:r>
          </a:p>
        </p:txBody>
      </p:sp>
      <p:cxnSp>
        <p:nvCxnSpPr>
          <p:cNvPr id="17" name="Elbow Connector 16">
            <a:extLst>
              <a:ext uri="{FF2B5EF4-FFF2-40B4-BE49-F238E27FC236}">
                <a16:creationId xmlns:a16="http://schemas.microsoft.com/office/drawing/2014/main" id="{A38D779F-6B35-0358-9330-4D1D3C9E202A}"/>
              </a:ext>
            </a:extLst>
          </p:cNvPr>
          <p:cNvCxnSpPr>
            <a:cxnSpLocks/>
            <a:stCxn id="10" idx="1"/>
          </p:cNvCxnSpPr>
          <p:nvPr/>
        </p:nvCxnSpPr>
        <p:spPr>
          <a:xfrm rot="10800000" flipV="1">
            <a:off x="6410330" y="5507562"/>
            <a:ext cx="1606369" cy="1"/>
          </a:xfrm>
          <a:prstGeom prst="bentConnector3">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0620B30-5D0E-FC88-5E7A-83AB6944C884}"/>
              </a:ext>
            </a:extLst>
          </p:cNvPr>
          <p:cNvCxnSpPr>
            <a:stCxn id="15" idx="3"/>
            <a:endCxn id="6" idx="1"/>
          </p:cNvCxnSpPr>
          <p:nvPr/>
        </p:nvCxnSpPr>
        <p:spPr>
          <a:xfrm>
            <a:off x="6419321" y="3738879"/>
            <a:ext cx="1597377"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002BEF6-CF6E-B6E6-9FFB-47DB56C7C713}"/>
              </a:ext>
            </a:extLst>
          </p:cNvPr>
          <p:cNvCxnSpPr>
            <a:cxnSpLocks/>
            <a:stCxn id="5" idx="1"/>
            <a:endCxn id="4" idx="0"/>
          </p:cNvCxnSpPr>
          <p:nvPr/>
        </p:nvCxnSpPr>
        <p:spPr>
          <a:xfrm flipH="1">
            <a:off x="2550497" y="1901614"/>
            <a:ext cx="825549" cy="1261532"/>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0661D80-1A66-A086-4DF7-D7E8B5C56806}"/>
              </a:ext>
            </a:extLst>
          </p:cNvPr>
          <p:cNvCxnSpPr>
            <a:stCxn id="15" idx="0"/>
            <a:endCxn id="7" idx="2"/>
          </p:cNvCxnSpPr>
          <p:nvPr/>
        </p:nvCxnSpPr>
        <p:spPr>
          <a:xfrm flipV="1">
            <a:off x="5662172" y="2477347"/>
            <a:ext cx="1629348" cy="68579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9D2127C0-D859-0D06-9789-FB0EE9548096}"/>
              </a:ext>
            </a:extLst>
          </p:cNvPr>
          <p:cNvCxnSpPr>
            <a:stCxn id="15" idx="0"/>
            <a:endCxn id="5" idx="2"/>
          </p:cNvCxnSpPr>
          <p:nvPr/>
        </p:nvCxnSpPr>
        <p:spPr>
          <a:xfrm flipH="1" flipV="1">
            <a:off x="4133196" y="2477347"/>
            <a:ext cx="1528976" cy="68579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2DD8BEA-8801-7EF3-E62C-11556DECFAAA}"/>
              </a:ext>
            </a:extLst>
          </p:cNvPr>
          <p:cNvCxnSpPr>
            <a:stCxn id="15" idx="2"/>
            <a:endCxn id="10" idx="0"/>
          </p:cNvCxnSpPr>
          <p:nvPr/>
        </p:nvCxnSpPr>
        <p:spPr>
          <a:xfrm>
            <a:off x="5662172" y="4314612"/>
            <a:ext cx="3111676" cy="61721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628A27EF-4D7F-ADC3-FA9F-4F3E4EA72330}"/>
              </a:ext>
            </a:extLst>
          </p:cNvPr>
          <p:cNvCxnSpPr>
            <a:cxnSpLocks/>
            <a:stCxn id="4" idx="2"/>
            <a:endCxn id="8" idx="0"/>
          </p:cNvCxnSpPr>
          <p:nvPr/>
        </p:nvCxnSpPr>
        <p:spPr>
          <a:xfrm>
            <a:off x="2550497" y="4314613"/>
            <a:ext cx="12079" cy="73942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9211929"/>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19E20559-B232-4371-8690-E3D8007EDB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3092</TotalTime>
  <Words>2815</Words>
  <Application>Microsoft Office PowerPoint</Application>
  <PresentationFormat>Custom</PresentationFormat>
  <Paragraphs>548</Paragraphs>
  <Slides>36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Arial Black</vt:lpstr>
      <vt:lpstr>Calibri</vt:lpstr>
      <vt:lpstr>Wingdings</vt:lpstr>
      <vt:lpstr>Presentations (Wide Screen)</vt:lpstr>
      <vt:lpstr>Scientific Software Design</vt:lpstr>
      <vt:lpstr>License, Citation and Acknowledgements</vt:lpstr>
      <vt:lpstr>Introduction</vt:lpstr>
      <vt:lpstr>Designing Software – High Level Phases</vt:lpstr>
      <vt:lpstr>Example 1 – Problem Description </vt:lpstr>
      <vt:lpstr>Requirements gathering </vt:lpstr>
      <vt:lpstr>Decomposition</vt:lpstr>
      <vt:lpstr>Connectivity</vt:lpstr>
      <vt:lpstr>Connectivity – alternative possibility</vt:lpstr>
      <vt:lpstr>Resources for Independent Exploration</vt:lpstr>
      <vt:lpstr>Research Software Challenges</vt:lpstr>
      <vt:lpstr>Additional Considerations for Research Software</vt:lpstr>
      <vt:lpstr>More Complex Application Design – Sedov Blast Wave </vt:lpstr>
      <vt:lpstr>Deeper Dive into Requirements</vt:lpstr>
      <vt:lpstr>Components</vt:lpstr>
      <vt:lpstr>Connectivity</vt:lpstr>
      <vt:lpstr>Connectivity</vt:lpstr>
      <vt:lpstr>Connectivity</vt:lpstr>
      <vt:lpstr>Connectivity</vt:lpstr>
      <vt:lpstr>Connectivity</vt:lpstr>
      <vt:lpstr>A Design Model for Separation of Concerns</vt:lpstr>
      <vt:lpstr>Exploring design space – Abstractions</vt:lpstr>
      <vt:lpstr>Separation of Concerns Applied</vt:lpstr>
      <vt:lpstr>Takeaways so far</vt:lpstr>
      <vt:lpstr>PowerPoint Presentation</vt:lpstr>
      <vt:lpstr>Mechanisms Needed by the Code </vt:lpstr>
      <vt:lpstr>Mechanisms Needed by the Code: Example of Flash-X</vt:lpstr>
      <vt:lpstr>State of Practice – Abstractions and Runtimes</vt:lpstr>
      <vt:lpstr>State of Practice – Abstractions and Runtimes</vt:lpstr>
      <vt:lpstr>State of Practice – Abstractions and Runtimes</vt:lpstr>
      <vt:lpstr>Orthogonal Axes of Challenges and Optimization</vt:lpstr>
      <vt:lpstr>Alternatively</vt:lpstr>
      <vt:lpstr>PowerPoint Presentation</vt:lpstr>
      <vt:lpstr>PowerPoint Presentation</vt:lpstr>
      <vt:lpstr>Code Generators</vt:lpstr>
      <vt:lpstr>Final takeaways</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410</cp:revision>
  <cp:lastPrinted>2017-11-02T18:35:01Z</cp:lastPrinted>
  <dcterms:created xsi:type="dcterms:W3CDTF">2018-11-06T17:28:56Z</dcterms:created>
  <dcterms:modified xsi:type="dcterms:W3CDTF">2024-07-26T21:06:54Z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