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6"/>
  </p:notesMasterIdLst>
  <p:handoutMasterIdLst>
    <p:handoutMasterId r:id="rId17"/>
  </p:handoutMasterIdLst>
  <p:sldIdLst>
    <p:sldId id="617" r:id="rId5"/>
    <p:sldId id="320" r:id="rId6"/>
    <p:sldId id="308" r:id="rId7"/>
    <p:sldId id="324" r:id="rId8"/>
    <p:sldId id="329" r:id="rId9"/>
    <p:sldId id="619" r:id="rId10"/>
    <p:sldId id="620" r:id="rId11"/>
    <p:sldId id="622" r:id="rId12"/>
    <p:sldId id="616" r:id="rId13"/>
    <p:sldId id="624" r:id="rId14"/>
    <p:sldId id="261" r:id="rId1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54" autoAdjust="0"/>
    <p:restoredTop sz="96571" autoAdjust="0"/>
  </p:normalViewPr>
  <p:slideViewPr>
    <p:cSldViewPr snapToGrid="0" showGuides="1">
      <p:cViewPr varScale="1">
        <p:scale>
          <a:sx n="126" d="100"/>
          <a:sy n="126" d="100"/>
        </p:scale>
        <p:origin x="288" y="13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7/26/2024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7/26/2024</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357260" y="6321694"/>
            <a:ext cx="2409477" cy="401008"/>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5" name="Picture 4">
            <a:extLst>
              <a:ext uri="{FF2B5EF4-FFF2-40B4-BE49-F238E27FC236}">
                <a16:creationId xmlns:a16="http://schemas.microsoft.com/office/drawing/2014/main" id="{39A0B7EC-D4C0-0A37-EF93-54309C1E7E8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8659" y="158509"/>
            <a:ext cx="2109916" cy="905256"/>
          </a:xfrm>
          <a:prstGeom prst="rect">
            <a:avLst/>
          </a:prstGeom>
        </p:spPr>
      </p:pic>
      <p:grpSp>
        <p:nvGrpSpPr>
          <p:cNvPr id="21" name="Group 20">
            <a:extLst>
              <a:ext uri="{FF2B5EF4-FFF2-40B4-BE49-F238E27FC236}">
                <a16:creationId xmlns:a16="http://schemas.microsoft.com/office/drawing/2014/main" id="{23F39736-1AFA-8528-C9E3-41B55EABEDCA}"/>
              </a:ext>
            </a:extLst>
          </p:cNvPr>
          <p:cNvGrpSpPr/>
          <p:nvPr userDrawn="1"/>
        </p:nvGrpSpPr>
        <p:grpSpPr>
          <a:xfrm>
            <a:off x="366259" y="3655396"/>
            <a:ext cx="2214716" cy="356329"/>
            <a:chOff x="341278" y="3628835"/>
            <a:chExt cx="2214716" cy="356329"/>
          </a:xfrm>
        </p:grpSpPr>
        <p:pic>
          <p:nvPicPr>
            <p:cNvPr id="6" name="Picture 2">
              <a:extLst>
                <a:ext uri="{FF2B5EF4-FFF2-40B4-BE49-F238E27FC236}">
                  <a16:creationId xmlns:a16="http://schemas.microsoft.com/office/drawing/2014/main" id="{EF0692E1-7D85-78AD-9CB9-EDC5C0A1CD96}"/>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1278" y="3628835"/>
              <a:ext cx="1005840" cy="3563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05CDAB3D-B8D6-9AC9-8507-6F95230AEE45}"/>
                </a:ext>
              </a:extLst>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550154" y="3690079"/>
              <a:ext cx="1005840" cy="233840"/>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Picture 10" descr="A black and white sign with blue text&#10;&#10;Description automatically generated">
            <a:extLst>
              <a:ext uri="{FF2B5EF4-FFF2-40B4-BE49-F238E27FC236}">
                <a16:creationId xmlns:a16="http://schemas.microsoft.com/office/drawing/2014/main" id="{A50B83FE-88FB-1C61-17CC-A58C0BE092BF}"/>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970697" y="4125123"/>
            <a:ext cx="1005840" cy="324328"/>
          </a:xfrm>
          <a:prstGeom prst="rect">
            <a:avLst/>
          </a:prstGeom>
        </p:spPr>
      </p:pic>
      <p:sp>
        <p:nvSpPr>
          <p:cNvPr id="8" name="TextBox 7">
            <a:extLst>
              <a:ext uri="{FF2B5EF4-FFF2-40B4-BE49-F238E27FC236}">
                <a16:creationId xmlns:a16="http://schemas.microsoft.com/office/drawing/2014/main" id="{DBDB4EA8-7E00-EB97-386F-806F04EDC41A}"/>
              </a:ext>
            </a:extLst>
          </p:cNvPr>
          <p:cNvSpPr txBox="1"/>
          <p:nvPr userDrawn="1"/>
        </p:nvSpPr>
        <p:spPr>
          <a:xfrm>
            <a:off x="901538" y="1776974"/>
            <a:ext cx="1144159" cy="350865"/>
          </a:xfrm>
          <a:prstGeom prst="rect">
            <a:avLst/>
          </a:prstGeom>
          <a:noFill/>
        </p:spPr>
        <p:txBody>
          <a:bodyPr wrap="none" lIns="118872" tIns="91440" rIns="118872" bIns="91440" rtlCol="0" anchor="ctr" anchorCtr="0">
            <a:spAutoFit/>
          </a:bodyPr>
          <a:lstStyle/>
          <a:p>
            <a:pPr algn="l">
              <a:lnSpc>
                <a:spcPct val="90000"/>
              </a:lnSpc>
            </a:pPr>
            <a:r>
              <a:rPr lang="en-US" sz="1200" i="1" dirty="0"/>
              <a:t>Presented by</a:t>
            </a:r>
          </a:p>
        </p:txBody>
      </p:sp>
      <p:sp>
        <p:nvSpPr>
          <p:cNvPr id="9" name="TextBox 8">
            <a:extLst>
              <a:ext uri="{FF2B5EF4-FFF2-40B4-BE49-F238E27FC236}">
                <a16:creationId xmlns:a16="http://schemas.microsoft.com/office/drawing/2014/main" id="{9C6AA8F1-3D17-46A7-8926-BC4892D4C51C}"/>
              </a:ext>
            </a:extLst>
          </p:cNvPr>
          <p:cNvSpPr txBox="1"/>
          <p:nvPr userDrawn="1"/>
        </p:nvSpPr>
        <p:spPr>
          <a:xfrm>
            <a:off x="28657" y="2079048"/>
            <a:ext cx="2889921" cy="932563"/>
          </a:xfrm>
          <a:prstGeom prst="rect">
            <a:avLst/>
          </a:prstGeom>
          <a:noFill/>
        </p:spPr>
        <p:txBody>
          <a:bodyPr wrap="square" lIns="118872" tIns="91440" rIns="118872" bIns="91440" rtlCol="0" anchor="ctr" anchorCtr="0">
            <a:spAutoFit/>
          </a:bodyPr>
          <a:lstStyle/>
          <a:p>
            <a:pPr algn="l">
              <a:lnSpc>
                <a:spcPct val="90000"/>
              </a:lnSpc>
            </a:pPr>
            <a:r>
              <a:rPr lang="en-US" b="1" dirty="0"/>
              <a:t>COLABS: Collaboration for Better Software for Science</a:t>
            </a:r>
          </a:p>
        </p:txBody>
      </p:sp>
      <p:sp>
        <p:nvSpPr>
          <p:cNvPr id="10" name="TextBox 9">
            <a:extLst>
              <a:ext uri="{FF2B5EF4-FFF2-40B4-BE49-F238E27FC236}">
                <a16:creationId xmlns:a16="http://schemas.microsoft.com/office/drawing/2014/main" id="{CE38D39D-3F53-1EF5-8F58-4DF913CFD07D}"/>
              </a:ext>
            </a:extLst>
          </p:cNvPr>
          <p:cNvSpPr txBox="1"/>
          <p:nvPr userDrawn="1"/>
        </p:nvSpPr>
        <p:spPr>
          <a:xfrm>
            <a:off x="676315" y="3191133"/>
            <a:ext cx="1594604" cy="350865"/>
          </a:xfrm>
          <a:prstGeom prst="rect">
            <a:avLst/>
          </a:prstGeom>
          <a:noFill/>
        </p:spPr>
        <p:txBody>
          <a:bodyPr wrap="none" lIns="118872" tIns="91440" rIns="118872" bIns="91440" rtlCol="0" anchor="ctr" anchorCtr="0">
            <a:spAutoFit/>
          </a:bodyPr>
          <a:lstStyle/>
          <a:p>
            <a:pPr algn="l">
              <a:lnSpc>
                <a:spcPct val="90000"/>
              </a:lnSpc>
            </a:pPr>
            <a:r>
              <a:rPr lang="en-US" sz="1200" i="1" dirty="0"/>
              <a:t>In collaboration with</a:t>
            </a:r>
          </a:p>
        </p:txBody>
      </p:sp>
      <p:sp>
        <p:nvSpPr>
          <p:cNvPr id="15" name="TextBox 14">
            <a:extLst>
              <a:ext uri="{FF2B5EF4-FFF2-40B4-BE49-F238E27FC236}">
                <a16:creationId xmlns:a16="http://schemas.microsoft.com/office/drawing/2014/main" id="{38A567DA-27A0-BFAF-CB9E-0EA56E125664}"/>
              </a:ext>
            </a:extLst>
          </p:cNvPr>
          <p:cNvSpPr txBox="1"/>
          <p:nvPr userDrawn="1"/>
        </p:nvSpPr>
        <p:spPr>
          <a:xfrm>
            <a:off x="572120" y="4562849"/>
            <a:ext cx="1802994" cy="350865"/>
          </a:xfrm>
          <a:prstGeom prst="rect">
            <a:avLst/>
          </a:prstGeom>
          <a:noFill/>
        </p:spPr>
        <p:txBody>
          <a:bodyPr wrap="none" lIns="118872" tIns="91440" rIns="118872" bIns="91440" rtlCol="0" anchor="ctr" anchorCtr="0">
            <a:spAutoFit/>
          </a:bodyPr>
          <a:lstStyle/>
          <a:p>
            <a:pPr algn="l">
              <a:lnSpc>
                <a:spcPct val="90000"/>
              </a:lnSpc>
            </a:pPr>
            <a:r>
              <a:rPr lang="en-US" sz="1200" i="1" dirty="0"/>
              <a:t>With prior support from</a:t>
            </a:r>
          </a:p>
        </p:txBody>
      </p:sp>
      <p:grpSp>
        <p:nvGrpSpPr>
          <p:cNvPr id="20" name="Group 19">
            <a:extLst>
              <a:ext uri="{FF2B5EF4-FFF2-40B4-BE49-F238E27FC236}">
                <a16:creationId xmlns:a16="http://schemas.microsoft.com/office/drawing/2014/main" id="{63A83523-6C92-DDA5-E072-BAC75B3276B6}"/>
              </a:ext>
            </a:extLst>
          </p:cNvPr>
          <p:cNvGrpSpPr/>
          <p:nvPr userDrawn="1"/>
        </p:nvGrpSpPr>
        <p:grpSpPr>
          <a:xfrm>
            <a:off x="355043" y="5027111"/>
            <a:ext cx="2237149" cy="457200"/>
            <a:chOff x="343050" y="5128711"/>
            <a:chExt cx="2237149" cy="457200"/>
          </a:xfrm>
        </p:grpSpPr>
        <p:pic>
          <p:nvPicPr>
            <p:cNvPr id="17" name="Picture 16">
              <a:extLst>
                <a:ext uri="{FF2B5EF4-FFF2-40B4-BE49-F238E27FC236}">
                  <a16:creationId xmlns:a16="http://schemas.microsoft.com/office/drawing/2014/main" id="{70EB972A-C812-2D11-E993-9648F06DCD53}"/>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43050" y="5128711"/>
              <a:ext cx="1002296" cy="457200"/>
            </a:xfrm>
            <a:prstGeom prst="rect">
              <a:avLst/>
            </a:prstGeom>
          </p:spPr>
        </p:pic>
        <p:pic>
          <p:nvPicPr>
            <p:cNvPr id="18" name="Picture 17" descr="A picture containing shape&#10;&#10;Description automatically generated">
              <a:extLst>
                <a:ext uri="{FF2B5EF4-FFF2-40B4-BE49-F238E27FC236}">
                  <a16:creationId xmlns:a16="http://schemas.microsoft.com/office/drawing/2014/main" id="{DC5CC62A-5FBA-A239-536C-E231ED3105F0}"/>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525950" y="5128711"/>
              <a:ext cx="1054249" cy="457200"/>
            </a:xfrm>
            <a:prstGeom prst="rect">
              <a:avLst/>
            </a:prstGeom>
          </p:spPr>
        </p:pic>
      </p:grpSp>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s://doi.org/10.6084/m9.figshare.26384188"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hyperlink" Target="https://ideas-productivity.org/" TargetMode="External"/><Relationship Id="rId7" Type="http://schemas.openxmlformats.org/officeDocument/2006/relationships/image" Target="../media/image11.jpg"/><Relationship Id="rId2" Type="http://schemas.openxmlformats.org/officeDocument/2006/relationships/hyperlink" Target="https://cass.community/" TargetMode="External"/><Relationship Id="rId1" Type="http://schemas.openxmlformats.org/officeDocument/2006/relationships/slideLayout" Target="../slideLayouts/slideLayout3.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hyperlink" Target="https://spack.i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bssw.io/items.rss" TargetMode="External"/><Relationship Id="rId2" Type="http://schemas.openxmlformats.org/officeDocument/2006/relationships/hyperlink" Target="https://bssw.io/pages/receive-our-email-digest" TargetMode="Externa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hyperlink" Target="https://bssw.io/items/inclusive-language-resources" TargetMode="External"/><Relationship Id="rId2" Type="http://schemas.openxmlformats.org/officeDocument/2006/relationships/hyperlink" Target="https://inclusivenaming.org/"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bssw-tutorial.github.io/"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A474-1242-4CF8-A514-92BEA597446B}"/>
              </a:ext>
            </a:extLst>
          </p:cNvPr>
          <p:cNvSpPr>
            <a:spLocks noGrp="1"/>
          </p:cNvSpPr>
          <p:nvPr>
            <p:ph type="ctrTitle"/>
          </p:nvPr>
        </p:nvSpPr>
        <p:spPr>
          <a:xfrm>
            <a:off x="3177633" y="503144"/>
            <a:ext cx="8369032" cy="1030930"/>
          </a:xfrm>
        </p:spPr>
        <p:txBody>
          <a:bodyPr/>
          <a:lstStyle/>
          <a:p>
            <a:pPr>
              <a:spcBef>
                <a:spcPts val="3200"/>
              </a:spcBef>
            </a:pPr>
            <a:r>
              <a:rPr lang="en-US" dirty="0"/>
              <a:t>Software Practices for Reproducible Science</a:t>
            </a:r>
          </a:p>
        </p:txBody>
      </p:sp>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1959498"/>
            <a:ext cx="7772308" cy="2855300"/>
          </a:xfrm>
        </p:spPr>
        <p:txBody>
          <a:bodyPr/>
          <a:lstStyle/>
          <a:p>
            <a:r>
              <a:rPr lang="en-US" dirty="0"/>
              <a:t>David E. Bernholdt, Anshu Dubey, Todd Gamblin, and Jared O’Neal</a:t>
            </a:r>
          </a:p>
          <a:p>
            <a:pPr>
              <a:spcBef>
                <a:spcPts val="2800"/>
              </a:spcBef>
            </a:pPr>
            <a:r>
              <a:rPr lang="en-US" sz="2000" b="0" i="0" dirty="0">
                <a:solidFill>
                  <a:srgbClr val="111111"/>
                </a:solidFill>
                <a:effectLst/>
                <a:latin typeface="+mn-lt"/>
              </a:rPr>
              <a:t>Software Productivity and Sustainability track @ Argonne Training Program on Extreme-Scale Computing summer school</a:t>
            </a:r>
          </a:p>
        </p:txBody>
      </p:sp>
      <p:sp>
        <p:nvSpPr>
          <p:cNvPr id="5" name="Rectangle 4">
            <a:extLst>
              <a:ext uri="{FF2B5EF4-FFF2-40B4-BE49-F238E27FC236}">
                <a16:creationId xmlns:a16="http://schemas.microsoft.com/office/drawing/2014/main" id="{EB895E3C-760B-EDB4-B274-CF129AAB7B8A}"/>
              </a:ext>
            </a:extLst>
          </p:cNvPr>
          <p:cNvSpPr/>
          <p:nvPr/>
        </p:nvSpPr>
        <p:spPr>
          <a:xfrm>
            <a:off x="3349082" y="4214633"/>
            <a:ext cx="5242468" cy="1200329"/>
          </a:xfrm>
          <a:prstGeom prst="rect">
            <a:avLst/>
          </a:prstGeom>
          <a:solidFill>
            <a:srgbClr val="FFFF00"/>
          </a:solidFill>
          <a:ln w="28575">
            <a:solidFill>
              <a:schemeClr val="tx1"/>
            </a:solidFill>
          </a:ln>
        </p:spPr>
        <p:txBody>
          <a:bodyPr wrap="square">
            <a:spAutoFit/>
          </a:bodyPr>
          <a:lstStyle/>
          <a:p>
            <a:r>
              <a:rPr lang="en-US" sz="2400" dirty="0"/>
              <a:t>Slides, late-breaking updates, etc. at: </a:t>
            </a:r>
            <a:br>
              <a:rPr lang="en-US" sz="2400" dirty="0"/>
            </a:br>
            <a:r>
              <a:rPr lang="en-US" sz="2400" b="1" dirty="0">
                <a:hlinkClick r:id="rId2"/>
              </a:rPr>
              <a:t>https://bssw-tutorial.github.io/</a:t>
            </a:r>
            <a:endParaRPr lang="en-US" sz="2400" b="1" dirty="0"/>
          </a:p>
          <a:p>
            <a:r>
              <a:rPr lang="en-US" sz="2400" dirty="0"/>
              <a:t>and click the link for today’s tutorial</a:t>
            </a:r>
            <a:endParaRPr lang="en-US" sz="2800" dirty="0"/>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a:xfrm>
            <a:off x="408175" y="160020"/>
            <a:ext cx="11372473" cy="914400"/>
          </a:xfrm>
        </p:spPr>
        <p:txBody>
          <a:bodyPr/>
          <a:lstStyle/>
          <a:p>
            <a:r>
              <a:rPr lang="en-US" dirty="0"/>
              <a:t>Agenda (1/2)</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extLst>
              <p:ext uri="{D42A27DB-BD31-4B8C-83A1-F6EECF244321}">
                <p14:modId xmlns:p14="http://schemas.microsoft.com/office/powerpoint/2010/main" val="620732246"/>
              </p:ext>
            </p:extLst>
          </p:nvPr>
        </p:nvGraphicFramePr>
        <p:xfrm>
          <a:off x="1051560" y="1074420"/>
          <a:ext cx="9692640" cy="4637532"/>
        </p:xfrm>
        <a:graphic>
          <a:graphicData uri="http://schemas.openxmlformats.org/drawingml/2006/table">
            <a:tbl>
              <a:tblPr firstRow="1" bandRow="1">
                <a:tableStyleId>{5C22544A-7EE6-4342-B048-85BDC9FD1C3A}</a:tableStyleId>
              </a:tblPr>
              <a:tblGrid>
                <a:gridCol w="1328947">
                  <a:extLst>
                    <a:ext uri="{9D8B030D-6E8A-4147-A177-3AD203B41FA5}">
                      <a16:colId xmlns:a16="http://schemas.microsoft.com/office/drawing/2014/main" val="41390910"/>
                    </a:ext>
                  </a:extLst>
                </a:gridCol>
                <a:gridCol w="5033753">
                  <a:extLst>
                    <a:ext uri="{9D8B030D-6E8A-4147-A177-3AD203B41FA5}">
                      <a16:colId xmlns:a16="http://schemas.microsoft.com/office/drawing/2014/main" val="2092910534"/>
                    </a:ext>
                  </a:extLst>
                </a:gridCol>
                <a:gridCol w="3329940">
                  <a:extLst>
                    <a:ext uri="{9D8B030D-6E8A-4147-A177-3AD203B41FA5}">
                      <a16:colId xmlns:a16="http://schemas.microsoft.com/office/drawing/2014/main" val="1261297711"/>
                    </a:ext>
                  </a:extLst>
                </a:gridCol>
              </a:tblGrid>
              <a:tr h="526542">
                <a:tc>
                  <a:txBody>
                    <a:bodyPr/>
                    <a:lstStyle/>
                    <a:p>
                      <a:pPr algn="r"/>
                      <a:r>
                        <a:rPr lang="en-US" sz="1800" dirty="0">
                          <a:effectLst/>
                        </a:rPr>
                        <a:t>Time (CDT)</a:t>
                      </a:r>
                    </a:p>
                  </a:txBody>
                  <a:tcPr marL="142875" marR="142875" marT="95250" marB="95250" anchor="ctr"/>
                </a:tc>
                <a:tc>
                  <a:txBody>
                    <a:bodyPr/>
                    <a:lstStyle/>
                    <a:p>
                      <a:pPr algn="l"/>
                      <a:r>
                        <a:rPr lang="en-US" sz="1800" dirty="0">
                          <a:effectLst/>
                        </a:rPr>
                        <a:t>Title</a:t>
                      </a:r>
                    </a:p>
                  </a:txBody>
                  <a:tcPr marL="142875" marR="142875" marT="95250" marB="95250" anchor="ctr"/>
                </a:tc>
                <a:tc>
                  <a:txBody>
                    <a:bodyPr/>
                    <a:lstStyle/>
                    <a:p>
                      <a:r>
                        <a:rPr lang="en-US" sz="1800" dirty="0">
                          <a:effectLst/>
                        </a:rPr>
                        <a:t>Presenter</a:t>
                      </a:r>
                    </a:p>
                  </a:txBody>
                  <a:tcPr marL="142875" marR="142875" marT="95250" marB="95250" anchor="ctr"/>
                </a:tc>
                <a:extLst>
                  <a:ext uri="{0D108BD9-81ED-4DB2-BD59-A6C34878D82A}">
                    <a16:rowId xmlns:a16="http://schemas.microsoft.com/office/drawing/2014/main" val="2098024418"/>
                  </a:ext>
                </a:extLst>
              </a:tr>
              <a:tr h="526542">
                <a:tc>
                  <a:txBody>
                    <a:bodyPr/>
                    <a:lstStyle/>
                    <a:p>
                      <a:pPr algn="r"/>
                      <a:r>
                        <a:rPr lang="en-US" dirty="0">
                          <a:effectLst/>
                        </a:rPr>
                        <a:t>8:30 AM</a:t>
                      </a:r>
                    </a:p>
                  </a:txBody>
                  <a:tcPr marL="142875" marR="142875" marT="95250" marB="95250" anchor="ctr"/>
                </a:tc>
                <a:tc>
                  <a:txBody>
                    <a:bodyPr/>
                    <a:lstStyle/>
                    <a:p>
                      <a:r>
                        <a:rPr lang="en-US">
                          <a:effectLst/>
                        </a:rPr>
                        <a:t>Introduction</a:t>
                      </a:r>
                    </a:p>
                  </a:txBody>
                  <a:tcPr marL="142875" marR="142875" marT="95250" marB="95250" anchor="ctr"/>
                </a:tc>
                <a:tc>
                  <a:txBody>
                    <a:bodyPr/>
                    <a:lstStyle/>
                    <a:p>
                      <a:r>
                        <a:rPr lang="en-US">
                          <a:effectLst/>
                        </a:rPr>
                        <a:t>David E. Bernholdt (ORNL)</a:t>
                      </a:r>
                    </a:p>
                  </a:txBody>
                  <a:tcPr marL="142875" marR="142875" marT="95250" marB="95250" anchor="ctr"/>
                </a:tc>
                <a:extLst>
                  <a:ext uri="{0D108BD9-81ED-4DB2-BD59-A6C34878D82A}">
                    <a16:rowId xmlns:a16="http://schemas.microsoft.com/office/drawing/2014/main" val="4011846257"/>
                  </a:ext>
                </a:extLst>
              </a:tr>
              <a:tr h="526542">
                <a:tc>
                  <a:txBody>
                    <a:bodyPr/>
                    <a:lstStyle/>
                    <a:p>
                      <a:pPr algn="r"/>
                      <a:r>
                        <a:rPr lang="en-US">
                          <a:effectLst/>
                        </a:rPr>
                        <a:t>8:35 AM</a:t>
                      </a:r>
                    </a:p>
                  </a:txBody>
                  <a:tcPr marL="142875" marR="142875" marT="95250" marB="95250" anchor="ctr"/>
                </a:tc>
                <a:tc>
                  <a:txBody>
                    <a:bodyPr/>
                    <a:lstStyle/>
                    <a:p>
                      <a:r>
                        <a:rPr lang="en-US">
                          <a:effectLst/>
                        </a:rPr>
                        <a:t>Motivation and Overview of Best Practices in HPC Software Development</a:t>
                      </a:r>
                    </a:p>
                  </a:txBody>
                  <a:tcPr marL="142875" marR="142875" marT="95250" marB="95250" anchor="ctr"/>
                </a:tc>
                <a:tc>
                  <a:txBody>
                    <a:bodyPr/>
                    <a:lstStyle/>
                    <a:p>
                      <a:r>
                        <a:rPr lang="en-US">
                          <a:effectLst/>
                        </a:rPr>
                        <a:t>David E. Bernholdt (ORNL)</a:t>
                      </a:r>
                    </a:p>
                  </a:txBody>
                  <a:tcPr marL="142875" marR="142875" marT="95250" marB="95250" anchor="ctr"/>
                </a:tc>
                <a:extLst>
                  <a:ext uri="{0D108BD9-81ED-4DB2-BD59-A6C34878D82A}">
                    <a16:rowId xmlns:a16="http://schemas.microsoft.com/office/drawing/2014/main" val="541819896"/>
                  </a:ext>
                </a:extLst>
              </a:tr>
              <a:tr h="526542">
                <a:tc>
                  <a:txBody>
                    <a:bodyPr/>
                    <a:lstStyle/>
                    <a:p>
                      <a:pPr algn="r"/>
                      <a:r>
                        <a:rPr lang="en-US">
                          <a:effectLst/>
                        </a:rPr>
                        <a:t>9:15 AM</a:t>
                      </a:r>
                    </a:p>
                  </a:txBody>
                  <a:tcPr marL="142875" marR="142875" marT="95250" marB="95250" anchor="ctr"/>
                </a:tc>
                <a:tc>
                  <a:txBody>
                    <a:bodyPr/>
                    <a:lstStyle/>
                    <a:p>
                      <a:r>
                        <a:rPr lang="en-US">
                          <a:effectLst/>
                        </a:rPr>
                        <a:t>Scientific Software Design</a:t>
                      </a:r>
                    </a:p>
                  </a:txBody>
                  <a:tcPr marL="142875" marR="142875" marT="95250" marB="95250" anchor="ctr"/>
                </a:tc>
                <a:tc>
                  <a:txBody>
                    <a:bodyPr/>
                    <a:lstStyle/>
                    <a:p>
                      <a:r>
                        <a:rPr lang="en-US">
                          <a:effectLst/>
                        </a:rPr>
                        <a:t>Anshu Dubey (ANL)</a:t>
                      </a:r>
                    </a:p>
                  </a:txBody>
                  <a:tcPr marL="142875" marR="142875" marT="95250" marB="95250" anchor="ctr"/>
                </a:tc>
                <a:extLst>
                  <a:ext uri="{0D108BD9-81ED-4DB2-BD59-A6C34878D82A}">
                    <a16:rowId xmlns:a16="http://schemas.microsoft.com/office/drawing/2014/main" val="3922137579"/>
                  </a:ext>
                </a:extLst>
              </a:tr>
              <a:tr h="526542">
                <a:tc>
                  <a:txBody>
                    <a:bodyPr/>
                    <a:lstStyle/>
                    <a:p>
                      <a:pPr algn="r"/>
                      <a:r>
                        <a:rPr lang="en-US">
                          <a:effectLst/>
                        </a:rPr>
                        <a:t>10:00 AM</a:t>
                      </a:r>
                    </a:p>
                  </a:txBody>
                  <a:tcPr marL="142875" marR="142875" marT="95250" marB="95250" anchor="ctr"/>
                </a:tc>
                <a:tc>
                  <a:txBody>
                    <a:bodyPr/>
                    <a:lstStyle/>
                    <a:p>
                      <a:r>
                        <a:rPr lang="en-US" i="1">
                          <a:effectLst/>
                        </a:rPr>
                        <a:t>Break</a:t>
                      </a:r>
                      <a:endParaRPr lang="en-US">
                        <a:effectLst/>
                      </a:endParaRPr>
                    </a:p>
                  </a:txBody>
                  <a:tcPr marL="142875" marR="142875" marT="95250" marB="95250" anchor="ctr"/>
                </a:tc>
                <a:tc>
                  <a:txBody>
                    <a:bodyPr/>
                    <a:lstStyle/>
                    <a:p>
                      <a:endParaRPr lang="en-US">
                        <a:effectLst/>
                      </a:endParaRPr>
                    </a:p>
                  </a:txBody>
                  <a:tcPr marL="142875" marR="142875" marT="95250" marB="95250" anchor="ctr"/>
                </a:tc>
                <a:extLst>
                  <a:ext uri="{0D108BD9-81ED-4DB2-BD59-A6C34878D82A}">
                    <a16:rowId xmlns:a16="http://schemas.microsoft.com/office/drawing/2014/main" val="476507548"/>
                  </a:ext>
                </a:extLst>
              </a:tr>
              <a:tr h="526542">
                <a:tc>
                  <a:txBody>
                    <a:bodyPr/>
                    <a:lstStyle/>
                    <a:p>
                      <a:pPr algn="r"/>
                      <a:r>
                        <a:rPr lang="en-US">
                          <a:effectLst/>
                        </a:rPr>
                        <a:t>10:30 AM</a:t>
                      </a:r>
                    </a:p>
                  </a:txBody>
                  <a:tcPr marL="142875" marR="142875" marT="95250" marB="95250" anchor="ctr"/>
                </a:tc>
                <a:tc>
                  <a:txBody>
                    <a:bodyPr/>
                    <a:lstStyle/>
                    <a:p>
                      <a:r>
                        <a:rPr lang="en-US">
                          <a:effectLst/>
                        </a:rPr>
                        <a:t>Spack: Package Management for HPC</a:t>
                      </a:r>
                    </a:p>
                  </a:txBody>
                  <a:tcPr marL="142875" marR="142875" marT="95250" marB="95250" anchor="ctr"/>
                </a:tc>
                <a:tc>
                  <a:txBody>
                    <a:bodyPr/>
                    <a:lstStyle/>
                    <a:p>
                      <a:r>
                        <a:rPr lang="en-US">
                          <a:effectLst/>
                        </a:rPr>
                        <a:t>Todd Gamblin (LLNL)</a:t>
                      </a:r>
                    </a:p>
                  </a:txBody>
                  <a:tcPr marL="142875" marR="142875" marT="95250" marB="95250" anchor="ctr"/>
                </a:tc>
                <a:extLst>
                  <a:ext uri="{0D108BD9-81ED-4DB2-BD59-A6C34878D82A}">
                    <a16:rowId xmlns:a16="http://schemas.microsoft.com/office/drawing/2014/main" val="3487810232"/>
                  </a:ext>
                </a:extLst>
              </a:tr>
              <a:tr h="526542">
                <a:tc>
                  <a:txBody>
                    <a:bodyPr/>
                    <a:lstStyle/>
                    <a:p>
                      <a:pPr algn="r"/>
                      <a:r>
                        <a:rPr lang="en-US">
                          <a:effectLst/>
                        </a:rPr>
                        <a:t>11:30 AM</a:t>
                      </a:r>
                    </a:p>
                  </a:txBody>
                  <a:tcPr marL="142875" marR="142875" marT="95250" marB="95250" anchor="ctr"/>
                </a:tc>
                <a:tc>
                  <a:txBody>
                    <a:bodyPr/>
                    <a:lstStyle/>
                    <a:p>
                      <a:r>
                        <a:rPr lang="en-US">
                          <a:effectLst/>
                        </a:rPr>
                        <a:t>Spack Hands-On</a:t>
                      </a:r>
                    </a:p>
                  </a:txBody>
                  <a:tcPr marL="142875" marR="142875" marT="95250" marB="95250" anchor="ctr"/>
                </a:tc>
                <a:tc>
                  <a:txBody>
                    <a:bodyPr/>
                    <a:lstStyle/>
                    <a:p>
                      <a:r>
                        <a:rPr lang="en-US">
                          <a:effectLst/>
                        </a:rPr>
                        <a:t>Todd Gamblin (LLNL)</a:t>
                      </a:r>
                    </a:p>
                  </a:txBody>
                  <a:tcPr marL="142875" marR="142875" marT="95250" marB="95250" anchor="ctr"/>
                </a:tc>
                <a:extLst>
                  <a:ext uri="{0D108BD9-81ED-4DB2-BD59-A6C34878D82A}">
                    <a16:rowId xmlns:a16="http://schemas.microsoft.com/office/drawing/2014/main" val="2034051112"/>
                  </a:ext>
                </a:extLst>
              </a:tr>
              <a:tr h="526542">
                <a:tc>
                  <a:txBody>
                    <a:bodyPr/>
                    <a:lstStyle/>
                    <a:p>
                      <a:pPr algn="r"/>
                      <a:r>
                        <a:rPr lang="en-US">
                          <a:effectLst/>
                        </a:rPr>
                        <a:t>12:30 PM</a:t>
                      </a:r>
                    </a:p>
                  </a:txBody>
                  <a:tcPr marL="142875" marR="142875" marT="95250" marB="95250" anchor="ctr"/>
                </a:tc>
                <a:tc>
                  <a:txBody>
                    <a:bodyPr/>
                    <a:lstStyle/>
                    <a:p>
                      <a:r>
                        <a:rPr lang="en-US" i="1">
                          <a:effectLst/>
                        </a:rPr>
                        <a:t>Lunch</a:t>
                      </a:r>
                      <a:endParaRPr lang="en-US">
                        <a:effectLst/>
                      </a:endParaRPr>
                    </a:p>
                  </a:txBody>
                  <a:tcPr marL="142875" marR="142875" marT="95250" marB="95250" anchor="ctr"/>
                </a:tc>
                <a:tc>
                  <a:txBody>
                    <a:bodyPr/>
                    <a:lstStyle/>
                    <a:p>
                      <a:endParaRPr lang="en-US" dirty="0">
                        <a:effectLst/>
                      </a:endParaRPr>
                    </a:p>
                  </a:txBody>
                  <a:tcPr marL="142875" marR="142875" marT="95250" marB="95250" anchor="ctr"/>
                </a:tc>
                <a:extLst>
                  <a:ext uri="{0D108BD9-81ED-4DB2-BD59-A6C34878D82A}">
                    <a16:rowId xmlns:a16="http://schemas.microsoft.com/office/drawing/2014/main" val="1459939263"/>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4537710" y="45720"/>
            <a:ext cx="7651115" cy="646331"/>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The agenda is also available on the tutorial web page.  Visit </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hlinkClick r:id="rId2"/>
              </a:rPr>
              <a:t>https://bssw-tutorial.github.io</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and click on the link for today’s tutorial</a:t>
            </a:r>
          </a:p>
        </p:txBody>
      </p:sp>
    </p:spTree>
    <p:extLst>
      <p:ext uri="{BB962C8B-B14F-4D97-AF65-F5344CB8AC3E}">
        <p14:creationId xmlns:p14="http://schemas.microsoft.com/office/powerpoint/2010/main" val="3643219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a:xfrm>
            <a:off x="408175" y="160020"/>
            <a:ext cx="11372473" cy="914400"/>
          </a:xfrm>
        </p:spPr>
        <p:txBody>
          <a:bodyPr/>
          <a:lstStyle/>
          <a:p>
            <a:r>
              <a:rPr lang="en-US" dirty="0"/>
              <a:t>Agenda (2/2)</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extLst>
              <p:ext uri="{D42A27DB-BD31-4B8C-83A1-F6EECF244321}">
                <p14:modId xmlns:p14="http://schemas.microsoft.com/office/powerpoint/2010/main" val="207684128"/>
              </p:ext>
            </p:extLst>
          </p:nvPr>
        </p:nvGraphicFramePr>
        <p:xfrm>
          <a:off x="1051560" y="1074420"/>
          <a:ext cx="9692640" cy="5589270"/>
        </p:xfrm>
        <a:graphic>
          <a:graphicData uri="http://schemas.openxmlformats.org/drawingml/2006/table">
            <a:tbl>
              <a:tblPr firstRow="1" bandRow="1">
                <a:tableStyleId>{5C22544A-7EE6-4342-B048-85BDC9FD1C3A}</a:tableStyleId>
              </a:tblPr>
              <a:tblGrid>
                <a:gridCol w="1328947">
                  <a:extLst>
                    <a:ext uri="{9D8B030D-6E8A-4147-A177-3AD203B41FA5}">
                      <a16:colId xmlns:a16="http://schemas.microsoft.com/office/drawing/2014/main" val="41390910"/>
                    </a:ext>
                  </a:extLst>
                </a:gridCol>
                <a:gridCol w="5033753">
                  <a:extLst>
                    <a:ext uri="{9D8B030D-6E8A-4147-A177-3AD203B41FA5}">
                      <a16:colId xmlns:a16="http://schemas.microsoft.com/office/drawing/2014/main" val="2092910534"/>
                    </a:ext>
                  </a:extLst>
                </a:gridCol>
                <a:gridCol w="3329940">
                  <a:extLst>
                    <a:ext uri="{9D8B030D-6E8A-4147-A177-3AD203B41FA5}">
                      <a16:colId xmlns:a16="http://schemas.microsoft.com/office/drawing/2014/main" val="1261297711"/>
                    </a:ext>
                  </a:extLst>
                </a:gridCol>
              </a:tblGrid>
              <a:tr h="526542">
                <a:tc>
                  <a:txBody>
                    <a:bodyPr/>
                    <a:lstStyle/>
                    <a:p>
                      <a:pPr algn="r"/>
                      <a:r>
                        <a:rPr lang="en-US" sz="1800" dirty="0">
                          <a:effectLst/>
                        </a:rPr>
                        <a:t>Time (CDT)</a:t>
                      </a:r>
                    </a:p>
                  </a:txBody>
                  <a:tcPr marL="142875" marR="142875" marT="95250" marB="95250" anchor="ctr"/>
                </a:tc>
                <a:tc>
                  <a:txBody>
                    <a:bodyPr/>
                    <a:lstStyle/>
                    <a:p>
                      <a:pPr algn="l"/>
                      <a:r>
                        <a:rPr lang="en-US" sz="1800" dirty="0">
                          <a:effectLst/>
                        </a:rPr>
                        <a:t>Title</a:t>
                      </a:r>
                    </a:p>
                  </a:txBody>
                  <a:tcPr marL="142875" marR="142875" marT="95250" marB="95250" anchor="ctr"/>
                </a:tc>
                <a:tc>
                  <a:txBody>
                    <a:bodyPr/>
                    <a:lstStyle/>
                    <a:p>
                      <a:r>
                        <a:rPr lang="en-US" sz="1800" dirty="0">
                          <a:effectLst/>
                        </a:rPr>
                        <a:t>Presenter</a:t>
                      </a:r>
                    </a:p>
                  </a:txBody>
                  <a:tcPr marL="142875" marR="142875" marT="95250" marB="95250" anchor="ctr"/>
                </a:tc>
                <a:extLst>
                  <a:ext uri="{0D108BD9-81ED-4DB2-BD59-A6C34878D82A}">
                    <a16:rowId xmlns:a16="http://schemas.microsoft.com/office/drawing/2014/main" val="2098024418"/>
                  </a:ext>
                </a:extLst>
              </a:tr>
              <a:tr h="526542">
                <a:tc>
                  <a:txBody>
                    <a:bodyPr/>
                    <a:lstStyle/>
                    <a:p>
                      <a:pPr algn="r"/>
                      <a:r>
                        <a:rPr lang="en-US">
                          <a:effectLst/>
                        </a:rPr>
                        <a:t>12:30 PM</a:t>
                      </a:r>
                    </a:p>
                  </a:txBody>
                  <a:tcPr marL="142875" marR="142875" marT="95250" marB="95250" anchor="ctr"/>
                </a:tc>
                <a:tc>
                  <a:txBody>
                    <a:bodyPr/>
                    <a:lstStyle/>
                    <a:p>
                      <a:r>
                        <a:rPr lang="en-US" i="1">
                          <a:effectLst/>
                        </a:rPr>
                        <a:t>Lunch</a:t>
                      </a:r>
                      <a:endParaRPr lang="en-US">
                        <a:effectLst/>
                      </a:endParaRPr>
                    </a:p>
                  </a:txBody>
                  <a:tcPr marL="142875" marR="142875" marT="95250" marB="95250" anchor="ctr"/>
                </a:tc>
                <a:tc>
                  <a:txBody>
                    <a:bodyPr/>
                    <a:lstStyle/>
                    <a:p>
                      <a:endParaRPr lang="en-US" dirty="0">
                        <a:effectLst/>
                      </a:endParaRPr>
                    </a:p>
                  </a:txBody>
                  <a:tcPr marL="142875" marR="142875" marT="95250" marB="95250" anchor="ctr"/>
                </a:tc>
                <a:extLst>
                  <a:ext uri="{0D108BD9-81ED-4DB2-BD59-A6C34878D82A}">
                    <a16:rowId xmlns:a16="http://schemas.microsoft.com/office/drawing/2014/main" val="1459939263"/>
                  </a:ext>
                </a:extLst>
              </a:tr>
              <a:tr h="526542">
                <a:tc>
                  <a:txBody>
                    <a:bodyPr/>
                    <a:lstStyle/>
                    <a:p>
                      <a:pPr algn="r"/>
                      <a:r>
                        <a:rPr lang="en-US">
                          <a:effectLst/>
                        </a:rPr>
                        <a:t>1:30 PM</a:t>
                      </a:r>
                    </a:p>
                  </a:txBody>
                  <a:tcPr marL="142875" marR="142875" marT="95250" marB="95250" anchor="ctr"/>
                </a:tc>
                <a:tc>
                  <a:txBody>
                    <a:bodyPr/>
                    <a:lstStyle/>
                    <a:p>
                      <a:r>
                        <a:rPr lang="en-US">
                          <a:effectLst/>
                        </a:rPr>
                        <a:t>Software Testing and Verification</a:t>
                      </a:r>
                    </a:p>
                  </a:txBody>
                  <a:tcPr marL="142875" marR="142875" marT="95250" marB="95250" anchor="ctr"/>
                </a:tc>
                <a:tc>
                  <a:txBody>
                    <a:bodyPr/>
                    <a:lstStyle/>
                    <a:p>
                      <a:r>
                        <a:rPr lang="en-US">
                          <a:effectLst/>
                        </a:rPr>
                        <a:t>Anshu Dubey (ANL)</a:t>
                      </a:r>
                    </a:p>
                  </a:txBody>
                  <a:tcPr marL="142875" marR="142875" marT="95250" marB="95250" anchor="ctr"/>
                </a:tc>
                <a:extLst>
                  <a:ext uri="{0D108BD9-81ED-4DB2-BD59-A6C34878D82A}">
                    <a16:rowId xmlns:a16="http://schemas.microsoft.com/office/drawing/2014/main" val="568411987"/>
                  </a:ext>
                </a:extLst>
              </a:tr>
              <a:tr h="526542">
                <a:tc>
                  <a:txBody>
                    <a:bodyPr/>
                    <a:lstStyle/>
                    <a:p>
                      <a:pPr algn="r"/>
                      <a:r>
                        <a:rPr lang="en-US">
                          <a:effectLst/>
                        </a:rPr>
                        <a:t>2:30 PM</a:t>
                      </a:r>
                    </a:p>
                  </a:txBody>
                  <a:tcPr marL="142875" marR="142875" marT="95250" marB="95250" anchor="ctr"/>
                </a:tc>
                <a:tc>
                  <a:txBody>
                    <a:bodyPr/>
                    <a:lstStyle/>
                    <a:p>
                      <a:r>
                        <a:rPr lang="en-US">
                          <a:effectLst/>
                        </a:rPr>
                        <a:t>Refactoring Scientific Software</a:t>
                      </a:r>
                    </a:p>
                  </a:txBody>
                  <a:tcPr marL="142875" marR="142875" marT="95250" marB="95250" anchor="ctr"/>
                </a:tc>
                <a:tc>
                  <a:txBody>
                    <a:bodyPr/>
                    <a:lstStyle/>
                    <a:p>
                      <a:r>
                        <a:rPr lang="en-US">
                          <a:effectLst/>
                        </a:rPr>
                        <a:t>Anshu Dubey (ANL)</a:t>
                      </a:r>
                    </a:p>
                  </a:txBody>
                  <a:tcPr marL="142875" marR="142875" marT="95250" marB="95250" anchor="ctr"/>
                </a:tc>
                <a:extLst>
                  <a:ext uri="{0D108BD9-81ED-4DB2-BD59-A6C34878D82A}">
                    <a16:rowId xmlns:a16="http://schemas.microsoft.com/office/drawing/2014/main" val="439333682"/>
                  </a:ext>
                </a:extLst>
              </a:tr>
              <a:tr h="526542">
                <a:tc>
                  <a:txBody>
                    <a:bodyPr/>
                    <a:lstStyle/>
                    <a:p>
                      <a:pPr algn="r"/>
                      <a:r>
                        <a:rPr lang="en-US">
                          <a:effectLst/>
                        </a:rPr>
                        <a:t>3:00 PM</a:t>
                      </a:r>
                    </a:p>
                  </a:txBody>
                  <a:tcPr marL="142875" marR="142875" marT="95250" marB="95250" anchor="ctr"/>
                </a:tc>
                <a:tc>
                  <a:txBody>
                    <a:bodyPr/>
                    <a:lstStyle/>
                    <a:p>
                      <a:r>
                        <a:rPr lang="en-US" i="1">
                          <a:effectLst/>
                        </a:rPr>
                        <a:t>Break</a:t>
                      </a:r>
                      <a:endParaRPr lang="en-US">
                        <a:effectLst/>
                      </a:endParaRPr>
                    </a:p>
                  </a:txBody>
                  <a:tcPr marL="142875" marR="142875" marT="95250" marB="95250" anchor="ctr"/>
                </a:tc>
                <a:tc>
                  <a:txBody>
                    <a:bodyPr/>
                    <a:lstStyle/>
                    <a:p>
                      <a:endParaRPr lang="en-US">
                        <a:effectLst/>
                      </a:endParaRPr>
                    </a:p>
                  </a:txBody>
                  <a:tcPr marL="142875" marR="142875" marT="95250" marB="95250" anchor="ctr"/>
                </a:tc>
                <a:extLst>
                  <a:ext uri="{0D108BD9-81ED-4DB2-BD59-A6C34878D82A}">
                    <a16:rowId xmlns:a16="http://schemas.microsoft.com/office/drawing/2014/main" val="3500361090"/>
                  </a:ext>
                </a:extLst>
              </a:tr>
              <a:tr h="526542">
                <a:tc>
                  <a:txBody>
                    <a:bodyPr/>
                    <a:lstStyle/>
                    <a:p>
                      <a:pPr algn="r"/>
                      <a:r>
                        <a:rPr lang="en-US">
                          <a:effectLst/>
                        </a:rPr>
                        <a:t>3:30 PM</a:t>
                      </a:r>
                    </a:p>
                  </a:txBody>
                  <a:tcPr marL="142875" marR="142875" marT="95250" marB="95250" anchor="ctr"/>
                </a:tc>
                <a:tc>
                  <a:txBody>
                    <a:bodyPr/>
                    <a:lstStyle/>
                    <a:p>
                      <a:r>
                        <a:rPr lang="en-US">
                          <a:effectLst/>
                        </a:rPr>
                        <a:t>Software Licensing</a:t>
                      </a:r>
                    </a:p>
                  </a:txBody>
                  <a:tcPr marL="142875" marR="142875" marT="95250" marB="95250" anchor="ctr"/>
                </a:tc>
                <a:tc>
                  <a:txBody>
                    <a:bodyPr/>
                    <a:lstStyle/>
                    <a:p>
                      <a:r>
                        <a:rPr lang="en-US">
                          <a:effectLst/>
                        </a:rPr>
                        <a:t>David E. Bernholdt (ORNL) and Todd Gamblin (LLNL)</a:t>
                      </a:r>
                    </a:p>
                  </a:txBody>
                  <a:tcPr marL="142875" marR="142875" marT="95250" marB="95250" anchor="ctr"/>
                </a:tc>
                <a:extLst>
                  <a:ext uri="{0D108BD9-81ED-4DB2-BD59-A6C34878D82A}">
                    <a16:rowId xmlns:a16="http://schemas.microsoft.com/office/drawing/2014/main" val="1733344417"/>
                  </a:ext>
                </a:extLst>
              </a:tr>
              <a:tr h="526542">
                <a:tc>
                  <a:txBody>
                    <a:bodyPr/>
                    <a:lstStyle/>
                    <a:p>
                      <a:pPr algn="r"/>
                      <a:r>
                        <a:rPr lang="en-US">
                          <a:effectLst/>
                        </a:rPr>
                        <a:t>4:30 PM</a:t>
                      </a:r>
                    </a:p>
                  </a:txBody>
                  <a:tcPr marL="142875" marR="142875" marT="95250" marB="95250" anchor="ctr"/>
                </a:tc>
                <a:tc>
                  <a:txBody>
                    <a:bodyPr/>
                    <a:lstStyle/>
                    <a:p>
                      <a:r>
                        <a:rPr lang="en-US">
                          <a:effectLst/>
                        </a:rPr>
                        <a:t>Improving Reproducibility Through Better Software Practices</a:t>
                      </a:r>
                    </a:p>
                  </a:txBody>
                  <a:tcPr marL="142875" marR="142875" marT="95250" marB="95250" anchor="ctr"/>
                </a:tc>
                <a:tc>
                  <a:txBody>
                    <a:bodyPr/>
                    <a:lstStyle/>
                    <a:p>
                      <a:r>
                        <a:rPr lang="en-US" dirty="0">
                          <a:effectLst/>
                        </a:rPr>
                        <a:t>David E. Bernholdt (ORNL)</a:t>
                      </a:r>
                    </a:p>
                  </a:txBody>
                  <a:tcPr marL="142875" marR="142875" marT="95250" marB="95250" anchor="ctr"/>
                </a:tc>
                <a:extLst>
                  <a:ext uri="{0D108BD9-81ED-4DB2-BD59-A6C34878D82A}">
                    <a16:rowId xmlns:a16="http://schemas.microsoft.com/office/drawing/2014/main" val="1855854553"/>
                  </a:ext>
                </a:extLst>
              </a:tr>
              <a:tr h="526542">
                <a:tc>
                  <a:txBody>
                    <a:bodyPr/>
                    <a:lstStyle/>
                    <a:p>
                      <a:pPr algn="r"/>
                      <a:r>
                        <a:rPr lang="en-US">
                          <a:effectLst/>
                        </a:rPr>
                        <a:t>5:30 PM</a:t>
                      </a:r>
                    </a:p>
                  </a:txBody>
                  <a:tcPr marL="142875" marR="142875" marT="95250" marB="95250" anchor="ctr"/>
                </a:tc>
                <a:tc>
                  <a:txBody>
                    <a:bodyPr/>
                    <a:lstStyle/>
                    <a:p>
                      <a:r>
                        <a:rPr lang="en-US">
                          <a:effectLst/>
                        </a:rPr>
                        <a:t>Lab Notebooks for Computational Mathematics, Sciences, &amp; Engineering</a:t>
                      </a:r>
                    </a:p>
                  </a:txBody>
                  <a:tcPr marL="142875" marR="142875" marT="95250" marB="95250" anchor="ctr"/>
                </a:tc>
                <a:tc>
                  <a:txBody>
                    <a:bodyPr/>
                    <a:lstStyle/>
                    <a:p>
                      <a:r>
                        <a:rPr lang="en-US">
                          <a:effectLst/>
                        </a:rPr>
                        <a:t>Jared O'Neal (ANL)</a:t>
                      </a:r>
                    </a:p>
                  </a:txBody>
                  <a:tcPr marL="142875" marR="142875" marT="95250" marB="95250" anchor="ctr"/>
                </a:tc>
                <a:extLst>
                  <a:ext uri="{0D108BD9-81ED-4DB2-BD59-A6C34878D82A}">
                    <a16:rowId xmlns:a16="http://schemas.microsoft.com/office/drawing/2014/main" val="2122309219"/>
                  </a:ext>
                </a:extLst>
              </a:tr>
              <a:tr h="526542">
                <a:tc>
                  <a:txBody>
                    <a:bodyPr/>
                    <a:lstStyle/>
                    <a:p>
                      <a:pPr algn="r"/>
                      <a:r>
                        <a:rPr lang="en-US">
                          <a:effectLst/>
                        </a:rPr>
                        <a:t>6:30 PM</a:t>
                      </a:r>
                    </a:p>
                  </a:txBody>
                  <a:tcPr marL="142875" marR="142875" marT="95250" marB="95250" anchor="ctr"/>
                </a:tc>
                <a:tc>
                  <a:txBody>
                    <a:bodyPr/>
                    <a:lstStyle/>
                    <a:p>
                      <a:r>
                        <a:rPr lang="en-US" i="1">
                          <a:effectLst/>
                        </a:rPr>
                        <a:t>Adjourn</a:t>
                      </a:r>
                      <a:endParaRPr lang="en-US">
                        <a:effectLst/>
                      </a:endParaRPr>
                    </a:p>
                  </a:txBody>
                  <a:tcPr marL="142875" marR="142875" marT="95250" marB="95250" anchor="ctr"/>
                </a:tc>
                <a:tc>
                  <a:txBody>
                    <a:bodyPr/>
                    <a:lstStyle/>
                    <a:p>
                      <a:endParaRPr lang="en-US" dirty="0"/>
                    </a:p>
                  </a:txBody>
                  <a:tcPr/>
                </a:tc>
                <a:extLst>
                  <a:ext uri="{0D108BD9-81ED-4DB2-BD59-A6C34878D82A}">
                    <a16:rowId xmlns:a16="http://schemas.microsoft.com/office/drawing/2014/main" val="3774671062"/>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4537710" y="45720"/>
            <a:ext cx="7651115" cy="646331"/>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The agenda is also available on the tutorial web page.  Visit </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hlinkClick r:id="rId2"/>
              </a:rPr>
              <a:t>https://bssw-tutorial.github.io</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and click on the link for today’s tutorial</a:t>
            </a:r>
          </a:p>
        </p:txBody>
      </p:sp>
    </p:spTree>
    <p:extLst>
      <p:ext uri="{BB962C8B-B14F-4D97-AF65-F5344CB8AC3E}">
        <p14:creationId xmlns:p14="http://schemas.microsoft.com/office/powerpoint/2010/main" val="19783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dirty="0"/>
              <a:t>Anshu Dubey, David E. Bernholdt, Todd Gamblin, and Jared O’Neal, Software Productivity and Sustainability track, in Argonne Training Program on Extreme-Scale Computing, St. Charles, Illinois, 2024. DOI: </a:t>
            </a:r>
            <a:r>
              <a:rPr lang="en-US" sz="1600" dirty="0">
                <a:hlinkClick r:id="rId4"/>
              </a:rPr>
              <a:t>10.6084/m9.figshare.26384188</a:t>
            </a:r>
            <a:r>
              <a:rPr lang="en-US" sz="1600" dirty="0"/>
              <a:t>.</a:t>
            </a:r>
            <a:endParaRPr lang="en-US" sz="1600" b="0" i="0" dirty="0">
              <a:solidFill>
                <a:srgbClr val="111111"/>
              </a:solidFill>
              <a:effectLst/>
              <a:latin typeface="+mn-lt"/>
            </a:endParaRP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p>
          <a:p>
            <a:pPr>
              <a:spcBef>
                <a:spcPts val="400"/>
              </a:spcBef>
            </a:pPr>
            <a:r>
              <a:rPr lang="en-US" sz="1400" b="0" i="0" dirty="0">
                <a:effectLst/>
                <a:latin typeface="+mn-lt"/>
              </a:rPr>
              <a:t>This work was supported by the U.S. Department of Energy, Office of Science, Office of Advanced Scientific Computing Research, Next-Generation Scientific Software Technologies (NGSST) program.</a:t>
            </a:r>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410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9CC39-F70C-4872-8BAF-FDB4FE40BE11}"/>
              </a:ext>
            </a:extLst>
          </p:cNvPr>
          <p:cNvSpPr>
            <a:spLocks noGrp="1"/>
          </p:cNvSpPr>
          <p:nvPr>
            <p:ph idx="1"/>
          </p:nvPr>
        </p:nvSpPr>
        <p:spPr>
          <a:xfrm>
            <a:off x="365760" y="1280696"/>
            <a:ext cx="11369809" cy="4047778"/>
          </a:xfrm>
        </p:spPr>
        <p:txBody>
          <a:bodyPr/>
          <a:lstStyle/>
          <a:p>
            <a:pPr>
              <a:spcBef>
                <a:spcPts val="1000"/>
              </a:spcBef>
            </a:pPr>
            <a:r>
              <a:rPr lang="en-US" dirty="0"/>
              <a:t>David E. Bernholdt, ORNL</a:t>
            </a:r>
          </a:p>
          <a:p>
            <a:pPr>
              <a:spcBef>
                <a:spcPts val="1000"/>
              </a:spcBef>
            </a:pPr>
            <a:r>
              <a:rPr lang="en-US" dirty="0"/>
              <a:t>Anshu Dubey, ANL</a:t>
            </a:r>
          </a:p>
          <a:p>
            <a:pPr>
              <a:spcBef>
                <a:spcPts val="1000"/>
              </a:spcBef>
            </a:pPr>
            <a:r>
              <a:rPr lang="en-US" dirty="0"/>
              <a:t>Todd Gamblin, LLNL</a:t>
            </a:r>
          </a:p>
          <a:p>
            <a:pPr>
              <a:spcBef>
                <a:spcPts val="1000"/>
              </a:spcBef>
            </a:pPr>
            <a:r>
              <a:rPr lang="en-US" dirty="0"/>
              <a:t>Jared O’Neal, ANL</a:t>
            </a:r>
          </a:p>
          <a:p>
            <a:pPr marL="0" indent="0">
              <a:spcBef>
                <a:spcPts val="1000"/>
              </a:spcBef>
              <a:buNone/>
            </a:pPr>
            <a:endParaRPr lang="en-US" dirty="0"/>
          </a:p>
        </p:txBody>
      </p:sp>
      <p:sp>
        <p:nvSpPr>
          <p:cNvPr id="2" name="Title 1">
            <a:extLst>
              <a:ext uri="{FF2B5EF4-FFF2-40B4-BE49-F238E27FC236}">
                <a16:creationId xmlns:a16="http://schemas.microsoft.com/office/drawing/2014/main" id="{D7779183-6189-461C-B4D7-638E6AB5CA5F}"/>
              </a:ext>
            </a:extLst>
          </p:cNvPr>
          <p:cNvSpPr>
            <a:spLocks noGrp="1"/>
          </p:cNvSpPr>
          <p:nvPr>
            <p:ph type="title"/>
          </p:nvPr>
        </p:nvSpPr>
        <p:spPr/>
        <p:txBody>
          <a:bodyPr/>
          <a:lstStyle/>
          <a:p>
            <a:r>
              <a:rPr lang="en-US" dirty="0"/>
              <a:t>About Us</a:t>
            </a:r>
          </a:p>
        </p:txBody>
      </p:sp>
      <p:sp>
        <p:nvSpPr>
          <p:cNvPr id="4" name="TextBox 3">
            <a:extLst>
              <a:ext uri="{FF2B5EF4-FFF2-40B4-BE49-F238E27FC236}">
                <a16:creationId xmlns:a16="http://schemas.microsoft.com/office/drawing/2014/main" id="{75F24105-9372-1C03-4BB0-9287BF335D4A}"/>
              </a:ext>
            </a:extLst>
          </p:cNvPr>
          <p:cNvSpPr txBox="1"/>
          <p:nvPr/>
        </p:nvSpPr>
        <p:spPr>
          <a:xfrm>
            <a:off x="453256" y="3373816"/>
            <a:ext cx="10123321" cy="2708434"/>
          </a:xfrm>
          <a:prstGeom prst="rect">
            <a:avLst/>
          </a:prstGeom>
          <a:noFill/>
        </p:spPr>
        <p:txBody>
          <a:bodyPr wrap="square">
            <a:spAutoFit/>
          </a:bodyPr>
          <a:lstStyle/>
          <a:p>
            <a:pPr marL="227013" indent="-227013">
              <a:spcBef>
                <a:spcPts val="1800"/>
              </a:spcBef>
              <a:buFont typeface="Arial" panose="020B0604020202020204" pitchFamily="34" charset="0"/>
              <a:buChar char="•"/>
            </a:pPr>
            <a:r>
              <a:rPr lang="en-US" sz="2000" dirty="0"/>
              <a:t>Participants in the Consortium for the Advancement of Scientific Software (CASS) and DOE/ASCR software stewardship projects: </a:t>
            </a:r>
            <a:r>
              <a:rPr lang="en-US" sz="2000" dirty="0">
                <a:hlinkClick r:id="rId2"/>
              </a:rPr>
              <a:t>https://cass.community/</a:t>
            </a:r>
            <a:endParaRPr lang="en-US" sz="2000" dirty="0"/>
          </a:p>
          <a:p>
            <a:pPr marL="227013" indent="-227013">
              <a:spcBef>
                <a:spcPts val="1800"/>
              </a:spcBef>
              <a:buFont typeface="Arial" panose="020B0604020202020204" pitchFamily="34" charset="0"/>
              <a:buChar char="•"/>
            </a:pPr>
            <a:r>
              <a:rPr lang="en-US" sz="2000" dirty="0"/>
              <a:t>Members of the IDEAS Productivity family of projects: </a:t>
            </a:r>
            <a:r>
              <a:rPr lang="en-US" sz="2000" dirty="0">
                <a:hlinkClick r:id="rId3"/>
              </a:rPr>
              <a:t>https://ideas-productivity.org/</a:t>
            </a:r>
            <a:endParaRPr lang="en-US" sz="2000" dirty="0"/>
          </a:p>
          <a:p>
            <a:pPr marL="227013" indent="-227013">
              <a:spcBef>
                <a:spcPts val="1800"/>
              </a:spcBef>
              <a:buFont typeface="Arial" panose="020B0604020202020204" pitchFamily="34" charset="0"/>
              <a:buChar char="•"/>
            </a:pPr>
            <a:r>
              <a:rPr lang="en-US" sz="2000" dirty="0"/>
              <a:t>Lead for the Spack project: </a:t>
            </a:r>
            <a:r>
              <a:rPr lang="en-US" sz="2000" dirty="0">
                <a:hlinkClick r:id="rId4"/>
              </a:rPr>
              <a:t>https://spack.io/</a:t>
            </a:r>
            <a:r>
              <a:rPr lang="en-US" sz="2000" dirty="0"/>
              <a:t> (Todd)</a:t>
            </a:r>
          </a:p>
          <a:p>
            <a:pPr marL="227013" indent="-227013">
              <a:spcBef>
                <a:spcPts val="1800"/>
              </a:spcBef>
              <a:buFont typeface="Arial" panose="020B0604020202020204" pitchFamily="34" charset="0"/>
              <a:buChar char="•"/>
            </a:pPr>
            <a:r>
              <a:rPr lang="en-US" sz="2000" dirty="0"/>
              <a:t>Also…</a:t>
            </a:r>
          </a:p>
          <a:p>
            <a:pPr marL="684213" lvl="1" indent="-227013">
              <a:spcBef>
                <a:spcPts val="600"/>
              </a:spcBef>
              <a:buFont typeface="Arial" panose="020B0604020202020204" pitchFamily="34" charset="0"/>
              <a:buChar char="•"/>
            </a:pPr>
            <a:r>
              <a:rPr lang="en-US" sz="2000" dirty="0" err="1"/>
              <a:t>SciDAC</a:t>
            </a:r>
            <a:r>
              <a:rPr lang="en-US" sz="2000" dirty="0"/>
              <a:t> RAPIDS Institute, fusion energy sciences projects, </a:t>
            </a:r>
            <a:r>
              <a:rPr lang="en-US" sz="2000"/>
              <a:t>and others</a:t>
            </a:r>
            <a:endParaRPr lang="en-US" sz="2000" dirty="0"/>
          </a:p>
        </p:txBody>
      </p:sp>
      <p:grpSp>
        <p:nvGrpSpPr>
          <p:cNvPr id="8" name="Group 7">
            <a:extLst>
              <a:ext uri="{FF2B5EF4-FFF2-40B4-BE49-F238E27FC236}">
                <a16:creationId xmlns:a16="http://schemas.microsoft.com/office/drawing/2014/main" id="{C22DEB37-50E6-2254-1FB5-B0F6E81B4E4A}"/>
              </a:ext>
            </a:extLst>
          </p:cNvPr>
          <p:cNvGrpSpPr/>
          <p:nvPr/>
        </p:nvGrpSpPr>
        <p:grpSpPr>
          <a:xfrm>
            <a:off x="6631399" y="1409942"/>
            <a:ext cx="954107" cy="1805497"/>
            <a:chOff x="6614147" y="1346049"/>
            <a:chExt cx="954107" cy="1805497"/>
          </a:xfrm>
        </p:grpSpPr>
        <p:sp>
          <p:nvSpPr>
            <p:cNvPr id="9" name="TextBox 8">
              <a:extLst>
                <a:ext uri="{FF2B5EF4-FFF2-40B4-BE49-F238E27FC236}">
                  <a16:creationId xmlns:a16="http://schemas.microsoft.com/office/drawing/2014/main" id="{CEB57978-C3B6-32C4-C6C6-52ACB58C8A06}"/>
                </a:ext>
              </a:extLst>
            </p:cNvPr>
            <p:cNvSpPr txBox="1"/>
            <p:nvPr/>
          </p:nvSpPr>
          <p:spPr>
            <a:xfrm>
              <a:off x="6614147" y="2560615"/>
              <a:ext cx="954107" cy="590931"/>
            </a:xfrm>
            <a:prstGeom prst="rect">
              <a:avLst/>
            </a:prstGeom>
            <a:noFill/>
          </p:spPr>
          <p:txBody>
            <a:bodyPr wrap="none" rtlCol="0">
              <a:spAutoFit/>
            </a:bodyPr>
            <a:lstStyle/>
            <a:p>
              <a:pPr algn="ctr">
                <a:lnSpc>
                  <a:spcPct val="90000"/>
                </a:lnSpc>
              </a:pPr>
              <a:r>
                <a:rPr lang="en-US" dirty="0"/>
                <a:t>Anshu</a:t>
              </a:r>
            </a:p>
            <a:p>
              <a:pPr algn="ctr">
                <a:lnSpc>
                  <a:spcPct val="90000"/>
                </a:lnSpc>
              </a:pPr>
              <a:r>
                <a:rPr lang="en-US" i="1" dirty="0"/>
                <a:t>she/her</a:t>
              </a:r>
            </a:p>
          </p:txBody>
        </p:sp>
        <p:pic>
          <p:nvPicPr>
            <p:cNvPr id="10" name="Picture 9" descr="A person smiling for the camera&#10;&#10;Description automatically generated with low confidence">
              <a:extLst>
                <a:ext uri="{FF2B5EF4-FFF2-40B4-BE49-F238E27FC236}">
                  <a16:creationId xmlns:a16="http://schemas.microsoft.com/office/drawing/2014/main" id="{4F1A04F2-5B52-D284-D8CF-CD12780422C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32063" y="1346049"/>
              <a:ext cx="918273" cy="1207008"/>
            </a:xfrm>
            <a:prstGeom prst="rect">
              <a:avLst/>
            </a:prstGeom>
          </p:spPr>
        </p:pic>
      </p:grpSp>
      <p:grpSp>
        <p:nvGrpSpPr>
          <p:cNvPr id="11" name="Group 10">
            <a:extLst>
              <a:ext uri="{FF2B5EF4-FFF2-40B4-BE49-F238E27FC236}">
                <a16:creationId xmlns:a16="http://schemas.microsoft.com/office/drawing/2014/main" id="{BF360452-D7C7-247A-386F-D3315474AFCB}"/>
              </a:ext>
            </a:extLst>
          </p:cNvPr>
          <p:cNvGrpSpPr/>
          <p:nvPr/>
        </p:nvGrpSpPr>
        <p:grpSpPr>
          <a:xfrm>
            <a:off x="5015805" y="1409942"/>
            <a:ext cx="1038027" cy="1797939"/>
            <a:chOff x="4187619" y="4211394"/>
            <a:chExt cx="1038027" cy="1797939"/>
          </a:xfrm>
        </p:grpSpPr>
        <p:pic>
          <p:nvPicPr>
            <p:cNvPr id="12" name="Picture 11" descr="A person wearing glasses&#10;&#10;Description automatically generated with low confidence">
              <a:extLst>
                <a:ext uri="{FF2B5EF4-FFF2-40B4-BE49-F238E27FC236}">
                  <a16:creationId xmlns:a16="http://schemas.microsoft.com/office/drawing/2014/main" id="{8B9A3899-C96B-3A08-5E0A-2906D305F982}"/>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8053" t="854" r="5947" b="-854"/>
            <a:stretch/>
          </p:blipFill>
          <p:spPr>
            <a:xfrm>
              <a:off x="4187619" y="4211394"/>
              <a:ext cx="1038027" cy="1207008"/>
            </a:xfrm>
            <a:prstGeom prst="rect">
              <a:avLst/>
            </a:prstGeom>
          </p:spPr>
        </p:pic>
        <p:sp>
          <p:nvSpPr>
            <p:cNvPr id="13" name="TextBox 12">
              <a:extLst>
                <a:ext uri="{FF2B5EF4-FFF2-40B4-BE49-F238E27FC236}">
                  <a16:creationId xmlns:a16="http://schemas.microsoft.com/office/drawing/2014/main" id="{2B5EF80D-04B1-F98E-6FF3-532C3F5A9955}"/>
                </a:ext>
              </a:extLst>
            </p:cNvPr>
            <p:cNvSpPr txBox="1"/>
            <p:nvPr/>
          </p:nvSpPr>
          <p:spPr>
            <a:xfrm>
              <a:off x="4268051" y="5418402"/>
              <a:ext cx="877163" cy="590931"/>
            </a:xfrm>
            <a:prstGeom prst="rect">
              <a:avLst/>
            </a:prstGeom>
            <a:noFill/>
          </p:spPr>
          <p:txBody>
            <a:bodyPr wrap="none" rtlCol="0">
              <a:spAutoFit/>
            </a:bodyPr>
            <a:lstStyle/>
            <a:p>
              <a:pPr algn="ctr">
                <a:lnSpc>
                  <a:spcPct val="90000"/>
                </a:lnSpc>
              </a:pPr>
              <a:r>
                <a:rPr lang="en-US" dirty="0"/>
                <a:t>David</a:t>
              </a:r>
            </a:p>
            <a:p>
              <a:pPr algn="ctr">
                <a:lnSpc>
                  <a:spcPct val="90000"/>
                </a:lnSpc>
              </a:pPr>
              <a:r>
                <a:rPr lang="en-US" i="1" dirty="0"/>
                <a:t>he/him</a:t>
              </a:r>
            </a:p>
          </p:txBody>
        </p:sp>
      </p:grpSp>
      <p:grpSp>
        <p:nvGrpSpPr>
          <p:cNvPr id="14" name="Group 13">
            <a:extLst>
              <a:ext uri="{FF2B5EF4-FFF2-40B4-BE49-F238E27FC236}">
                <a16:creationId xmlns:a16="http://schemas.microsoft.com/office/drawing/2014/main" id="{92E18724-E093-2905-5995-FA9656E78542}"/>
              </a:ext>
            </a:extLst>
          </p:cNvPr>
          <p:cNvGrpSpPr/>
          <p:nvPr/>
        </p:nvGrpSpPr>
        <p:grpSpPr>
          <a:xfrm>
            <a:off x="9788549" y="1422618"/>
            <a:ext cx="1038027" cy="1797939"/>
            <a:chOff x="9605157" y="3871568"/>
            <a:chExt cx="1038027" cy="1797939"/>
          </a:xfrm>
        </p:grpSpPr>
        <p:pic>
          <p:nvPicPr>
            <p:cNvPr id="15" name="Picture 14" descr="A person wearing glasses&#10;&#10;Description automatically generated with medium confidence">
              <a:extLst>
                <a:ext uri="{FF2B5EF4-FFF2-40B4-BE49-F238E27FC236}">
                  <a16:creationId xmlns:a16="http://schemas.microsoft.com/office/drawing/2014/main" id="{AC87CD00-A786-7297-BAC2-1B3274862CBE}"/>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4297" r="9701"/>
            <a:stretch/>
          </p:blipFill>
          <p:spPr>
            <a:xfrm>
              <a:off x="9605157" y="3871568"/>
              <a:ext cx="1038027" cy="1207008"/>
            </a:xfrm>
            <a:prstGeom prst="rect">
              <a:avLst/>
            </a:prstGeom>
          </p:spPr>
        </p:pic>
        <p:sp>
          <p:nvSpPr>
            <p:cNvPr id="16" name="TextBox 15">
              <a:extLst>
                <a:ext uri="{FF2B5EF4-FFF2-40B4-BE49-F238E27FC236}">
                  <a16:creationId xmlns:a16="http://schemas.microsoft.com/office/drawing/2014/main" id="{C3725BF0-247B-D09D-AEBA-487D7AFA3C92}"/>
                </a:ext>
              </a:extLst>
            </p:cNvPr>
            <p:cNvSpPr txBox="1"/>
            <p:nvPr/>
          </p:nvSpPr>
          <p:spPr>
            <a:xfrm>
              <a:off x="9685588" y="5078576"/>
              <a:ext cx="877164" cy="590931"/>
            </a:xfrm>
            <a:prstGeom prst="rect">
              <a:avLst/>
            </a:prstGeom>
            <a:noFill/>
          </p:spPr>
          <p:txBody>
            <a:bodyPr wrap="none" rtlCol="0">
              <a:spAutoFit/>
            </a:bodyPr>
            <a:lstStyle/>
            <a:p>
              <a:pPr algn="ctr">
                <a:lnSpc>
                  <a:spcPct val="90000"/>
                </a:lnSpc>
              </a:pPr>
              <a:r>
                <a:rPr lang="en-US" dirty="0"/>
                <a:t>Jared</a:t>
              </a:r>
            </a:p>
            <a:p>
              <a:pPr algn="ctr">
                <a:lnSpc>
                  <a:spcPct val="90000"/>
                </a:lnSpc>
              </a:pPr>
              <a:r>
                <a:rPr lang="en-US" i="1" dirty="0"/>
                <a:t>he/him</a:t>
              </a:r>
            </a:p>
          </p:txBody>
        </p:sp>
      </p:grpSp>
      <p:grpSp>
        <p:nvGrpSpPr>
          <p:cNvPr id="17" name="Group 16">
            <a:extLst>
              <a:ext uri="{FF2B5EF4-FFF2-40B4-BE49-F238E27FC236}">
                <a16:creationId xmlns:a16="http://schemas.microsoft.com/office/drawing/2014/main" id="{B5FBC002-EA63-3AA1-A9F0-19BC36D2DD4E}"/>
              </a:ext>
            </a:extLst>
          </p:cNvPr>
          <p:cNvGrpSpPr/>
          <p:nvPr/>
        </p:nvGrpSpPr>
        <p:grpSpPr>
          <a:xfrm>
            <a:off x="8177064" y="1422618"/>
            <a:ext cx="1021881" cy="1792821"/>
            <a:chOff x="10957831" y="1197414"/>
            <a:chExt cx="1021881" cy="1792821"/>
          </a:xfrm>
        </p:grpSpPr>
        <p:pic>
          <p:nvPicPr>
            <p:cNvPr id="18" name="Picture 17" descr="A person smiling for the camera&#10;&#10;Description automatically generated with medium confidence">
              <a:extLst>
                <a:ext uri="{FF2B5EF4-FFF2-40B4-BE49-F238E27FC236}">
                  <a16:creationId xmlns:a16="http://schemas.microsoft.com/office/drawing/2014/main" id="{C611DBA7-7F94-A867-D486-31027D33AC75}"/>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6373" r="8964"/>
            <a:stretch/>
          </p:blipFill>
          <p:spPr>
            <a:xfrm>
              <a:off x="10957831" y="1197414"/>
              <a:ext cx="1021881" cy="1207008"/>
            </a:xfrm>
            <a:prstGeom prst="rect">
              <a:avLst/>
            </a:prstGeom>
          </p:spPr>
        </p:pic>
        <p:sp>
          <p:nvSpPr>
            <p:cNvPr id="19" name="TextBox 18">
              <a:extLst>
                <a:ext uri="{FF2B5EF4-FFF2-40B4-BE49-F238E27FC236}">
                  <a16:creationId xmlns:a16="http://schemas.microsoft.com/office/drawing/2014/main" id="{0EFE8AB9-C901-D587-26CA-192E0897B099}"/>
                </a:ext>
              </a:extLst>
            </p:cNvPr>
            <p:cNvSpPr txBox="1"/>
            <p:nvPr/>
          </p:nvSpPr>
          <p:spPr>
            <a:xfrm>
              <a:off x="11030189" y="2399304"/>
              <a:ext cx="877164" cy="590931"/>
            </a:xfrm>
            <a:prstGeom prst="rect">
              <a:avLst/>
            </a:prstGeom>
            <a:noFill/>
          </p:spPr>
          <p:txBody>
            <a:bodyPr wrap="none" rtlCol="0">
              <a:spAutoFit/>
            </a:bodyPr>
            <a:lstStyle/>
            <a:p>
              <a:pPr algn="ctr">
                <a:lnSpc>
                  <a:spcPct val="90000"/>
                </a:lnSpc>
              </a:pPr>
              <a:r>
                <a:rPr lang="en-US" dirty="0"/>
                <a:t>Todd</a:t>
              </a:r>
            </a:p>
            <a:p>
              <a:pPr algn="ctr">
                <a:lnSpc>
                  <a:spcPct val="90000"/>
                </a:lnSpc>
              </a:pPr>
              <a:r>
                <a:rPr lang="en-US" i="1" dirty="0"/>
                <a:t>he/him</a:t>
              </a:r>
            </a:p>
          </p:txBody>
        </p:sp>
      </p:grpSp>
    </p:spTree>
    <p:extLst>
      <p:ext uri="{BB962C8B-B14F-4D97-AF65-F5344CB8AC3E}">
        <p14:creationId xmlns:p14="http://schemas.microsoft.com/office/powerpoint/2010/main" val="3971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2B88-3DDC-4986-8D89-A3EDC5187EA9}"/>
              </a:ext>
            </a:extLst>
          </p:cNvPr>
          <p:cNvSpPr>
            <a:spLocks noGrp="1"/>
          </p:cNvSpPr>
          <p:nvPr>
            <p:ph type="title"/>
          </p:nvPr>
        </p:nvSpPr>
        <p:spPr/>
        <p:txBody>
          <a:bodyPr/>
          <a:lstStyle/>
          <a:p>
            <a:r>
              <a:rPr lang="en-US" dirty="0"/>
              <a:t>Building an Online Community</a:t>
            </a:r>
          </a:p>
        </p:txBody>
      </p:sp>
      <p:sp>
        <p:nvSpPr>
          <p:cNvPr id="3" name="Content Placeholder 2">
            <a:extLst>
              <a:ext uri="{FF2B5EF4-FFF2-40B4-BE49-F238E27FC236}">
                <a16:creationId xmlns:a16="http://schemas.microsoft.com/office/drawing/2014/main" id="{EE3E28DE-DA44-4ED0-B0F8-EE01B9ACB982}"/>
              </a:ext>
            </a:extLst>
          </p:cNvPr>
          <p:cNvSpPr txBox="1">
            <a:spLocks/>
          </p:cNvSpPr>
          <p:nvPr/>
        </p:nvSpPr>
        <p:spPr>
          <a:xfrm>
            <a:off x="365760" y="937454"/>
            <a:ext cx="11658600" cy="46101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Font typeface="Arial" charset="0"/>
              <a:buNone/>
            </a:pPr>
            <a:r>
              <a:rPr lang="en-US" b="1" dirty="0">
                <a:hlinkClick r:id="rId2"/>
              </a:rPr>
              <a:t>https://bssw.io </a:t>
            </a:r>
            <a:endParaRPr lang="en-US" b="1" dirty="0"/>
          </a:p>
          <a:p>
            <a:pPr>
              <a:spcBef>
                <a:spcPts val="400"/>
              </a:spcBef>
            </a:pPr>
            <a:r>
              <a:rPr lang="en-US" sz="2000" b="1" dirty="0">
                <a:solidFill>
                  <a:schemeClr val="accent1"/>
                </a:solidFill>
              </a:rPr>
              <a:t>New </a:t>
            </a:r>
            <a:r>
              <a:rPr lang="en-US" sz="2000" b="1" u="sng" dirty="0">
                <a:solidFill>
                  <a:schemeClr val="accent1"/>
                </a:solidFill>
              </a:rPr>
              <a:t>community-based resource</a:t>
            </a:r>
            <a:r>
              <a:rPr lang="en-US" sz="2000" b="1" dirty="0">
                <a:solidFill>
                  <a:schemeClr val="accent1"/>
                </a:solidFill>
              </a:rPr>
              <a:t> for scientific software </a:t>
            </a:r>
            <a:br>
              <a:rPr lang="en-US" sz="2000" b="1" dirty="0">
                <a:solidFill>
                  <a:schemeClr val="accent1"/>
                </a:solidFill>
              </a:rPr>
            </a:br>
            <a:r>
              <a:rPr lang="en-US" sz="2000" b="1" dirty="0">
                <a:solidFill>
                  <a:schemeClr val="accent1"/>
                </a:solidFill>
              </a:rPr>
              <a:t>improvement</a:t>
            </a:r>
          </a:p>
          <a:p>
            <a:pPr>
              <a:spcBef>
                <a:spcPts val="400"/>
              </a:spcBef>
            </a:pPr>
            <a:r>
              <a:rPr lang="en-US" sz="2000" dirty="0"/>
              <a:t>A central hub for sharing information on practices, techniques, experiences, and tools to improve developer productivity and software sustainability for computational science &amp; engineering (CSE)</a:t>
            </a:r>
            <a:endParaRPr lang="en-US" dirty="0"/>
          </a:p>
          <a:p>
            <a:pPr marL="0" indent="0">
              <a:buFont typeface="Arial" charset="0"/>
              <a:buNone/>
            </a:pPr>
            <a:r>
              <a:rPr lang="en-US" b="1" dirty="0"/>
              <a:t>Goals</a:t>
            </a:r>
          </a:p>
          <a:p>
            <a:pPr>
              <a:spcBef>
                <a:spcPts val="400"/>
              </a:spcBef>
            </a:pPr>
            <a:r>
              <a:rPr lang="en-US" sz="2000" dirty="0"/>
              <a:t>Raise awareness of the importance of </a:t>
            </a:r>
            <a:r>
              <a:rPr lang="en-US" sz="2000" b="1" dirty="0"/>
              <a:t>good software practices </a:t>
            </a:r>
            <a:r>
              <a:rPr lang="en-US" sz="2000" dirty="0"/>
              <a:t>to scientific productivity and to the quality and reliability of computationally-based scientific results</a:t>
            </a:r>
          </a:p>
          <a:p>
            <a:pPr>
              <a:spcBef>
                <a:spcPts val="400"/>
              </a:spcBef>
            </a:pPr>
            <a:r>
              <a:rPr lang="en-US" sz="2000" dirty="0"/>
              <a:t>Raise awareness of the </a:t>
            </a:r>
            <a:r>
              <a:rPr lang="en-US" sz="2000" b="1" dirty="0"/>
              <a:t>increasing challenges </a:t>
            </a:r>
            <a:r>
              <a:rPr lang="en-US" sz="2000" dirty="0"/>
              <a:t>facing CSE software developers as high-end computing heads to extreme scales</a:t>
            </a:r>
          </a:p>
          <a:p>
            <a:pPr>
              <a:spcBef>
                <a:spcPts val="400"/>
              </a:spcBef>
            </a:pPr>
            <a:r>
              <a:rPr lang="en-US" sz="2000" dirty="0"/>
              <a:t>Help CSE researchers </a:t>
            </a:r>
            <a:r>
              <a:rPr lang="en-US" sz="2000" b="1" dirty="0"/>
              <a:t>increase effectiveness </a:t>
            </a:r>
            <a:r>
              <a:rPr lang="en-US" sz="2000" dirty="0"/>
              <a:t>as well as leverage and impact</a:t>
            </a:r>
          </a:p>
          <a:p>
            <a:pPr>
              <a:spcBef>
                <a:spcPts val="400"/>
              </a:spcBef>
            </a:pPr>
            <a:r>
              <a:rPr lang="en-US" sz="2000" b="1" dirty="0"/>
              <a:t>Facilitate CSE collaboration via software</a:t>
            </a:r>
            <a:r>
              <a:rPr lang="en-US" sz="2000" dirty="0"/>
              <a:t> in order to advance scientific discoveries</a:t>
            </a:r>
          </a:p>
          <a:p>
            <a:pPr marL="0" indent="0">
              <a:buFont typeface="Arial" charset="0"/>
              <a:buNone/>
            </a:pPr>
            <a:r>
              <a:rPr lang="en-US" b="1" dirty="0"/>
              <a:t>Site users can…</a:t>
            </a:r>
          </a:p>
          <a:p>
            <a:pPr>
              <a:spcBef>
                <a:spcPts val="400"/>
              </a:spcBef>
            </a:pPr>
            <a:r>
              <a:rPr lang="en-US" sz="2000" b="1" dirty="0"/>
              <a:t>Find information </a:t>
            </a:r>
            <a:r>
              <a:rPr lang="en-US" sz="2000" dirty="0"/>
              <a:t>on scientific software topics</a:t>
            </a:r>
          </a:p>
          <a:p>
            <a:pPr>
              <a:spcBef>
                <a:spcPts val="400"/>
              </a:spcBef>
            </a:pPr>
            <a:r>
              <a:rPr lang="en-US" sz="2000" b="1" dirty="0"/>
              <a:t>Contribute new resources </a:t>
            </a:r>
            <a:r>
              <a:rPr lang="en-US" sz="2000" dirty="0"/>
              <a:t>based on your experiences</a:t>
            </a:r>
          </a:p>
          <a:p>
            <a:pPr>
              <a:spcBef>
                <a:spcPts val="400"/>
              </a:spcBef>
            </a:pPr>
            <a:r>
              <a:rPr lang="en-US" sz="2000" dirty="0"/>
              <a:t>Create content tailored to the unique needs and </a:t>
            </a:r>
            <a:br>
              <a:rPr lang="en-US" sz="2000" dirty="0"/>
            </a:br>
            <a:r>
              <a:rPr lang="en-US" sz="2000" dirty="0"/>
              <a:t>perspectives of a focused scientific domain</a:t>
            </a:r>
          </a:p>
        </p:txBody>
      </p:sp>
      <p:pic>
        <p:nvPicPr>
          <p:cNvPr id="4" name="Picture 3" descr="Screen Shot 2017-01-21 at 6.45.35 PM.png">
            <a:extLst>
              <a:ext uri="{FF2B5EF4-FFF2-40B4-BE49-F238E27FC236}">
                <a16:creationId xmlns:a16="http://schemas.microsoft.com/office/drawing/2014/main" id="{4305FC7E-611D-4E7E-952D-9882E099E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534" y="320039"/>
            <a:ext cx="3357819" cy="1440667"/>
          </a:xfrm>
          <a:prstGeom prst="rect">
            <a:avLst/>
          </a:prstGeom>
        </p:spPr>
      </p:pic>
    </p:spTree>
    <p:extLst>
      <p:ext uri="{BB962C8B-B14F-4D97-AF65-F5344CB8AC3E}">
        <p14:creationId xmlns:p14="http://schemas.microsoft.com/office/powerpoint/2010/main" val="24551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CB878-0734-4463-835E-51258994794F}"/>
              </a:ext>
            </a:extLst>
          </p:cNvPr>
          <p:cNvSpPr>
            <a:spLocks noGrp="1"/>
          </p:cNvSpPr>
          <p:nvPr>
            <p:ph type="title"/>
          </p:nvPr>
        </p:nvSpPr>
        <p:spPr/>
        <p:txBody>
          <a:bodyPr/>
          <a:lstStyle/>
          <a:p>
            <a:r>
              <a:rPr lang="en-US" dirty="0"/>
              <a:t>Follow </a:t>
            </a:r>
            <a:r>
              <a:rPr lang="en-US" dirty="0" err="1"/>
              <a:t>BSSw</a:t>
            </a:r>
            <a:endParaRPr lang="en-US" dirty="0"/>
          </a:p>
        </p:txBody>
      </p:sp>
      <p:sp>
        <p:nvSpPr>
          <p:cNvPr id="4" name="Content Placeholder 3">
            <a:extLst>
              <a:ext uri="{FF2B5EF4-FFF2-40B4-BE49-F238E27FC236}">
                <a16:creationId xmlns:a16="http://schemas.microsoft.com/office/drawing/2014/main" id="{AE2680D0-A841-4E56-972F-EBFB89AD4D33}"/>
              </a:ext>
            </a:extLst>
          </p:cNvPr>
          <p:cNvSpPr>
            <a:spLocks noGrp="1"/>
          </p:cNvSpPr>
          <p:nvPr>
            <p:ph idx="1"/>
          </p:nvPr>
        </p:nvSpPr>
        <p:spPr/>
        <p:txBody>
          <a:bodyPr/>
          <a:lstStyle/>
          <a:p>
            <a:pPr>
              <a:spcBef>
                <a:spcPts val="2400"/>
              </a:spcBef>
            </a:pPr>
            <a:r>
              <a:rPr lang="en-US" dirty="0" err="1"/>
              <a:t>BSSw</a:t>
            </a:r>
            <a:r>
              <a:rPr lang="en-US" dirty="0"/>
              <a:t> Digest: </a:t>
            </a:r>
            <a:r>
              <a:rPr lang="en-US" dirty="0">
                <a:hlinkClick r:id="rId2"/>
              </a:rPr>
              <a:t>https://bssw.io/pages/receive-our-email-digest</a:t>
            </a:r>
            <a:endParaRPr lang="en-US" dirty="0"/>
          </a:p>
          <a:p>
            <a:pPr lvl="1"/>
            <a:r>
              <a:rPr lang="en-US" dirty="0"/>
              <a:t>Updates on </a:t>
            </a:r>
            <a:r>
              <a:rPr lang="en-US" dirty="0" err="1"/>
              <a:t>BSSw</a:t>
            </a:r>
            <a:r>
              <a:rPr lang="en-US" dirty="0"/>
              <a:t> content</a:t>
            </a:r>
          </a:p>
          <a:p>
            <a:pPr lvl="2"/>
            <a:r>
              <a:rPr lang="en-US" dirty="0"/>
              <a:t>New blog posts, events, and resources</a:t>
            </a:r>
          </a:p>
          <a:p>
            <a:pPr lvl="2"/>
            <a:r>
              <a:rPr lang="en-US" dirty="0" err="1"/>
              <a:t>BSSw</a:t>
            </a:r>
            <a:r>
              <a:rPr lang="en-US" dirty="0"/>
              <a:t> Fellowship</a:t>
            </a:r>
          </a:p>
          <a:p>
            <a:pPr lvl="1"/>
            <a:r>
              <a:rPr lang="en-US" dirty="0"/>
              <a:t>Typically 1-2 messages per month</a:t>
            </a:r>
          </a:p>
          <a:p>
            <a:pPr lvl="1"/>
            <a:r>
              <a:rPr lang="en-US" dirty="0"/>
              <a:t>Also: RSS feed: </a:t>
            </a:r>
            <a:r>
              <a:rPr lang="en-US" dirty="0">
                <a:hlinkClick r:id="rId3"/>
              </a:rPr>
              <a:t>https://bssw.io/items.rss</a:t>
            </a:r>
            <a:endParaRPr lang="en-US" dirty="0"/>
          </a:p>
        </p:txBody>
      </p:sp>
      <p:pic>
        <p:nvPicPr>
          <p:cNvPr id="5" name="Picture 4" descr="Screen Shot 2017-01-21 at 6.45.35 PM.png">
            <a:extLst>
              <a:ext uri="{FF2B5EF4-FFF2-40B4-BE49-F238E27FC236}">
                <a16:creationId xmlns:a16="http://schemas.microsoft.com/office/drawing/2014/main" id="{DDAA8357-C3CA-4399-9F08-2799828534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58894" y="2643687"/>
            <a:ext cx="2109916" cy="905256"/>
          </a:xfrm>
          <a:prstGeom prst="rect">
            <a:avLst/>
          </a:prstGeom>
        </p:spPr>
      </p:pic>
    </p:spTree>
    <p:extLst>
      <p:ext uri="{BB962C8B-B14F-4D97-AF65-F5344CB8AC3E}">
        <p14:creationId xmlns:p14="http://schemas.microsoft.com/office/powerpoint/2010/main" val="269650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E35E-77C5-46DD-9F5D-290B55BEC8BD}"/>
              </a:ext>
            </a:extLst>
          </p:cNvPr>
          <p:cNvSpPr>
            <a:spLocks noGrp="1"/>
          </p:cNvSpPr>
          <p:nvPr>
            <p:ph type="title"/>
          </p:nvPr>
        </p:nvSpPr>
        <p:spPr/>
        <p:txBody>
          <a:bodyPr/>
          <a:lstStyle/>
          <a:p>
            <a:r>
              <a:rPr lang="en-US" dirty="0"/>
              <a:t>The Importance of Naming</a:t>
            </a:r>
          </a:p>
        </p:txBody>
      </p:sp>
      <p:sp>
        <p:nvSpPr>
          <p:cNvPr id="3" name="Content Placeholder 2">
            <a:extLst>
              <a:ext uri="{FF2B5EF4-FFF2-40B4-BE49-F238E27FC236}">
                <a16:creationId xmlns:a16="http://schemas.microsoft.com/office/drawing/2014/main" id="{0570DD6F-C774-41C2-BFA4-30EE69373698}"/>
              </a:ext>
            </a:extLst>
          </p:cNvPr>
          <p:cNvSpPr>
            <a:spLocks noGrp="1"/>
          </p:cNvSpPr>
          <p:nvPr>
            <p:ph idx="1"/>
          </p:nvPr>
        </p:nvSpPr>
        <p:spPr>
          <a:xfrm>
            <a:off x="365760" y="1231518"/>
            <a:ext cx="11369809" cy="4047778"/>
          </a:xfrm>
        </p:spPr>
        <p:txBody>
          <a:bodyPr/>
          <a:lstStyle/>
          <a:p>
            <a:r>
              <a:rPr lang="en-US" dirty="0"/>
              <a:t>Computing is rife with terminology that many consider harmful and exclusionary</a:t>
            </a:r>
          </a:p>
          <a:p>
            <a:pPr lvl="1"/>
            <a:r>
              <a:rPr lang="en-US" dirty="0"/>
              <a:t>Examples include: whitelist/blacklist, master/slave, and master (standalone)</a:t>
            </a:r>
          </a:p>
          <a:p>
            <a:r>
              <a:rPr lang="en-US" dirty="0"/>
              <a:t>We support efforts to replace such language with more inclusive language</a:t>
            </a:r>
          </a:p>
          <a:p>
            <a:r>
              <a:rPr lang="en-US" dirty="0"/>
              <a:t>In this tutorial, we strive to use inclusive language</a:t>
            </a:r>
          </a:p>
          <a:p>
            <a:pPr lvl="1"/>
            <a:r>
              <a:rPr lang="en-US" dirty="0"/>
              <a:t>Example: we use “main” for the default git branch, even where outside sources we reference may use “master”</a:t>
            </a:r>
          </a:p>
          <a:p>
            <a:r>
              <a:rPr lang="en-US" dirty="0"/>
              <a:t>We welcome suggestions for further improvements in our tutorial</a:t>
            </a:r>
          </a:p>
          <a:p>
            <a:r>
              <a:rPr lang="en-US" dirty="0"/>
              <a:t>Additional information:</a:t>
            </a:r>
          </a:p>
          <a:p>
            <a:pPr lvl="1"/>
            <a:r>
              <a:rPr lang="en-US" dirty="0"/>
              <a:t>The </a:t>
            </a:r>
            <a:r>
              <a:rPr lang="en-US" dirty="0">
                <a:hlinkClick r:id="rId2"/>
              </a:rPr>
              <a:t>Inclusive Naming Initiative</a:t>
            </a:r>
            <a:endParaRPr lang="en-US" dirty="0"/>
          </a:p>
          <a:p>
            <a:pPr lvl="1"/>
            <a:r>
              <a:rPr lang="en-US" dirty="0"/>
              <a:t>The BSSw.io </a:t>
            </a:r>
            <a:r>
              <a:rPr lang="en-US" dirty="0">
                <a:hlinkClick r:id="rId3"/>
              </a:rPr>
              <a:t>resource on inclusive naming</a:t>
            </a:r>
            <a:r>
              <a:rPr lang="en-US" dirty="0"/>
              <a:t> provides some additional context and links</a:t>
            </a:r>
          </a:p>
        </p:txBody>
      </p:sp>
    </p:spTree>
    <p:extLst>
      <p:ext uri="{BB962C8B-B14F-4D97-AF65-F5344CB8AC3E}">
        <p14:creationId xmlns:p14="http://schemas.microsoft.com/office/powerpoint/2010/main" val="3064435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2901-48B8-469D-BFD7-34B28CA8F61C}"/>
              </a:ext>
            </a:extLst>
          </p:cNvPr>
          <p:cNvSpPr>
            <a:spLocks noGrp="1"/>
          </p:cNvSpPr>
          <p:nvPr>
            <p:ph type="title"/>
          </p:nvPr>
        </p:nvSpPr>
        <p:spPr/>
        <p:txBody>
          <a:bodyPr/>
          <a:lstStyle/>
          <a:p>
            <a:r>
              <a:rPr lang="en-US" dirty="0" err="1"/>
              <a:t>BSSw</a:t>
            </a:r>
            <a:r>
              <a:rPr lang="en-US" dirty="0"/>
              <a:t> Tutorial Web Site</a:t>
            </a:r>
          </a:p>
        </p:txBody>
      </p:sp>
      <p:sp>
        <p:nvSpPr>
          <p:cNvPr id="3" name="Content Placeholder 2">
            <a:extLst>
              <a:ext uri="{FF2B5EF4-FFF2-40B4-BE49-F238E27FC236}">
                <a16:creationId xmlns:a16="http://schemas.microsoft.com/office/drawing/2014/main" id="{1C6E25F3-5A8B-478E-83F2-ED0BCAF1B015}"/>
              </a:ext>
            </a:extLst>
          </p:cNvPr>
          <p:cNvSpPr>
            <a:spLocks noGrp="1"/>
          </p:cNvSpPr>
          <p:nvPr>
            <p:ph idx="1"/>
          </p:nvPr>
        </p:nvSpPr>
        <p:spPr>
          <a:xfrm>
            <a:off x="365760" y="1737360"/>
            <a:ext cx="7453937" cy="4047778"/>
          </a:xfrm>
        </p:spPr>
        <p:txBody>
          <a:bodyPr/>
          <a:lstStyle/>
          <a:p>
            <a:r>
              <a:rPr lang="en-US" sz="2400" b="1" dirty="0">
                <a:hlinkClick r:id="rId2"/>
              </a:rPr>
              <a:t>https://bssw-tutorial.github.io/</a:t>
            </a:r>
            <a:r>
              <a:rPr lang="en-US" sz="2400" b="1" dirty="0"/>
              <a:t> </a:t>
            </a:r>
            <a:r>
              <a:rPr lang="en-US" sz="2400" dirty="0"/>
              <a:t>is the one URL you need to find all the resources for this tutorial</a:t>
            </a:r>
          </a:p>
          <a:p>
            <a:r>
              <a:rPr lang="en-US" dirty="0"/>
              <a:t>Each tutorial event has its own page</a:t>
            </a:r>
          </a:p>
          <a:p>
            <a:r>
              <a:rPr lang="en-US" dirty="0"/>
              <a:t>Each tutorial page is considered archival</a:t>
            </a:r>
          </a:p>
          <a:p>
            <a:pPr lvl="1"/>
            <a:r>
              <a:rPr lang="en-US" dirty="0"/>
              <a:t>All of the materials used in that tutorial (or links to them)</a:t>
            </a:r>
          </a:p>
          <a:p>
            <a:pPr lvl="1"/>
            <a:r>
              <a:rPr lang="en-US" dirty="0"/>
              <a:t>Materials may be updated if we find mistakes</a:t>
            </a:r>
          </a:p>
        </p:txBody>
      </p:sp>
      <p:pic>
        <p:nvPicPr>
          <p:cNvPr id="6" name="Picture 5" descr="Graphical user interface, text&#10;&#10;Description automatically generated">
            <a:extLst>
              <a:ext uri="{FF2B5EF4-FFF2-40B4-BE49-F238E27FC236}">
                <a16:creationId xmlns:a16="http://schemas.microsoft.com/office/drawing/2014/main" id="{B36C999D-A67A-4A27-A8A2-05E0A7E3AD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9697" y="455350"/>
            <a:ext cx="4089597" cy="534500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6987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752C-4E2B-4E58-8726-8BAC8610FAC7}"/>
              </a:ext>
            </a:extLst>
          </p:cNvPr>
          <p:cNvSpPr>
            <a:spLocks noGrp="1"/>
          </p:cNvSpPr>
          <p:nvPr>
            <p:ph type="title"/>
          </p:nvPr>
        </p:nvSpPr>
        <p:spPr/>
        <p:txBody>
          <a:bodyPr/>
          <a:lstStyle/>
          <a:p>
            <a:r>
              <a:rPr lang="en-US" dirty="0"/>
              <a:t>Explaining Slide 2</a:t>
            </a:r>
          </a:p>
        </p:txBody>
      </p:sp>
      <p:sp>
        <p:nvSpPr>
          <p:cNvPr id="3" name="Content Placeholder 2">
            <a:extLst>
              <a:ext uri="{FF2B5EF4-FFF2-40B4-BE49-F238E27FC236}">
                <a16:creationId xmlns:a16="http://schemas.microsoft.com/office/drawing/2014/main" id="{9A010E9D-1983-429B-A89D-EBF4829E152F}"/>
              </a:ext>
            </a:extLst>
          </p:cNvPr>
          <p:cNvSpPr>
            <a:spLocks noGrp="1"/>
          </p:cNvSpPr>
          <p:nvPr>
            <p:ph idx="1"/>
          </p:nvPr>
        </p:nvSpPr>
        <p:spPr>
          <a:xfrm>
            <a:off x="365760" y="1049985"/>
            <a:ext cx="11369809" cy="4047778"/>
          </a:xfrm>
        </p:spPr>
        <p:txBody>
          <a:bodyPr/>
          <a:lstStyle/>
          <a:p>
            <a:r>
              <a:rPr lang="en-US" dirty="0"/>
              <a:t>Slide 2 in all of our presentations contains the license, citation, and acknowledgements for the tutorial</a:t>
            </a:r>
          </a:p>
          <a:p>
            <a:r>
              <a:rPr lang="en-US" dirty="0"/>
              <a:t>(Software) best practice to make your license and preferred citation(s) </a:t>
            </a:r>
            <a:r>
              <a:rPr lang="en-US"/>
              <a:t>easily findable</a:t>
            </a:r>
            <a:endParaRPr lang="en-US" dirty="0"/>
          </a:p>
          <a:p>
            <a:r>
              <a:rPr lang="en-US" dirty="0"/>
              <a:t>Sponsor acknowledgements rarely hurt!</a:t>
            </a:r>
          </a:p>
        </p:txBody>
      </p:sp>
      <p:pic>
        <p:nvPicPr>
          <p:cNvPr id="10" name="Picture 9" descr="A document with text and images&#10;&#10;Description automatically generated">
            <a:extLst>
              <a:ext uri="{FF2B5EF4-FFF2-40B4-BE49-F238E27FC236}">
                <a16:creationId xmlns:a16="http://schemas.microsoft.com/office/drawing/2014/main" id="{77E2D18D-1073-12C7-771C-B42CCA7E04E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 b="23157"/>
          <a:stretch/>
        </p:blipFill>
        <p:spPr>
          <a:xfrm>
            <a:off x="1938615" y="3256754"/>
            <a:ext cx="7772400" cy="3383280"/>
          </a:xfrm>
          <a:prstGeom prst="rect">
            <a:avLst/>
          </a:prstGeom>
        </p:spPr>
      </p:pic>
    </p:spTree>
    <p:extLst>
      <p:ext uri="{BB962C8B-B14F-4D97-AF65-F5344CB8AC3E}">
        <p14:creationId xmlns:p14="http://schemas.microsoft.com/office/powerpoint/2010/main" val="2504672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We Want to Interact with You!</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919230"/>
            <a:ext cx="11369809" cy="4047778"/>
          </a:xfrm>
        </p:spPr>
        <p:txBody>
          <a:bodyPr/>
          <a:lstStyle/>
          <a:p>
            <a:pPr>
              <a:spcBef>
                <a:spcPts val="1800"/>
              </a:spcBef>
            </a:pPr>
            <a:r>
              <a:rPr lang="en-US" dirty="0"/>
              <a:t>We find these tutorials most interesting and informative (for everyone) if you ask questions and share experiences!</a:t>
            </a:r>
          </a:p>
          <a:p>
            <a:pPr lvl="1">
              <a:spcBef>
                <a:spcPts val="400"/>
              </a:spcBef>
            </a:pPr>
            <a:r>
              <a:rPr lang="en-US" dirty="0"/>
              <a:t>We learn too!</a:t>
            </a:r>
          </a:p>
          <a:p>
            <a:pPr>
              <a:spcBef>
                <a:spcPts val="400"/>
              </a:spcBef>
            </a:pPr>
            <a:r>
              <a:rPr lang="en-US" dirty="0"/>
              <a:t>Please raise your hand at any time to ask a question</a:t>
            </a:r>
          </a:p>
          <a:p>
            <a:pPr>
              <a:spcBef>
                <a:spcPts val="1200"/>
              </a:spcBef>
            </a:pPr>
            <a:r>
              <a:rPr lang="en-US" dirty="0"/>
              <a:t>After the tutorial email us at </a:t>
            </a:r>
            <a:r>
              <a:rPr lang="en-US" dirty="0">
                <a:hlinkClick r:id="rId2"/>
              </a:rPr>
              <a:t>bssw-tutorial@lists.mcs.anl.gov</a:t>
            </a:r>
            <a:endParaRPr lang="en-US" dirty="0"/>
          </a:p>
          <a:p>
            <a:pPr lvl="1">
              <a:spcBef>
                <a:spcPts val="400"/>
              </a:spcBef>
            </a:pPr>
            <a:r>
              <a:rPr lang="en-US" dirty="0"/>
              <a:t>With questions or feedback</a:t>
            </a:r>
          </a:p>
          <a:p>
            <a:pPr lvl="1"/>
            <a:r>
              <a:rPr lang="en-US" dirty="0"/>
              <a:t>The list moderator will allow your messages to be posted</a:t>
            </a:r>
          </a:p>
          <a:p>
            <a:r>
              <a:rPr lang="en-US" dirty="0"/>
              <a:t>Refer to </a:t>
            </a:r>
            <a:r>
              <a:rPr lang="en-US" dirty="0">
                <a:hlinkClick r:id="rId3"/>
              </a:rPr>
              <a:t>bssw-tutorial.github.io</a:t>
            </a:r>
            <a:r>
              <a:rPr lang="en-US" dirty="0"/>
              <a:t> page for all tutorial materials</a:t>
            </a:r>
          </a:p>
        </p:txBody>
      </p:sp>
    </p:spTree>
    <p:extLst>
      <p:ext uri="{BB962C8B-B14F-4D97-AF65-F5344CB8AC3E}">
        <p14:creationId xmlns:p14="http://schemas.microsoft.com/office/powerpoint/2010/main" val="3695382487"/>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3240</TotalTime>
  <Words>1256</Words>
  <Application>Microsoft Office PowerPoint</Application>
  <PresentationFormat>Custom</PresentationFormat>
  <Paragraphs>134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Black</vt:lpstr>
      <vt:lpstr>Calibri</vt:lpstr>
      <vt:lpstr>Presentations (Wide Screen)</vt:lpstr>
      <vt:lpstr>Software Practices for Reproducible Science</vt:lpstr>
      <vt:lpstr>License, Citation and Acknowledgements</vt:lpstr>
      <vt:lpstr>About Us</vt:lpstr>
      <vt:lpstr>Building an Online Community</vt:lpstr>
      <vt:lpstr>Follow BSSw</vt:lpstr>
      <vt:lpstr>The Importance of Naming</vt:lpstr>
      <vt:lpstr>BSSw Tutorial Web Site</vt:lpstr>
      <vt:lpstr>Explaining Slide 2</vt:lpstr>
      <vt:lpstr>We Want to Interact with You!</vt:lpstr>
      <vt:lpstr>Agenda (1/2)</vt:lpstr>
      <vt:lpstr>Agenda (2/2)</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426</cp:revision>
  <cp:lastPrinted>2017-11-02T18:35:01Z</cp:lastPrinted>
  <dcterms:created xsi:type="dcterms:W3CDTF">2018-11-06T17:28:56Z</dcterms:created>
  <dcterms:modified xsi:type="dcterms:W3CDTF">2024-07-26T21:05:07Z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