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5" r:id="rId4"/>
  </p:sldMasterIdLst>
  <p:notesMasterIdLst>
    <p:notesMasterId r:id="rId46"/>
  </p:notesMasterIdLst>
  <p:handoutMasterIdLst>
    <p:handoutMasterId r:id="rId47"/>
  </p:handoutMasterIdLst>
  <p:sldIdLst>
    <p:sldId id="661" r:id="rId5"/>
    <p:sldId id="320" r:id="rId6"/>
    <p:sldId id="610" r:id="rId7"/>
    <p:sldId id="625" r:id="rId8"/>
    <p:sldId id="495" r:id="rId9"/>
    <p:sldId id="636" r:id="rId10"/>
    <p:sldId id="639" r:id="rId11"/>
    <p:sldId id="640" r:id="rId12"/>
    <p:sldId id="603" r:id="rId13"/>
    <p:sldId id="607" r:id="rId14"/>
    <p:sldId id="586" r:id="rId15"/>
    <p:sldId id="297" r:id="rId16"/>
    <p:sldId id="628" r:id="rId17"/>
    <p:sldId id="633" r:id="rId18"/>
    <p:sldId id="605" r:id="rId19"/>
    <p:sldId id="624" r:id="rId20"/>
    <p:sldId id="641" r:id="rId21"/>
    <p:sldId id="618" r:id="rId22"/>
    <p:sldId id="623" r:id="rId23"/>
    <p:sldId id="651" r:id="rId24"/>
    <p:sldId id="650" r:id="rId25"/>
    <p:sldId id="619" r:id="rId26"/>
    <p:sldId id="652" r:id="rId27"/>
    <p:sldId id="644" r:id="rId28"/>
    <p:sldId id="653" r:id="rId29"/>
    <p:sldId id="643" r:id="rId30"/>
    <p:sldId id="658" r:id="rId31"/>
    <p:sldId id="659" r:id="rId32"/>
    <p:sldId id="654" r:id="rId33"/>
    <p:sldId id="655" r:id="rId34"/>
    <p:sldId id="656" r:id="rId35"/>
    <p:sldId id="266" r:id="rId36"/>
    <p:sldId id="660" r:id="rId37"/>
    <p:sldId id="629" r:id="rId38"/>
    <p:sldId id="647" r:id="rId39"/>
    <p:sldId id="648" r:id="rId40"/>
    <p:sldId id="630" r:id="rId41"/>
    <p:sldId id="631" r:id="rId42"/>
    <p:sldId id="649" r:id="rId43"/>
    <p:sldId id="632" r:id="rId44"/>
    <p:sldId id="634" r:id="rId45"/>
  </p:sldIdLst>
  <p:sldSz cx="12188825" cy="6858000"/>
  <p:notesSz cx="7010400"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888" userDrawn="1">
          <p15:clr>
            <a:srgbClr val="A4A3A4"/>
          </p15:clr>
        </p15:guide>
        <p15:guide id="2" pos="3839"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9C2F"/>
    <a:srgbClr val="C59C27"/>
    <a:srgbClr val="D13940"/>
    <a:srgbClr val="EF9A1A"/>
    <a:srgbClr val="907262"/>
    <a:srgbClr val="B3CD1F"/>
    <a:srgbClr val="43B1E5"/>
    <a:srgbClr val="00B8BB"/>
    <a:srgbClr val="426FB6"/>
    <a:srgbClr val="13AA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64" autoAdjust="0"/>
    <p:restoredTop sz="96571" autoAdjust="0"/>
  </p:normalViewPr>
  <p:slideViewPr>
    <p:cSldViewPr snapToGrid="0" showGuides="1">
      <p:cViewPr varScale="1">
        <p:scale>
          <a:sx n="126" d="100"/>
          <a:sy n="126" d="100"/>
        </p:scale>
        <p:origin x="288" y="132"/>
      </p:cViewPr>
      <p:guideLst>
        <p:guide orient="horz" pos="888"/>
        <p:guide pos="3839"/>
      </p:guideLst>
    </p:cSldViewPr>
  </p:slideViewPr>
  <p:notesTextViewPr>
    <p:cViewPr>
      <p:scale>
        <a:sx n="1" d="1"/>
        <a:sy n="1" d="1"/>
      </p:scale>
      <p:origin x="0" y="0"/>
    </p:cViewPr>
  </p:notesTextViewPr>
  <p:sorterViewPr>
    <p:cViewPr varScale="1">
      <p:scale>
        <a:sx n="1" d="1"/>
        <a:sy n="1" d="1"/>
      </p:scale>
      <p:origin x="0" y="0"/>
    </p:cViewPr>
  </p:sorterViewPr>
  <p:notesViewPr>
    <p:cSldViewPr snapToGrid="0" showGuides="1">
      <p:cViewPr varScale="1">
        <p:scale>
          <a:sx n="55" d="100"/>
          <a:sy n="55" d="100"/>
        </p:scale>
        <p:origin x="-1472" y="-6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0338" y="0"/>
            <a:ext cx="3038475" cy="465138"/>
          </a:xfrm>
          <a:prstGeom prst="rect">
            <a:avLst/>
          </a:prstGeom>
        </p:spPr>
        <p:txBody>
          <a:bodyPr vert="horz" lIns="91440" tIns="45720" rIns="91440" bIns="45720" rtlCol="0"/>
          <a:lstStyle>
            <a:lvl1pPr algn="r">
              <a:defRPr sz="1200"/>
            </a:lvl1pPr>
          </a:lstStyle>
          <a:p>
            <a:fld id="{0B842F42-2CE9-4E35-95C1-410DC08A50B1}" type="datetimeFigureOut">
              <a:rPr lang="en-US" smtClean="0"/>
              <a:t>7/26/2024</a:t>
            </a:fld>
            <a:endParaRPr lang="en-US"/>
          </a:p>
        </p:txBody>
      </p:sp>
      <p:sp>
        <p:nvSpPr>
          <p:cNvPr id="4" name="Footer Placeholder 3"/>
          <p:cNvSpPr>
            <a:spLocks noGrp="1"/>
          </p:cNvSpPr>
          <p:nvPr>
            <p:ph type="ftr" sz="quarter" idx="2"/>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0338" y="8829675"/>
            <a:ext cx="3038475" cy="465138"/>
          </a:xfrm>
          <a:prstGeom prst="rect">
            <a:avLst/>
          </a:prstGeom>
        </p:spPr>
        <p:txBody>
          <a:bodyPr vert="horz" lIns="91440" tIns="45720" rIns="91440" bIns="45720" rtlCol="0" anchor="b"/>
          <a:lstStyle>
            <a:lvl1pPr algn="r">
              <a:defRPr sz="1200"/>
            </a:lvl1pPr>
          </a:lstStyle>
          <a:p>
            <a:fld id="{26F2E89A-4FDF-4617-8DDF-BE2769EE821E}" type="slidenum">
              <a:rPr lang="en-US" smtClean="0"/>
              <a:t>‹#›</a:t>
            </a:fld>
            <a:endParaRPr lang="en-US"/>
          </a:p>
        </p:txBody>
      </p:sp>
    </p:spTree>
    <p:extLst>
      <p:ext uri="{BB962C8B-B14F-4D97-AF65-F5344CB8AC3E}">
        <p14:creationId xmlns:p14="http://schemas.microsoft.com/office/powerpoint/2010/main" val="257926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6F282904-F315-4730-8D91-37D99E141A6F}" type="datetimeFigureOut">
              <a:rPr lang="en-US" smtClean="0"/>
              <a:t>7/26/2024</a:t>
            </a:fld>
            <a:endParaRPr lang="en-US"/>
          </a:p>
        </p:txBody>
      </p:sp>
      <p:sp>
        <p:nvSpPr>
          <p:cNvPr id="4" name="Slide Image Placeholder 3"/>
          <p:cNvSpPr>
            <a:spLocks noGrp="1" noRot="1" noChangeAspect="1"/>
          </p:cNvSpPr>
          <p:nvPr>
            <p:ph type="sldImg" idx="2"/>
          </p:nvPr>
        </p:nvSpPr>
        <p:spPr>
          <a:xfrm>
            <a:off x="407988" y="696913"/>
            <a:ext cx="6194425"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54E672D7-8E2D-4611-973D-F4591A707C34}" type="slidenum">
              <a:rPr lang="en-US" smtClean="0"/>
              <a:t>‹#›</a:t>
            </a:fld>
            <a:endParaRPr lang="en-US"/>
          </a:p>
        </p:txBody>
      </p:sp>
    </p:spTree>
    <p:extLst>
      <p:ext uri="{BB962C8B-B14F-4D97-AF65-F5344CB8AC3E}">
        <p14:creationId xmlns:p14="http://schemas.microsoft.com/office/powerpoint/2010/main" val="17013578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488641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153370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378414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Shape 185"/>
          <p:cNvSpPr>
            <a:spLocks noGrp="1" noRot="1" noChangeAspect="1"/>
          </p:cNvSpPr>
          <p:nvPr>
            <p:ph type="sldImg"/>
          </p:nvPr>
        </p:nvSpPr>
        <p:spPr>
          <a:prstGeom prst="rect">
            <a:avLst/>
          </a:prstGeom>
        </p:spPr>
        <p:txBody>
          <a:bodyPr/>
          <a:lstStyle/>
          <a:p>
            <a:endParaRPr/>
          </a:p>
        </p:txBody>
      </p:sp>
      <p:sp>
        <p:nvSpPr>
          <p:cNvPr id="186" name="Shape 186"/>
          <p:cNvSpPr>
            <a:spLocks noGrp="1"/>
          </p:cNvSpPr>
          <p:nvPr>
            <p:ph type="body" sz="quarter" idx="1"/>
          </p:nvPr>
        </p:nvSpPr>
        <p:spPr>
          <a:prstGeom prst="rect">
            <a:avLst/>
          </a:prstGeom>
        </p:spPr>
        <p:txBody>
          <a:bodyPr/>
          <a:lstStyle/>
          <a:p>
            <a:r>
              <a:rPr dirty="0"/>
              <a:t>Tests written before refactoring encapsulate and enforce a contract made at design time.  Having them available easily allows us to maintain that any small change does not alter behavior of code being refactored.</a:t>
            </a:r>
          </a:p>
          <a:p>
            <a:endParaRPr dirty="0"/>
          </a:p>
          <a:p>
            <a:r>
              <a:rPr dirty="0"/>
              <a:t>Fowler (1999) via Code Complete:</a:t>
            </a:r>
          </a:p>
          <a:p>
            <a:r>
              <a:rPr dirty="0"/>
              <a:t>Refactoring is “a change made to the internal structure of the software to make it easier to understand and cheaper to modify without changing its behavior”.</a:t>
            </a:r>
          </a:p>
        </p:txBody>
      </p:sp>
    </p:spTree>
    <p:extLst>
      <p:ext uri="{BB962C8B-B14F-4D97-AF65-F5344CB8AC3E}">
        <p14:creationId xmlns:p14="http://schemas.microsoft.com/office/powerpoint/2010/main" val="974849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12</a:t>
            </a:fld>
            <a:endParaRPr lang="en-US"/>
          </a:p>
        </p:txBody>
      </p:sp>
    </p:spTree>
    <p:extLst>
      <p:ext uri="{BB962C8B-B14F-4D97-AF65-F5344CB8AC3E}">
        <p14:creationId xmlns:p14="http://schemas.microsoft.com/office/powerpoint/2010/main" val="840805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13</a:t>
            </a:fld>
            <a:endParaRPr lang="en-US"/>
          </a:p>
        </p:txBody>
      </p:sp>
    </p:spTree>
    <p:extLst>
      <p:ext uri="{BB962C8B-B14F-4D97-AF65-F5344CB8AC3E}">
        <p14:creationId xmlns:p14="http://schemas.microsoft.com/office/powerpoint/2010/main" val="10097316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6913"/>
            <a:ext cx="6194425"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546EF7F-2180-5947-8246-D3E867E2B048}" type="slidenum">
              <a:rPr lang="en-US" smtClean="0"/>
              <a:t>14</a:t>
            </a:fld>
            <a:endParaRPr lang="en-US"/>
          </a:p>
        </p:txBody>
      </p:sp>
    </p:spTree>
    <p:extLst>
      <p:ext uri="{BB962C8B-B14F-4D97-AF65-F5344CB8AC3E}">
        <p14:creationId xmlns:p14="http://schemas.microsoft.com/office/powerpoint/2010/main" val="14172739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32</a:t>
            </a:fld>
            <a:endParaRPr lang="en-US"/>
          </a:p>
        </p:txBody>
      </p:sp>
    </p:spTree>
    <p:extLst>
      <p:ext uri="{BB962C8B-B14F-4D97-AF65-F5344CB8AC3E}">
        <p14:creationId xmlns:p14="http://schemas.microsoft.com/office/powerpoint/2010/main" val="39409703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 point out that this graphic show the need to update the tree - two AMR implementations required a new AMR subfolder.</a:t>
            </a:r>
          </a:p>
        </p:txBody>
      </p:sp>
      <p:sp>
        <p:nvSpPr>
          <p:cNvPr id="4" name="Slide Number Placeholder 3"/>
          <p:cNvSpPr>
            <a:spLocks noGrp="1"/>
          </p:cNvSpPr>
          <p:nvPr>
            <p:ph type="sldNum" sz="quarter" idx="5"/>
          </p:nvPr>
        </p:nvSpPr>
        <p:spPr/>
        <p:txBody>
          <a:bodyPr/>
          <a:lstStyle/>
          <a:p>
            <a:fld id="{3EAA7A1A-8011-3A42-91B8-EE1BD44E4455}" type="slidenum">
              <a:rPr lang="en-US" smtClean="0"/>
              <a:t>33</a:t>
            </a:fld>
            <a:endParaRPr lang="en-US"/>
          </a:p>
        </p:txBody>
      </p:sp>
    </p:spTree>
    <p:extLst>
      <p:ext uri="{BB962C8B-B14F-4D97-AF65-F5344CB8AC3E}">
        <p14:creationId xmlns:p14="http://schemas.microsoft.com/office/powerpoint/2010/main" val="2027609467"/>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microsoft.com/office/2007/relationships/hdphoto" Target="../media/hdphoto1.wdp"/><Relationship Id="rId4" Type="http://schemas.openxmlformats.org/officeDocument/2006/relationships/image" Target="../media/image3.png"/><Relationship Id="rId9"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5.png"/><Relationship Id="rId3" Type="http://schemas.microsoft.com/office/2007/relationships/hdphoto" Target="../media/hdphoto1.wdp"/><Relationship Id="rId7"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dirty="0"/>
              <a:t>Click to edit Master title style</a:t>
            </a:r>
          </a:p>
        </p:txBody>
      </p:sp>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sp>
        <p:nvSpPr>
          <p:cNvPr id="6" name="Text Placeholder 5">
            <a:extLst>
              <a:ext uri="{FF2B5EF4-FFF2-40B4-BE49-F238E27FC236}">
                <a16:creationId xmlns:a16="http://schemas.microsoft.com/office/drawing/2014/main" id="{516372F2-F09E-4139-B638-4F1B290B77B9}"/>
              </a:ext>
            </a:extLst>
          </p:cNvPr>
          <p:cNvSpPr>
            <a:spLocks noGrp="1"/>
          </p:cNvSpPr>
          <p:nvPr>
            <p:ph type="body" sz="quarter" idx="10" hasCustomPrompt="1"/>
          </p:nvPr>
        </p:nvSpPr>
        <p:spPr>
          <a:xfrm>
            <a:off x="9335896" y="5913283"/>
            <a:ext cx="2852929" cy="262814"/>
          </a:xfrm>
        </p:spPr>
        <p:txBody>
          <a:bodyPr/>
          <a:lstStyle>
            <a:lvl1pPr marL="0" indent="0" algn="r">
              <a:buNone/>
              <a:defRPr sz="1200"/>
            </a:lvl1pPr>
          </a:lstStyle>
          <a:p>
            <a:pPr lvl="0"/>
            <a:r>
              <a:rPr lang="en-US" dirty="0"/>
              <a:t>R&amp;R number (if required)</a:t>
            </a:r>
          </a:p>
        </p:txBody>
      </p:sp>
      <p:sp>
        <p:nvSpPr>
          <p:cNvPr id="9" name="Text Placeholder 8">
            <a:extLst>
              <a:ext uri="{FF2B5EF4-FFF2-40B4-BE49-F238E27FC236}">
                <a16:creationId xmlns:a16="http://schemas.microsoft.com/office/drawing/2014/main" id="{7A08ED72-5D36-44C1-A3D6-C72E158E1FA6}"/>
              </a:ext>
            </a:extLst>
          </p:cNvPr>
          <p:cNvSpPr>
            <a:spLocks noGrp="1"/>
          </p:cNvSpPr>
          <p:nvPr>
            <p:ph type="body" sz="quarter" idx="11" hasCustomPrompt="1"/>
          </p:nvPr>
        </p:nvSpPr>
        <p:spPr>
          <a:xfrm>
            <a:off x="3176924" y="2085870"/>
            <a:ext cx="2427268" cy="424732"/>
          </a:xfrm>
        </p:spPr>
        <p:txBody>
          <a:bodyPr wrap="none">
            <a:spAutoFit/>
          </a:bodyPr>
          <a:lstStyle>
            <a:lvl1pPr marL="0" indent="0">
              <a:buNone/>
              <a:defRPr u="sng"/>
            </a:lvl1pPr>
          </a:lstStyle>
          <a:p>
            <a:pPr lvl="0"/>
            <a:r>
              <a:rPr lang="en-US" dirty="0"/>
              <a:t>Presenter Name</a:t>
            </a:r>
          </a:p>
        </p:txBody>
      </p:sp>
      <p:sp>
        <p:nvSpPr>
          <p:cNvPr id="11" name="Text Placeholder 10">
            <a:extLst>
              <a:ext uri="{FF2B5EF4-FFF2-40B4-BE49-F238E27FC236}">
                <a16:creationId xmlns:a16="http://schemas.microsoft.com/office/drawing/2014/main" id="{07C2C5E0-3F9A-4B6C-82C6-FEE7176DA8DC}"/>
              </a:ext>
            </a:extLst>
          </p:cNvPr>
          <p:cNvSpPr>
            <a:spLocks noGrp="1"/>
          </p:cNvSpPr>
          <p:nvPr>
            <p:ph type="body" sz="quarter" idx="12" hasCustomPrompt="1"/>
          </p:nvPr>
        </p:nvSpPr>
        <p:spPr>
          <a:xfrm>
            <a:off x="5667411" y="2134517"/>
            <a:ext cx="1690167" cy="376085"/>
          </a:xfrm>
        </p:spPr>
        <p:txBody>
          <a:bodyPr>
            <a:spAutoFit/>
          </a:bodyPr>
          <a:lstStyle>
            <a:lvl1pPr marL="0" indent="0">
              <a:buNone/>
              <a:defRPr sz="2000"/>
            </a:lvl1pPr>
          </a:lstStyle>
          <a:p>
            <a:pPr lvl="0"/>
            <a:r>
              <a:rPr lang="en-US" dirty="0"/>
              <a:t>(pronouns)</a:t>
            </a:r>
          </a:p>
        </p:txBody>
      </p:sp>
      <p:sp>
        <p:nvSpPr>
          <p:cNvPr id="20" name="Text Placeholder 10">
            <a:extLst>
              <a:ext uri="{FF2B5EF4-FFF2-40B4-BE49-F238E27FC236}">
                <a16:creationId xmlns:a16="http://schemas.microsoft.com/office/drawing/2014/main" id="{6EE16D41-009C-4DB1-A6DF-FEBADC8C343B}"/>
              </a:ext>
            </a:extLst>
          </p:cNvPr>
          <p:cNvSpPr>
            <a:spLocks noGrp="1"/>
          </p:cNvSpPr>
          <p:nvPr>
            <p:ph type="body" sz="quarter" idx="13" hasCustomPrompt="1"/>
          </p:nvPr>
        </p:nvSpPr>
        <p:spPr>
          <a:xfrm>
            <a:off x="3176924" y="2459716"/>
            <a:ext cx="8292315" cy="369332"/>
          </a:xfrm>
        </p:spPr>
        <p:txBody>
          <a:bodyPr wrap="square">
            <a:spAutoFit/>
          </a:bodyPr>
          <a:lstStyle>
            <a:lvl1pPr marL="0" indent="0">
              <a:buNone/>
              <a:defRPr sz="2000"/>
            </a:lvl1pPr>
          </a:lstStyle>
          <a:p>
            <a:pPr lvl="0"/>
            <a:r>
              <a:rPr lang="en-US" dirty="0"/>
              <a:t>Long affiliation</a:t>
            </a:r>
          </a:p>
        </p:txBody>
      </p:sp>
      <p:sp>
        <p:nvSpPr>
          <p:cNvPr id="21" name="Text Placeholder 10">
            <a:extLst>
              <a:ext uri="{FF2B5EF4-FFF2-40B4-BE49-F238E27FC236}">
                <a16:creationId xmlns:a16="http://schemas.microsoft.com/office/drawing/2014/main" id="{8E791C6E-DB06-44D1-AB4E-AA0EF8215FBB}"/>
              </a:ext>
            </a:extLst>
          </p:cNvPr>
          <p:cNvSpPr>
            <a:spLocks noGrp="1"/>
          </p:cNvSpPr>
          <p:nvPr>
            <p:ph type="body" sz="quarter" idx="14" hasCustomPrompt="1"/>
          </p:nvPr>
        </p:nvSpPr>
        <p:spPr>
          <a:xfrm>
            <a:off x="3176925" y="3161813"/>
            <a:ext cx="8292316" cy="369332"/>
          </a:xfrm>
        </p:spPr>
        <p:txBody>
          <a:bodyPr wrap="square">
            <a:spAutoFit/>
          </a:bodyPr>
          <a:lstStyle>
            <a:lvl1pPr marL="0" indent="0">
              <a:buNone/>
              <a:defRPr sz="2000"/>
            </a:lvl1pPr>
          </a:lstStyle>
          <a:p>
            <a:pPr lvl="0"/>
            <a:r>
              <a:rPr lang="en-US" dirty="0"/>
              <a:t>Tutorial title @ Venue</a:t>
            </a:r>
          </a:p>
        </p:txBody>
      </p:sp>
      <p:sp>
        <p:nvSpPr>
          <p:cNvPr id="23" name="Text Placeholder 10">
            <a:extLst>
              <a:ext uri="{FF2B5EF4-FFF2-40B4-BE49-F238E27FC236}">
                <a16:creationId xmlns:a16="http://schemas.microsoft.com/office/drawing/2014/main" id="{AA4CD3CE-55B5-4132-9AC3-B94506768C36}"/>
              </a:ext>
            </a:extLst>
          </p:cNvPr>
          <p:cNvSpPr>
            <a:spLocks noGrp="1"/>
          </p:cNvSpPr>
          <p:nvPr>
            <p:ph type="body" sz="quarter" idx="15" hasCustomPrompt="1"/>
          </p:nvPr>
        </p:nvSpPr>
        <p:spPr>
          <a:xfrm>
            <a:off x="3176924" y="3792588"/>
            <a:ext cx="8292316" cy="646331"/>
          </a:xfrm>
        </p:spPr>
        <p:txBody>
          <a:bodyPr wrap="square">
            <a:spAutoFit/>
          </a:bodyPr>
          <a:lstStyle>
            <a:lvl1pPr marL="0" indent="0">
              <a:buNone/>
              <a:defRPr sz="2000"/>
            </a:lvl1pPr>
          </a:lstStyle>
          <a:p>
            <a:pPr>
              <a:spcBef>
                <a:spcPts val="2800"/>
              </a:spcBef>
            </a:pPr>
            <a:r>
              <a:rPr lang="en-US" sz="2000" dirty="0"/>
              <a:t>Contributors: Contributor Name (short affiliation), … in alphabetical order</a:t>
            </a:r>
          </a:p>
        </p:txBody>
      </p:sp>
      <p:pic>
        <p:nvPicPr>
          <p:cNvPr id="3" name="Picture 2">
            <a:extLst>
              <a:ext uri="{FF2B5EF4-FFF2-40B4-BE49-F238E27FC236}">
                <a16:creationId xmlns:a16="http://schemas.microsoft.com/office/drawing/2014/main" id="{E5A81C43-A5B9-D933-9CA0-B9EBBA5B629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5" name="Group 4">
            <a:extLst>
              <a:ext uri="{FF2B5EF4-FFF2-40B4-BE49-F238E27FC236}">
                <a16:creationId xmlns:a16="http://schemas.microsoft.com/office/drawing/2014/main" id="{2211A969-E7EA-13C3-D014-C029084F4EFB}"/>
              </a:ext>
            </a:extLst>
          </p:cNvPr>
          <p:cNvGrpSpPr/>
          <p:nvPr userDrawn="1"/>
        </p:nvGrpSpPr>
        <p:grpSpPr>
          <a:xfrm>
            <a:off x="366259" y="3655396"/>
            <a:ext cx="2214716" cy="356329"/>
            <a:chOff x="341278" y="3628835"/>
            <a:chExt cx="2214716" cy="356329"/>
          </a:xfrm>
        </p:grpSpPr>
        <p:pic>
          <p:nvPicPr>
            <p:cNvPr id="7" name="Picture 2">
              <a:extLst>
                <a:ext uri="{FF2B5EF4-FFF2-40B4-BE49-F238E27FC236}">
                  <a16:creationId xmlns:a16="http://schemas.microsoft.com/office/drawing/2014/main" id="{D16A6A85-AECD-6121-D004-ECB79BC13076}"/>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87D2793C-01C6-B180-3495-5A2067445539}"/>
                </a:ext>
              </a:extLst>
            </p:cNvPr>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8" name="Picture 17" descr="A black and white sign with blue text&#10;&#10;Description automatically generated">
            <a:extLst>
              <a:ext uri="{FF2B5EF4-FFF2-40B4-BE49-F238E27FC236}">
                <a16:creationId xmlns:a16="http://schemas.microsoft.com/office/drawing/2014/main" id="{90ECFB80-075A-EDC0-363D-3CE459F436D1}"/>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19" name="TextBox 18">
            <a:extLst>
              <a:ext uri="{FF2B5EF4-FFF2-40B4-BE49-F238E27FC236}">
                <a16:creationId xmlns:a16="http://schemas.microsoft.com/office/drawing/2014/main" id="{23984D22-2BE9-C684-93D1-920B201DC418}"/>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24" name="TextBox 23">
            <a:extLst>
              <a:ext uri="{FF2B5EF4-FFF2-40B4-BE49-F238E27FC236}">
                <a16:creationId xmlns:a16="http://schemas.microsoft.com/office/drawing/2014/main" id="{9EA65A86-1694-D0BE-3C46-045E2B00D094}"/>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25" name="TextBox 24">
            <a:extLst>
              <a:ext uri="{FF2B5EF4-FFF2-40B4-BE49-F238E27FC236}">
                <a16:creationId xmlns:a16="http://schemas.microsoft.com/office/drawing/2014/main" id="{7C98D32A-D229-5172-E298-9AF976ACE627}"/>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26" name="TextBox 25">
            <a:extLst>
              <a:ext uri="{FF2B5EF4-FFF2-40B4-BE49-F238E27FC236}">
                <a16:creationId xmlns:a16="http://schemas.microsoft.com/office/drawing/2014/main" id="{64D46951-9F99-A303-D249-27B751A562DB}"/>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7" name="Group 26">
            <a:extLst>
              <a:ext uri="{FF2B5EF4-FFF2-40B4-BE49-F238E27FC236}">
                <a16:creationId xmlns:a16="http://schemas.microsoft.com/office/drawing/2014/main" id="{CC665AB1-818C-15F6-A435-7A7C14109262}"/>
              </a:ext>
            </a:extLst>
          </p:cNvPr>
          <p:cNvGrpSpPr/>
          <p:nvPr userDrawn="1"/>
        </p:nvGrpSpPr>
        <p:grpSpPr>
          <a:xfrm>
            <a:off x="355043" y="5027111"/>
            <a:ext cx="2237149" cy="457200"/>
            <a:chOff x="343050" y="5128711"/>
            <a:chExt cx="2237149" cy="457200"/>
          </a:xfrm>
        </p:grpSpPr>
        <p:pic>
          <p:nvPicPr>
            <p:cNvPr id="28" name="Picture 27">
              <a:extLst>
                <a:ext uri="{FF2B5EF4-FFF2-40B4-BE49-F238E27FC236}">
                  <a16:creationId xmlns:a16="http://schemas.microsoft.com/office/drawing/2014/main" id="{D8D4DA06-93FC-7C79-22C0-69CD6E71946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29" name="Picture 28" descr="A picture containing shape&#10;&#10;Description automatically generated">
              <a:extLst>
                <a:ext uri="{FF2B5EF4-FFF2-40B4-BE49-F238E27FC236}">
                  <a16:creationId xmlns:a16="http://schemas.microsoft.com/office/drawing/2014/main" id="{3A576A20-C17C-D6D5-507F-A7C5D2EE03B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pic>
        <p:nvPicPr>
          <p:cNvPr id="31" name="Picture 30">
            <a:extLst>
              <a:ext uri="{FF2B5EF4-FFF2-40B4-BE49-F238E27FC236}">
                <a16:creationId xmlns:a16="http://schemas.microsoft.com/office/drawing/2014/main" id="{F6BAEEDA-B6C4-7DDA-6A83-26F20E08F28B}"/>
              </a:ext>
            </a:extLst>
          </p:cNvPr>
          <p:cNvPicPr>
            <a:picLocks noChangeAspect="1"/>
          </p:cNvPicPr>
          <p:nvPr userDrawn="1"/>
        </p:nvPicPr>
        <p:blipFill>
          <a:blip r:embed="rId9" cstate="print">
            <a:extLst>
              <a:ext uri="{BEBA8EAE-BF5A-486C-A8C5-ECC9F3942E4B}">
                <a14:imgProps xmlns:a14="http://schemas.microsoft.com/office/drawing/2010/main">
                  <a14:imgLayer r:embed="rId10">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spTree>
    <p:extLst>
      <p:ext uri="{BB962C8B-B14F-4D97-AF65-F5344CB8AC3E}">
        <p14:creationId xmlns:p14="http://schemas.microsoft.com/office/powerpoint/2010/main" val="3988978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2177C6-060C-4445-8C10-ADA6D3CE5F74}"/>
              </a:ext>
            </a:extLst>
          </p:cNvPr>
          <p:cNvSpPr/>
          <p:nvPr userDrawn="1"/>
        </p:nvSpPr>
        <p:spPr>
          <a:xfrm>
            <a:off x="0" y="6186396"/>
            <a:ext cx="12188825" cy="671604"/>
          </a:xfrm>
          <a:prstGeom prst="rect">
            <a:avLst/>
          </a:prstGeom>
          <a:solidFill>
            <a:schemeClr val="accent1">
              <a:lumMod val="75000"/>
            </a:schemeClr>
          </a:solid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548640" tIns="45720" rIns="45720" bIns="45720" numCol="1" spcCol="0" rtlCol="0" fromWordArt="0" anchor="ctr" anchorCtr="0" forceAA="0" compatLnSpc="1">
            <a:prstTxWarp prst="textNoShape">
              <a:avLst/>
            </a:prstTxWarp>
            <a:noAutofit/>
          </a:bodyPr>
          <a:lstStyle/>
          <a:p>
            <a:pPr algn="l">
              <a:lnSpc>
                <a:spcPct val="90000"/>
              </a:lnSpc>
            </a:pPr>
            <a:endParaRPr lang="en-US" sz="1600" dirty="0">
              <a:ln>
                <a:noFill/>
              </a:ln>
              <a:solidFill>
                <a:schemeClr val="bg1"/>
              </a:solidFill>
            </a:endParaRPr>
          </a:p>
        </p:txBody>
      </p:sp>
      <p:sp>
        <p:nvSpPr>
          <p:cNvPr id="22" name="Rectangle 21"/>
          <p:cNvSpPr/>
          <p:nvPr userDrawn="1"/>
        </p:nvSpPr>
        <p:spPr>
          <a:xfrm>
            <a:off x="8305800" y="5921829"/>
            <a:ext cx="3883025" cy="936171"/>
          </a:xfrm>
          <a:prstGeom prst="rect">
            <a:avLst/>
          </a:prstGeom>
          <a:noFill/>
          <a:ln>
            <a:noFill/>
          </a:ln>
          <a:effectLst/>
          <a:scene3d>
            <a:camera prst="orthographicFront">
              <a:rot lat="0" lon="0" rev="0"/>
            </a:camera>
            <a:lightRig rig="threePt" dir="t">
              <a:rot lat="0" lon="0" rev="1200000"/>
            </a:lightRig>
          </a:scene3d>
          <a:sp3d/>
        </p:spPr>
        <p:style>
          <a:lnRef idx="0">
            <a:schemeClr val="accent1"/>
          </a:lnRef>
          <a:fillRef idx="3">
            <a:schemeClr val="accent1"/>
          </a:fillRef>
          <a:effectRef idx="3">
            <a:schemeClr val="accent1"/>
          </a:effectRef>
          <a:fontRef idx="minor">
            <a:schemeClr val="lt1"/>
          </a:fontRef>
        </p:style>
        <p:txBody>
          <a:bodyPr rot="0" spcFirstLastPara="0" vertOverflow="overflow" horzOverflow="overflow" vert="horz" wrap="square" lIns="45720" tIns="45720" rIns="45720" bIns="45720" numCol="1" spcCol="0" rtlCol="0" fromWordArt="0" anchor="ctr" anchorCtr="0" forceAA="0" compatLnSpc="1">
            <a:prstTxWarp prst="textNoShape">
              <a:avLst/>
            </a:prstTxWarp>
            <a:noAutofit/>
          </a:bodyPr>
          <a:lstStyle/>
          <a:p>
            <a:pPr algn="ctr">
              <a:lnSpc>
                <a:spcPct val="90000"/>
              </a:lnSpc>
            </a:pPr>
            <a:endParaRPr lang="en-US" dirty="0">
              <a:solidFill>
                <a:schemeClr val="tx1"/>
              </a:solidFill>
            </a:endParaRPr>
          </a:p>
        </p:txBody>
      </p:sp>
      <p:sp>
        <p:nvSpPr>
          <p:cNvPr id="2" name="Title 1"/>
          <p:cNvSpPr>
            <a:spLocks noGrp="1"/>
          </p:cNvSpPr>
          <p:nvPr userDrawn="1">
            <p:ph type="ctrTitle"/>
          </p:nvPr>
        </p:nvSpPr>
        <p:spPr>
          <a:xfrm>
            <a:off x="3177633" y="503144"/>
            <a:ext cx="8292316" cy="1030930"/>
          </a:xfrm>
        </p:spPr>
        <p:txBody>
          <a:bodyPr anchor="b"/>
          <a:lstStyle>
            <a:lvl1pPr algn="l">
              <a:defRPr sz="3200" b="1">
                <a:solidFill>
                  <a:schemeClr val="tx1"/>
                </a:solidFill>
                <a:latin typeface="+mn-lt"/>
              </a:defRPr>
            </a:lvl1pPr>
          </a:lstStyle>
          <a:p>
            <a:r>
              <a:rPr lang="en-US"/>
              <a:t>Click to edit Master title style</a:t>
            </a:r>
            <a:endParaRPr lang="en-US" dirty="0"/>
          </a:p>
        </p:txBody>
      </p:sp>
      <p:sp>
        <p:nvSpPr>
          <p:cNvPr id="3" name="Subtitle 2"/>
          <p:cNvSpPr>
            <a:spLocks noGrp="1"/>
          </p:cNvSpPr>
          <p:nvPr userDrawn="1">
            <p:ph type="subTitle" idx="1"/>
          </p:nvPr>
        </p:nvSpPr>
        <p:spPr>
          <a:xfrm>
            <a:off x="3177632" y="2085962"/>
            <a:ext cx="8292317" cy="2855300"/>
          </a:xfrm>
        </p:spPr>
        <p:txBody>
          <a:bodyPr lIns="109728"/>
          <a:lstStyle>
            <a:lvl1pPr marL="0" indent="0" algn="l">
              <a:buNone/>
              <a:defRPr sz="2400">
                <a:solidFill>
                  <a:schemeClr val="tx1"/>
                </a:solidFill>
                <a:latin typeface="Arial" panose="020B0604020202020204" pitchFamily="34" charset="0"/>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6" name="Picture 15"/>
          <p:cNvPicPr>
            <a:picLocks noChangeAspect="1"/>
          </p:cNvPicPr>
          <p:nvPr userDrawn="1"/>
        </p:nvPicPr>
        <p:blipFill>
          <a:blip r:embed="rId2" cstate="print">
            <a:extLst>
              <a:ext uri="{BEBA8EAE-BF5A-486C-A8C5-ECC9F3942E4B}">
                <a14:imgProps xmlns:a14="http://schemas.microsoft.com/office/drawing/2010/main">
                  <a14:imgLayer r:embed="rId3">
                    <a14:imgEffect>
                      <a14:brightnessContrast bright="100000"/>
                    </a14:imgEffect>
                  </a14:imgLayer>
                </a14:imgProps>
              </a:ext>
              <a:ext uri="{28A0092B-C50C-407E-A947-70E740481C1C}">
                <a14:useLocalDpi xmlns:a14="http://schemas.microsoft.com/office/drawing/2010/main" val="0"/>
              </a:ext>
            </a:extLst>
          </a:blip>
          <a:stretch>
            <a:fillRect/>
          </a:stretch>
        </p:blipFill>
        <p:spPr>
          <a:xfrm>
            <a:off x="9536165" y="6321694"/>
            <a:ext cx="2409477" cy="401008"/>
          </a:xfrm>
          <a:prstGeom prst="rect">
            <a:avLst/>
          </a:prstGeom>
        </p:spPr>
      </p:pic>
      <p:pic>
        <p:nvPicPr>
          <p:cNvPr id="13" name="Picture 2" descr="https://licensebuttons.net/l/by/4.0/88x31.png">
            <a:extLst>
              <a:ext uri="{FF2B5EF4-FFF2-40B4-BE49-F238E27FC236}">
                <a16:creationId xmlns:a16="http://schemas.microsoft.com/office/drawing/2014/main" id="{FAFD7D99-41CA-4FD0-9396-9C5659F22045}"/>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969069" y="5841262"/>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9D022D1C-99FF-490C-8690-D8081D33C0AF}"/>
              </a:ext>
            </a:extLst>
          </p:cNvPr>
          <p:cNvSpPr txBox="1"/>
          <p:nvPr userDrawn="1"/>
        </p:nvSpPr>
        <p:spPr>
          <a:xfrm>
            <a:off x="1810964" y="5776533"/>
            <a:ext cx="1171114" cy="424732"/>
          </a:xfrm>
          <a:prstGeom prst="rect">
            <a:avLst/>
          </a:prstGeom>
          <a:noFill/>
        </p:spPr>
        <p:txBody>
          <a:bodyPr wrap="square" rtlCol="0">
            <a:spAutoFit/>
          </a:bodyPr>
          <a:lstStyle/>
          <a:p>
            <a:pPr algn="ctr">
              <a:lnSpc>
                <a:spcPct val="90000"/>
              </a:lnSpc>
            </a:pPr>
            <a:r>
              <a:rPr lang="en-US" sz="1200" dirty="0"/>
              <a:t>See slide 2 for license details</a:t>
            </a:r>
          </a:p>
        </p:txBody>
      </p:sp>
      <p:pic>
        <p:nvPicPr>
          <p:cNvPr id="5" name="Picture 4">
            <a:extLst>
              <a:ext uri="{FF2B5EF4-FFF2-40B4-BE49-F238E27FC236}">
                <a16:creationId xmlns:a16="http://schemas.microsoft.com/office/drawing/2014/main" id="{39A0B7EC-D4C0-0A37-EF93-54309C1E7E8C}"/>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8659" y="158509"/>
            <a:ext cx="2109916" cy="905256"/>
          </a:xfrm>
          <a:prstGeom prst="rect">
            <a:avLst/>
          </a:prstGeom>
        </p:spPr>
      </p:pic>
      <p:grpSp>
        <p:nvGrpSpPr>
          <p:cNvPr id="21" name="Group 20">
            <a:extLst>
              <a:ext uri="{FF2B5EF4-FFF2-40B4-BE49-F238E27FC236}">
                <a16:creationId xmlns:a16="http://schemas.microsoft.com/office/drawing/2014/main" id="{23F39736-1AFA-8528-C9E3-41B55EABEDCA}"/>
              </a:ext>
            </a:extLst>
          </p:cNvPr>
          <p:cNvGrpSpPr/>
          <p:nvPr userDrawn="1"/>
        </p:nvGrpSpPr>
        <p:grpSpPr>
          <a:xfrm>
            <a:off x="366259" y="3655396"/>
            <a:ext cx="2214716" cy="356329"/>
            <a:chOff x="341278" y="3628835"/>
            <a:chExt cx="2214716" cy="356329"/>
          </a:xfrm>
        </p:grpSpPr>
        <p:pic>
          <p:nvPicPr>
            <p:cNvPr id="6" name="Picture 2">
              <a:extLst>
                <a:ext uri="{FF2B5EF4-FFF2-40B4-BE49-F238E27FC236}">
                  <a16:creationId xmlns:a16="http://schemas.microsoft.com/office/drawing/2014/main" id="{EF0692E1-7D85-78AD-9CB9-EDC5C0A1CD9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1278" y="3628835"/>
              <a:ext cx="1005840" cy="35632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05CDAB3D-B8D6-9AC9-8507-6F95230AEE45}"/>
                </a:ext>
              </a:extLst>
            </p:cNvPr>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1550154" y="3690079"/>
              <a:ext cx="1005840" cy="233840"/>
            </a:xfrm>
            <a:prstGeom prst="rect">
              <a:avLst/>
            </a:prstGeom>
            <a:noFill/>
            <a:extLst>
              <a:ext uri="{909E8E84-426E-40DD-AFC4-6F175D3DCCD1}">
                <a14:hiddenFill xmlns:a14="http://schemas.microsoft.com/office/drawing/2010/main">
                  <a:solidFill>
                    <a:srgbClr val="FFFFFF"/>
                  </a:solidFill>
                </a14:hiddenFill>
              </a:ext>
            </a:extLst>
          </p:spPr>
        </p:pic>
      </p:grpSp>
      <p:pic>
        <p:nvPicPr>
          <p:cNvPr id="11" name="Picture 10" descr="A black and white sign with blue text&#10;&#10;Description automatically generated">
            <a:extLst>
              <a:ext uri="{FF2B5EF4-FFF2-40B4-BE49-F238E27FC236}">
                <a16:creationId xmlns:a16="http://schemas.microsoft.com/office/drawing/2014/main" id="{A50B83FE-88FB-1C61-17CC-A58C0BE092BF}"/>
              </a:ext>
            </a:extLst>
          </p:cNvPr>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970697" y="4125123"/>
            <a:ext cx="1005840" cy="324328"/>
          </a:xfrm>
          <a:prstGeom prst="rect">
            <a:avLst/>
          </a:prstGeom>
        </p:spPr>
      </p:pic>
      <p:sp>
        <p:nvSpPr>
          <p:cNvPr id="8" name="TextBox 7">
            <a:extLst>
              <a:ext uri="{FF2B5EF4-FFF2-40B4-BE49-F238E27FC236}">
                <a16:creationId xmlns:a16="http://schemas.microsoft.com/office/drawing/2014/main" id="{DBDB4EA8-7E00-EB97-386F-806F04EDC41A}"/>
              </a:ext>
            </a:extLst>
          </p:cNvPr>
          <p:cNvSpPr txBox="1"/>
          <p:nvPr userDrawn="1"/>
        </p:nvSpPr>
        <p:spPr>
          <a:xfrm>
            <a:off x="901538" y="1776974"/>
            <a:ext cx="1144159" cy="350865"/>
          </a:xfrm>
          <a:prstGeom prst="rect">
            <a:avLst/>
          </a:prstGeom>
          <a:noFill/>
        </p:spPr>
        <p:txBody>
          <a:bodyPr wrap="none" lIns="118872" tIns="91440" rIns="118872" bIns="91440" rtlCol="0" anchor="ctr" anchorCtr="0">
            <a:spAutoFit/>
          </a:bodyPr>
          <a:lstStyle/>
          <a:p>
            <a:pPr algn="l">
              <a:lnSpc>
                <a:spcPct val="90000"/>
              </a:lnSpc>
            </a:pPr>
            <a:r>
              <a:rPr lang="en-US" sz="1200" i="1" dirty="0"/>
              <a:t>Presented by</a:t>
            </a:r>
          </a:p>
        </p:txBody>
      </p:sp>
      <p:sp>
        <p:nvSpPr>
          <p:cNvPr id="9" name="TextBox 8">
            <a:extLst>
              <a:ext uri="{FF2B5EF4-FFF2-40B4-BE49-F238E27FC236}">
                <a16:creationId xmlns:a16="http://schemas.microsoft.com/office/drawing/2014/main" id="{9C6AA8F1-3D17-46A7-8926-BC4892D4C51C}"/>
              </a:ext>
            </a:extLst>
          </p:cNvPr>
          <p:cNvSpPr txBox="1"/>
          <p:nvPr userDrawn="1"/>
        </p:nvSpPr>
        <p:spPr>
          <a:xfrm>
            <a:off x="28657" y="2079048"/>
            <a:ext cx="2889921" cy="932563"/>
          </a:xfrm>
          <a:prstGeom prst="rect">
            <a:avLst/>
          </a:prstGeom>
          <a:noFill/>
        </p:spPr>
        <p:txBody>
          <a:bodyPr wrap="square" lIns="118872" tIns="91440" rIns="118872" bIns="91440" rtlCol="0" anchor="ctr" anchorCtr="0">
            <a:spAutoFit/>
          </a:bodyPr>
          <a:lstStyle/>
          <a:p>
            <a:pPr algn="l">
              <a:lnSpc>
                <a:spcPct val="90000"/>
              </a:lnSpc>
            </a:pPr>
            <a:r>
              <a:rPr lang="en-US" b="1" dirty="0"/>
              <a:t>COLABS: Collaboration for Better Software for Science</a:t>
            </a:r>
          </a:p>
        </p:txBody>
      </p:sp>
      <p:sp>
        <p:nvSpPr>
          <p:cNvPr id="10" name="TextBox 9">
            <a:extLst>
              <a:ext uri="{FF2B5EF4-FFF2-40B4-BE49-F238E27FC236}">
                <a16:creationId xmlns:a16="http://schemas.microsoft.com/office/drawing/2014/main" id="{CE38D39D-3F53-1EF5-8F58-4DF913CFD07D}"/>
              </a:ext>
            </a:extLst>
          </p:cNvPr>
          <p:cNvSpPr txBox="1"/>
          <p:nvPr userDrawn="1"/>
        </p:nvSpPr>
        <p:spPr>
          <a:xfrm>
            <a:off x="676315" y="3191133"/>
            <a:ext cx="1594604" cy="350865"/>
          </a:xfrm>
          <a:prstGeom prst="rect">
            <a:avLst/>
          </a:prstGeom>
          <a:noFill/>
        </p:spPr>
        <p:txBody>
          <a:bodyPr wrap="none" lIns="118872" tIns="91440" rIns="118872" bIns="91440" rtlCol="0" anchor="ctr" anchorCtr="0">
            <a:spAutoFit/>
          </a:bodyPr>
          <a:lstStyle/>
          <a:p>
            <a:pPr algn="l">
              <a:lnSpc>
                <a:spcPct val="90000"/>
              </a:lnSpc>
            </a:pPr>
            <a:r>
              <a:rPr lang="en-US" sz="1200" i="1" dirty="0"/>
              <a:t>In collaboration with</a:t>
            </a:r>
          </a:p>
        </p:txBody>
      </p:sp>
      <p:sp>
        <p:nvSpPr>
          <p:cNvPr id="15" name="TextBox 14">
            <a:extLst>
              <a:ext uri="{FF2B5EF4-FFF2-40B4-BE49-F238E27FC236}">
                <a16:creationId xmlns:a16="http://schemas.microsoft.com/office/drawing/2014/main" id="{38A567DA-27A0-BFAF-CB9E-0EA56E125664}"/>
              </a:ext>
            </a:extLst>
          </p:cNvPr>
          <p:cNvSpPr txBox="1"/>
          <p:nvPr userDrawn="1"/>
        </p:nvSpPr>
        <p:spPr>
          <a:xfrm>
            <a:off x="572120" y="4562849"/>
            <a:ext cx="1802994" cy="350865"/>
          </a:xfrm>
          <a:prstGeom prst="rect">
            <a:avLst/>
          </a:prstGeom>
          <a:noFill/>
        </p:spPr>
        <p:txBody>
          <a:bodyPr wrap="none" lIns="118872" tIns="91440" rIns="118872" bIns="91440" rtlCol="0" anchor="ctr" anchorCtr="0">
            <a:spAutoFit/>
          </a:bodyPr>
          <a:lstStyle/>
          <a:p>
            <a:pPr algn="l">
              <a:lnSpc>
                <a:spcPct val="90000"/>
              </a:lnSpc>
            </a:pPr>
            <a:r>
              <a:rPr lang="en-US" sz="1200" i="1" dirty="0"/>
              <a:t>With prior support from</a:t>
            </a:r>
          </a:p>
        </p:txBody>
      </p:sp>
      <p:grpSp>
        <p:nvGrpSpPr>
          <p:cNvPr id="20" name="Group 19">
            <a:extLst>
              <a:ext uri="{FF2B5EF4-FFF2-40B4-BE49-F238E27FC236}">
                <a16:creationId xmlns:a16="http://schemas.microsoft.com/office/drawing/2014/main" id="{63A83523-6C92-DDA5-E072-BAC75B3276B6}"/>
              </a:ext>
            </a:extLst>
          </p:cNvPr>
          <p:cNvGrpSpPr/>
          <p:nvPr userDrawn="1"/>
        </p:nvGrpSpPr>
        <p:grpSpPr>
          <a:xfrm>
            <a:off x="355043" y="5027111"/>
            <a:ext cx="2237149" cy="457200"/>
            <a:chOff x="343050" y="5128711"/>
            <a:chExt cx="2237149" cy="457200"/>
          </a:xfrm>
        </p:grpSpPr>
        <p:pic>
          <p:nvPicPr>
            <p:cNvPr id="17" name="Picture 16">
              <a:extLst>
                <a:ext uri="{FF2B5EF4-FFF2-40B4-BE49-F238E27FC236}">
                  <a16:creationId xmlns:a16="http://schemas.microsoft.com/office/drawing/2014/main" id="{70EB972A-C812-2D11-E993-9648F06DCD53}"/>
                </a:ext>
              </a:extLst>
            </p:cNvPr>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343050" y="5128711"/>
              <a:ext cx="1002296" cy="457200"/>
            </a:xfrm>
            <a:prstGeom prst="rect">
              <a:avLst/>
            </a:prstGeom>
          </p:spPr>
        </p:pic>
        <p:pic>
          <p:nvPicPr>
            <p:cNvPr id="18" name="Picture 17" descr="A picture containing shape&#10;&#10;Description automatically generated">
              <a:extLst>
                <a:ext uri="{FF2B5EF4-FFF2-40B4-BE49-F238E27FC236}">
                  <a16:creationId xmlns:a16="http://schemas.microsoft.com/office/drawing/2014/main" id="{DC5CC62A-5FBA-A239-536C-E231ED3105F0}"/>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525950" y="5128711"/>
              <a:ext cx="1054249" cy="457200"/>
            </a:xfrm>
            <a:prstGeom prst="rect">
              <a:avLst/>
            </a:prstGeom>
          </p:spPr>
        </p:pic>
      </p:grpSp>
    </p:spTree>
    <p:extLst>
      <p:ext uri="{BB962C8B-B14F-4D97-AF65-F5344CB8AC3E}">
        <p14:creationId xmlns:p14="http://schemas.microsoft.com/office/powerpoint/2010/main" val="2642184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2473" cy="914400"/>
          </a:xfrm>
        </p:spPr>
        <p:txBody>
          <a:bodyPr anchor="t" anchorCtr="0"/>
          <a:lstStyle/>
          <a:p>
            <a:r>
              <a:rPr lang="en-US"/>
              <a:t>Click to edit Master title style</a:t>
            </a:r>
            <a:endParaRPr lang="en-US" dirty="0"/>
          </a:p>
        </p:txBody>
      </p:sp>
      <p:sp>
        <p:nvSpPr>
          <p:cNvPr id="3" name="Content Placeholder 2"/>
          <p:cNvSpPr>
            <a:spLocks noGrp="1"/>
          </p:cNvSpPr>
          <p:nvPr>
            <p:ph idx="1" hasCustomPrompt="1"/>
          </p:nvPr>
        </p:nvSpPr>
        <p:spPr>
          <a:xfrm>
            <a:off x="365760" y="1737360"/>
            <a:ext cx="11369809" cy="404777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marL="1482725" indent="-222250">
              <a:buFont typeface="Arial" panose="020B0604020202020204" pitchFamily="34" charset="0"/>
              <a:buChar cha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level0.4	</a:t>
            </a:r>
          </a:p>
        </p:txBody>
      </p:sp>
    </p:spTree>
    <p:extLst>
      <p:ext uri="{BB962C8B-B14F-4D97-AF65-F5344CB8AC3E}">
        <p14:creationId xmlns:p14="http://schemas.microsoft.com/office/powerpoint/2010/main" val="12092206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hasCustomPrompt="1"/>
          </p:nvPr>
        </p:nvSpPr>
        <p:spPr>
          <a:xfrm>
            <a:off x="457200" y="1737360"/>
            <a:ext cx="5588582"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558550"/>
            <a:ext cx="5588582"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8914" y="1737360"/>
            <a:ext cx="5531934" cy="821190"/>
          </a:xfrm>
          <a:solidFill>
            <a:schemeClr val="accent1">
              <a:lumMod val="40000"/>
              <a:lumOff val="60000"/>
            </a:schemeClr>
          </a:solidFill>
          <a:ln w="19050">
            <a:solidFill>
              <a:schemeClr val="tx2">
                <a:lumMod val="60000"/>
                <a:lumOff val="40000"/>
              </a:schemeClr>
            </a:solidFill>
          </a:ln>
        </p:spPr>
        <p:txBody>
          <a:bodyPr anchor="b"/>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8914" y="2558550"/>
            <a:ext cx="5531934" cy="3373229"/>
          </a:xfrm>
          <a:noFill/>
          <a:ln w="19050">
            <a:gradFill flip="none" rotWithShape="1">
              <a:gsLst>
                <a:gs pos="0">
                  <a:schemeClr val="bg1">
                    <a:alpha val="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16200000" scaled="1"/>
              <a:tileRect/>
            </a:gradFill>
          </a:ln>
        </p:spPr>
        <p:txBody>
          <a:bodyPr/>
          <a:lstStyle>
            <a:lvl1pPr>
              <a:defRPr sz="2000"/>
            </a:lvl1pPr>
            <a:lvl2pPr>
              <a:defRPr sz="1800"/>
            </a:lvl2pPr>
            <a:lvl3pPr>
              <a:defRPr sz="1600"/>
            </a:lvl3pPr>
            <a:lvl4pPr>
              <a:defRPr sz="1400"/>
            </a:lvl4pPr>
            <a:lvl5pPr marL="1482725" indent="-222250">
              <a:defRPr lang="en-US" sz="16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74864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ad chart">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7465488" cy="810738"/>
          </a:xfrm>
        </p:spPr>
        <p:txBody>
          <a:bodyPr/>
          <a:lstStyle>
            <a:lvl1pPr>
              <a:defRPr sz="2400"/>
            </a:lvl1pPr>
          </a:lstStyle>
          <a:p>
            <a:r>
              <a:rPr lang="en-US"/>
              <a:t>Click to edit Master title style</a:t>
            </a:r>
            <a:endParaRPr lang="en-US" dirty="0"/>
          </a:p>
        </p:txBody>
      </p:sp>
      <p:sp>
        <p:nvSpPr>
          <p:cNvPr id="3" name="Text Placeholder 2"/>
          <p:cNvSpPr>
            <a:spLocks noGrp="1"/>
          </p:cNvSpPr>
          <p:nvPr>
            <p:ph type="body" idx="1" hasCustomPrompt="1"/>
          </p:nvPr>
        </p:nvSpPr>
        <p:spPr>
          <a:xfrm>
            <a:off x="448056"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hasCustomPrompt="1"/>
          </p:nvPr>
        </p:nvSpPr>
        <p:spPr>
          <a:xfrm>
            <a:off x="448056"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hasCustomPrompt="1"/>
          </p:nvPr>
        </p:nvSpPr>
        <p:spPr>
          <a:xfrm>
            <a:off x="6153912" y="1316736"/>
            <a:ext cx="5605272" cy="347472"/>
          </a:xfrm>
          <a:solidFill>
            <a:schemeClr val="accent3"/>
          </a:solidFill>
          <a:ln w="19050">
            <a:solidFill>
              <a:schemeClr val="tx2">
                <a:lumMod val="60000"/>
                <a:lumOff val="40000"/>
              </a:schemeClr>
            </a:solidFill>
          </a:ln>
        </p:spPr>
        <p:txBody>
          <a:bodyPr anchor="ctr"/>
          <a:lstStyle>
            <a:lvl1pPr marL="0" indent="0">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hasCustomPrompt="1"/>
          </p:nvPr>
        </p:nvSpPr>
        <p:spPr>
          <a:xfrm>
            <a:off x="6153912" y="1655064"/>
            <a:ext cx="5605272" cy="1316736"/>
          </a:xfrm>
          <a:noFill/>
          <a:ln w="19050">
            <a:gradFill flip="none" rotWithShape="1">
              <a:gsLst>
                <a:gs pos="0">
                  <a:schemeClr val="bg1">
                    <a:alpha val="0"/>
                  </a:schemeClr>
                </a:gs>
                <a:gs pos="100000">
                  <a:schemeClr val="accent3"/>
                </a:gs>
              </a:gsLst>
              <a:lin ang="16200000" scaled="1"/>
              <a:tileRect/>
            </a:gradFill>
          </a:ln>
        </p:spPr>
        <p:txBody>
          <a:bodyPr/>
          <a:lstStyle>
            <a:lvl1pPr>
              <a:defRPr sz="1800"/>
            </a:lvl1pPr>
            <a:lvl2pPr>
              <a:defRPr sz="1600"/>
            </a:lvl2pPr>
            <a:lvl3pPr>
              <a:defRPr sz="1400"/>
            </a:lvl3pPr>
            <a:lvl4pPr>
              <a:defRPr sz="1200"/>
            </a:lvl4pPr>
            <a:lvl5pPr marL="1482725" indent="-222250">
              <a:defRPr lang="en-US" sz="1400" kern="1200" dirty="0">
                <a:solidFill>
                  <a:schemeClr val="tx1"/>
                </a:solidFill>
                <a:latin typeface="+mn-lt"/>
                <a:ea typeface="+mn-ea"/>
                <a:cs typeface="+mn-cs"/>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p:txBody>
      </p:sp>
      <p:sp>
        <p:nvSpPr>
          <p:cNvPr id="10" name="Text Placeholder 9">
            <a:extLst>
              <a:ext uri="{FF2B5EF4-FFF2-40B4-BE49-F238E27FC236}">
                <a16:creationId xmlns:a16="http://schemas.microsoft.com/office/drawing/2014/main" id="{1AC1494F-06BF-478E-BCF5-6FCC755EF91F}"/>
              </a:ext>
            </a:extLst>
          </p:cNvPr>
          <p:cNvSpPr>
            <a:spLocks noGrp="1"/>
          </p:cNvSpPr>
          <p:nvPr>
            <p:ph type="body" sz="quarter" idx="10" hasCustomPrompt="1"/>
          </p:nvPr>
        </p:nvSpPr>
        <p:spPr>
          <a:xfrm>
            <a:off x="447675"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2" name="Text Placeholder 11">
            <a:extLst>
              <a:ext uri="{FF2B5EF4-FFF2-40B4-BE49-F238E27FC236}">
                <a16:creationId xmlns:a16="http://schemas.microsoft.com/office/drawing/2014/main" id="{DE13F5F8-5DA4-4A7D-94FF-19BFEBF090FD}"/>
              </a:ext>
            </a:extLst>
          </p:cNvPr>
          <p:cNvSpPr>
            <a:spLocks noGrp="1"/>
          </p:cNvSpPr>
          <p:nvPr>
            <p:ph type="body" sz="quarter" idx="11" hasCustomPrompt="1"/>
          </p:nvPr>
        </p:nvSpPr>
        <p:spPr>
          <a:xfrm>
            <a:off x="6153150" y="3438144"/>
            <a:ext cx="5605463" cy="338138"/>
          </a:xfrm>
          <a:solidFill>
            <a:schemeClr val="accent3"/>
          </a:solidFill>
          <a:ln w="19050">
            <a:solidFill>
              <a:schemeClr val="tx2">
                <a:lumMod val="60000"/>
                <a:lumOff val="40000"/>
              </a:schemeClr>
            </a:solidFill>
            <a:miter lim="800000"/>
            <a:headEnd/>
            <a:tailEnd/>
          </a:ln>
        </p:spPr>
        <p:txBody>
          <a:bodyPr vert="horz" wrap="square" lIns="91440" tIns="45720" rIns="91440" bIns="45720" numCol="1" anchor="ctr" anchorCtr="0" compatLnSpc="1">
            <a:prstTxWarp prst="textNoShape">
              <a:avLst/>
            </a:prstTxWarp>
            <a:noAutofit/>
          </a:bodyPr>
          <a:lstStyle>
            <a:lvl1pPr marL="0" indent="0">
              <a:buNone/>
              <a:defRPr lang="en-US" sz="1800" b="0" smtClean="0">
                <a:solidFill>
                  <a:schemeClr val="bg1"/>
                </a:solidFill>
              </a:defRPr>
            </a:lvl1pPr>
            <a:lvl2pPr>
              <a:defRPr lang="en-US" b="1" smtClean="0">
                <a:solidFill>
                  <a:schemeClr val="bg1"/>
                </a:solidFill>
              </a:defRPr>
            </a:lvl2pPr>
            <a:lvl3pPr>
              <a:defRPr lang="en-US" b="1" smtClean="0">
                <a:solidFill>
                  <a:schemeClr val="bg1"/>
                </a:solidFill>
              </a:defRPr>
            </a:lvl3pPr>
            <a:lvl4pPr>
              <a:defRPr lang="en-US" b="1" smtClean="0">
                <a:solidFill>
                  <a:schemeClr val="bg1"/>
                </a:solidFill>
              </a:defRPr>
            </a:lvl4pPr>
            <a:lvl5pPr>
              <a:defRPr lang="en-US" b="1">
                <a:solidFill>
                  <a:schemeClr val="bg1"/>
                </a:solidFill>
              </a:defRPr>
            </a:lvl5pPr>
          </a:lstStyle>
          <a:p>
            <a:pPr marL="230188" lvl="0" indent="-230188"/>
            <a:r>
              <a:rPr lang="en-US" dirty="0"/>
              <a:t>Click to edit Master text styles</a:t>
            </a:r>
          </a:p>
        </p:txBody>
      </p:sp>
      <p:sp>
        <p:nvSpPr>
          <p:cNvPr id="14" name="Text Placeholder 13">
            <a:extLst>
              <a:ext uri="{FF2B5EF4-FFF2-40B4-BE49-F238E27FC236}">
                <a16:creationId xmlns:a16="http://schemas.microsoft.com/office/drawing/2014/main" id="{11508C29-BEAF-4D1B-85C7-62D86B9A99F0}"/>
              </a:ext>
            </a:extLst>
          </p:cNvPr>
          <p:cNvSpPr>
            <a:spLocks noGrp="1"/>
          </p:cNvSpPr>
          <p:nvPr>
            <p:ph type="body" sz="quarter" idx="12"/>
          </p:nvPr>
        </p:nvSpPr>
        <p:spPr>
          <a:xfrm>
            <a:off x="447675"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
        <p:nvSpPr>
          <p:cNvPr id="16" name="Text Placeholder 15">
            <a:extLst>
              <a:ext uri="{FF2B5EF4-FFF2-40B4-BE49-F238E27FC236}">
                <a16:creationId xmlns:a16="http://schemas.microsoft.com/office/drawing/2014/main" id="{DA42C277-CD07-4855-BE2B-F5804018ECD9}"/>
              </a:ext>
            </a:extLst>
          </p:cNvPr>
          <p:cNvSpPr>
            <a:spLocks noGrp="1"/>
          </p:cNvSpPr>
          <p:nvPr>
            <p:ph type="body" sz="quarter" idx="13"/>
          </p:nvPr>
        </p:nvSpPr>
        <p:spPr>
          <a:xfrm>
            <a:off x="6153150" y="3776472"/>
            <a:ext cx="5605463" cy="1316736"/>
          </a:xfrm>
          <a:noFill/>
          <a:ln w="19050">
            <a:gradFill flip="none" rotWithShape="1">
              <a:gsLst>
                <a:gs pos="0">
                  <a:schemeClr val="bg1">
                    <a:alpha val="0"/>
                  </a:schemeClr>
                </a:gs>
                <a:gs pos="100000">
                  <a:schemeClr val="accent3"/>
                </a:gs>
              </a:gsLst>
              <a:lin ang="16200000" scaled="1"/>
              <a:tileRect/>
            </a:gradFill>
            <a:miter lim="800000"/>
            <a:headEnd/>
            <a:tailEnd/>
          </a:ln>
        </p:spPr>
        <p:txBody>
          <a:bodyPr vert="horz" wrap="square" lIns="91440" tIns="45720" rIns="91440" bIns="45720" numCol="1" anchor="t" anchorCtr="0" compatLnSpc="1">
            <a:prstTxWarp prst="textNoShape">
              <a:avLst/>
            </a:prstTxWarp>
            <a:noAutofit/>
          </a:bodyPr>
          <a:lstStyle>
            <a:lvl1pPr>
              <a:defRPr lang="en-US" sz="1800" smtClean="0"/>
            </a:lvl1pPr>
            <a:lvl2pPr>
              <a:defRPr lang="en-US" sz="1600" smtClean="0"/>
            </a:lvl2pPr>
            <a:lvl3pPr>
              <a:defRPr lang="en-US" sz="1400" smtClean="0"/>
            </a:lvl3pPr>
            <a:lvl4pPr>
              <a:defRPr lang="en-US" sz="1200" smtClean="0"/>
            </a:lvl4pPr>
            <a:lvl5pPr>
              <a:defRPr lang="en-US" sz="1400"/>
            </a:lvl5pPr>
          </a:lstStyle>
          <a:p>
            <a:pPr lvl="0"/>
            <a:r>
              <a:rPr lang="en-US"/>
              <a:t>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75463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61210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65760" y="411480"/>
            <a:ext cx="11375136" cy="914400"/>
          </a:xfrm>
        </p:spPr>
        <p:txBody>
          <a:bodyPr/>
          <a:lstStyle/>
          <a:p>
            <a:r>
              <a:rPr lang="en-US"/>
              <a:t>Click to edit Master title style</a:t>
            </a:r>
            <a:endParaRPr lang="en-US" dirty="0"/>
          </a:p>
        </p:txBody>
      </p:sp>
    </p:spTree>
    <p:extLst>
      <p:ext uri="{BB962C8B-B14F-4D97-AF65-F5344CB8AC3E}">
        <p14:creationId xmlns:p14="http://schemas.microsoft.com/office/powerpoint/2010/main" val="2198867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9442" y="1699995"/>
            <a:ext cx="11160961" cy="4422776"/>
          </a:xfrm>
        </p:spPr>
        <p:txBody>
          <a:bodyPr/>
          <a:lstStyle>
            <a:lvl1pPr>
              <a:defRPr baseline="0"/>
            </a:lvl1pPr>
          </a:lstStyle>
          <a:p>
            <a:pPr lvl="0"/>
            <a:r>
              <a:rPr lang="en-US" dirty="0"/>
              <a:t>Click to add 1st-level bullet. Click an icon below to add table, graph or other imagery.</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5"/>
          <p:cNvSpPr>
            <a:spLocks noGrp="1"/>
          </p:cNvSpPr>
          <p:nvPr>
            <p:ph type="body" sz="quarter" idx="12" hasCustomPrompt="1"/>
          </p:nvPr>
        </p:nvSpPr>
        <p:spPr>
          <a:xfrm>
            <a:off x="609442" y="1168749"/>
            <a:ext cx="11160961" cy="499715"/>
          </a:xfrm>
        </p:spPr>
        <p:txBody>
          <a:bodyPr bIns="0">
            <a:noAutofit/>
          </a:bodyPr>
          <a:lstStyle>
            <a:lvl1pPr marL="0" indent="0">
              <a:lnSpc>
                <a:spcPct val="90000"/>
              </a:lnSpc>
              <a:spcBef>
                <a:spcPts val="0"/>
              </a:spcBef>
              <a:buNone/>
              <a:defRPr sz="2000" b="1" baseline="0">
                <a:solidFill>
                  <a:schemeClr val="accent2"/>
                </a:solidFill>
              </a:defRPr>
            </a:lvl1pPr>
          </a:lstStyle>
          <a:p>
            <a:r>
              <a:rPr lang="en-US" dirty="0"/>
              <a:t>Slide subtitle optional -  delete as needed</a:t>
            </a:r>
          </a:p>
        </p:txBody>
      </p:sp>
      <p:sp>
        <p:nvSpPr>
          <p:cNvPr id="2" name="Title 1">
            <a:extLst>
              <a:ext uri="{FF2B5EF4-FFF2-40B4-BE49-F238E27FC236}">
                <a16:creationId xmlns:a16="http://schemas.microsoft.com/office/drawing/2014/main" id="{3578AEED-62FF-45A4-9B5A-29E8EB7AE3B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2034913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65760" y="411480"/>
            <a:ext cx="11376442" cy="84695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Click to edit Master title style</a:t>
            </a:r>
            <a:endParaRPr lang="en-US" dirty="0"/>
          </a:p>
        </p:txBody>
      </p:sp>
      <p:sp>
        <p:nvSpPr>
          <p:cNvPr id="1027" name="Text Placeholder 2"/>
          <p:cNvSpPr>
            <a:spLocks noGrp="1"/>
          </p:cNvSpPr>
          <p:nvPr>
            <p:ph type="body" idx="1"/>
          </p:nvPr>
        </p:nvSpPr>
        <p:spPr bwMode="auto">
          <a:xfrm>
            <a:off x="365760" y="1737360"/>
            <a:ext cx="11376442" cy="404092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256"/>
          <p:cNvSpPr txBox="1">
            <a:spLocks noChangeArrowheads="1"/>
          </p:cNvSpPr>
          <p:nvPr userDrawn="1"/>
        </p:nvSpPr>
        <p:spPr>
          <a:xfrm>
            <a:off x="363828" y="6477000"/>
            <a:ext cx="3315547" cy="182562"/>
          </a:xfrm>
          <a:prstGeom prst="rect">
            <a:avLst/>
          </a:prstGeom>
          <a:ln/>
        </p:spPr>
        <p:txBody>
          <a:bodyPr anchor="ctr"/>
          <a:lstStyle/>
          <a:p>
            <a:pPr algn="l"/>
            <a:r>
              <a:rPr lang="en-US" sz="1000" dirty="0">
                <a:solidFill>
                  <a:schemeClr val="tx1"/>
                </a:solidFill>
                <a:latin typeface="Arial" pitchFamily="34" charset="0"/>
                <a:cs typeface="Arial" pitchFamily="34" charset="0"/>
              </a:rPr>
              <a:t> </a:t>
            </a:r>
          </a:p>
        </p:txBody>
      </p:sp>
      <p:sp>
        <p:nvSpPr>
          <p:cNvPr id="9" name="Rectangle 6"/>
          <p:cNvSpPr>
            <a:spLocks noChangeArrowheads="1"/>
          </p:cNvSpPr>
          <p:nvPr userDrawn="1"/>
        </p:nvSpPr>
        <p:spPr bwMode="auto">
          <a:xfrm flipH="1">
            <a:off x="163374" y="6513051"/>
            <a:ext cx="515635" cy="146511"/>
          </a:xfrm>
          <a:prstGeom prst="rect">
            <a:avLst/>
          </a:prstGeom>
          <a:noFill/>
          <a:ln w="9525">
            <a:noFill/>
            <a:miter lim="800000"/>
            <a:headEnd/>
            <a:tailEnd/>
          </a:ln>
          <a:effectLst/>
        </p:spPr>
        <p:txBody>
          <a:bodyPr lIns="0" tIns="0" rIns="0" bIns="0"/>
          <a:lstStyle/>
          <a:p>
            <a:pPr algn="l" defTabSz="173038">
              <a:lnSpc>
                <a:spcPct val="90000"/>
              </a:lnSpc>
              <a:tabLst>
                <a:tab pos="230188" algn="l"/>
              </a:tabLst>
              <a:defRPr/>
            </a:pPr>
            <a:fld id="{040BB257-551A-4736-B50F-DCF1BA034C06}" type="slidenum">
              <a:rPr lang="en-US" sz="1000" smtClean="0">
                <a:solidFill>
                  <a:schemeClr val="tx1"/>
                </a:solidFill>
                <a:latin typeface="Arial" pitchFamily="34" charset="0"/>
                <a:cs typeface="Arial" pitchFamily="34" charset="0"/>
              </a:rPr>
              <a:pPr algn="l" defTabSz="173038">
                <a:lnSpc>
                  <a:spcPct val="90000"/>
                </a:lnSpc>
                <a:tabLst>
                  <a:tab pos="230188" algn="l"/>
                </a:tabLst>
                <a:defRPr/>
              </a:pPr>
              <a:t>‹#›</a:t>
            </a:fld>
            <a:endParaRPr lang="en-US" sz="1000" dirty="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2081848127"/>
      </p:ext>
    </p:extLst>
  </p:cSld>
  <p:clrMap bg1="lt1" tx1="dk1" bg2="lt2" tx2="dk2" accent1="accent1" accent2="accent2" accent3="accent3" accent4="accent4" accent5="accent5" accent6="accent6" hlink="hlink" folHlink="folHlink"/>
  <p:sldLayoutIdLst>
    <p:sldLayoutId id="2147483953" r:id="rId1"/>
    <p:sldLayoutId id="2147483954" r:id="rId2"/>
    <p:sldLayoutId id="2147483937" r:id="rId3"/>
    <p:sldLayoutId id="2147483939" r:id="rId4"/>
    <p:sldLayoutId id="2147483950" r:id="rId5"/>
    <p:sldLayoutId id="2147483940" r:id="rId6"/>
    <p:sldLayoutId id="2147483941" r:id="rId7"/>
    <p:sldLayoutId id="2147483952" r:id="rId8"/>
  </p:sldLayoutIdLst>
  <p:hf hdr="0" ftr="0" dt="0"/>
  <p:txStyles>
    <p:titleStyle>
      <a:lvl1pPr marL="0" indent="0" algn="l" rtl="0" eaLnBrk="1" fontAlgn="base" hangingPunct="1">
        <a:lnSpc>
          <a:spcPct val="85000"/>
        </a:lnSpc>
        <a:spcBef>
          <a:spcPct val="0"/>
        </a:spcBef>
        <a:spcAft>
          <a:spcPct val="0"/>
        </a:spcAft>
        <a:defRPr sz="2800" b="1" kern="1200" baseline="0">
          <a:solidFill>
            <a:schemeClr val="tx1"/>
          </a:solidFill>
          <a:latin typeface="+mn-lt"/>
          <a:ea typeface="+mj-ea"/>
          <a:cs typeface="+mj-cs"/>
        </a:defRPr>
      </a:lvl1pPr>
      <a:lvl2pPr algn="l" rtl="0" eaLnBrk="1" fontAlgn="base" hangingPunct="1">
        <a:lnSpc>
          <a:spcPct val="85000"/>
        </a:lnSpc>
        <a:spcBef>
          <a:spcPct val="0"/>
        </a:spcBef>
        <a:spcAft>
          <a:spcPct val="0"/>
        </a:spcAft>
        <a:defRPr sz="3000">
          <a:solidFill>
            <a:srgbClr val="006C3A"/>
          </a:solidFill>
          <a:latin typeface="Arial Black" pitchFamily="34" charset="0"/>
        </a:defRPr>
      </a:lvl2pPr>
      <a:lvl3pPr algn="l" rtl="0" eaLnBrk="1" fontAlgn="base" hangingPunct="1">
        <a:lnSpc>
          <a:spcPct val="85000"/>
        </a:lnSpc>
        <a:spcBef>
          <a:spcPct val="0"/>
        </a:spcBef>
        <a:spcAft>
          <a:spcPct val="0"/>
        </a:spcAft>
        <a:defRPr sz="3000">
          <a:solidFill>
            <a:srgbClr val="006C3A"/>
          </a:solidFill>
          <a:latin typeface="Arial Black" pitchFamily="34" charset="0"/>
        </a:defRPr>
      </a:lvl3pPr>
      <a:lvl4pPr algn="l" rtl="0" eaLnBrk="1" fontAlgn="base" hangingPunct="1">
        <a:lnSpc>
          <a:spcPct val="85000"/>
        </a:lnSpc>
        <a:spcBef>
          <a:spcPct val="0"/>
        </a:spcBef>
        <a:spcAft>
          <a:spcPct val="0"/>
        </a:spcAft>
        <a:defRPr sz="3000">
          <a:solidFill>
            <a:srgbClr val="006C3A"/>
          </a:solidFill>
          <a:latin typeface="Arial Black" pitchFamily="34" charset="0"/>
        </a:defRPr>
      </a:lvl4pPr>
      <a:lvl5pPr algn="l" rtl="0" eaLnBrk="1" fontAlgn="base" hangingPunct="1">
        <a:lnSpc>
          <a:spcPct val="85000"/>
        </a:lnSpc>
        <a:spcBef>
          <a:spcPct val="0"/>
        </a:spcBef>
        <a:spcAft>
          <a:spcPct val="0"/>
        </a:spcAft>
        <a:defRPr sz="3000">
          <a:solidFill>
            <a:srgbClr val="006C3A"/>
          </a:solidFill>
          <a:latin typeface="Arial Black" pitchFamily="34" charset="0"/>
        </a:defRPr>
      </a:lvl5pPr>
      <a:lvl6pPr marL="457200" algn="l" rtl="0" eaLnBrk="1" fontAlgn="base" hangingPunct="1">
        <a:lnSpc>
          <a:spcPct val="85000"/>
        </a:lnSpc>
        <a:spcBef>
          <a:spcPct val="0"/>
        </a:spcBef>
        <a:spcAft>
          <a:spcPct val="0"/>
        </a:spcAft>
        <a:defRPr sz="3000">
          <a:solidFill>
            <a:srgbClr val="006C3A"/>
          </a:solidFill>
          <a:latin typeface="Arial Black" pitchFamily="34" charset="0"/>
        </a:defRPr>
      </a:lvl6pPr>
      <a:lvl7pPr marL="914400" algn="l" rtl="0" eaLnBrk="1" fontAlgn="base" hangingPunct="1">
        <a:lnSpc>
          <a:spcPct val="85000"/>
        </a:lnSpc>
        <a:spcBef>
          <a:spcPct val="0"/>
        </a:spcBef>
        <a:spcAft>
          <a:spcPct val="0"/>
        </a:spcAft>
        <a:defRPr sz="3000">
          <a:solidFill>
            <a:srgbClr val="006C3A"/>
          </a:solidFill>
          <a:latin typeface="Arial Black" pitchFamily="34" charset="0"/>
        </a:defRPr>
      </a:lvl7pPr>
      <a:lvl8pPr marL="1371600" algn="l" rtl="0" eaLnBrk="1" fontAlgn="base" hangingPunct="1">
        <a:lnSpc>
          <a:spcPct val="85000"/>
        </a:lnSpc>
        <a:spcBef>
          <a:spcPct val="0"/>
        </a:spcBef>
        <a:spcAft>
          <a:spcPct val="0"/>
        </a:spcAft>
        <a:defRPr sz="3000">
          <a:solidFill>
            <a:srgbClr val="006C3A"/>
          </a:solidFill>
          <a:latin typeface="Arial Black" pitchFamily="34" charset="0"/>
        </a:defRPr>
      </a:lvl8pPr>
      <a:lvl9pPr marL="1828800" algn="l" rtl="0" eaLnBrk="1" fontAlgn="base" hangingPunct="1">
        <a:lnSpc>
          <a:spcPct val="85000"/>
        </a:lnSpc>
        <a:spcBef>
          <a:spcPct val="0"/>
        </a:spcBef>
        <a:spcAft>
          <a:spcPct val="0"/>
        </a:spcAft>
        <a:defRPr sz="3000">
          <a:solidFill>
            <a:srgbClr val="006C3A"/>
          </a:solidFill>
          <a:latin typeface="Arial Black" pitchFamily="34" charset="0"/>
        </a:defRPr>
      </a:lvl9pPr>
    </p:titleStyle>
    <p:bodyStyle>
      <a:lvl1pPr marL="230188" indent="-230188" algn="l" rtl="0" eaLnBrk="1" fontAlgn="base" hangingPunct="1">
        <a:lnSpc>
          <a:spcPct val="90000"/>
        </a:lnSpc>
        <a:spcBef>
          <a:spcPts val="1400"/>
        </a:spcBef>
        <a:spcAft>
          <a:spcPct val="0"/>
        </a:spcAft>
        <a:buClr>
          <a:schemeClr val="tx1"/>
        </a:buClr>
        <a:buFont typeface="Arial" charset="0"/>
        <a:buChar char="•"/>
        <a:defRPr sz="2400" kern="120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bssw-tutorial/hello-numerical-world"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creativecommons.org/licenses/by-sa/4.0/" TargetMode="External"/><Relationship Id="rId2" Type="http://schemas.openxmlformats.org/officeDocument/2006/relationships/hyperlink" Target="http://creativecommons.org/licenses/by/4.0/" TargetMode="External"/><Relationship Id="rId1" Type="http://schemas.openxmlformats.org/officeDocument/2006/relationships/slideLayout" Target="../slideLayouts/slideLayout3.xml"/><Relationship Id="rId5" Type="http://schemas.openxmlformats.org/officeDocument/2006/relationships/image" Target="../media/image1.png"/><Relationship Id="rId4" Type="http://schemas.openxmlformats.org/officeDocument/2006/relationships/hyperlink" Target="https://doi.org/10.6084/m9.figshare.26384188"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7D03A5FE-AFA2-5E74-3EC3-4FF7F3A7F3B6}"/>
              </a:ext>
            </a:extLst>
          </p:cNvPr>
          <p:cNvSpPr>
            <a:spLocks noGrp="1"/>
          </p:cNvSpPr>
          <p:nvPr>
            <p:ph type="ctrTitle"/>
          </p:nvPr>
        </p:nvSpPr>
        <p:spPr/>
        <p:txBody>
          <a:bodyPr/>
          <a:lstStyle/>
          <a:p>
            <a:r>
              <a:rPr lang="en-US" dirty="0"/>
              <a:t>Refactoring Scientific Software</a:t>
            </a:r>
          </a:p>
        </p:txBody>
      </p:sp>
      <p:sp>
        <p:nvSpPr>
          <p:cNvPr id="2" name="Text Placeholder 1">
            <a:extLst>
              <a:ext uri="{FF2B5EF4-FFF2-40B4-BE49-F238E27FC236}">
                <a16:creationId xmlns:a16="http://schemas.microsoft.com/office/drawing/2014/main" id="{6AD4168A-C6C6-5469-438B-4509B9E4393D}"/>
              </a:ext>
            </a:extLst>
          </p:cNvPr>
          <p:cNvSpPr>
            <a:spLocks noGrp="1"/>
          </p:cNvSpPr>
          <p:nvPr>
            <p:ph type="body" sz="quarter" idx="11"/>
          </p:nvPr>
        </p:nvSpPr>
        <p:spPr>
          <a:xfrm>
            <a:off x="3176924" y="2085870"/>
            <a:ext cx="2034531" cy="424732"/>
          </a:xfrm>
        </p:spPr>
        <p:txBody>
          <a:bodyPr/>
          <a:lstStyle/>
          <a:p>
            <a:r>
              <a:rPr lang="en-US" dirty="0"/>
              <a:t>Anshu Dubey</a:t>
            </a:r>
          </a:p>
        </p:txBody>
      </p:sp>
      <p:sp>
        <p:nvSpPr>
          <p:cNvPr id="4" name="Text Placeholder 3">
            <a:extLst>
              <a:ext uri="{FF2B5EF4-FFF2-40B4-BE49-F238E27FC236}">
                <a16:creationId xmlns:a16="http://schemas.microsoft.com/office/drawing/2014/main" id="{4D760C23-BF94-E141-C8E3-3BDF0553462C}"/>
              </a:ext>
            </a:extLst>
          </p:cNvPr>
          <p:cNvSpPr>
            <a:spLocks noGrp="1"/>
          </p:cNvSpPr>
          <p:nvPr>
            <p:ph type="body" sz="quarter" idx="12"/>
          </p:nvPr>
        </p:nvSpPr>
        <p:spPr>
          <a:xfrm>
            <a:off x="5221641" y="2134517"/>
            <a:ext cx="1690167" cy="376085"/>
          </a:xfrm>
        </p:spPr>
        <p:txBody>
          <a:bodyPr/>
          <a:lstStyle/>
          <a:p>
            <a:r>
              <a:rPr lang="en-US" dirty="0"/>
              <a:t>(she/her)</a:t>
            </a:r>
          </a:p>
        </p:txBody>
      </p:sp>
      <p:sp>
        <p:nvSpPr>
          <p:cNvPr id="6" name="Text Placeholder 5">
            <a:extLst>
              <a:ext uri="{FF2B5EF4-FFF2-40B4-BE49-F238E27FC236}">
                <a16:creationId xmlns:a16="http://schemas.microsoft.com/office/drawing/2014/main" id="{3FE14AF9-8D43-3BB1-2A81-B900709503A7}"/>
              </a:ext>
            </a:extLst>
          </p:cNvPr>
          <p:cNvSpPr>
            <a:spLocks noGrp="1"/>
          </p:cNvSpPr>
          <p:nvPr>
            <p:ph type="body" sz="quarter" idx="13"/>
          </p:nvPr>
        </p:nvSpPr>
        <p:spPr/>
        <p:txBody>
          <a:bodyPr/>
          <a:lstStyle/>
          <a:p>
            <a:r>
              <a:rPr lang="en-US" dirty="0"/>
              <a:t>Argonne National Laboratory</a:t>
            </a:r>
          </a:p>
        </p:txBody>
      </p:sp>
      <p:sp>
        <p:nvSpPr>
          <p:cNvPr id="8" name="Text Placeholder 7">
            <a:extLst>
              <a:ext uri="{FF2B5EF4-FFF2-40B4-BE49-F238E27FC236}">
                <a16:creationId xmlns:a16="http://schemas.microsoft.com/office/drawing/2014/main" id="{F9F42C30-B1A4-9806-3AFE-CB6EF48900E8}"/>
              </a:ext>
            </a:extLst>
          </p:cNvPr>
          <p:cNvSpPr>
            <a:spLocks noGrp="1"/>
          </p:cNvSpPr>
          <p:nvPr>
            <p:ph type="body" sz="quarter" idx="15"/>
          </p:nvPr>
        </p:nvSpPr>
        <p:spPr>
          <a:xfrm>
            <a:off x="3176924" y="4242168"/>
            <a:ext cx="8292316" cy="369332"/>
          </a:xfrm>
        </p:spPr>
        <p:txBody>
          <a:bodyPr/>
          <a:lstStyle/>
          <a:p>
            <a:r>
              <a:rPr lang="en-US" sz="2000" dirty="0"/>
              <a:t>Contributors: Anshu Dubey (ANL), Mark C. Miller (LLNL), Jared O’Neal</a:t>
            </a:r>
          </a:p>
        </p:txBody>
      </p:sp>
      <p:sp>
        <p:nvSpPr>
          <p:cNvPr id="10" name="Text Placeholder 9">
            <a:extLst>
              <a:ext uri="{FF2B5EF4-FFF2-40B4-BE49-F238E27FC236}">
                <a16:creationId xmlns:a16="http://schemas.microsoft.com/office/drawing/2014/main" id="{60A9E9A3-6A95-DE36-174A-E8BE6F2F7F2A}"/>
              </a:ext>
            </a:extLst>
          </p:cNvPr>
          <p:cNvSpPr>
            <a:spLocks noGrp="1"/>
          </p:cNvSpPr>
          <p:nvPr>
            <p:ph type="body" sz="quarter" idx="10"/>
          </p:nvPr>
        </p:nvSpPr>
        <p:spPr/>
        <p:txBody>
          <a:bodyPr/>
          <a:lstStyle/>
          <a:p>
            <a:endParaRPr lang="en-US"/>
          </a:p>
        </p:txBody>
      </p:sp>
      <p:sp>
        <p:nvSpPr>
          <p:cNvPr id="7" name="TextBox 6">
            <a:extLst>
              <a:ext uri="{FF2B5EF4-FFF2-40B4-BE49-F238E27FC236}">
                <a16:creationId xmlns:a16="http://schemas.microsoft.com/office/drawing/2014/main" id="{CF510F9B-ECC0-48AA-EEEC-787005932834}"/>
              </a:ext>
            </a:extLst>
          </p:cNvPr>
          <p:cNvSpPr txBox="1"/>
          <p:nvPr/>
        </p:nvSpPr>
        <p:spPr>
          <a:xfrm>
            <a:off x="3176924" y="3096499"/>
            <a:ext cx="7201516" cy="646331"/>
          </a:xfrm>
          <a:prstGeom prst="rect">
            <a:avLst/>
          </a:prstGeom>
          <a:noFill/>
        </p:spPr>
        <p:txBody>
          <a:bodyPr wrap="square">
            <a:spAutoFit/>
          </a:bodyPr>
          <a:lstStyle/>
          <a:p>
            <a:pPr>
              <a:spcBef>
                <a:spcPts val="2800"/>
              </a:spcBef>
            </a:pPr>
            <a:r>
              <a:rPr lang="en-US" sz="1800" b="0" i="0" dirty="0">
                <a:solidFill>
                  <a:srgbClr val="111111"/>
                </a:solidFill>
                <a:effectLst/>
                <a:latin typeface="+mn-lt"/>
              </a:rPr>
              <a:t>Software Productivity and Sustainability track @ Argonne Training Program on Extreme-Scale Computing summer school</a:t>
            </a:r>
          </a:p>
        </p:txBody>
      </p:sp>
    </p:spTree>
    <p:extLst>
      <p:ext uri="{BB962C8B-B14F-4D97-AF65-F5344CB8AC3E}">
        <p14:creationId xmlns:p14="http://schemas.microsoft.com/office/powerpoint/2010/main" val="3316912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9227"/>
            <a:ext cx="11160961" cy="4422776"/>
          </a:xfrm>
        </p:spPr>
        <p:txBody>
          <a:bodyPr/>
          <a:lstStyle/>
          <a:p>
            <a:r>
              <a:rPr lang="en-US" dirty="0"/>
              <a:t>Know why you are refactoring</a:t>
            </a:r>
          </a:p>
          <a:p>
            <a:pPr lvl="1"/>
            <a:r>
              <a:rPr lang="en-US" dirty="0"/>
              <a:t>Is it necessary </a:t>
            </a:r>
          </a:p>
          <a:p>
            <a:pPr lvl="1"/>
            <a:r>
              <a:rPr lang="en-US" dirty="0"/>
              <a:t>Where should the code be after refactoring</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16" name="Content Placeholder 2">
            <a:extLst>
              <a:ext uri="{FF2B5EF4-FFF2-40B4-BE49-F238E27FC236}">
                <a16:creationId xmlns:a16="http://schemas.microsoft.com/office/drawing/2014/main" id="{FFC7FCAD-8E94-314F-B0F0-99AD91CFCBE4}"/>
              </a:ext>
            </a:extLst>
          </p:cNvPr>
          <p:cNvSpPr txBox="1">
            <a:spLocks/>
          </p:cNvSpPr>
          <p:nvPr/>
        </p:nvSpPr>
        <p:spPr bwMode="auto">
          <a:xfrm>
            <a:off x="703690" y="2559949"/>
            <a:ext cx="7886517" cy="3016603"/>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 heat example version 1</a:t>
            </a:r>
          </a:p>
          <a:p>
            <a:pPr lvl="1"/>
            <a:r>
              <a:rPr lang="en-US" dirty="0"/>
              <a:t>It is necessary because</a:t>
            </a:r>
          </a:p>
          <a:p>
            <a:pPr lvl="2"/>
            <a:r>
              <a:rPr lang="en-US" dirty="0"/>
              <a:t>It is a monolithic code</a:t>
            </a:r>
          </a:p>
          <a:p>
            <a:pPr lvl="2"/>
            <a:r>
              <a:rPr lang="en-US" dirty="0"/>
              <a:t>No reusability of any part of the code</a:t>
            </a:r>
          </a:p>
          <a:p>
            <a:pPr lvl="2"/>
            <a:r>
              <a:rPr lang="en-US" dirty="0"/>
              <a:t>Devising tests is hard</a:t>
            </a:r>
          </a:p>
          <a:p>
            <a:pPr lvl="2"/>
            <a:r>
              <a:rPr lang="en-US" dirty="0"/>
              <a:t>Limited extensibility</a:t>
            </a:r>
          </a:p>
          <a:p>
            <a:pPr lvl="1"/>
            <a:r>
              <a:rPr lang="en-US" dirty="0"/>
              <a:t>Where do we want to be after refactoring</a:t>
            </a:r>
          </a:p>
          <a:p>
            <a:pPr lvl="2"/>
            <a:r>
              <a:rPr lang="en-US" dirty="0"/>
              <a:t>Closer to the second version</a:t>
            </a:r>
          </a:p>
          <a:p>
            <a:pPr lvl="2"/>
            <a:r>
              <a:rPr lang="en-US" dirty="0"/>
              <a:t>More modular, maintainable and extensible</a:t>
            </a:r>
          </a:p>
        </p:txBody>
      </p:sp>
    </p:spTree>
    <p:extLst>
      <p:ext uri="{BB962C8B-B14F-4D97-AF65-F5344CB8AC3E}">
        <p14:creationId xmlns:p14="http://schemas.microsoft.com/office/powerpoint/2010/main" val="51306292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Know the scope of refactoring</a:t>
            </a:r>
          </a:p>
          <a:p>
            <a:pPr lvl="1"/>
            <a:r>
              <a:rPr lang="en-US" dirty="0"/>
              <a:t>How deep a change</a:t>
            </a:r>
          </a:p>
          <a:p>
            <a:pPr lvl="1"/>
            <a:r>
              <a:rPr lang="en-US" dirty="0"/>
              <a:t>How much code will be affected</a:t>
            </a:r>
          </a:p>
          <a:p>
            <a:r>
              <a:rPr lang="en-US" dirty="0"/>
              <a:t>In heat example</a:t>
            </a:r>
          </a:p>
          <a:p>
            <a:pPr lvl="1"/>
            <a:r>
              <a:rPr lang="en-US" dirty="0"/>
              <a:t>No capability extension</a:t>
            </a:r>
          </a:p>
          <a:p>
            <a:pPr lvl="1"/>
            <a:r>
              <a:rPr lang="en-US" dirty="0"/>
              <a:t>No performance consideration</a:t>
            </a:r>
          </a:p>
          <a:p>
            <a:pPr lvl="1"/>
            <a:r>
              <a:rPr lang="en-US" dirty="0"/>
              <a:t>Cleaner, more maintainable code</a:t>
            </a:r>
          </a:p>
          <a:p>
            <a:pPr lvl="2"/>
            <a:endParaRPr lang="en-US" dirty="0"/>
          </a:p>
        </p:txBody>
      </p:sp>
      <p:sp>
        <p:nvSpPr>
          <p:cNvPr id="2" name="Title 1"/>
          <p:cNvSpPr>
            <a:spLocks noGrp="1"/>
          </p:cNvSpPr>
          <p:nvPr>
            <p:ph type="title"/>
          </p:nvPr>
        </p:nvSpPr>
        <p:spPr/>
        <p:txBody>
          <a:bodyPr/>
          <a:lstStyle/>
          <a:p>
            <a:r>
              <a:rPr lang="en-US" dirty="0"/>
              <a:t>Considerations for Refactoring</a:t>
            </a:r>
          </a:p>
        </p:txBody>
      </p:sp>
      <p:sp>
        <p:nvSpPr>
          <p:cNvPr id="6" name="Content Placeholder 2">
            <a:extLst>
              <a:ext uri="{FF2B5EF4-FFF2-40B4-BE49-F238E27FC236}">
                <a16:creationId xmlns:a16="http://schemas.microsoft.com/office/drawing/2014/main" id="{FF06DE31-D9D1-7F47-B3C0-6D0E91DA550C}"/>
              </a:ext>
            </a:extLst>
          </p:cNvPr>
          <p:cNvSpPr txBox="1">
            <a:spLocks/>
          </p:cNvSpPr>
          <p:nvPr/>
        </p:nvSpPr>
        <p:spPr bwMode="auto">
          <a:xfrm>
            <a:off x="5869757" y="666934"/>
            <a:ext cx="5953308" cy="52320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pPr marL="0" indent="0">
              <a:buNone/>
            </a:pPr>
            <a:endParaRPr lang="en-US" dirty="0"/>
          </a:p>
          <a:p>
            <a:pPr marL="0" indent="0">
              <a:buNone/>
            </a:pPr>
            <a:r>
              <a:rPr lang="en-US" dirty="0"/>
              <a:t>To modularize the monolithic code…</a:t>
            </a:r>
          </a:p>
          <a:p>
            <a:r>
              <a:rPr lang="en-US" dirty="0"/>
              <a:t>Separate out utilities, generalize interfaces</a:t>
            </a:r>
          </a:p>
          <a:p>
            <a:r>
              <a:rPr lang="en-US" dirty="0"/>
              <a:t>Put global definitions in a header file</a:t>
            </a:r>
          </a:p>
          <a:p>
            <a:r>
              <a:rPr lang="en-US" dirty="0"/>
              <a:t>Create a general build function</a:t>
            </a:r>
          </a:p>
          <a:p>
            <a:r>
              <a:rPr lang="en-US" dirty="0"/>
              <a:t>No new code or intrusive changes</a:t>
            </a:r>
          </a:p>
          <a:p>
            <a:pPr lvl="2"/>
            <a:endParaRPr lang="en-US" dirty="0"/>
          </a:p>
        </p:txBody>
      </p:sp>
    </p:spTree>
    <p:extLst>
      <p:ext uri="{BB962C8B-B14F-4D97-AF65-F5344CB8AC3E}">
        <p14:creationId xmlns:p14="http://schemas.microsoft.com/office/powerpoint/2010/main" val="49687491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Tree>
    <p:extLst>
      <p:ext uri="{BB962C8B-B14F-4D97-AF65-F5344CB8AC3E}">
        <p14:creationId xmlns:p14="http://schemas.microsoft.com/office/powerpoint/2010/main" val="142320133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Tree>
    <p:extLst>
      <p:ext uri="{BB962C8B-B14F-4D97-AF65-F5344CB8AC3E}">
        <p14:creationId xmlns:p14="http://schemas.microsoft.com/office/powerpoint/2010/main" val="16020795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442" y="1301408"/>
            <a:ext cx="5166127" cy="4422776"/>
          </a:xfrm>
        </p:spPr>
        <p:txBody>
          <a:bodyPr/>
          <a:lstStyle/>
          <a:p>
            <a:r>
              <a:rPr lang="en-US" dirty="0"/>
              <a:t>Know your cost estimates</a:t>
            </a:r>
          </a:p>
          <a:p>
            <a:r>
              <a:rPr lang="en-US" dirty="0"/>
              <a:t>Verification</a:t>
            </a:r>
          </a:p>
          <a:p>
            <a:pPr lvl="1"/>
            <a:r>
              <a:rPr lang="en-US" dirty="0"/>
              <a:t>Check for coverage provided by existing tests</a:t>
            </a:r>
          </a:p>
          <a:p>
            <a:pPr lvl="1"/>
            <a:r>
              <a:rPr lang="en-US" dirty="0"/>
              <a:t>Develop new tests where there are gaps</a:t>
            </a:r>
          </a:p>
          <a:p>
            <a:pPr lvl="1"/>
            <a:r>
              <a:rPr lang="en-US" dirty="0"/>
              <a:t>Make sure tests exist at different granularities</a:t>
            </a:r>
          </a:p>
          <a:p>
            <a:pPr lvl="2"/>
            <a:r>
              <a:rPr lang="en-US" dirty="0"/>
              <a:t>There should be demanding integration and system level tests</a:t>
            </a:r>
          </a:p>
          <a:p>
            <a:endParaRPr lang="en-US" dirty="0"/>
          </a:p>
        </p:txBody>
      </p:sp>
      <p:sp>
        <p:nvSpPr>
          <p:cNvPr id="11" name="Title 10">
            <a:extLst>
              <a:ext uri="{FF2B5EF4-FFF2-40B4-BE49-F238E27FC236}">
                <a16:creationId xmlns:a16="http://schemas.microsoft.com/office/drawing/2014/main" id="{9FFD9CD1-CB20-401F-B512-EEEA727ADB32}"/>
              </a:ext>
            </a:extLst>
          </p:cNvPr>
          <p:cNvSpPr>
            <a:spLocks noGrp="1"/>
          </p:cNvSpPr>
          <p:nvPr>
            <p:ph type="title"/>
          </p:nvPr>
        </p:nvSpPr>
        <p:spPr/>
        <p:txBody>
          <a:bodyPr/>
          <a:lstStyle/>
          <a:p>
            <a:r>
              <a:rPr lang="en-US" dirty="0"/>
              <a:t>Before Starting</a:t>
            </a:r>
          </a:p>
        </p:txBody>
      </p:sp>
      <p:sp>
        <p:nvSpPr>
          <p:cNvPr id="5" name="Content Placeholder 2">
            <a:extLst>
              <a:ext uri="{FF2B5EF4-FFF2-40B4-BE49-F238E27FC236}">
                <a16:creationId xmlns:a16="http://schemas.microsoft.com/office/drawing/2014/main" id="{9880F94E-35BF-204A-9D74-FAC1DA4C1624}"/>
              </a:ext>
            </a:extLst>
          </p:cNvPr>
          <p:cNvSpPr txBox="1">
            <a:spLocks/>
          </p:cNvSpPr>
          <p:nvPr/>
        </p:nvSpPr>
        <p:spPr bwMode="auto">
          <a:xfrm>
            <a:off x="5838327" y="1301408"/>
            <a:ext cx="5106570" cy="41703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Know your bounds</a:t>
            </a:r>
          </a:p>
          <a:p>
            <a:pPr lvl="1"/>
            <a:r>
              <a:rPr lang="en-US" dirty="0"/>
              <a:t>on acceptable behavior change</a:t>
            </a:r>
          </a:p>
          <a:p>
            <a:pPr lvl="1"/>
            <a:r>
              <a:rPr lang="en-US" dirty="0"/>
              <a:t>error bounds</a:t>
            </a:r>
          </a:p>
          <a:p>
            <a:pPr lvl="2"/>
            <a:r>
              <a:rPr lang="en-US" dirty="0"/>
              <a:t>bitwise reproduction of results unlikely after transition </a:t>
            </a:r>
          </a:p>
          <a:p>
            <a:r>
              <a:rPr lang="en-US" dirty="0"/>
              <a:t>Map from here to there</a:t>
            </a:r>
          </a:p>
          <a:p>
            <a:pPr lvl="1"/>
            <a:endParaRPr lang="en-US" dirty="0"/>
          </a:p>
          <a:p>
            <a:endParaRPr lang="en-US" dirty="0"/>
          </a:p>
        </p:txBody>
      </p:sp>
      <p:sp>
        <p:nvSpPr>
          <p:cNvPr id="6" name="Content Placeholder 2">
            <a:extLst>
              <a:ext uri="{FF2B5EF4-FFF2-40B4-BE49-F238E27FC236}">
                <a16:creationId xmlns:a16="http://schemas.microsoft.com/office/drawing/2014/main" id="{B16C07C3-A711-3341-A0D0-97F8B0897BD3}"/>
              </a:ext>
            </a:extLst>
          </p:cNvPr>
          <p:cNvSpPr txBox="1">
            <a:spLocks/>
          </p:cNvSpPr>
          <p:nvPr/>
        </p:nvSpPr>
        <p:spPr bwMode="auto">
          <a:xfrm>
            <a:off x="365761" y="4610637"/>
            <a:ext cx="10156278" cy="209007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6075" lvl="1" indent="0">
              <a:buNone/>
            </a:pPr>
            <a:endParaRPr lang="en-US" dirty="0"/>
          </a:p>
          <a:p>
            <a:pPr marL="0" indent="0" algn="ctr">
              <a:buFont typeface="Arial" charset="0"/>
              <a:buNone/>
            </a:pPr>
            <a:r>
              <a:rPr lang="en-US" dirty="0">
                <a:solidFill>
                  <a:srgbClr val="00B050"/>
                </a:solidFill>
              </a:rPr>
              <a:t>Incorporate testing overheads into refactoring cost estimates</a:t>
            </a:r>
          </a:p>
        </p:txBody>
      </p:sp>
    </p:spTree>
    <p:extLst>
      <p:ext uri="{BB962C8B-B14F-4D97-AF65-F5344CB8AC3E}">
        <p14:creationId xmlns:p14="http://schemas.microsoft.com/office/powerpoint/2010/main" val="67315538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326D6-BE43-F24E-9571-E7D5F8289BBA}"/>
              </a:ext>
            </a:extLst>
          </p:cNvPr>
          <p:cNvSpPr>
            <a:spLocks noGrp="1"/>
          </p:cNvSpPr>
          <p:nvPr>
            <p:ph type="title"/>
          </p:nvPr>
        </p:nvSpPr>
        <p:spPr/>
        <p:txBody>
          <a:bodyPr/>
          <a:lstStyle/>
          <a:p>
            <a:r>
              <a:rPr lang="en-US" dirty="0"/>
              <a:t>Exercise: </a:t>
            </a:r>
            <a:r>
              <a:rPr lang="en-US" b="0" dirty="0"/>
              <a:t>Refactoring</a:t>
            </a:r>
            <a:r>
              <a:rPr lang="en-US" dirty="0"/>
              <a:t> </a:t>
            </a:r>
            <a:r>
              <a:rPr lang="en-US" b="0" dirty="0" err="1">
                <a:latin typeface="Consolas" panose="020B0609020204030204" pitchFamily="49" charset="0"/>
                <a:cs typeface="Consolas" panose="020B0609020204030204" pitchFamily="49" charset="0"/>
                <a:hlinkClick r:id="rId2"/>
              </a:rPr>
              <a:t>bssw</a:t>
            </a:r>
            <a:r>
              <a:rPr lang="en-US" b="0" dirty="0">
                <a:latin typeface="Consolas" panose="020B0609020204030204" pitchFamily="49" charset="0"/>
                <a:cs typeface="Consolas" panose="020B0609020204030204" pitchFamily="49" charset="0"/>
                <a:hlinkClick r:id="rId2"/>
              </a:rPr>
              <a:t>-tutorial/hello-numerical-world</a:t>
            </a:r>
            <a:endParaRPr lang="en-US" b="0" dirty="0">
              <a:latin typeface="Consolas" panose="020B0609020204030204" pitchFamily="49" charset="0"/>
              <a:cs typeface="Consolas" panose="020B0609020204030204" pitchFamily="49" charset="0"/>
            </a:endParaRPr>
          </a:p>
        </p:txBody>
      </p:sp>
      <p:sp>
        <p:nvSpPr>
          <p:cNvPr id="3" name="Content Placeholder 2">
            <a:extLst>
              <a:ext uri="{FF2B5EF4-FFF2-40B4-BE49-F238E27FC236}">
                <a16:creationId xmlns:a16="http://schemas.microsoft.com/office/drawing/2014/main" id="{1F25DAE9-E8E7-5547-A182-7A6D23995DA5}"/>
              </a:ext>
            </a:extLst>
          </p:cNvPr>
          <p:cNvSpPr>
            <a:spLocks noGrp="1"/>
          </p:cNvSpPr>
          <p:nvPr>
            <p:ph idx="1"/>
          </p:nvPr>
        </p:nvSpPr>
        <p:spPr>
          <a:xfrm>
            <a:off x="409508" y="1510747"/>
            <a:ext cx="11139025" cy="2902227"/>
          </a:xfrm>
        </p:spPr>
        <p:txBody>
          <a:bodyPr>
            <a:normAutofit/>
          </a:bodyPr>
          <a:lstStyle/>
          <a:p>
            <a:pPr lvl="1"/>
            <a:endParaRPr lang="en-US" dirty="0"/>
          </a:p>
          <a:p>
            <a:pPr lvl="1"/>
            <a:endParaRPr lang="en-US" dirty="0"/>
          </a:p>
          <a:p>
            <a:r>
              <a:rPr lang="en-US" dirty="0"/>
              <a:t>I am taking the clean solution and generalizing the </a:t>
            </a:r>
            <a:r>
              <a:rPr lang="en-US" dirty="0" err="1"/>
              <a:t>update_solution</a:t>
            </a:r>
            <a:r>
              <a:rPr lang="en-US" dirty="0"/>
              <a:t> interface</a:t>
            </a:r>
          </a:p>
          <a:p>
            <a:pPr lvl="1"/>
            <a:r>
              <a:rPr lang="en-US" dirty="0"/>
              <a:t>Motivation: Do not want to change </a:t>
            </a:r>
            <a:r>
              <a:rPr lang="en-US" dirty="0" err="1"/>
              <a:t>heat.C</a:t>
            </a:r>
            <a:r>
              <a:rPr lang="en-US" dirty="0"/>
              <a:t> for adding another method</a:t>
            </a:r>
          </a:p>
          <a:p>
            <a:pPr lvl="1"/>
            <a:r>
              <a:rPr lang="en-US" dirty="0"/>
              <a:t>For this exercise we will use “</a:t>
            </a:r>
            <a:r>
              <a:rPr lang="en-US" dirty="0" err="1"/>
              <a:t>ftcs</a:t>
            </a:r>
            <a:r>
              <a:rPr lang="en-US" dirty="0"/>
              <a:t>” and “upwind15” as alternative options</a:t>
            </a:r>
          </a:p>
        </p:txBody>
      </p:sp>
    </p:spTree>
    <p:extLst>
      <p:ext uri="{BB962C8B-B14F-4D97-AF65-F5344CB8AC3E}">
        <p14:creationId xmlns:p14="http://schemas.microsoft.com/office/powerpoint/2010/main" val="2431711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A118D715-0962-0743-95A9-DFAF97E858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9730" y="3099848"/>
            <a:ext cx="4720590" cy="2602189"/>
          </a:xfrm>
          <a:prstGeom prst="rect">
            <a:avLst/>
          </a:prstGeom>
        </p:spPr>
      </p:pic>
      <p:pic>
        <p:nvPicPr>
          <p:cNvPr id="12" name="Picture 11">
            <a:extLst>
              <a:ext uri="{FF2B5EF4-FFF2-40B4-BE49-F238E27FC236}">
                <a16:creationId xmlns:a16="http://schemas.microsoft.com/office/drawing/2014/main" id="{B2C0FA68-A2C4-BD4D-B6C9-1B8088DEEBC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949531" y="2837998"/>
            <a:ext cx="6788702" cy="3110613"/>
          </a:xfrm>
          <a:prstGeom prst="rect">
            <a:avLst/>
          </a:prstGeom>
        </p:spPr>
      </p:pic>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199730" y="1035852"/>
            <a:ext cx="5000663" cy="18787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Run ./heat </a:t>
            </a:r>
            <a:r>
              <a:rPr lang="en-US" dirty="0" err="1"/>
              <a:t>runame</a:t>
            </a:r>
            <a:r>
              <a:rPr lang="en-US" dirty="0"/>
              <a:t>=“</a:t>
            </a:r>
            <a:r>
              <a:rPr lang="en-US" dirty="0" err="1"/>
              <a:t>ftcs_results</a:t>
            </a:r>
            <a:r>
              <a:rPr lang="en-US" dirty="0"/>
              <a:t>”</a:t>
            </a:r>
          </a:p>
          <a:p>
            <a:r>
              <a:rPr lang="en-US" dirty="0"/>
              <a:t>Run </a:t>
            </a:r>
            <a:r>
              <a:rPr lang="en-US" dirty="0" err="1"/>
              <a:t>gcov</a:t>
            </a:r>
            <a:r>
              <a:rPr lang="en-US" dirty="0"/>
              <a:t> </a:t>
            </a:r>
            <a:r>
              <a:rPr lang="en-US" dirty="0" err="1"/>
              <a:t>heat.C</a:t>
            </a:r>
            <a:endParaRPr lang="en-US" dirty="0"/>
          </a:p>
          <a:p>
            <a:r>
              <a:rPr lang="en-US" dirty="0"/>
              <a:t>Examine </a:t>
            </a:r>
            <a:r>
              <a:rPr lang="en-US" dirty="0" err="1"/>
              <a:t>heat.C.gcov</a:t>
            </a:r>
            <a:endParaRPr lang="en-US" dirty="0"/>
          </a:p>
          <a:p>
            <a:endParaRPr lang="en-US" dirty="0"/>
          </a:p>
          <a:p>
            <a:pPr lvl="1"/>
            <a:endParaRPr lang="en-US" dirty="0"/>
          </a:p>
          <a:p>
            <a:pPr lvl="1"/>
            <a:endParaRPr lang="en-US" b="1" dirty="0">
              <a:solidFill>
                <a:schemeClr val="accent6">
                  <a:lumMod val="75000"/>
                </a:schemeClr>
              </a:solidFill>
            </a:endParaRPr>
          </a:p>
        </p:txBody>
      </p:sp>
      <p:sp>
        <p:nvSpPr>
          <p:cNvPr id="15" name="Content Placeholder 2">
            <a:extLst>
              <a:ext uri="{FF2B5EF4-FFF2-40B4-BE49-F238E27FC236}">
                <a16:creationId xmlns:a16="http://schemas.microsoft.com/office/drawing/2014/main" id="{F6D4692D-62D5-7C41-A0F1-C8834FE69CF0}"/>
              </a:ext>
            </a:extLst>
          </p:cNvPr>
          <p:cNvSpPr txBox="1">
            <a:spLocks/>
          </p:cNvSpPr>
          <p:nvPr/>
        </p:nvSpPr>
        <p:spPr bwMode="auto">
          <a:xfrm>
            <a:off x="5743280" y="1029766"/>
            <a:ext cx="5994953" cy="168177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 dash indicates non-executable line</a:t>
            </a:r>
          </a:p>
          <a:p>
            <a:r>
              <a:rPr lang="en-US" dirty="0"/>
              <a:t>A number indicated the times the line was called</a:t>
            </a:r>
          </a:p>
          <a:p>
            <a:r>
              <a:rPr lang="en-US" dirty="0"/>
              <a:t>##### indicates line wasn’t exercised</a:t>
            </a:r>
          </a:p>
          <a:p>
            <a:pPr lvl="1"/>
            <a:endParaRPr lang="en-US" dirty="0"/>
          </a:p>
          <a:p>
            <a:pPr lvl="1"/>
            <a:endParaRPr lang="en-US" b="1" dirty="0">
              <a:solidFill>
                <a:schemeClr val="accent6">
                  <a:lumMod val="75000"/>
                </a:schemeClr>
              </a:solidFill>
            </a:endParaRPr>
          </a:p>
        </p:txBody>
      </p:sp>
      <p:sp>
        <p:nvSpPr>
          <p:cNvPr id="14" name="Title 1">
            <a:extLst>
              <a:ext uri="{FF2B5EF4-FFF2-40B4-BE49-F238E27FC236}">
                <a16:creationId xmlns:a16="http://schemas.microsoft.com/office/drawing/2014/main" id="{2F506FA7-26D4-9C48-99BC-EF935F79E651}"/>
              </a:ext>
            </a:extLst>
          </p:cNvPr>
          <p:cNvSpPr>
            <a:spLocks noGrp="1"/>
          </p:cNvSpPr>
          <p:nvPr>
            <p:ph type="title"/>
          </p:nvPr>
        </p:nvSpPr>
        <p:spPr>
          <a:xfrm>
            <a:off x="365760" y="411480"/>
            <a:ext cx="11372473" cy="914400"/>
          </a:xfrm>
        </p:spPr>
        <p:txBody>
          <a:bodyPr/>
          <a:lstStyle/>
          <a:p>
            <a:r>
              <a:rPr lang="en-US" dirty="0"/>
              <a:t>Preparing for Refactoring – check coverage</a:t>
            </a:r>
          </a:p>
        </p:txBody>
      </p:sp>
    </p:spTree>
    <p:extLst>
      <p:ext uri="{BB962C8B-B14F-4D97-AF65-F5344CB8AC3E}">
        <p14:creationId xmlns:p14="http://schemas.microsoft.com/office/powerpoint/2010/main" val="4861244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A94EE-67F8-3F47-B702-5C0362F4F942}"/>
              </a:ext>
            </a:extLst>
          </p:cNvPr>
          <p:cNvSpPr>
            <a:spLocks noGrp="1"/>
          </p:cNvSpPr>
          <p:nvPr>
            <p:ph type="title"/>
          </p:nvPr>
        </p:nvSpPr>
        <p:spPr/>
        <p:txBody>
          <a:bodyPr/>
          <a:lstStyle/>
          <a:p>
            <a:r>
              <a:rPr lang="en-US" dirty="0"/>
              <a:t>Preparing for Refactoring – get baselines</a:t>
            </a:r>
          </a:p>
        </p:txBody>
      </p:sp>
      <p:sp>
        <p:nvSpPr>
          <p:cNvPr id="13" name="Content Placeholder 2">
            <a:extLst>
              <a:ext uri="{FF2B5EF4-FFF2-40B4-BE49-F238E27FC236}">
                <a16:creationId xmlns:a16="http://schemas.microsoft.com/office/drawing/2014/main" id="{6F999DBB-12B1-1841-9D89-7EE1B1D8B648}"/>
              </a:ext>
            </a:extLst>
          </p:cNvPr>
          <p:cNvSpPr txBox="1">
            <a:spLocks/>
          </p:cNvSpPr>
          <p:nvPr/>
        </p:nvSpPr>
        <p:spPr bwMode="auto">
          <a:xfrm>
            <a:off x="365760" y="1032934"/>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925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Call to upwind15 not exercised</a:t>
            </a:r>
          </a:p>
          <a:p>
            <a:r>
              <a:rPr lang="en-US" dirty="0"/>
              <a:t>Run ./heat </a:t>
            </a:r>
            <a:r>
              <a:rPr lang="en-US" dirty="0" err="1"/>
              <a:t>alg</a:t>
            </a:r>
            <a:r>
              <a:rPr lang="en-US" dirty="0"/>
              <a:t>=“upwind15” </a:t>
            </a:r>
            <a:r>
              <a:rPr lang="en-US" dirty="0" err="1"/>
              <a:t>runame</a:t>
            </a:r>
            <a:r>
              <a:rPr lang="en-US" dirty="0"/>
              <a:t>=“</a:t>
            </a:r>
            <a:r>
              <a:rPr lang="en-US" dirty="0" err="1"/>
              <a:t>upwind_results</a:t>
            </a:r>
            <a:endParaRPr lang="en-US" dirty="0"/>
          </a:p>
          <a:p>
            <a:pPr marL="0" indent="0">
              <a:buNone/>
            </a:pPr>
            <a:endParaRPr lang="en-US" dirty="0"/>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4" name="Picture 3" descr="A picture containing sitting, green, table, computer&#10;&#10;Description automatically generated">
            <a:extLst>
              <a:ext uri="{FF2B5EF4-FFF2-40B4-BE49-F238E27FC236}">
                <a16:creationId xmlns:a16="http://schemas.microsoft.com/office/drawing/2014/main" id="{5DA37E29-A5C2-3E4E-82BE-684D49F388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59" y="1947334"/>
            <a:ext cx="9822323" cy="2358832"/>
          </a:xfrm>
          <a:prstGeom prst="rect">
            <a:avLst/>
          </a:prstGeom>
        </p:spPr>
      </p:pic>
      <p:sp>
        <p:nvSpPr>
          <p:cNvPr id="8" name="Content Placeholder 2">
            <a:extLst>
              <a:ext uri="{FF2B5EF4-FFF2-40B4-BE49-F238E27FC236}">
                <a16:creationId xmlns:a16="http://schemas.microsoft.com/office/drawing/2014/main" id="{32696C72-6800-2243-8F9D-C3CB80D7EA66}"/>
              </a:ext>
            </a:extLst>
          </p:cNvPr>
          <p:cNvSpPr txBox="1">
            <a:spLocks/>
          </p:cNvSpPr>
          <p:nvPr/>
        </p:nvSpPr>
        <p:spPr bwMode="auto">
          <a:xfrm>
            <a:off x="365760" y="4306166"/>
            <a:ext cx="6932507" cy="914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We have baselines for </a:t>
            </a:r>
            <a:r>
              <a:rPr lang="en-US" dirty="0" err="1"/>
              <a:t>ftcs</a:t>
            </a:r>
            <a:r>
              <a:rPr lang="en-US" dirty="0"/>
              <a:t> and upwind</a:t>
            </a:r>
          </a:p>
          <a:p>
            <a:endParaRPr lang="en-US" dirty="0"/>
          </a:p>
          <a:p>
            <a:pPr lvl="1"/>
            <a:endParaRPr lang="en-US" dirty="0"/>
          </a:p>
          <a:p>
            <a:pPr marL="346075" lvl="1" indent="0">
              <a:buNone/>
            </a:pPr>
            <a:endParaRPr lang="en-US" b="1" dirty="0">
              <a:solidFill>
                <a:schemeClr val="accent6">
                  <a:lumMod val="75000"/>
                </a:schemeClr>
              </a:solidFill>
            </a:endParaRPr>
          </a:p>
        </p:txBody>
      </p:sp>
      <p:pic>
        <p:nvPicPr>
          <p:cNvPr id="6" name="Picture 5" descr="A picture containing indoor, sitting, dark, front&#10;&#10;Description automatically generated">
            <a:extLst>
              <a:ext uri="{FF2B5EF4-FFF2-40B4-BE49-F238E27FC236}">
                <a16:creationId xmlns:a16="http://schemas.microsoft.com/office/drawing/2014/main" id="{EC4CE2B4-3BC3-8B47-B6B4-57C8C6CD13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759" y="4763366"/>
            <a:ext cx="10618741" cy="1350934"/>
          </a:xfrm>
          <a:prstGeom prst="rect">
            <a:avLst/>
          </a:prstGeom>
        </p:spPr>
      </p:pic>
    </p:spTree>
    <p:extLst>
      <p:ext uri="{BB962C8B-B14F-4D97-AF65-F5344CB8AC3E}">
        <p14:creationId xmlns:p14="http://schemas.microsoft.com/office/powerpoint/2010/main" val="14477684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 The starting code </a:t>
            </a:r>
          </a:p>
        </p:txBody>
      </p:sp>
      <p:pic>
        <p:nvPicPr>
          <p:cNvPr id="5" name="Picture 4" descr="A screenshot of a cell phone&#10;&#10;Description automatically generated">
            <a:extLst>
              <a:ext uri="{FF2B5EF4-FFF2-40B4-BE49-F238E27FC236}">
                <a16:creationId xmlns:a16="http://schemas.microsoft.com/office/drawing/2014/main" id="{E7DC770A-DBE2-E14C-89DF-F403678E30D4}"/>
              </a:ext>
            </a:extLst>
          </p:cNvPr>
          <p:cNvPicPr>
            <a:picLocks noChangeAspect="1"/>
          </p:cNvPicPr>
          <p:nvPr/>
        </p:nvPicPr>
        <p:blipFill rotWithShape="1">
          <a:blip r:embed="rId2">
            <a:extLst>
              <a:ext uri="{28A0092B-C50C-407E-A947-70E740481C1C}">
                <a14:useLocalDpi xmlns:a14="http://schemas.microsoft.com/office/drawing/2010/main" val="0"/>
              </a:ext>
            </a:extLst>
          </a:blip>
          <a:srcRect l="1046" r="-1046"/>
          <a:stretch/>
        </p:blipFill>
        <p:spPr>
          <a:xfrm>
            <a:off x="338328" y="868680"/>
            <a:ext cx="5490104" cy="5308613"/>
          </a:xfrm>
          <a:prstGeom prst="rect">
            <a:avLst/>
          </a:prstGeom>
        </p:spPr>
      </p:pic>
      <p:sp>
        <p:nvSpPr>
          <p:cNvPr id="12" name="Content Placeholder 2">
            <a:extLst>
              <a:ext uri="{FF2B5EF4-FFF2-40B4-BE49-F238E27FC236}">
                <a16:creationId xmlns:a16="http://schemas.microsoft.com/office/drawing/2014/main" id="{62845947-6633-7549-B91C-E3D53BD2A820}"/>
              </a:ext>
            </a:extLst>
          </p:cNvPr>
          <p:cNvSpPr txBox="1">
            <a:spLocks/>
          </p:cNvSpPr>
          <p:nvPr/>
        </p:nvSpPr>
        <p:spPr bwMode="auto">
          <a:xfrm>
            <a:off x="5771031" y="2912533"/>
            <a:ext cx="5818758" cy="307678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Interfaces are not identical</a:t>
            </a:r>
          </a:p>
          <a:p>
            <a:r>
              <a:rPr lang="en-US" dirty="0" err="1"/>
              <a:t>crankn</a:t>
            </a:r>
            <a:r>
              <a:rPr lang="en-US" dirty="0"/>
              <a:t>  has an extra argument</a:t>
            </a:r>
          </a:p>
          <a:p>
            <a:r>
              <a:rPr lang="en-US" dirty="0"/>
              <a:t>It also has an extra step in initialization</a:t>
            </a:r>
          </a:p>
          <a:p>
            <a:pPr lvl="1"/>
            <a:endParaRPr lang="en-US" dirty="0"/>
          </a:p>
          <a:p>
            <a:pPr lvl="1"/>
            <a:endParaRPr lang="en-US" b="1" dirty="0">
              <a:solidFill>
                <a:schemeClr val="accent6">
                  <a:lumMod val="75000"/>
                </a:schemeClr>
              </a:solidFill>
            </a:endParaRPr>
          </a:p>
        </p:txBody>
      </p:sp>
      <p:pic>
        <p:nvPicPr>
          <p:cNvPr id="14" name="Picture 13" descr="A close up of a logo&#10;&#10;Description automatically generated">
            <a:extLst>
              <a:ext uri="{FF2B5EF4-FFF2-40B4-BE49-F238E27FC236}">
                <a16:creationId xmlns:a16="http://schemas.microsoft.com/office/drawing/2014/main" id="{2DCE68C5-08C9-DA41-9AE1-A05B8E1024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9025" y="1018117"/>
            <a:ext cx="7289800" cy="977900"/>
          </a:xfrm>
          <a:prstGeom prst="rect">
            <a:avLst/>
          </a:prstGeom>
        </p:spPr>
      </p:pic>
    </p:spTree>
    <p:extLst>
      <p:ext uri="{BB962C8B-B14F-4D97-AF65-F5344CB8AC3E}">
        <p14:creationId xmlns:p14="http://schemas.microsoft.com/office/powerpoint/2010/main" val="23166253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73853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2C24D-D970-4D40-8F14-D70C10A96304}"/>
              </a:ext>
            </a:extLst>
          </p:cNvPr>
          <p:cNvSpPr>
            <a:spLocks noGrp="1"/>
          </p:cNvSpPr>
          <p:nvPr>
            <p:ph type="title"/>
          </p:nvPr>
        </p:nvSpPr>
        <p:spPr>
          <a:xfrm>
            <a:off x="363096" y="112911"/>
            <a:ext cx="11372473" cy="914400"/>
          </a:xfrm>
        </p:spPr>
        <p:txBody>
          <a:bodyPr/>
          <a:lstStyle/>
          <a:p>
            <a:r>
              <a:rPr lang="en-US" dirty="0"/>
              <a:t>License, Citation and Acknowledgements</a:t>
            </a:r>
          </a:p>
        </p:txBody>
      </p:sp>
      <p:sp>
        <p:nvSpPr>
          <p:cNvPr id="3" name="Content Placeholder 2">
            <a:extLst>
              <a:ext uri="{FF2B5EF4-FFF2-40B4-BE49-F238E27FC236}">
                <a16:creationId xmlns:a16="http://schemas.microsoft.com/office/drawing/2014/main" id="{0385A3AB-B258-4D59-B407-F7D57545A163}"/>
              </a:ext>
            </a:extLst>
          </p:cNvPr>
          <p:cNvSpPr>
            <a:spLocks noGrp="1"/>
          </p:cNvSpPr>
          <p:nvPr>
            <p:ph idx="1"/>
          </p:nvPr>
        </p:nvSpPr>
        <p:spPr>
          <a:xfrm>
            <a:off x="409507" y="570111"/>
            <a:ext cx="11369809" cy="4047778"/>
          </a:xfrm>
        </p:spPr>
        <p:txBody>
          <a:bodyPr/>
          <a:lstStyle/>
          <a:p>
            <a:pPr marL="0" indent="0">
              <a:buNone/>
            </a:pPr>
            <a:r>
              <a:rPr lang="en-US" sz="2000" b="1" dirty="0"/>
              <a:t>License and Citation</a:t>
            </a:r>
          </a:p>
          <a:p>
            <a:pPr>
              <a:spcBef>
                <a:spcPts val="400"/>
              </a:spcBef>
            </a:pPr>
            <a:r>
              <a:rPr lang="en-US" sz="1600" dirty="0"/>
              <a:t>This work is licensed under a </a:t>
            </a:r>
            <a:r>
              <a:rPr lang="en-US" sz="1600" dirty="0">
                <a:hlinkClick r:id="rId2"/>
              </a:rPr>
              <a:t>Creative</a:t>
            </a:r>
            <a:r>
              <a:rPr lang="en-US" sz="1600" dirty="0">
                <a:hlinkClick r:id="rId3"/>
              </a:rPr>
              <a:t> Commons Attribution 4.0 International License</a:t>
            </a:r>
            <a:r>
              <a:rPr lang="en-US" sz="1600" dirty="0"/>
              <a:t> (CC BY 4.0).</a:t>
            </a:r>
          </a:p>
          <a:p>
            <a:pPr>
              <a:spcBef>
                <a:spcPts val="400"/>
              </a:spcBef>
            </a:pPr>
            <a:r>
              <a:rPr lang="en-US" sz="1600" b="1" dirty="0"/>
              <a:t>The requested citation the overall tutorial is: </a:t>
            </a:r>
            <a:r>
              <a:rPr lang="en-US" sz="1600" dirty="0"/>
              <a:t>Anshu Dubey, David E. Bernholdt, Todd Gamblin, and Jared O’Neal, Software Productivity and Sustainability track, in Argonne Training Program on Extreme-Scale Computing, St. Charles, Illinois, 2024. DOI: </a:t>
            </a:r>
            <a:r>
              <a:rPr lang="en-US" sz="1600" dirty="0">
                <a:hlinkClick r:id="rId4"/>
              </a:rPr>
              <a:t>10.6084/m9.figshare.26384188</a:t>
            </a:r>
            <a:r>
              <a:rPr lang="en-US" sz="1600" dirty="0"/>
              <a:t>.</a:t>
            </a:r>
            <a:endParaRPr lang="en-US" sz="1600" b="0" i="0" dirty="0">
              <a:solidFill>
                <a:srgbClr val="111111"/>
              </a:solidFill>
              <a:effectLst/>
              <a:latin typeface="+mn-lt"/>
            </a:endParaRPr>
          </a:p>
          <a:p>
            <a:pPr>
              <a:spcBef>
                <a:spcPts val="400"/>
              </a:spcBef>
            </a:pPr>
            <a:r>
              <a:rPr lang="en-US" sz="1600" dirty="0"/>
              <a:t>Individual modules may be cited as </a:t>
            </a:r>
            <a:r>
              <a:rPr lang="en-US" sz="1600" i="1" dirty="0"/>
              <a:t>Speaker, Module Title</a:t>
            </a:r>
            <a:r>
              <a:rPr lang="en-US" sz="1600" dirty="0"/>
              <a:t>, in </a:t>
            </a:r>
            <a:r>
              <a:rPr lang="en-US" sz="1600" b="0" i="1" dirty="0">
                <a:solidFill>
                  <a:srgbClr val="111111"/>
                </a:solidFill>
                <a:effectLst/>
                <a:latin typeface="+mn-lt"/>
              </a:rPr>
              <a:t>Tutorial Title</a:t>
            </a:r>
            <a:r>
              <a:rPr lang="en-US" sz="1600" dirty="0"/>
              <a:t>, …</a:t>
            </a:r>
          </a:p>
          <a:p>
            <a:pPr marL="0" indent="0">
              <a:spcBef>
                <a:spcPts val="800"/>
              </a:spcBef>
              <a:buNone/>
            </a:pPr>
            <a:r>
              <a:rPr lang="en-US" sz="2000" b="1" dirty="0"/>
              <a:t>Acknowledgements</a:t>
            </a:r>
          </a:p>
          <a:p>
            <a:pPr>
              <a:spcBef>
                <a:spcPts val="400"/>
              </a:spcBef>
            </a:pPr>
            <a:r>
              <a:rPr lang="en-US" sz="1400" dirty="0"/>
              <a:t>This work was supported by the U.S. Department of Energy Office of Science, Office of Advanced Scientific Computing Research (ASCR), and by the Exascale Computing Project (17-SC-20-SC), a collaborative effort of the U.S. Department of Energy Office of Science and the National Nuclear Security Administration</a:t>
            </a:r>
            <a:r>
              <a:rPr lang="en-US" sz="1400" i="1" dirty="0"/>
              <a:t>.</a:t>
            </a:r>
          </a:p>
          <a:p>
            <a:pPr>
              <a:spcBef>
                <a:spcPts val="400"/>
              </a:spcBef>
            </a:pPr>
            <a:r>
              <a:rPr lang="en-US" sz="1400" b="0" i="0" dirty="0">
                <a:effectLst/>
                <a:latin typeface="+mn-lt"/>
              </a:rPr>
              <a:t>This work was supported by the U.S. Department of Energy, Office of Science, Office of Advanced Scientific Computing Research, Next-Generation Scientific Software Technologies (NGSST) program.</a:t>
            </a:r>
          </a:p>
          <a:p>
            <a:pPr>
              <a:spcBef>
                <a:spcPts val="400"/>
              </a:spcBef>
            </a:pPr>
            <a:r>
              <a:rPr lang="en-US" sz="1400" dirty="0"/>
              <a:t>This work was performed in part at the Argonne National Laboratory, which is managed by UChicago Argonne, LLC for the U.S. Department of Energy under Contract No. DE-AC02-06CH11357.</a:t>
            </a:r>
          </a:p>
          <a:p>
            <a:pPr>
              <a:spcBef>
                <a:spcPts val="400"/>
              </a:spcBef>
            </a:pPr>
            <a:r>
              <a:rPr lang="en-US" sz="1400" dirty="0"/>
              <a:t>This work was performed in part at the Lawrence Livermore National Laboratory, which is managed by Lawrence Livermore National Security, LLC for the U.S. Department of Energy under Contract No. DE-AC52-07NA27344.</a:t>
            </a:r>
          </a:p>
          <a:p>
            <a:pPr>
              <a:spcBef>
                <a:spcPts val="400"/>
              </a:spcBef>
            </a:pPr>
            <a:r>
              <a:rPr lang="en-US" sz="1400" dirty="0"/>
              <a:t>This work was performed in part at the Los Alamos National Laboratory, which is managed by Triad National Security, LLC for the U.S. Department of Energy under Contract No.89233218CNA000001</a:t>
            </a:r>
          </a:p>
          <a:p>
            <a:pPr>
              <a:spcBef>
                <a:spcPts val="400"/>
              </a:spcBef>
            </a:pPr>
            <a:r>
              <a:rPr lang="en-US" sz="1400" dirty="0"/>
              <a:t>This work was performed in part at the Oak Ridge National Laboratory, which is managed by UT-Battelle, LLC for the U.S. Department of Energy under Contract No. DE-AC05-00OR22725.</a:t>
            </a:r>
          </a:p>
          <a:p>
            <a:pPr>
              <a:spcBef>
                <a:spcPts val="400"/>
              </a:spcBef>
            </a:pPr>
            <a:r>
              <a:rPr lang="en-US" sz="1400" dirty="0"/>
              <a:t>This work was performed in part at Sandia National Laboratories. Sandia National Laboratories is a multi-mission laboratory managed and operated by National Technology and Engineering Solutions of Sandia, LLC., a wholly owned subsidiary of Honeywell International, Inc., for the U.S. Department of Energy’s National Nuclear Security Administration under contract DE-NA0003525.</a:t>
            </a:r>
          </a:p>
        </p:txBody>
      </p:sp>
      <p:pic>
        <p:nvPicPr>
          <p:cNvPr id="4" name="Picture 2" descr="https://licensebuttons.net/l/by/4.0/88x31.png">
            <a:extLst>
              <a:ext uri="{FF2B5EF4-FFF2-40B4-BE49-F238E27FC236}">
                <a16:creationId xmlns:a16="http://schemas.microsoft.com/office/drawing/2014/main" id="{61840015-22A0-4634-A2DE-AA05F998FD3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30336" y="879673"/>
            <a:ext cx="838200" cy="29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82472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3142693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9" name="Picture 8" descr="A screenshot of a cell phone&#10;&#10;Description automatically generated">
            <a:extLst>
              <a:ext uri="{FF2B5EF4-FFF2-40B4-BE49-F238E27FC236}">
                <a16:creationId xmlns:a16="http://schemas.microsoft.com/office/drawing/2014/main" id="{3B5F1D7B-EF1D-224E-92A7-1E859DF918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 y="1731649"/>
            <a:ext cx="5435600" cy="2260600"/>
          </a:xfrm>
          <a:prstGeom prst="rect">
            <a:avLst/>
          </a:prstGeom>
        </p:spPr>
      </p:pic>
      <p:sp>
        <p:nvSpPr>
          <p:cNvPr id="8" name="Content Placeholder 2">
            <a:extLst>
              <a:ext uri="{FF2B5EF4-FFF2-40B4-BE49-F238E27FC236}">
                <a16:creationId xmlns:a16="http://schemas.microsoft.com/office/drawing/2014/main" id="{19CD30F3-7E39-014B-A374-9F7BD7F6003E}"/>
              </a:ext>
            </a:extLst>
          </p:cNvPr>
          <p:cNvSpPr txBox="1">
            <a:spLocks/>
          </p:cNvSpPr>
          <p:nvPr/>
        </p:nvSpPr>
        <p:spPr bwMode="auto">
          <a:xfrm>
            <a:off x="467525" y="1280160"/>
            <a:ext cx="4764876" cy="4748107"/>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Generalize the interface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Modify the </a:t>
            </a:r>
            <a:r>
              <a:rPr lang="en-US" dirty="0" err="1"/>
              <a:t>makefile</a:t>
            </a:r>
            <a:r>
              <a:rPr lang="en-US" dirty="0"/>
              <a:t> </a:t>
            </a:r>
          </a:p>
          <a:p>
            <a:r>
              <a:rPr lang="en-US" dirty="0"/>
              <a:t>Add null implementations of </a:t>
            </a:r>
            <a:r>
              <a:rPr lang="en-US" dirty="0" err="1"/>
              <a:t>initialize_crank</a:t>
            </a:r>
            <a:r>
              <a:rPr lang="en-US" dirty="0"/>
              <a:t> in </a:t>
            </a:r>
            <a:r>
              <a:rPr lang="en-US" dirty="0" err="1"/>
              <a:t>ftcs</a:t>
            </a:r>
            <a:r>
              <a:rPr lang="en-US" dirty="0"/>
              <a:t> and upwind15</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pic>
        <p:nvPicPr>
          <p:cNvPr id="4" name="Picture 3" descr="A picture containing bird&#10;&#10;Description automatically generated">
            <a:extLst>
              <a:ext uri="{FF2B5EF4-FFF2-40B4-BE49-F238E27FC236}">
                <a16:creationId xmlns:a16="http://schemas.microsoft.com/office/drawing/2014/main" id="{43F8C72C-5560-A04C-A680-0A9F3E203EC5}"/>
              </a:ext>
            </a:extLst>
          </p:cNvPr>
          <p:cNvPicPr>
            <a:picLocks noChangeAspect="1"/>
          </p:cNvPicPr>
          <p:nvPr/>
        </p:nvPicPr>
        <p:blipFill rotWithShape="1">
          <a:blip r:embed="rId3">
            <a:extLst>
              <a:ext uri="{28A0092B-C50C-407E-A947-70E740481C1C}">
                <a14:useLocalDpi xmlns:a14="http://schemas.microsoft.com/office/drawing/2010/main" val="0"/>
              </a:ext>
            </a:extLst>
          </a:blip>
          <a:srcRect l="1112" t="-33" r="1908" b="33"/>
          <a:stretch/>
        </p:blipFill>
        <p:spPr>
          <a:xfrm>
            <a:off x="5801360" y="1731649"/>
            <a:ext cx="6035040" cy="3606800"/>
          </a:xfrm>
          <a:prstGeom prst="rect">
            <a:avLst/>
          </a:prstGeom>
        </p:spPr>
      </p:pic>
    </p:spTree>
    <p:extLst>
      <p:ext uri="{BB962C8B-B14F-4D97-AF65-F5344CB8AC3E}">
        <p14:creationId xmlns:p14="http://schemas.microsoft.com/office/powerpoint/2010/main" val="27389171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AF74-266F-A348-B126-9D41A04D15B5}"/>
              </a:ext>
            </a:extLst>
          </p:cNvPr>
          <p:cNvSpPr>
            <a:spLocks noGrp="1"/>
          </p:cNvSpPr>
          <p:nvPr>
            <p:ph type="title"/>
          </p:nvPr>
        </p:nvSpPr>
        <p:spPr/>
        <p:txBody>
          <a:bodyPr/>
          <a:lstStyle/>
          <a:p>
            <a:r>
              <a:rPr lang="en-US" dirty="0"/>
              <a:t>Refactoring </a:t>
            </a:r>
          </a:p>
        </p:txBody>
      </p:sp>
      <p:pic>
        <p:nvPicPr>
          <p:cNvPr id="11" name="Picture 10">
            <a:extLst>
              <a:ext uri="{FF2B5EF4-FFF2-40B4-BE49-F238E27FC236}">
                <a16:creationId xmlns:a16="http://schemas.microsoft.com/office/drawing/2014/main" id="{12CF33BF-7DBF-FB4E-8A97-CC0DB40A6F9B}"/>
              </a:ext>
            </a:extLst>
          </p:cNvPr>
          <p:cNvPicPr>
            <a:picLocks noChangeAspect="1"/>
          </p:cNvPicPr>
          <p:nvPr/>
        </p:nvPicPr>
        <p:blipFill rotWithShape="1">
          <a:blip r:embed="rId2">
            <a:extLst>
              <a:ext uri="{28A0092B-C50C-407E-A947-70E740481C1C}">
                <a14:useLocalDpi xmlns:a14="http://schemas.microsoft.com/office/drawing/2010/main" val="0"/>
              </a:ext>
            </a:extLst>
          </a:blip>
          <a:srcRect l="333" r="-522"/>
          <a:stretch/>
        </p:blipFill>
        <p:spPr>
          <a:xfrm>
            <a:off x="475488" y="971556"/>
            <a:ext cx="7491929" cy="5091716"/>
          </a:xfrm>
          <a:prstGeom prst="rect">
            <a:avLst/>
          </a:prstGeom>
        </p:spPr>
      </p:pic>
      <p:sp>
        <p:nvSpPr>
          <p:cNvPr id="8" name="Content Placeholder 2">
            <a:extLst>
              <a:ext uri="{FF2B5EF4-FFF2-40B4-BE49-F238E27FC236}">
                <a16:creationId xmlns:a16="http://schemas.microsoft.com/office/drawing/2014/main" id="{695E2922-B9CB-D046-B17C-38C8DFE203E8}"/>
              </a:ext>
            </a:extLst>
          </p:cNvPr>
          <p:cNvSpPr txBox="1">
            <a:spLocks/>
          </p:cNvSpPr>
          <p:nvPr/>
        </p:nvSpPr>
        <p:spPr bwMode="auto">
          <a:xfrm>
            <a:off x="6837788" y="971556"/>
            <a:ext cx="4900445" cy="209780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fontScale="85000"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make heat1</a:t>
            </a:r>
          </a:p>
          <a:p>
            <a:r>
              <a:rPr lang="en-US" dirty="0"/>
              <a:t>Run ./heat </a:t>
            </a:r>
            <a:r>
              <a:rPr lang="en-US" dirty="0" err="1"/>
              <a:t>runame</a:t>
            </a:r>
            <a:r>
              <a:rPr lang="en-US" dirty="0"/>
              <a:t>=“</a:t>
            </a:r>
            <a:r>
              <a:rPr lang="en-US" dirty="0" err="1"/>
              <a:t>ftcs_results</a:t>
            </a:r>
            <a:r>
              <a:rPr lang="en-US" dirty="0"/>
              <a:t>”</a:t>
            </a:r>
          </a:p>
          <a:p>
            <a:r>
              <a:rPr lang="en-US" dirty="0"/>
              <a:t>Make heat2</a:t>
            </a:r>
          </a:p>
          <a:p>
            <a:r>
              <a:rPr lang="en-US" dirty="0"/>
              <a:t>Run ./heat </a:t>
            </a:r>
            <a:r>
              <a:rPr lang="en-US" dirty="0" err="1"/>
              <a:t>runame</a:t>
            </a:r>
            <a:r>
              <a:rPr lang="en-US" dirty="0"/>
              <a:t>=“</a:t>
            </a:r>
            <a:r>
              <a:rPr lang="en-US" dirty="0" err="1"/>
              <a:t>upwind_results</a:t>
            </a:r>
            <a:r>
              <a:rPr lang="en-US" dirty="0"/>
              <a:t>”</a:t>
            </a:r>
          </a:p>
          <a:p>
            <a:r>
              <a:rPr lang="en-US" dirty="0"/>
              <a:t>Verify against baselines</a:t>
            </a:r>
          </a:p>
          <a:p>
            <a:endParaRPr lang="en-US" dirty="0"/>
          </a:p>
          <a:p>
            <a:pPr lvl="1"/>
            <a:endParaRPr lang="en-US" b="1" dirty="0">
              <a:solidFill>
                <a:schemeClr val="accent6">
                  <a:lumMod val="75000"/>
                </a:schemeClr>
              </a:solidFill>
            </a:endParaRPr>
          </a:p>
        </p:txBody>
      </p:sp>
    </p:spTree>
    <p:extLst>
      <p:ext uri="{BB962C8B-B14F-4D97-AF65-F5344CB8AC3E}">
        <p14:creationId xmlns:p14="http://schemas.microsoft.com/office/powerpoint/2010/main" val="11706394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a:xfrm>
            <a:off x="609442" y="1056324"/>
            <a:ext cx="11160961" cy="499715"/>
          </a:xfrm>
        </p:spPr>
        <p:txBody>
          <a:bodyPr/>
          <a:lstStyle/>
          <a:p>
            <a:r>
              <a:rPr lang="en-US" dirty="0"/>
              <a:t>Proportionate to the scope</a:t>
            </a:r>
          </a:p>
        </p:txBody>
      </p:sp>
      <p:sp>
        <p:nvSpPr>
          <p:cNvPr id="2" name="Title 1"/>
          <p:cNvSpPr>
            <a:spLocks noGrp="1"/>
          </p:cNvSpPr>
          <p:nvPr>
            <p:ph type="title"/>
          </p:nvPr>
        </p:nvSpPr>
        <p:spPr/>
        <p:txBody>
          <a:bodyPr/>
          <a:lstStyle/>
          <a:p>
            <a:r>
              <a:rPr lang="en-US" dirty="0"/>
              <a:t>Map from Here to There: On ramp plan</a:t>
            </a:r>
          </a:p>
        </p:txBody>
      </p:sp>
      <p:sp>
        <p:nvSpPr>
          <p:cNvPr id="11" name="TextBox 10"/>
          <p:cNvSpPr txBox="1"/>
          <p:nvPr/>
        </p:nvSpPr>
        <p:spPr>
          <a:xfrm>
            <a:off x="7569649" y="4056979"/>
            <a:ext cx="3432967" cy="1200330"/>
          </a:xfrm>
          <a:prstGeom prst="rect">
            <a:avLst/>
          </a:prstGeom>
          <a:noFill/>
        </p:spPr>
        <p:txBody>
          <a:bodyPr wrap="square" rtlCol="0">
            <a:spAutoFit/>
          </a:bodyPr>
          <a:lstStyle/>
          <a:p>
            <a:r>
              <a:rPr lang="en-US" sz="2400" b="1" dirty="0"/>
              <a:t>Invasive large-scale change in the code - Bad idea</a:t>
            </a:r>
          </a:p>
        </p:txBody>
      </p:sp>
      <p:grpSp>
        <p:nvGrpSpPr>
          <p:cNvPr id="19" name="Group 18"/>
          <p:cNvGrpSpPr/>
          <p:nvPr/>
        </p:nvGrpSpPr>
        <p:grpSpPr>
          <a:xfrm>
            <a:off x="2881234" y="1906597"/>
            <a:ext cx="1546191" cy="938906"/>
            <a:chOff x="3333750" y="2238375"/>
            <a:chExt cx="1275347" cy="877332"/>
          </a:xfrm>
        </p:grpSpPr>
        <p:sp>
          <p:nvSpPr>
            <p:cNvPr id="20" name="Right Arrow 19"/>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TextBox 20"/>
            <p:cNvSpPr txBox="1"/>
            <p:nvPr/>
          </p:nvSpPr>
          <p:spPr>
            <a:xfrm>
              <a:off x="3333750" y="2746375"/>
              <a:ext cx="1275347" cy="369332"/>
            </a:xfrm>
            <a:prstGeom prst="rect">
              <a:avLst/>
            </a:prstGeom>
            <a:noFill/>
          </p:spPr>
          <p:txBody>
            <a:bodyPr wrap="none" rtlCol="0">
              <a:spAutoFit/>
            </a:bodyPr>
            <a:lstStyle/>
            <a:p>
              <a:r>
                <a:rPr lang="en-US" dirty="0"/>
                <a:t>All at once</a:t>
              </a:r>
            </a:p>
          </p:txBody>
        </p:sp>
      </p:grpSp>
      <p:sp>
        <p:nvSpPr>
          <p:cNvPr id="23" name="TextBox 22"/>
          <p:cNvSpPr txBox="1"/>
          <p:nvPr/>
        </p:nvSpPr>
        <p:spPr>
          <a:xfrm>
            <a:off x="7461867" y="1838641"/>
            <a:ext cx="3709715" cy="830997"/>
          </a:xfrm>
          <a:prstGeom prst="rect">
            <a:avLst/>
          </a:prstGeom>
          <a:noFill/>
        </p:spPr>
        <p:txBody>
          <a:bodyPr wrap="square" rtlCol="0">
            <a:spAutoFit/>
          </a:bodyPr>
          <a:lstStyle/>
          <a:p>
            <a:r>
              <a:rPr lang="en-US" sz="2400" b="1" dirty="0"/>
              <a:t>Scattered independent changes - May be OK</a:t>
            </a:r>
          </a:p>
        </p:txBody>
      </p:sp>
      <p:grpSp>
        <p:nvGrpSpPr>
          <p:cNvPr id="18" name="Group 17"/>
          <p:cNvGrpSpPr/>
          <p:nvPr/>
        </p:nvGrpSpPr>
        <p:grpSpPr>
          <a:xfrm>
            <a:off x="3119890" y="4529724"/>
            <a:ext cx="1546192" cy="938906"/>
            <a:chOff x="3333750" y="2238375"/>
            <a:chExt cx="1275347" cy="877332"/>
          </a:xfrm>
        </p:grpSpPr>
        <p:sp>
          <p:nvSpPr>
            <p:cNvPr id="9" name="Right Arrow 8"/>
            <p:cNvSpPr/>
            <p:nvPr/>
          </p:nvSpPr>
          <p:spPr>
            <a:xfrm>
              <a:off x="3429000" y="2238375"/>
              <a:ext cx="793750" cy="238125"/>
            </a:xfrm>
            <a:prstGeom prst="rightArrow">
              <a:avLst/>
            </a:prstGeom>
            <a:solidFill>
              <a:schemeClr val="tx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3333750" y="2746375"/>
              <a:ext cx="1275347" cy="369332"/>
            </a:xfrm>
            <a:prstGeom prst="rect">
              <a:avLst/>
            </a:prstGeom>
            <a:noFill/>
          </p:spPr>
          <p:txBody>
            <a:bodyPr wrap="none" rtlCol="0">
              <a:spAutoFit/>
            </a:bodyPr>
            <a:lstStyle/>
            <a:p>
              <a:r>
                <a:rPr lang="en-US" dirty="0"/>
                <a:t>All at once</a:t>
              </a:r>
            </a:p>
          </p:txBody>
        </p:sp>
      </p:grpSp>
      <p:grpSp>
        <p:nvGrpSpPr>
          <p:cNvPr id="14" name="Group 13">
            <a:extLst>
              <a:ext uri="{FF2B5EF4-FFF2-40B4-BE49-F238E27FC236}">
                <a16:creationId xmlns:a16="http://schemas.microsoft.com/office/drawing/2014/main" id="{51A96BEA-6603-1F42-B37D-AE1F06F5649A}"/>
              </a:ext>
            </a:extLst>
          </p:cNvPr>
          <p:cNvGrpSpPr/>
          <p:nvPr/>
        </p:nvGrpSpPr>
        <p:grpSpPr>
          <a:xfrm>
            <a:off x="4624954" y="1510293"/>
            <a:ext cx="2232578" cy="1546014"/>
            <a:chOff x="4624954" y="1510293"/>
            <a:chExt cx="2232578" cy="1546014"/>
          </a:xfrm>
        </p:grpSpPr>
        <p:sp>
          <p:nvSpPr>
            <p:cNvPr id="24" name="Rectangle 23">
              <a:extLst>
                <a:ext uri="{FF2B5EF4-FFF2-40B4-BE49-F238E27FC236}">
                  <a16:creationId xmlns:a16="http://schemas.microsoft.com/office/drawing/2014/main" id="{EA7F5CDB-1DF2-6040-88DC-817DEA6FB94D}"/>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AC09F784-2801-2441-92AD-9FCF6B82C681}"/>
                </a:ext>
              </a:extLst>
            </p:cNvPr>
            <p:cNvSpPr/>
            <p:nvPr/>
          </p:nvSpPr>
          <p:spPr>
            <a:xfrm>
              <a:off x="5018657" y="2309597"/>
              <a:ext cx="489097" cy="471022"/>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0" name="Oval 29">
              <a:extLst>
                <a:ext uri="{FF2B5EF4-FFF2-40B4-BE49-F238E27FC236}">
                  <a16:creationId xmlns:a16="http://schemas.microsoft.com/office/drawing/2014/main" id="{39E01F56-318B-D04D-A189-87231547BD93}"/>
                </a:ext>
              </a:extLst>
            </p:cNvPr>
            <p:cNvSpPr/>
            <p:nvPr/>
          </p:nvSpPr>
          <p:spPr>
            <a:xfrm>
              <a:off x="5676456" y="1729861"/>
              <a:ext cx="489097" cy="471022"/>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 name="Group 7">
            <a:extLst>
              <a:ext uri="{FF2B5EF4-FFF2-40B4-BE49-F238E27FC236}">
                <a16:creationId xmlns:a16="http://schemas.microsoft.com/office/drawing/2014/main" id="{4904E5F7-A5DA-874B-9B07-FDC4ED4738CC}"/>
              </a:ext>
            </a:extLst>
          </p:cNvPr>
          <p:cNvGrpSpPr/>
          <p:nvPr/>
        </p:nvGrpSpPr>
        <p:grpSpPr>
          <a:xfrm>
            <a:off x="4767377" y="4052661"/>
            <a:ext cx="2232578" cy="1546013"/>
            <a:chOff x="4767377" y="4052661"/>
            <a:chExt cx="2232578" cy="1546013"/>
          </a:xfrm>
        </p:grpSpPr>
        <p:sp>
          <p:nvSpPr>
            <p:cNvPr id="27" name="Rectangle 26">
              <a:extLst>
                <a:ext uri="{FF2B5EF4-FFF2-40B4-BE49-F238E27FC236}">
                  <a16:creationId xmlns:a16="http://schemas.microsoft.com/office/drawing/2014/main" id="{DB42A299-947A-B449-9092-6282EEEE4B5B}"/>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EE53242-0474-F947-A3F6-F8229F9EA0B4}"/>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1" name="Oval 30">
              <a:extLst>
                <a:ext uri="{FF2B5EF4-FFF2-40B4-BE49-F238E27FC236}">
                  <a16:creationId xmlns:a16="http://schemas.microsoft.com/office/drawing/2014/main" id="{A3E6977D-83B6-AD45-B651-0625DB1BB7E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2" name="Oval 31">
              <a:extLst>
                <a:ext uri="{FF2B5EF4-FFF2-40B4-BE49-F238E27FC236}">
                  <a16:creationId xmlns:a16="http://schemas.microsoft.com/office/drawing/2014/main" id="{01CB49B5-CDCD-E149-BE7D-4D7650C48A47}"/>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1" name="Group 50">
            <a:extLst>
              <a:ext uri="{FF2B5EF4-FFF2-40B4-BE49-F238E27FC236}">
                <a16:creationId xmlns:a16="http://schemas.microsoft.com/office/drawing/2014/main" id="{1E041940-7B13-FC43-8B18-2E02BDEA80DE}"/>
              </a:ext>
            </a:extLst>
          </p:cNvPr>
          <p:cNvGrpSpPr/>
          <p:nvPr/>
        </p:nvGrpSpPr>
        <p:grpSpPr>
          <a:xfrm>
            <a:off x="584950" y="1510293"/>
            <a:ext cx="2232578" cy="1546014"/>
            <a:chOff x="4624954" y="1510293"/>
            <a:chExt cx="2232578" cy="1546014"/>
          </a:xfrm>
        </p:grpSpPr>
        <p:sp>
          <p:nvSpPr>
            <p:cNvPr id="52" name="Rectangle 51">
              <a:extLst>
                <a:ext uri="{FF2B5EF4-FFF2-40B4-BE49-F238E27FC236}">
                  <a16:creationId xmlns:a16="http://schemas.microsoft.com/office/drawing/2014/main" id="{FF08583C-ACF4-1446-B2C8-0FE1380BB8CF}"/>
                </a:ext>
              </a:extLst>
            </p:cNvPr>
            <p:cNvSpPr/>
            <p:nvPr/>
          </p:nvSpPr>
          <p:spPr>
            <a:xfrm>
              <a:off x="4624954" y="1510293"/>
              <a:ext cx="2232578" cy="1546014"/>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D0C05DAE-1B71-A84E-914E-FAF400737D75}"/>
                </a:ext>
              </a:extLst>
            </p:cNvPr>
            <p:cNvSpPr/>
            <p:nvPr/>
          </p:nvSpPr>
          <p:spPr>
            <a:xfrm>
              <a:off x="5018657" y="2309597"/>
              <a:ext cx="489097" cy="471022"/>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4" name="Oval 53">
              <a:extLst>
                <a:ext uri="{FF2B5EF4-FFF2-40B4-BE49-F238E27FC236}">
                  <a16:creationId xmlns:a16="http://schemas.microsoft.com/office/drawing/2014/main" id="{AB46AF1D-4F37-A24F-B85F-DBD4C63FD04D}"/>
                </a:ext>
              </a:extLst>
            </p:cNvPr>
            <p:cNvSpPr/>
            <p:nvPr/>
          </p:nvSpPr>
          <p:spPr>
            <a:xfrm>
              <a:off x="5676456" y="1729861"/>
              <a:ext cx="489097" cy="471022"/>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FA6D909D-72D8-C147-9192-2B889083FC47}"/>
              </a:ext>
            </a:extLst>
          </p:cNvPr>
          <p:cNvGrpSpPr/>
          <p:nvPr/>
        </p:nvGrpSpPr>
        <p:grpSpPr>
          <a:xfrm>
            <a:off x="590325" y="4052661"/>
            <a:ext cx="2232578" cy="1546013"/>
            <a:chOff x="4767377" y="4052661"/>
            <a:chExt cx="2232578" cy="1546013"/>
          </a:xfrm>
        </p:grpSpPr>
        <p:sp>
          <p:nvSpPr>
            <p:cNvPr id="56" name="Rectangle 55">
              <a:extLst>
                <a:ext uri="{FF2B5EF4-FFF2-40B4-BE49-F238E27FC236}">
                  <a16:creationId xmlns:a16="http://schemas.microsoft.com/office/drawing/2014/main" id="{4B06C4EF-BF41-1945-A384-3FA5DF837FBE}"/>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D80FC8D1-EC4D-DA4E-9A79-2598FDDAAF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8" name="Oval 57">
              <a:extLst>
                <a:ext uri="{FF2B5EF4-FFF2-40B4-BE49-F238E27FC236}">
                  <a16:creationId xmlns:a16="http://schemas.microsoft.com/office/drawing/2014/main" id="{D5D13BE0-0A7B-0A41-9236-A0A69797554E}"/>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9" name="Oval 58">
              <a:extLst>
                <a:ext uri="{FF2B5EF4-FFF2-40B4-BE49-F238E27FC236}">
                  <a16:creationId xmlns:a16="http://schemas.microsoft.com/office/drawing/2014/main" id="{1AC44ADC-F2C7-5E4F-9BF5-BFC512F633D2}"/>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1782763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5" name="Group 4">
            <a:extLst>
              <a:ext uri="{FF2B5EF4-FFF2-40B4-BE49-F238E27FC236}">
                <a16:creationId xmlns:a16="http://schemas.microsoft.com/office/drawing/2014/main" id="{E99FEBBA-E527-F74C-A601-B3D599C0FE73}"/>
              </a:ext>
            </a:extLst>
          </p:cNvPr>
          <p:cNvGrpSpPr/>
          <p:nvPr/>
        </p:nvGrpSpPr>
        <p:grpSpPr>
          <a:xfrm>
            <a:off x="330872" y="1011799"/>
            <a:ext cx="4861598" cy="4875357"/>
            <a:chOff x="330872" y="1011799"/>
            <a:chExt cx="4861598" cy="4875357"/>
          </a:xfrm>
        </p:grpSpPr>
        <p:sp>
          <p:nvSpPr>
            <p:cNvPr id="44" name="TextBox 43">
              <a:extLst>
                <a:ext uri="{FF2B5EF4-FFF2-40B4-BE49-F238E27FC236}">
                  <a16:creationId xmlns:a16="http://schemas.microsoft.com/office/drawing/2014/main" id="{3CCAD567-96F6-E14C-BC53-5BB7D951BB5F}"/>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34" name="Group 33">
              <a:extLst>
                <a:ext uri="{FF2B5EF4-FFF2-40B4-BE49-F238E27FC236}">
                  <a16:creationId xmlns:a16="http://schemas.microsoft.com/office/drawing/2014/main" id="{2575A895-781C-784E-A42C-2232CE2EAEDF}"/>
                </a:ext>
              </a:extLst>
            </p:cNvPr>
            <p:cNvGrpSpPr/>
            <p:nvPr/>
          </p:nvGrpSpPr>
          <p:grpSpPr>
            <a:xfrm>
              <a:off x="330872" y="1014434"/>
              <a:ext cx="2232578" cy="1546013"/>
              <a:chOff x="4767377" y="4052661"/>
              <a:chExt cx="2232578" cy="1546013"/>
            </a:xfrm>
          </p:grpSpPr>
          <p:sp>
            <p:nvSpPr>
              <p:cNvPr id="36" name="Rectangle 35">
                <a:extLst>
                  <a:ext uri="{FF2B5EF4-FFF2-40B4-BE49-F238E27FC236}">
                    <a16:creationId xmlns:a16="http://schemas.microsoft.com/office/drawing/2014/main" id="{A1300D8A-1248-9C4A-A09A-39EB4A41B1D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1F36A626-DB75-1C4F-94BF-DA4E29E4BB9D}"/>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85" name="TextBox 84">
              <a:extLst>
                <a:ext uri="{FF2B5EF4-FFF2-40B4-BE49-F238E27FC236}">
                  <a16:creationId xmlns:a16="http://schemas.microsoft.com/office/drawing/2014/main" id="{44175779-B94B-5B41-A337-3E1F9C29F177}"/>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6" name="TextBox 85">
              <a:extLst>
                <a:ext uri="{FF2B5EF4-FFF2-40B4-BE49-F238E27FC236}">
                  <a16:creationId xmlns:a16="http://schemas.microsoft.com/office/drawing/2014/main" id="{EEF65665-6394-BE44-90BC-E3954CD445BD}"/>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87" name="Group 86">
              <a:extLst>
                <a:ext uri="{FF2B5EF4-FFF2-40B4-BE49-F238E27FC236}">
                  <a16:creationId xmlns:a16="http://schemas.microsoft.com/office/drawing/2014/main" id="{0F6444A8-C0CB-204F-9793-95E921A1CA20}"/>
                </a:ext>
              </a:extLst>
            </p:cNvPr>
            <p:cNvGrpSpPr/>
            <p:nvPr/>
          </p:nvGrpSpPr>
          <p:grpSpPr>
            <a:xfrm>
              <a:off x="2704289" y="1011799"/>
              <a:ext cx="2232578" cy="1546013"/>
              <a:chOff x="4767377" y="4052661"/>
              <a:chExt cx="2232578" cy="1546013"/>
            </a:xfrm>
          </p:grpSpPr>
          <p:sp>
            <p:nvSpPr>
              <p:cNvPr id="94" name="Rectangle 93">
                <a:extLst>
                  <a:ext uri="{FF2B5EF4-FFF2-40B4-BE49-F238E27FC236}">
                    <a16:creationId xmlns:a16="http://schemas.microsoft.com/office/drawing/2014/main" id="{D2FAB04C-C503-624C-A6B5-D5BA2AE4B85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4BF8B8AD-D9D5-F649-A6E4-52E6EDBD1CF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6" name="Group 105">
              <a:extLst>
                <a:ext uri="{FF2B5EF4-FFF2-40B4-BE49-F238E27FC236}">
                  <a16:creationId xmlns:a16="http://schemas.microsoft.com/office/drawing/2014/main" id="{06FFA82E-F68A-8B4E-A243-62C8B6AFBFEB}"/>
                </a:ext>
              </a:extLst>
            </p:cNvPr>
            <p:cNvGrpSpPr/>
            <p:nvPr/>
          </p:nvGrpSpPr>
          <p:grpSpPr>
            <a:xfrm>
              <a:off x="330872" y="2658451"/>
              <a:ext cx="2232578" cy="1546013"/>
              <a:chOff x="4767377" y="4052661"/>
              <a:chExt cx="2232578" cy="1546013"/>
            </a:xfrm>
          </p:grpSpPr>
          <p:sp>
            <p:nvSpPr>
              <p:cNvPr id="107" name="Rectangle 106">
                <a:extLst>
                  <a:ext uri="{FF2B5EF4-FFF2-40B4-BE49-F238E27FC236}">
                    <a16:creationId xmlns:a16="http://schemas.microsoft.com/office/drawing/2014/main" id="{FE1AEE75-28F6-9F42-BBBE-39429D6D0878}"/>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2F929B1F-C7D9-F743-86C7-CC75408B5C43}"/>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1" name="Group 110">
              <a:extLst>
                <a:ext uri="{FF2B5EF4-FFF2-40B4-BE49-F238E27FC236}">
                  <a16:creationId xmlns:a16="http://schemas.microsoft.com/office/drawing/2014/main" id="{B41EEB45-A66F-3D4E-A03D-B25701673110}"/>
                </a:ext>
              </a:extLst>
            </p:cNvPr>
            <p:cNvGrpSpPr/>
            <p:nvPr/>
          </p:nvGrpSpPr>
          <p:grpSpPr>
            <a:xfrm>
              <a:off x="2704289" y="2693096"/>
              <a:ext cx="2232578" cy="1546013"/>
              <a:chOff x="4767377" y="4052661"/>
              <a:chExt cx="2232578" cy="1546013"/>
            </a:xfrm>
          </p:grpSpPr>
          <p:sp>
            <p:nvSpPr>
              <p:cNvPr id="112" name="Rectangle 111">
                <a:extLst>
                  <a:ext uri="{FF2B5EF4-FFF2-40B4-BE49-F238E27FC236}">
                    <a16:creationId xmlns:a16="http://schemas.microsoft.com/office/drawing/2014/main" id="{5D6E4FE2-6ED5-714C-9859-24E98751D13F}"/>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E9BCBF99-D35D-0143-841B-C3447C662BF5}"/>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19" name="Group 118">
              <a:extLst>
                <a:ext uri="{FF2B5EF4-FFF2-40B4-BE49-F238E27FC236}">
                  <a16:creationId xmlns:a16="http://schemas.microsoft.com/office/drawing/2014/main" id="{17035DD1-A510-3C40-B2B1-9552D68550B8}"/>
                </a:ext>
              </a:extLst>
            </p:cNvPr>
            <p:cNvGrpSpPr/>
            <p:nvPr/>
          </p:nvGrpSpPr>
          <p:grpSpPr>
            <a:xfrm>
              <a:off x="330872" y="4341143"/>
              <a:ext cx="2232578" cy="1546013"/>
              <a:chOff x="4767377" y="4052661"/>
              <a:chExt cx="2232578" cy="1546013"/>
            </a:xfrm>
          </p:grpSpPr>
          <p:sp>
            <p:nvSpPr>
              <p:cNvPr id="120" name="Rectangle 119">
                <a:extLst>
                  <a:ext uri="{FF2B5EF4-FFF2-40B4-BE49-F238E27FC236}">
                    <a16:creationId xmlns:a16="http://schemas.microsoft.com/office/drawing/2014/main" id="{00D4BBAB-741D-584C-A1BB-5C35EABE21C1}"/>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FB370AA6-EAF1-E747-BD71-4404904C6C40}"/>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22" name="Group 121">
              <a:extLst>
                <a:ext uri="{FF2B5EF4-FFF2-40B4-BE49-F238E27FC236}">
                  <a16:creationId xmlns:a16="http://schemas.microsoft.com/office/drawing/2014/main" id="{8677C9D3-E045-E248-A59F-BE4200FCB55D}"/>
                </a:ext>
              </a:extLst>
            </p:cNvPr>
            <p:cNvGrpSpPr/>
            <p:nvPr/>
          </p:nvGrpSpPr>
          <p:grpSpPr>
            <a:xfrm>
              <a:off x="2711997" y="4341143"/>
              <a:ext cx="2232578" cy="1546013"/>
              <a:chOff x="4767377" y="4052661"/>
              <a:chExt cx="2232578" cy="1546013"/>
            </a:xfrm>
          </p:grpSpPr>
          <p:sp>
            <p:nvSpPr>
              <p:cNvPr id="123" name="Rectangle 122">
                <a:extLst>
                  <a:ext uri="{FF2B5EF4-FFF2-40B4-BE49-F238E27FC236}">
                    <a16:creationId xmlns:a16="http://schemas.microsoft.com/office/drawing/2014/main" id="{D55A04F1-E4B3-D548-81D1-E318B92EF23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4" name="Oval 123">
                <a:extLst>
                  <a:ext uri="{FF2B5EF4-FFF2-40B4-BE49-F238E27FC236}">
                    <a16:creationId xmlns:a16="http://schemas.microsoft.com/office/drawing/2014/main" id="{BCD37C5B-20C1-3446-85FE-689B5FC859B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157547485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plan1</a:t>
            </a:r>
          </a:p>
        </p:txBody>
      </p:sp>
      <p:sp>
        <p:nvSpPr>
          <p:cNvPr id="8" name="TextBox 7">
            <a:extLst>
              <a:ext uri="{FF2B5EF4-FFF2-40B4-BE49-F238E27FC236}">
                <a16:creationId xmlns:a16="http://schemas.microsoft.com/office/drawing/2014/main" id="{51CEFC24-E33C-F24E-8A4D-D2F5EE22B1CC}"/>
              </a:ext>
            </a:extLst>
          </p:cNvPr>
          <p:cNvSpPr txBox="1"/>
          <p:nvPr/>
        </p:nvSpPr>
        <p:spPr>
          <a:xfrm>
            <a:off x="7697757" y="43411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6884388" y="241295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9930335" y="2407266"/>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21" name="Content Placeholder 2">
            <a:extLst>
              <a:ext uri="{FF2B5EF4-FFF2-40B4-BE49-F238E27FC236}">
                <a16:creationId xmlns:a16="http://schemas.microsoft.com/office/drawing/2014/main" id="{40678E0D-0250-3B4B-A625-79D2A2CDEDE5}"/>
              </a:ext>
            </a:extLst>
          </p:cNvPr>
          <p:cNvSpPr txBox="1">
            <a:spLocks/>
          </p:cNvSpPr>
          <p:nvPr/>
        </p:nvSpPr>
        <p:spPr bwMode="auto">
          <a:xfrm>
            <a:off x="5250143" y="1085902"/>
            <a:ext cx="2846884" cy="42475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lnSpcReduction="10000"/>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Turn off all modules except for the one being refactored.</a:t>
            </a:r>
          </a:p>
          <a:p>
            <a:r>
              <a:rPr lang="en-US" dirty="0"/>
              <a:t>Have a way of testing in intermediate stages</a:t>
            </a:r>
          </a:p>
          <a:p>
            <a:r>
              <a:rPr lang="en-US" dirty="0"/>
              <a:t>Do this for all modules that need refactoring independently</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96" name="Group 95">
            <a:extLst>
              <a:ext uri="{FF2B5EF4-FFF2-40B4-BE49-F238E27FC236}">
                <a16:creationId xmlns:a16="http://schemas.microsoft.com/office/drawing/2014/main" id="{3FFFCBD3-6BD9-C94D-8DF6-7925903B29E1}"/>
              </a:ext>
            </a:extLst>
          </p:cNvPr>
          <p:cNvGrpSpPr/>
          <p:nvPr/>
        </p:nvGrpSpPr>
        <p:grpSpPr>
          <a:xfrm>
            <a:off x="8401554" y="1178283"/>
            <a:ext cx="2232578" cy="1546013"/>
            <a:chOff x="4767377" y="4052661"/>
            <a:chExt cx="2232578" cy="1546013"/>
          </a:xfrm>
        </p:grpSpPr>
        <p:sp>
          <p:nvSpPr>
            <p:cNvPr id="97" name="Rectangle 96">
              <a:extLst>
                <a:ext uri="{FF2B5EF4-FFF2-40B4-BE49-F238E27FC236}">
                  <a16:creationId xmlns:a16="http://schemas.microsoft.com/office/drawing/2014/main" id="{23C12D5B-C197-1148-BAC6-5F437EBF6E8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D57669A2-261F-A046-9F8A-3DDB47376138}"/>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9" name="Oval 98">
              <a:extLst>
                <a:ext uri="{FF2B5EF4-FFF2-40B4-BE49-F238E27FC236}">
                  <a16:creationId xmlns:a16="http://schemas.microsoft.com/office/drawing/2014/main" id="{7E5532A7-3881-3D43-A58B-0EB3C96899E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100" name="Group 99">
            <a:extLst>
              <a:ext uri="{FF2B5EF4-FFF2-40B4-BE49-F238E27FC236}">
                <a16:creationId xmlns:a16="http://schemas.microsoft.com/office/drawing/2014/main" id="{E4953E90-1472-7F4D-8556-650F956B07B6}"/>
              </a:ext>
            </a:extLst>
          </p:cNvPr>
          <p:cNvGrpSpPr/>
          <p:nvPr/>
        </p:nvGrpSpPr>
        <p:grpSpPr>
          <a:xfrm>
            <a:off x="8363242" y="2916937"/>
            <a:ext cx="2232578" cy="1546013"/>
            <a:chOff x="4767377" y="4052661"/>
            <a:chExt cx="2232578" cy="1546013"/>
          </a:xfrm>
        </p:grpSpPr>
        <p:sp>
          <p:nvSpPr>
            <p:cNvPr id="101" name="Rectangle 100">
              <a:extLst>
                <a:ext uri="{FF2B5EF4-FFF2-40B4-BE49-F238E27FC236}">
                  <a16:creationId xmlns:a16="http://schemas.microsoft.com/office/drawing/2014/main" id="{48FA496E-B055-DD49-BA99-16914DA1ED8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BF1F265-ACA9-8B45-911D-0A474DDF8F16}"/>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3" name="Oval 102">
              <a:extLst>
                <a:ext uri="{FF2B5EF4-FFF2-40B4-BE49-F238E27FC236}">
                  <a16:creationId xmlns:a16="http://schemas.microsoft.com/office/drawing/2014/main" id="{81BBC1FA-FEE8-8346-8BA8-00753F89C210}"/>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104" name="Oval 103">
              <a:extLst>
                <a:ext uri="{FF2B5EF4-FFF2-40B4-BE49-F238E27FC236}">
                  <a16:creationId xmlns:a16="http://schemas.microsoft.com/office/drawing/2014/main" id="{E56C2C09-F9C5-8E47-9070-7F08E90DBFD1}"/>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105" name="Content Placeholder 2">
            <a:extLst>
              <a:ext uri="{FF2B5EF4-FFF2-40B4-BE49-F238E27FC236}">
                <a16:creationId xmlns:a16="http://schemas.microsoft.com/office/drawing/2014/main" id="{FE46BDAE-EEBC-AD4D-AE63-4306F660D45D}"/>
              </a:ext>
            </a:extLst>
          </p:cNvPr>
          <p:cNvSpPr txBox="1">
            <a:spLocks/>
          </p:cNvSpPr>
          <p:nvPr/>
        </p:nvSpPr>
        <p:spPr bwMode="auto">
          <a:xfrm>
            <a:off x="8144927" y="4538656"/>
            <a:ext cx="3285073" cy="130490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One by one turn on more than one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43" name="Group 42">
            <a:extLst>
              <a:ext uri="{FF2B5EF4-FFF2-40B4-BE49-F238E27FC236}">
                <a16:creationId xmlns:a16="http://schemas.microsoft.com/office/drawing/2014/main" id="{54003A27-DDDF-E548-8A53-E7B0D95E74EF}"/>
              </a:ext>
            </a:extLst>
          </p:cNvPr>
          <p:cNvGrpSpPr/>
          <p:nvPr/>
        </p:nvGrpSpPr>
        <p:grpSpPr>
          <a:xfrm>
            <a:off x="330872" y="1011799"/>
            <a:ext cx="4861598" cy="4875357"/>
            <a:chOff x="330872" y="1011799"/>
            <a:chExt cx="4861598" cy="4875357"/>
          </a:xfrm>
        </p:grpSpPr>
        <p:sp>
          <p:nvSpPr>
            <p:cNvPr id="46" name="TextBox 45">
              <a:extLst>
                <a:ext uri="{FF2B5EF4-FFF2-40B4-BE49-F238E27FC236}">
                  <a16:creationId xmlns:a16="http://schemas.microsoft.com/office/drawing/2014/main" id="{D97A63E4-6057-2A48-8789-EC5E025F3FB5}"/>
                </a:ext>
              </a:extLst>
            </p:cNvPr>
            <p:cNvSpPr txBox="1"/>
            <p:nvPr/>
          </p:nvSpPr>
          <p:spPr>
            <a:xfrm>
              <a:off x="2426947" y="2237843"/>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0" name="Group 49">
              <a:extLst>
                <a:ext uri="{FF2B5EF4-FFF2-40B4-BE49-F238E27FC236}">
                  <a16:creationId xmlns:a16="http://schemas.microsoft.com/office/drawing/2014/main" id="{1C8477BC-9C0C-2A40-919F-DD93C31D146F}"/>
                </a:ext>
              </a:extLst>
            </p:cNvPr>
            <p:cNvGrpSpPr/>
            <p:nvPr/>
          </p:nvGrpSpPr>
          <p:grpSpPr>
            <a:xfrm>
              <a:off x="330872" y="1014434"/>
              <a:ext cx="2232578" cy="1546013"/>
              <a:chOff x="4767377" y="4052661"/>
              <a:chExt cx="2232578" cy="1546013"/>
            </a:xfrm>
          </p:grpSpPr>
          <p:sp>
            <p:nvSpPr>
              <p:cNvPr id="71" name="Rectangle 70">
                <a:extLst>
                  <a:ext uri="{FF2B5EF4-FFF2-40B4-BE49-F238E27FC236}">
                    <a16:creationId xmlns:a16="http://schemas.microsoft.com/office/drawing/2014/main" id="{2BE4E0C1-853C-A34A-9CBF-4193C72EDA9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2" name="Oval 71">
                <a:extLst>
                  <a:ext uri="{FF2B5EF4-FFF2-40B4-BE49-F238E27FC236}">
                    <a16:creationId xmlns:a16="http://schemas.microsoft.com/office/drawing/2014/main" id="{BC203B07-8331-5646-B851-516E939E8DF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51" name="TextBox 50">
              <a:extLst>
                <a:ext uri="{FF2B5EF4-FFF2-40B4-BE49-F238E27FC236}">
                  <a16:creationId xmlns:a16="http://schemas.microsoft.com/office/drawing/2014/main" id="{5BF905EE-E613-1F42-B059-9D980E9CB5EC}"/>
                </a:ext>
              </a:extLst>
            </p:cNvPr>
            <p:cNvSpPr txBox="1"/>
            <p:nvPr/>
          </p:nvSpPr>
          <p:spPr>
            <a:xfrm>
              <a:off x="4952340" y="226344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2" name="TextBox 51">
              <a:extLst>
                <a:ext uri="{FF2B5EF4-FFF2-40B4-BE49-F238E27FC236}">
                  <a16:creationId xmlns:a16="http://schemas.microsoft.com/office/drawing/2014/main" id="{93A9F5C7-B1D4-AD45-AD27-CF364B227834}"/>
                </a:ext>
              </a:extLst>
            </p:cNvPr>
            <p:cNvSpPr txBox="1"/>
            <p:nvPr/>
          </p:nvSpPr>
          <p:spPr>
            <a:xfrm>
              <a:off x="4848713" y="42276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53" name="Group 52">
              <a:extLst>
                <a:ext uri="{FF2B5EF4-FFF2-40B4-BE49-F238E27FC236}">
                  <a16:creationId xmlns:a16="http://schemas.microsoft.com/office/drawing/2014/main" id="{01C646EF-E8F6-1F4B-B754-867819238F38}"/>
                </a:ext>
              </a:extLst>
            </p:cNvPr>
            <p:cNvGrpSpPr/>
            <p:nvPr/>
          </p:nvGrpSpPr>
          <p:grpSpPr>
            <a:xfrm>
              <a:off x="2704289" y="1011799"/>
              <a:ext cx="2232578" cy="1546013"/>
              <a:chOff x="4767377" y="4052661"/>
              <a:chExt cx="2232578" cy="1546013"/>
            </a:xfrm>
          </p:grpSpPr>
          <p:sp>
            <p:nvSpPr>
              <p:cNvPr id="69" name="Rectangle 68">
                <a:extLst>
                  <a:ext uri="{FF2B5EF4-FFF2-40B4-BE49-F238E27FC236}">
                    <a16:creationId xmlns:a16="http://schemas.microsoft.com/office/drawing/2014/main" id="{7CC9A3BE-F3A7-2448-A3EE-5AD3BB78F5AA}"/>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46C6CA3A-9CC6-F142-B100-154221D323D2}"/>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5" name="Group 54">
              <a:extLst>
                <a:ext uri="{FF2B5EF4-FFF2-40B4-BE49-F238E27FC236}">
                  <a16:creationId xmlns:a16="http://schemas.microsoft.com/office/drawing/2014/main" id="{4791B321-79CA-9343-B1A4-37A21EA8D4F0}"/>
                </a:ext>
              </a:extLst>
            </p:cNvPr>
            <p:cNvGrpSpPr/>
            <p:nvPr/>
          </p:nvGrpSpPr>
          <p:grpSpPr>
            <a:xfrm>
              <a:off x="330872" y="2658451"/>
              <a:ext cx="2232578" cy="1546013"/>
              <a:chOff x="4767377" y="4052661"/>
              <a:chExt cx="2232578" cy="1546013"/>
            </a:xfrm>
          </p:grpSpPr>
          <p:sp>
            <p:nvSpPr>
              <p:cNvPr id="67" name="Rectangle 66">
                <a:extLst>
                  <a:ext uri="{FF2B5EF4-FFF2-40B4-BE49-F238E27FC236}">
                    <a16:creationId xmlns:a16="http://schemas.microsoft.com/office/drawing/2014/main" id="{0674EF68-04C4-C741-A82E-EAA14F5128AD}"/>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81D6E716-83A9-F74C-BBE5-D259C724C80A}"/>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6" name="Group 55">
              <a:extLst>
                <a:ext uri="{FF2B5EF4-FFF2-40B4-BE49-F238E27FC236}">
                  <a16:creationId xmlns:a16="http://schemas.microsoft.com/office/drawing/2014/main" id="{C1DBD27E-C54E-6C48-BB99-6AEC4BEE41E3}"/>
                </a:ext>
              </a:extLst>
            </p:cNvPr>
            <p:cNvGrpSpPr/>
            <p:nvPr/>
          </p:nvGrpSpPr>
          <p:grpSpPr>
            <a:xfrm>
              <a:off x="2704289" y="2693096"/>
              <a:ext cx="2232578" cy="1546013"/>
              <a:chOff x="4767377" y="4052661"/>
              <a:chExt cx="2232578" cy="1546013"/>
            </a:xfrm>
          </p:grpSpPr>
          <p:sp>
            <p:nvSpPr>
              <p:cNvPr id="65" name="Rectangle 64">
                <a:extLst>
                  <a:ext uri="{FF2B5EF4-FFF2-40B4-BE49-F238E27FC236}">
                    <a16:creationId xmlns:a16="http://schemas.microsoft.com/office/drawing/2014/main" id="{A19339BB-B5F5-E541-9DB0-EB73CB8778B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176D9A16-2585-2742-8286-F221E06A3ABA}"/>
                  </a:ext>
                </a:extLst>
              </p:cNvPr>
              <p:cNvSpPr/>
              <p:nvPr/>
            </p:nvSpPr>
            <p:spPr>
              <a:xfrm>
                <a:off x="5651736" y="4071017"/>
                <a:ext cx="956930" cy="894701"/>
              </a:xfrm>
              <a:prstGeom prst="ellipse">
                <a:avLst/>
              </a:prstGeom>
              <a:solidFill>
                <a:srgbClr val="00B0F0"/>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7" name="Group 56">
              <a:extLst>
                <a:ext uri="{FF2B5EF4-FFF2-40B4-BE49-F238E27FC236}">
                  <a16:creationId xmlns:a16="http://schemas.microsoft.com/office/drawing/2014/main" id="{F79416F0-A9CE-EC4D-A066-8C1C9641E8BF}"/>
                </a:ext>
              </a:extLst>
            </p:cNvPr>
            <p:cNvGrpSpPr/>
            <p:nvPr/>
          </p:nvGrpSpPr>
          <p:grpSpPr>
            <a:xfrm>
              <a:off x="330872" y="4341143"/>
              <a:ext cx="2232578" cy="1546013"/>
              <a:chOff x="4767377" y="4052661"/>
              <a:chExt cx="2232578" cy="1546013"/>
            </a:xfrm>
          </p:grpSpPr>
          <p:sp>
            <p:nvSpPr>
              <p:cNvPr id="62" name="Rectangle 61">
                <a:extLst>
                  <a:ext uri="{FF2B5EF4-FFF2-40B4-BE49-F238E27FC236}">
                    <a16:creationId xmlns:a16="http://schemas.microsoft.com/office/drawing/2014/main" id="{52D4B449-664D-8248-88BA-24F140335C72}"/>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CD13903-8A0A-8348-AD18-041DAB1D7D5A}"/>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8" name="Group 57">
              <a:extLst>
                <a:ext uri="{FF2B5EF4-FFF2-40B4-BE49-F238E27FC236}">
                  <a16:creationId xmlns:a16="http://schemas.microsoft.com/office/drawing/2014/main" id="{4B3A3E0D-8948-C14B-8F42-628672D29487}"/>
                </a:ext>
              </a:extLst>
            </p:cNvPr>
            <p:cNvGrpSpPr/>
            <p:nvPr/>
          </p:nvGrpSpPr>
          <p:grpSpPr>
            <a:xfrm>
              <a:off x="2711997" y="4341143"/>
              <a:ext cx="2232578" cy="1546013"/>
              <a:chOff x="4767377" y="4052661"/>
              <a:chExt cx="2232578" cy="1546013"/>
            </a:xfrm>
          </p:grpSpPr>
          <p:sp>
            <p:nvSpPr>
              <p:cNvPr id="60" name="Rectangle 59">
                <a:extLst>
                  <a:ext uri="{FF2B5EF4-FFF2-40B4-BE49-F238E27FC236}">
                    <a16:creationId xmlns:a16="http://schemas.microsoft.com/office/drawing/2014/main" id="{2052369E-D5F3-F748-B8E0-A1A53D84FF24}"/>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B5AC9B-EC3E-0A48-AC6A-D495E98B5EBE}"/>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spTree>
    <p:extLst>
      <p:ext uri="{BB962C8B-B14F-4D97-AF65-F5344CB8AC3E}">
        <p14:creationId xmlns:p14="http://schemas.microsoft.com/office/powerpoint/2010/main" val="30607282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28874036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
        <p:nvSpPr>
          <p:cNvPr id="39" name="Rectangle 38">
            <a:extLst>
              <a:ext uri="{FF2B5EF4-FFF2-40B4-BE49-F238E27FC236}">
                <a16:creationId xmlns:a16="http://schemas.microsoft.com/office/drawing/2014/main" id="{1A0684AF-2511-514C-91BA-BD8A46356612}"/>
              </a:ext>
            </a:extLst>
          </p:cNvPr>
          <p:cNvSpPr/>
          <p:nvPr/>
        </p:nvSpPr>
        <p:spPr>
          <a:xfrm>
            <a:off x="2840161" y="946345"/>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32611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pPr marL="0" indent="0">
              <a:buNone/>
            </a:pPr>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2612611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689974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Tree>
    <p:extLst>
      <p:ext uri="{BB962C8B-B14F-4D97-AF65-F5344CB8AC3E}">
        <p14:creationId xmlns:p14="http://schemas.microsoft.com/office/powerpoint/2010/main" val="116570864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40133630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Map from Here to There: On ramp plan2</a:t>
            </a:r>
          </a:p>
        </p:txBody>
      </p:sp>
      <p:sp>
        <p:nvSpPr>
          <p:cNvPr id="44" name="TextBox 43">
            <a:extLst>
              <a:ext uri="{FF2B5EF4-FFF2-40B4-BE49-F238E27FC236}">
                <a16:creationId xmlns:a16="http://schemas.microsoft.com/office/drawing/2014/main" id="{3CCAD567-96F6-E14C-BC53-5BB7D951BB5F}"/>
              </a:ext>
            </a:extLst>
          </p:cNvPr>
          <p:cNvSpPr txBox="1"/>
          <p:nvPr/>
        </p:nvSpPr>
        <p:spPr>
          <a:xfrm>
            <a:off x="2684376" y="2600784"/>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4" name="TextBox 53">
            <a:extLst>
              <a:ext uri="{FF2B5EF4-FFF2-40B4-BE49-F238E27FC236}">
                <a16:creationId xmlns:a16="http://schemas.microsoft.com/office/drawing/2014/main" id="{CD1D1D53-3272-DF47-B110-6A3A31F286F5}"/>
              </a:ext>
            </a:extLst>
          </p:cNvPr>
          <p:cNvSpPr txBox="1"/>
          <p:nvPr/>
        </p:nvSpPr>
        <p:spPr>
          <a:xfrm>
            <a:off x="5635161" y="27413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59" name="TextBox 58">
            <a:extLst>
              <a:ext uri="{FF2B5EF4-FFF2-40B4-BE49-F238E27FC236}">
                <a16:creationId xmlns:a16="http://schemas.microsoft.com/office/drawing/2014/main" id="{5DADEF1B-BB22-6E46-A026-20BF92281A68}"/>
              </a:ext>
            </a:extLst>
          </p:cNvPr>
          <p:cNvSpPr txBox="1"/>
          <p:nvPr/>
        </p:nvSpPr>
        <p:spPr>
          <a:xfrm>
            <a:off x="6889544" y="2450812"/>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64" name="TextBox 63">
            <a:extLst>
              <a:ext uri="{FF2B5EF4-FFF2-40B4-BE49-F238E27FC236}">
                <a16:creationId xmlns:a16="http://schemas.microsoft.com/office/drawing/2014/main" id="{A2B5188C-8EF9-E942-BB17-36AF56B62E7E}"/>
              </a:ext>
            </a:extLst>
          </p:cNvPr>
          <p:cNvSpPr txBox="1"/>
          <p:nvPr/>
        </p:nvSpPr>
        <p:spPr>
          <a:xfrm>
            <a:off x="11786505" y="2927051"/>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33" name="TextBox 32">
            <a:extLst>
              <a:ext uri="{FF2B5EF4-FFF2-40B4-BE49-F238E27FC236}">
                <a16:creationId xmlns:a16="http://schemas.microsoft.com/office/drawing/2014/main" id="{A7765D86-B73C-9449-B0DC-4097F6C82E93}"/>
              </a:ext>
            </a:extLst>
          </p:cNvPr>
          <p:cNvSpPr txBox="1"/>
          <p:nvPr/>
        </p:nvSpPr>
        <p:spPr>
          <a:xfrm>
            <a:off x="2571365" y="2444379"/>
            <a:ext cx="240130" cy="433965"/>
          </a:xfrm>
          <a:prstGeom prst="rect">
            <a:avLst/>
          </a:prstGeom>
          <a:noFill/>
        </p:spPr>
        <p:txBody>
          <a:bodyPr wrap="none" lIns="118872" tIns="91440" rIns="118872" bIns="91440" rtlCol="0" anchor="ctr" anchorCtr="0">
            <a:spAutoFit/>
          </a:bodyPr>
          <a:lstStyle/>
          <a:p>
            <a:pPr algn="l">
              <a:lnSpc>
                <a:spcPct val="90000"/>
              </a:lnSpc>
            </a:pPr>
            <a:endParaRPr lang="en-US" dirty="0"/>
          </a:p>
        </p:txBody>
      </p:sp>
      <p:sp>
        <p:nvSpPr>
          <p:cNvPr id="83" name="Content Placeholder 2">
            <a:extLst>
              <a:ext uri="{FF2B5EF4-FFF2-40B4-BE49-F238E27FC236}">
                <a16:creationId xmlns:a16="http://schemas.microsoft.com/office/drawing/2014/main" id="{27276B1D-3724-E242-B77E-0C1E387B32EB}"/>
              </a:ext>
            </a:extLst>
          </p:cNvPr>
          <p:cNvSpPr txBox="1">
            <a:spLocks/>
          </p:cNvSpPr>
          <p:nvPr/>
        </p:nvSpPr>
        <p:spPr bwMode="auto">
          <a:xfrm>
            <a:off x="10103279" y="1034858"/>
            <a:ext cx="1983802" cy="465231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200" dirty="0"/>
              <a:t>Build a separate environment for testing refactored module</a:t>
            </a:r>
          </a:p>
          <a:p>
            <a:r>
              <a:rPr lang="en-US" sz="2200" dirty="0"/>
              <a:t>Copy over the module in this isolated environment</a:t>
            </a:r>
          </a:p>
          <a:p>
            <a:r>
              <a:rPr lang="en-US" sz="2200" dirty="0"/>
              <a:t>Put back refactored module</a:t>
            </a:r>
          </a:p>
          <a:p>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b="1" dirty="0">
              <a:solidFill>
                <a:schemeClr val="accent6">
                  <a:lumMod val="75000"/>
                </a:schemeClr>
              </a:solidFill>
            </a:endParaRPr>
          </a:p>
        </p:txBody>
      </p:sp>
      <p:grpSp>
        <p:nvGrpSpPr>
          <p:cNvPr id="19" name="Group 18">
            <a:extLst>
              <a:ext uri="{FF2B5EF4-FFF2-40B4-BE49-F238E27FC236}">
                <a16:creationId xmlns:a16="http://schemas.microsoft.com/office/drawing/2014/main" id="{A6BD3173-2F50-1C4C-8237-FAE3C5360FF4}"/>
              </a:ext>
            </a:extLst>
          </p:cNvPr>
          <p:cNvGrpSpPr/>
          <p:nvPr/>
        </p:nvGrpSpPr>
        <p:grpSpPr>
          <a:xfrm>
            <a:off x="394324" y="947077"/>
            <a:ext cx="2232578" cy="1546013"/>
            <a:chOff x="4767377" y="4052661"/>
            <a:chExt cx="2232578" cy="1546013"/>
          </a:xfrm>
        </p:grpSpPr>
        <p:sp>
          <p:nvSpPr>
            <p:cNvPr id="20" name="Rectangle 19">
              <a:extLst>
                <a:ext uri="{FF2B5EF4-FFF2-40B4-BE49-F238E27FC236}">
                  <a16:creationId xmlns:a16="http://schemas.microsoft.com/office/drawing/2014/main" id="{D42CC6A6-EADD-834A-A1DB-9FC60EB6D2D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9D3411E0-9923-FC4D-AF90-C0EB18B9E82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2" name="Oval 21">
              <a:extLst>
                <a:ext uri="{FF2B5EF4-FFF2-40B4-BE49-F238E27FC236}">
                  <a16:creationId xmlns:a16="http://schemas.microsoft.com/office/drawing/2014/main" id="{A4403CDB-875C-ED41-BF72-0D24B9372C04}"/>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3" name="Oval 22">
              <a:extLst>
                <a:ext uri="{FF2B5EF4-FFF2-40B4-BE49-F238E27FC236}">
                  <a16:creationId xmlns:a16="http://schemas.microsoft.com/office/drawing/2014/main" id="{F95CBDE7-AC4B-7840-ABC8-6E6BF41EF2D8}"/>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24" name="Group 23">
            <a:extLst>
              <a:ext uri="{FF2B5EF4-FFF2-40B4-BE49-F238E27FC236}">
                <a16:creationId xmlns:a16="http://schemas.microsoft.com/office/drawing/2014/main" id="{1D1DBC3A-C1EF-604E-9B29-C2DCE04EBF1A}"/>
              </a:ext>
            </a:extLst>
          </p:cNvPr>
          <p:cNvGrpSpPr/>
          <p:nvPr/>
        </p:nvGrpSpPr>
        <p:grpSpPr>
          <a:xfrm>
            <a:off x="7735582" y="2655993"/>
            <a:ext cx="2232578" cy="1546013"/>
            <a:chOff x="4767377" y="4052661"/>
            <a:chExt cx="2232578" cy="1546013"/>
          </a:xfrm>
        </p:grpSpPr>
        <p:sp>
          <p:nvSpPr>
            <p:cNvPr id="25" name="Rectangle 24">
              <a:extLst>
                <a:ext uri="{FF2B5EF4-FFF2-40B4-BE49-F238E27FC236}">
                  <a16:creationId xmlns:a16="http://schemas.microsoft.com/office/drawing/2014/main" id="{3E5762A7-7F38-1246-A793-026941A09827}"/>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4DD257F-04AC-A24D-88FF-854FA5C23F73}"/>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8" name="Oval 27">
              <a:extLst>
                <a:ext uri="{FF2B5EF4-FFF2-40B4-BE49-F238E27FC236}">
                  <a16:creationId xmlns:a16="http://schemas.microsoft.com/office/drawing/2014/main" id="{5213C9E2-C074-8E41-9E2C-446108A88941}"/>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29" name="Oval 28">
              <a:extLst>
                <a:ext uri="{FF2B5EF4-FFF2-40B4-BE49-F238E27FC236}">
                  <a16:creationId xmlns:a16="http://schemas.microsoft.com/office/drawing/2014/main" id="{913FD273-2574-C542-9F35-9CFE224A851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37" name="Group 36">
            <a:extLst>
              <a:ext uri="{FF2B5EF4-FFF2-40B4-BE49-F238E27FC236}">
                <a16:creationId xmlns:a16="http://schemas.microsoft.com/office/drawing/2014/main" id="{B4C6C081-2C6E-1E43-B9F6-A82C83F1ED0E}"/>
              </a:ext>
            </a:extLst>
          </p:cNvPr>
          <p:cNvGrpSpPr/>
          <p:nvPr/>
        </p:nvGrpSpPr>
        <p:grpSpPr>
          <a:xfrm>
            <a:off x="2840161" y="946345"/>
            <a:ext cx="2232578" cy="1546013"/>
            <a:chOff x="4767377" y="4052661"/>
            <a:chExt cx="2232578" cy="1546013"/>
          </a:xfrm>
        </p:grpSpPr>
        <p:sp>
          <p:nvSpPr>
            <p:cNvPr id="39" name="Rectangle 38">
              <a:extLst>
                <a:ext uri="{FF2B5EF4-FFF2-40B4-BE49-F238E27FC236}">
                  <a16:creationId xmlns:a16="http://schemas.microsoft.com/office/drawing/2014/main" id="{1A0684AF-2511-514C-91BA-BD8A46356612}"/>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 name="Oval 41">
              <a:extLst>
                <a:ext uri="{FF2B5EF4-FFF2-40B4-BE49-F238E27FC236}">
                  <a16:creationId xmlns:a16="http://schemas.microsoft.com/office/drawing/2014/main" id="{A4CD347B-1249-3747-A32C-4791B7A9A54B}"/>
                </a:ext>
              </a:extLst>
            </p:cNvPr>
            <p:cNvSpPr/>
            <p:nvPr/>
          </p:nvSpPr>
          <p:spPr>
            <a:xfrm>
              <a:off x="4888424" y="4178676"/>
              <a:ext cx="956930" cy="894701"/>
            </a:xfrm>
            <a:prstGeom prst="ellipse">
              <a:avLst/>
            </a:prstGeom>
            <a:solidFill>
              <a:schemeClr val="accent5">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3" name="Group 42">
            <a:extLst>
              <a:ext uri="{FF2B5EF4-FFF2-40B4-BE49-F238E27FC236}">
                <a16:creationId xmlns:a16="http://schemas.microsoft.com/office/drawing/2014/main" id="{FD400D72-BB55-DA42-A849-2679F4F881B8}"/>
              </a:ext>
            </a:extLst>
          </p:cNvPr>
          <p:cNvGrpSpPr/>
          <p:nvPr/>
        </p:nvGrpSpPr>
        <p:grpSpPr>
          <a:xfrm>
            <a:off x="5285998" y="951794"/>
            <a:ext cx="2232578" cy="1546013"/>
            <a:chOff x="4767377" y="4052661"/>
            <a:chExt cx="2232578" cy="1546013"/>
          </a:xfrm>
        </p:grpSpPr>
        <p:sp>
          <p:nvSpPr>
            <p:cNvPr id="45" name="Rectangle 44">
              <a:extLst>
                <a:ext uri="{FF2B5EF4-FFF2-40B4-BE49-F238E27FC236}">
                  <a16:creationId xmlns:a16="http://schemas.microsoft.com/office/drawing/2014/main" id="{665AB2DC-1884-1A4F-9D27-A75E231E255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571910C9-E85C-F34E-821C-505E005A877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47" name="Group 46">
            <a:extLst>
              <a:ext uri="{FF2B5EF4-FFF2-40B4-BE49-F238E27FC236}">
                <a16:creationId xmlns:a16="http://schemas.microsoft.com/office/drawing/2014/main" id="{09EDCD50-7F99-844C-8766-60D6F9D51D9F}"/>
              </a:ext>
            </a:extLst>
          </p:cNvPr>
          <p:cNvGrpSpPr/>
          <p:nvPr/>
        </p:nvGrpSpPr>
        <p:grpSpPr>
          <a:xfrm>
            <a:off x="7735582" y="944862"/>
            <a:ext cx="2232578" cy="1546013"/>
            <a:chOff x="4767377" y="4052661"/>
            <a:chExt cx="2232578" cy="1546013"/>
          </a:xfrm>
        </p:grpSpPr>
        <p:sp>
          <p:nvSpPr>
            <p:cNvPr id="48" name="Rectangle 47">
              <a:extLst>
                <a:ext uri="{FF2B5EF4-FFF2-40B4-BE49-F238E27FC236}">
                  <a16:creationId xmlns:a16="http://schemas.microsoft.com/office/drawing/2014/main" id="{E368DA67-2AFE-0E43-80EA-66F03FB4F3E3}"/>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B6CBC9C4-4DEB-C64A-BD85-C7DF666460CF}"/>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0" name="Oval 49">
              <a:extLst>
                <a:ext uri="{FF2B5EF4-FFF2-40B4-BE49-F238E27FC236}">
                  <a16:creationId xmlns:a16="http://schemas.microsoft.com/office/drawing/2014/main" id="{CEE4A95F-75A8-CB44-9F15-22500210E001}"/>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1" name="Oval 50">
              <a:extLst>
                <a:ext uri="{FF2B5EF4-FFF2-40B4-BE49-F238E27FC236}">
                  <a16:creationId xmlns:a16="http://schemas.microsoft.com/office/drawing/2014/main" id="{E875A031-B991-5247-A959-A9BFB7F4D44C}"/>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52" name="Group 51">
            <a:extLst>
              <a:ext uri="{FF2B5EF4-FFF2-40B4-BE49-F238E27FC236}">
                <a16:creationId xmlns:a16="http://schemas.microsoft.com/office/drawing/2014/main" id="{5BB835E0-E918-4B47-8FF3-0E90E73033EC}"/>
              </a:ext>
            </a:extLst>
          </p:cNvPr>
          <p:cNvGrpSpPr/>
          <p:nvPr/>
        </p:nvGrpSpPr>
        <p:grpSpPr>
          <a:xfrm>
            <a:off x="2814266" y="2681151"/>
            <a:ext cx="2232578" cy="1546013"/>
            <a:chOff x="4767377" y="4052661"/>
            <a:chExt cx="2232578" cy="1546013"/>
          </a:xfrm>
          <a:solidFill>
            <a:schemeClr val="bg2">
              <a:lumMod val="75000"/>
            </a:schemeClr>
          </a:solidFill>
        </p:grpSpPr>
        <p:sp>
          <p:nvSpPr>
            <p:cNvPr id="53" name="Rectangle 52">
              <a:extLst>
                <a:ext uri="{FF2B5EF4-FFF2-40B4-BE49-F238E27FC236}">
                  <a16:creationId xmlns:a16="http://schemas.microsoft.com/office/drawing/2014/main" id="{1CD35338-02B7-4444-AE73-0BB9408F39C5}"/>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5546894-4B91-8C4D-AEC3-33A020D59A1B}"/>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1" name="Group 60">
            <a:extLst>
              <a:ext uri="{FF2B5EF4-FFF2-40B4-BE49-F238E27FC236}">
                <a16:creationId xmlns:a16="http://schemas.microsoft.com/office/drawing/2014/main" id="{D93D9072-B6CA-6644-AA28-2A9098C1461F}"/>
              </a:ext>
            </a:extLst>
          </p:cNvPr>
          <p:cNvGrpSpPr/>
          <p:nvPr/>
        </p:nvGrpSpPr>
        <p:grpSpPr>
          <a:xfrm>
            <a:off x="5290282" y="2661361"/>
            <a:ext cx="2232578" cy="1546013"/>
            <a:chOff x="4767377" y="4052661"/>
            <a:chExt cx="2232578" cy="1546013"/>
          </a:xfrm>
          <a:solidFill>
            <a:schemeClr val="bg2">
              <a:lumMod val="75000"/>
            </a:schemeClr>
          </a:solidFill>
        </p:grpSpPr>
        <p:sp>
          <p:nvSpPr>
            <p:cNvPr id="62" name="Rectangle 61">
              <a:extLst>
                <a:ext uri="{FF2B5EF4-FFF2-40B4-BE49-F238E27FC236}">
                  <a16:creationId xmlns:a16="http://schemas.microsoft.com/office/drawing/2014/main" id="{9DCEE113-2696-0145-8348-7FE168D534CB}"/>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B7ECB756-F51A-1145-AAC8-519557DD4A95}"/>
                </a:ext>
              </a:extLst>
            </p:cNvPr>
            <p:cNvSpPr/>
            <p:nvPr/>
          </p:nvSpPr>
          <p:spPr>
            <a:xfrm>
              <a:off x="5651736" y="4071017"/>
              <a:ext cx="956930" cy="894701"/>
            </a:xfrm>
            <a:prstGeom prst="ellipse">
              <a:avLst/>
            </a:prstGeom>
            <a:solidFill>
              <a:srgbClr val="43B1E5"/>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68" name="Group 67">
            <a:extLst>
              <a:ext uri="{FF2B5EF4-FFF2-40B4-BE49-F238E27FC236}">
                <a16:creationId xmlns:a16="http://schemas.microsoft.com/office/drawing/2014/main" id="{9CFA805F-DB59-0B4A-8A78-4A9543CE4BB7}"/>
              </a:ext>
            </a:extLst>
          </p:cNvPr>
          <p:cNvGrpSpPr/>
          <p:nvPr/>
        </p:nvGrpSpPr>
        <p:grpSpPr>
          <a:xfrm>
            <a:off x="392551" y="2660024"/>
            <a:ext cx="2232578" cy="1546013"/>
            <a:chOff x="4767377" y="4052661"/>
            <a:chExt cx="2232578" cy="1546013"/>
          </a:xfrm>
        </p:grpSpPr>
        <p:sp>
          <p:nvSpPr>
            <p:cNvPr id="69" name="Rectangle 68">
              <a:extLst>
                <a:ext uri="{FF2B5EF4-FFF2-40B4-BE49-F238E27FC236}">
                  <a16:creationId xmlns:a16="http://schemas.microsoft.com/office/drawing/2014/main" id="{4DD4FD44-B8D1-F24D-9799-46F6019D2806}"/>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0D01D16E-E2A8-C547-846B-97101C634B38}"/>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1" name="Oval 70">
              <a:extLst>
                <a:ext uri="{FF2B5EF4-FFF2-40B4-BE49-F238E27FC236}">
                  <a16:creationId xmlns:a16="http://schemas.microsoft.com/office/drawing/2014/main" id="{2ABBB2E2-0959-0E47-A041-AFA5092FFD2D}"/>
                </a:ext>
              </a:extLst>
            </p:cNvPr>
            <p:cNvSpPr/>
            <p:nvPr/>
          </p:nvSpPr>
          <p:spPr>
            <a:xfrm>
              <a:off x="5651736" y="4071017"/>
              <a:ext cx="956930" cy="894701"/>
            </a:xfrm>
            <a:prstGeom prst="ellipse">
              <a:avLst/>
            </a:prstGeom>
            <a:solidFill>
              <a:schemeClr val="accent5">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2" name="Oval 71">
              <a:extLst>
                <a:ext uri="{FF2B5EF4-FFF2-40B4-BE49-F238E27FC236}">
                  <a16:creationId xmlns:a16="http://schemas.microsoft.com/office/drawing/2014/main" id="{64764BD2-6A38-8F41-9FBD-20B2E4773A10}"/>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3" name="Group 72">
            <a:extLst>
              <a:ext uri="{FF2B5EF4-FFF2-40B4-BE49-F238E27FC236}">
                <a16:creationId xmlns:a16="http://schemas.microsoft.com/office/drawing/2014/main" id="{2900BE9A-222C-F34F-85D2-40911B1A0472}"/>
              </a:ext>
            </a:extLst>
          </p:cNvPr>
          <p:cNvGrpSpPr/>
          <p:nvPr/>
        </p:nvGrpSpPr>
        <p:grpSpPr>
          <a:xfrm>
            <a:off x="392551" y="4375961"/>
            <a:ext cx="2232578" cy="1546013"/>
            <a:chOff x="4767377" y="4052661"/>
            <a:chExt cx="2232578" cy="1546013"/>
          </a:xfrm>
        </p:grpSpPr>
        <p:sp>
          <p:nvSpPr>
            <p:cNvPr id="74" name="Rectangle 73">
              <a:extLst>
                <a:ext uri="{FF2B5EF4-FFF2-40B4-BE49-F238E27FC236}">
                  <a16:creationId xmlns:a16="http://schemas.microsoft.com/office/drawing/2014/main" id="{F4811ECF-3823-ED44-AEA5-2371CA47DA09}"/>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B086F7AE-DE56-A44C-A088-40C3EDD3B107}"/>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6" name="Oval 75">
              <a:extLst>
                <a:ext uri="{FF2B5EF4-FFF2-40B4-BE49-F238E27FC236}">
                  <a16:creationId xmlns:a16="http://schemas.microsoft.com/office/drawing/2014/main" id="{EE7C5E8D-1487-0A48-97B0-36ED785B2719}"/>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77" name="Oval 76">
              <a:extLst>
                <a:ext uri="{FF2B5EF4-FFF2-40B4-BE49-F238E27FC236}">
                  <a16:creationId xmlns:a16="http://schemas.microsoft.com/office/drawing/2014/main" id="{EC92B467-1749-3A4F-A91D-25A18BEFC8FA}"/>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78" name="Group 77">
            <a:extLst>
              <a:ext uri="{FF2B5EF4-FFF2-40B4-BE49-F238E27FC236}">
                <a16:creationId xmlns:a16="http://schemas.microsoft.com/office/drawing/2014/main" id="{44050444-3705-5D4C-ABA7-D11D5D6F7897}"/>
              </a:ext>
            </a:extLst>
          </p:cNvPr>
          <p:cNvGrpSpPr/>
          <p:nvPr/>
        </p:nvGrpSpPr>
        <p:grpSpPr>
          <a:xfrm>
            <a:off x="2801849" y="4379090"/>
            <a:ext cx="2232578" cy="1546013"/>
            <a:chOff x="4767377" y="4052661"/>
            <a:chExt cx="2232578" cy="1546013"/>
          </a:xfrm>
        </p:grpSpPr>
        <p:sp>
          <p:nvSpPr>
            <p:cNvPr id="79" name="Rectangle 78">
              <a:extLst>
                <a:ext uri="{FF2B5EF4-FFF2-40B4-BE49-F238E27FC236}">
                  <a16:creationId xmlns:a16="http://schemas.microsoft.com/office/drawing/2014/main" id="{B4225D62-651C-E042-9457-5FC58B68BF7D}"/>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0" name="Oval 79">
              <a:extLst>
                <a:ext uri="{FF2B5EF4-FFF2-40B4-BE49-F238E27FC236}">
                  <a16:creationId xmlns:a16="http://schemas.microsoft.com/office/drawing/2014/main" id="{8DE3E7A2-A59C-EF4D-A8F1-2F809E1812BD}"/>
                </a:ext>
              </a:extLst>
            </p:cNvPr>
            <p:cNvSpPr/>
            <p:nvPr/>
          </p:nvSpPr>
          <p:spPr>
            <a:xfrm>
              <a:off x="5405201" y="4573101"/>
              <a:ext cx="956930" cy="894701"/>
            </a:xfrm>
            <a:prstGeom prst="ellipse">
              <a:avLst/>
            </a:prstGeom>
            <a:solidFill>
              <a:schemeClr val="accent5">
                <a:lumMod val="20000"/>
                <a:lumOff val="8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4" name="Group 83">
            <a:extLst>
              <a:ext uri="{FF2B5EF4-FFF2-40B4-BE49-F238E27FC236}">
                <a16:creationId xmlns:a16="http://schemas.microsoft.com/office/drawing/2014/main" id="{84EDE78D-1420-644A-A249-B51C18E3444E}"/>
              </a:ext>
            </a:extLst>
          </p:cNvPr>
          <p:cNvGrpSpPr/>
          <p:nvPr/>
        </p:nvGrpSpPr>
        <p:grpSpPr>
          <a:xfrm>
            <a:off x="5247686" y="4379090"/>
            <a:ext cx="2232578" cy="1546013"/>
            <a:chOff x="4767377" y="4052661"/>
            <a:chExt cx="2232578" cy="1546013"/>
          </a:xfrm>
        </p:grpSpPr>
        <p:sp>
          <p:nvSpPr>
            <p:cNvPr id="85" name="Rectangle 84">
              <a:extLst>
                <a:ext uri="{FF2B5EF4-FFF2-40B4-BE49-F238E27FC236}">
                  <a16:creationId xmlns:a16="http://schemas.microsoft.com/office/drawing/2014/main" id="{CCFB8E6D-6782-ED49-81D5-CBF316D9E00F}"/>
                </a:ext>
              </a:extLst>
            </p:cNvPr>
            <p:cNvSpPr/>
            <p:nvPr/>
          </p:nvSpPr>
          <p:spPr>
            <a:xfrm>
              <a:off x="4767377" y="4052661"/>
              <a:ext cx="2232578" cy="1546013"/>
            </a:xfrm>
            <a:prstGeom prst="rect">
              <a:avLst/>
            </a:prstGeom>
            <a:solidFill>
              <a:schemeClr val="accent2">
                <a:lumMod val="20000"/>
                <a:lumOff val="8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6" name="Oval 85">
              <a:extLst>
                <a:ext uri="{FF2B5EF4-FFF2-40B4-BE49-F238E27FC236}">
                  <a16:creationId xmlns:a16="http://schemas.microsoft.com/office/drawing/2014/main" id="{C27F7A82-1FCE-304B-8ACB-A7E666821BFB}"/>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grpSp>
        <p:nvGrpSpPr>
          <p:cNvPr id="87" name="Group 86">
            <a:extLst>
              <a:ext uri="{FF2B5EF4-FFF2-40B4-BE49-F238E27FC236}">
                <a16:creationId xmlns:a16="http://schemas.microsoft.com/office/drawing/2014/main" id="{F75348C1-9D26-6F48-9BE6-726607348619}"/>
              </a:ext>
            </a:extLst>
          </p:cNvPr>
          <p:cNvGrpSpPr/>
          <p:nvPr/>
        </p:nvGrpSpPr>
        <p:grpSpPr>
          <a:xfrm>
            <a:off x="7735582" y="4375960"/>
            <a:ext cx="2232578" cy="1546013"/>
            <a:chOff x="4767377" y="4052661"/>
            <a:chExt cx="2232578" cy="1546013"/>
          </a:xfrm>
        </p:grpSpPr>
        <p:sp>
          <p:nvSpPr>
            <p:cNvPr id="88" name="Rectangle 87">
              <a:extLst>
                <a:ext uri="{FF2B5EF4-FFF2-40B4-BE49-F238E27FC236}">
                  <a16:creationId xmlns:a16="http://schemas.microsoft.com/office/drawing/2014/main" id="{DED9100E-8F98-5148-9C14-93BFF0D46B3C}"/>
                </a:ext>
              </a:extLst>
            </p:cNvPr>
            <p:cNvSpPr/>
            <p:nvPr/>
          </p:nvSpPr>
          <p:spPr>
            <a:xfrm>
              <a:off x="4767377" y="4052661"/>
              <a:ext cx="2232578" cy="1546013"/>
            </a:xfrm>
            <a:prstGeom prst="rect">
              <a:avLst/>
            </a:prstGeom>
            <a:solidFill>
              <a:schemeClr val="accent2">
                <a:lumMod val="60000"/>
                <a:lumOff val="40000"/>
              </a:schemeClr>
            </a:solidFill>
            <a:ln>
              <a:solidFill>
                <a:schemeClr val="bg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B555DEA0-F236-054B-BE33-D9C94CACB95F}"/>
                </a:ext>
              </a:extLst>
            </p:cNvPr>
            <p:cNvSpPr/>
            <p:nvPr/>
          </p:nvSpPr>
          <p:spPr>
            <a:xfrm>
              <a:off x="5405201" y="4573101"/>
              <a:ext cx="956930" cy="894701"/>
            </a:xfrm>
            <a:prstGeom prst="ellipse">
              <a:avLst/>
            </a:prstGeom>
            <a:solidFill>
              <a:schemeClr val="tx2">
                <a:lumMod val="40000"/>
                <a:lumOff val="60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0" name="Oval 89">
              <a:extLst>
                <a:ext uri="{FF2B5EF4-FFF2-40B4-BE49-F238E27FC236}">
                  <a16:creationId xmlns:a16="http://schemas.microsoft.com/office/drawing/2014/main" id="{91F19AE4-0FBE-CC4F-95CB-88FF24B4A43B}"/>
                </a:ext>
              </a:extLst>
            </p:cNvPr>
            <p:cNvSpPr/>
            <p:nvPr/>
          </p:nvSpPr>
          <p:spPr>
            <a:xfrm>
              <a:off x="5651736" y="4071017"/>
              <a:ext cx="956930" cy="894701"/>
            </a:xfrm>
            <a:prstGeom prst="ellipse">
              <a:avLst/>
            </a:prstGeom>
            <a:solidFill>
              <a:schemeClr val="accent3"/>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91" name="Oval 90">
              <a:extLst>
                <a:ext uri="{FF2B5EF4-FFF2-40B4-BE49-F238E27FC236}">
                  <a16:creationId xmlns:a16="http://schemas.microsoft.com/office/drawing/2014/main" id="{B69A9F52-5071-5C4E-8F83-E53E37E5C03E}"/>
                </a:ext>
              </a:extLst>
            </p:cNvPr>
            <p:cNvSpPr/>
            <p:nvPr/>
          </p:nvSpPr>
          <p:spPr>
            <a:xfrm>
              <a:off x="4888424" y="4178676"/>
              <a:ext cx="956930" cy="894701"/>
            </a:xfrm>
            <a:prstGeom prst="ellipse">
              <a:avLst/>
            </a:prstGeom>
            <a:solidFill>
              <a:schemeClr val="tx2">
                <a:lumMod val="75000"/>
              </a:schemeClr>
            </a:solidFill>
            <a:ln>
              <a:no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grpSp>
    </p:spTree>
    <p:extLst>
      <p:ext uri="{BB962C8B-B14F-4D97-AF65-F5344CB8AC3E}">
        <p14:creationId xmlns:p14="http://schemas.microsoft.com/office/powerpoint/2010/main" val="352008772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Tree>
    <p:extLst>
      <p:ext uri="{BB962C8B-B14F-4D97-AF65-F5344CB8AC3E}">
        <p14:creationId xmlns:p14="http://schemas.microsoft.com/office/powerpoint/2010/main" val="3273437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2"/>
          </p:nvPr>
        </p:nvSpPr>
        <p:spPr/>
        <p:txBody>
          <a:bodyPr/>
          <a:lstStyle/>
          <a:p>
            <a:r>
              <a:rPr lang="en-US" dirty="0"/>
              <a:t>Refactoring to supporting a different AMR library</a:t>
            </a:r>
          </a:p>
        </p:txBody>
      </p:sp>
      <p:sp>
        <p:nvSpPr>
          <p:cNvPr id="2" name="Title 1"/>
          <p:cNvSpPr>
            <a:spLocks noGrp="1"/>
          </p:cNvSpPr>
          <p:nvPr>
            <p:ph type="title"/>
          </p:nvPr>
        </p:nvSpPr>
        <p:spPr/>
        <p:txBody>
          <a:bodyPr/>
          <a:lstStyle/>
          <a:p>
            <a:r>
              <a:rPr lang="en-US" dirty="0"/>
              <a:t>A Real-World Example: FLASH to Flash-X</a:t>
            </a:r>
          </a:p>
        </p:txBody>
      </p:sp>
      <p:pic>
        <p:nvPicPr>
          <p:cNvPr id="9" name="Picture 8">
            <a:extLst>
              <a:ext uri="{FF2B5EF4-FFF2-40B4-BE49-F238E27FC236}">
                <a16:creationId xmlns:a16="http://schemas.microsoft.com/office/drawing/2014/main" id="{6F3ADAC1-15CD-8E44-946A-4A711DC4E27F}"/>
              </a:ext>
            </a:extLst>
          </p:cNvPr>
          <p:cNvPicPr>
            <a:picLocks noChangeAspect="1"/>
          </p:cNvPicPr>
          <p:nvPr/>
        </p:nvPicPr>
        <p:blipFill>
          <a:blip r:embed="rId3"/>
          <a:stretch>
            <a:fillRect/>
          </a:stretch>
        </p:blipFill>
        <p:spPr>
          <a:xfrm>
            <a:off x="5772231" y="2353796"/>
            <a:ext cx="4610100" cy="2616200"/>
          </a:xfrm>
          <a:prstGeom prst="rect">
            <a:avLst/>
          </a:prstGeom>
        </p:spPr>
      </p:pic>
      <p:sp>
        <p:nvSpPr>
          <p:cNvPr id="3" name="TextBox 2">
            <a:extLst>
              <a:ext uri="{FF2B5EF4-FFF2-40B4-BE49-F238E27FC236}">
                <a16:creationId xmlns:a16="http://schemas.microsoft.com/office/drawing/2014/main" id="{BCB57A9D-D6A7-6544-969C-564C5AE22E4E}"/>
              </a:ext>
            </a:extLst>
          </p:cNvPr>
          <p:cNvSpPr txBox="1"/>
          <p:nvPr/>
        </p:nvSpPr>
        <p:spPr>
          <a:xfrm>
            <a:off x="896910" y="1627079"/>
            <a:ext cx="3792618" cy="2870016"/>
          </a:xfrm>
          <a:prstGeom prst="rect">
            <a:avLst/>
          </a:prstGeom>
          <a:noFill/>
        </p:spPr>
        <p:txBody>
          <a:bodyPr wrap="square" rtlCol="0">
            <a:spAutoFit/>
          </a:bodyPr>
          <a:lstStyle/>
          <a:p>
            <a:endParaRPr lang="en-US" sz="1400" dirty="0"/>
          </a:p>
          <a:p>
            <a:endParaRPr lang="en-US" sz="1400" b="1" dirty="0"/>
          </a:p>
          <a:p>
            <a:r>
              <a:rPr lang="en-US" sz="1400" b="1" dirty="0"/>
              <a:t>Goal</a:t>
            </a:r>
            <a:r>
              <a:rPr lang="en-US" sz="1400" dirty="0"/>
              <a:t>: Replace Paramesh with </a:t>
            </a:r>
            <a:r>
              <a:rPr lang="en-US" sz="1400" dirty="0" err="1"/>
              <a:t>AMReX</a:t>
            </a:r>
            <a:endParaRPr lang="en-US" sz="1400" dirty="0"/>
          </a:p>
          <a:p>
            <a:endParaRPr lang="en-US" sz="1400" dirty="0"/>
          </a:p>
          <a:p>
            <a:r>
              <a:rPr lang="en-US" sz="1400" b="1" dirty="0"/>
              <a:t>Plan</a:t>
            </a:r>
            <a:r>
              <a:rPr lang="en-US" sz="1400" dirty="0"/>
              <a:t>: Getting there from here</a:t>
            </a:r>
          </a:p>
          <a:p>
            <a:pPr marL="285750" indent="-285750">
              <a:buFont typeface="Arial" panose="020B0604020202020204" pitchFamily="34" charset="0"/>
              <a:buChar char="•"/>
            </a:pPr>
            <a:r>
              <a:rPr lang="en-US" sz="1400" dirty="0"/>
              <a:t>On ramping</a:t>
            </a:r>
          </a:p>
          <a:p>
            <a:pPr marL="285750" indent="-285750">
              <a:buFont typeface="Arial" panose="020B0604020202020204" pitchFamily="34" charset="0"/>
              <a:buChar char="•"/>
            </a:pPr>
            <a:r>
              <a:rPr lang="en-US" sz="1400" dirty="0"/>
              <a:t>Design</a:t>
            </a:r>
          </a:p>
          <a:p>
            <a:pPr marL="285750" indent="-285750">
              <a:buFont typeface="Arial" panose="020B0604020202020204" pitchFamily="34" charset="0"/>
              <a:buChar char="•"/>
            </a:pPr>
            <a:r>
              <a:rPr lang="en-US" sz="1400" dirty="0"/>
              <a:t>Intermediate steps</a:t>
            </a:r>
          </a:p>
          <a:p>
            <a:pPr marL="285750" indent="-285750">
              <a:buFont typeface="Arial" panose="020B0604020202020204" pitchFamily="34" charset="0"/>
              <a:buChar char="•"/>
            </a:pPr>
            <a:r>
              <a:rPr lang="en-US" sz="1400" dirty="0"/>
              <a:t>Realizing the goal</a:t>
            </a:r>
          </a:p>
          <a:p>
            <a:pPr marL="285750" indent="-285750">
              <a:buFont typeface="Arial" panose="020B0604020202020204" pitchFamily="34" charset="0"/>
              <a:buChar char="•"/>
            </a:pPr>
            <a:endParaRPr lang="en-US" sz="1400" dirty="0"/>
          </a:p>
          <a:p>
            <a:pPr marL="285755" indent="-285755">
              <a:buFont typeface="Arial" panose="020B0604020202020204" pitchFamily="34" charset="0"/>
              <a:buChar char="•"/>
            </a:pPr>
            <a:endParaRPr lang="en-US" sz="1350" dirty="0"/>
          </a:p>
          <a:p>
            <a:endParaRPr lang="en-US" sz="1350" dirty="0"/>
          </a:p>
          <a:p>
            <a:endParaRPr lang="en-US" sz="1350" dirty="0"/>
          </a:p>
        </p:txBody>
      </p:sp>
      <p:sp>
        <p:nvSpPr>
          <p:cNvPr id="7" name="Content Placeholder 2">
            <a:extLst>
              <a:ext uri="{FF2B5EF4-FFF2-40B4-BE49-F238E27FC236}">
                <a16:creationId xmlns:a16="http://schemas.microsoft.com/office/drawing/2014/main" id="{E55DE92F-BBBF-0852-12B9-03CB4769B091}"/>
              </a:ext>
            </a:extLst>
          </p:cNvPr>
          <p:cNvSpPr>
            <a:spLocks noGrp="1"/>
          </p:cNvSpPr>
          <p:nvPr>
            <p:ph idx="1"/>
          </p:nvPr>
        </p:nvSpPr>
        <p:spPr>
          <a:xfrm>
            <a:off x="991443" y="3918032"/>
            <a:ext cx="4610100" cy="2103927"/>
          </a:xfrm>
        </p:spPr>
        <p:txBody>
          <a:bodyPr>
            <a:normAutofit fontScale="77500" lnSpcReduction="20000"/>
          </a:bodyPr>
          <a:lstStyle/>
          <a:p>
            <a:r>
              <a:rPr lang="en-US" dirty="0"/>
              <a:t>Cost estimation</a:t>
            </a:r>
          </a:p>
          <a:p>
            <a:pPr lvl="1"/>
            <a:r>
              <a:rPr lang="en-US" dirty="0"/>
              <a:t>Expected developer time </a:t>
            </a:r>
          </a:p>
          <a:p>
            <a:pPr lvl="1"/>
            <a:r>
              <a:rPr lang="en-US" dirty="0"/>
              <a:t>Extent of disruption in production schedules</a:t>
            </a:r>
          </a:p>
          <a:p>
            <a:r>
              <a:rPr lang="en-US" dirty="0"/>
              <a:t>Get a buy-in from the stakeholders</a:t>
            </a:r>
          </a:p>
          <a:p>
            <a:pPr lvl="1"/>
            <a:r>
              <a:rPr lang="en-US" dirty="0"/>
              <a:t>That includes the users</a:t>
            </a:r>
          </a:p>
          <a:p>
            <a:pPr lvl="1"/>
            <a:r>
              <a:rPr lang="en-US" dirty="0"/>
              <a:t>For both development time and disruption</a:t>
            </a:r>
          </a:p>
          <a:p>
            <a:pPr lvl="1"/>
            <a:endParaRPr lang="en-US" dirty="0"/>
          </a:p>
        </p:txBody>
      </p:sp>
    </p:spTree>
    <p:extLst>
      <p:ext uri="{BB962C8B-B14F-4D97-AF65-F5344CB8AC3E}">
        <p14:creationId xmlns:p14="http://schemas.microsoft.com/office/powerpoint/2010/main" val="38882151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6" name="Rectangle 5">
            <a:extLst>
              <a:ext uri="{FF2B5EF4-FFF2-40B4-BE49-F238E27FC236}">
                <a16:creationId xmlns:a16="http://schemas.microsoft.com/office/drawing/2014/main" id="{A5B6EE5A-1EFD-3246-8021-016544B18DC4}"/>
              </a:ext>
            </a:extLst>
          </p:cNvPr>
          <p:cNvSpPr/>
          <p:nvPr/>
        </p:nvSpPr>
        <p:spPr>
          <a:xfrm>
            <a:off x="2647506" y="3429000"/>
            <a:ext cx="3217235" cy="3324200"/>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Tree>
    <p:extLst>
      <p:ext uri="{BB962C8B-B14F-4D97-AF65-F5344CB8AC3E}">
        <p14:creationId xmlns:p14="http://schemas.microsoft.com/office/powerpoint/2010/main" val="1169802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Flash-X Refactoring : a mix of strategies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8" name="Rectangle 7">
            <a:extLst>
              <a:ext uri="{FF2B5EF4-FFF2-40B4-BE49-F238E27FC236}">
                <a16:creationId xmlns:a16="http://schemas.microsoft.com/office/drawing/2014/main" id="{536E88DB-86F6-D14F-86CE-50EC5CBFE3C4}"/>
              </a:ext>
            </a:extLst>
          </p:cNvPr>
          <p:cNvSpPr/>
          <p:nvPr/>
        </p:nvSpPr>
        <p:spPr>
          <a:xfrm>
            <a:off x="4000500" y="1123950"/>
            <a:ext cx="4114800"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41E1A88C-7D5F-454E-B32C-4F152E97D1F4}"/>
              </a:ext>
            </a:extLst>
          </p:cNvPr>
          <p:cNvSpPr txBox="1"/>
          <p:nvPr/>
        </p:nvSpPr>
        <p:spPr>
          <a:xfrm>
            <a:off x="4667692" y="3806951"/>
            <a:ext cx="1850067" cy="1431161"/>
          </a:xfrm>
          <a:prstGeom prst="rect">
            <a:avLst/>
          </a:prstGeom>
          <a:noFill/>
        </p:spPr>
        <p:txBody>
          <a:bodyPr wrap="square" lIns="118872" tIns="91440" rIns="118872" bIns="91440" rtlCol="0" anchor="ctr" anchorCtr="0">
            <a:spAutoFit/>
          </a:bodyPr>
          <a:lstStyle/>
          <a:p>
            <a:pPr algn="l">
              <a:lnSpc>
                <a:spcPct val="90000"/>
              </a:lnSpc>
            </a:pPr>
            <a:r>
              <a:rPr lang="en-US" dirty="0"/>
              <a:t>Part of a simpler environment for refactoring and testing </a:t>
            </a:r>
          </a:p>
        </p:txBody>
      </p:sp>
      <p:cxnSp>
        <p:nvCxnSpPr>
          <p:cNvPr id="5" name="Straight Arrow Connector 4">
            <a:extLst>
              <a:ext uri="{FF2B5EF4-FFF2-40B4-BE49-F238E27FC236}">
                <a16:creationId xmlns:a16="http://schemas.microsoft.com/office/drawing/2014/main" id="{E6813FCF-81D0-694A-8C12-CDF21FE4EC10}"/>
              </a:ext>
            </a:extLst>
          </p:cNvPr>
          <p:cNvCxnSpPr/>
          <p:nvPr/>
        </p:nvCxnSpPr>
        <p:spPr>
          <a:xfrm flipH="1">
            <a:off x="4000500" y="4614530"/>
            <a:ext cx="465174" cy="393405"/>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78708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CC29F18-C33A-FC47-857C-F1429336F1A3}"/>
              </a:ext>
            </a:extLst>
          </p:cNvPr>
          <p:cNvSpPr/>
          <p:nvPr/>
        </p:nvSpPr>
        <p:spPr>
          <a:xfrm>
            <a:off x="3912781" y="723849"/>
            <a:ext cx="2513785" cy="276307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50BBE552-F789-0048-9128-3AC76414B540}"/>
              </a:ext>
            </a:extLst>
          </p:cNvPr>
          <p:cNvSpPr/>
          <p:nvPr/>
        </p:nvSpPr>
        <p:spPr>
          <a:xfrm>
            <a:off x="5433236" y="3606958"/>
            <a:ext cx="404037" cy="1167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FAEF00C9-B5CB-A840-A75C-A027EEA846F7}"/>
              </a:ext>
            </a:extLst>
          </p:cNvPr>
          <p:cNvSpPr txBox="1"/>
          <p:nvPr/>
        </p:nvSpPr>
        <p:spPr>
          <a:xfrm>
            <a:off x="5955338" y="3474907"/>
            <a:ext cx="1885821" cy="1431161"/>
          </a:xfrm>
          <a:prstGeom prst="rect">
            <a:avLst/>
          </a:prstGeom>
          <a:noFill/>
        </p:spPr>
        <p:txBody>
          <a:bodyPr wrap="square" lIns="118872" tIns="91440" rIns="118872" bIns="91440" rtlCol="0" anchor="ctr" anchorCtr="0">
            <a:spAutoFit/>
          </a:bodyPr>
          <a:lstStyle/>
          <a:p>
            <a:pPr algn="l">
              <a:lnSpc>
                <a:spcPct val="90000"/>
              </a:lnSpc>
            </a:pPr>
            <a:r>
              <a:rPr lang="en-US" dirty="0"/>
              <a:t>built to resemble behavior expected by </a:t>
            </a:r>
            <a:r>
              <a:rPr lang="en-US" dirty="0" err="1"/>
              <a:t>AMReX</a:t>
            </a:r>
            <a:endParaRPr lang="en-US" dirty="0"/>
          </a:p>
        </p:txBody>
      </p:sp>
    </p:spTree>
    <p:extLst>
      <p:ext uri="{BB962C8B-B14F-4D97-AF65-F5344CB8AC3E}">
        <p14:creationId xmlns:p14="http://schemas.microsoft.com/office/powerpoint/2010/main" val="6585688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294A1392-E665-6D49-9DFC-CEBB383689E2}"/>
              </a:ext>
            </a:extLst>
          </p:cNvPr>
          <p:cNvSpPr/>
          <p:nvPr/>
        </p:nvSpPr>
        <p:spPr>
          <a:xfrm>
            <a:off x="5554663" y="1191192"/>
            <a:ext cx="4065588" cy="4831534"/>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Right Brace 2">
            <a:extLst>
              <a:ext uri="{FF2B5EF4-FFF2-40B4-BE49-F238E27FC236}">
                <a16:creationId xmlns:a16="http://schemas.microsoft.com/office/drawing/2014/main" id="{F0E705DA-B9AD-B54B-884B-9DA0139CD0EB}"/>
              </a:ext>
            </a:extLst>
          </p:cNvPr>
          <p:cNvSpPr/>
          <p:nvPr/>
        </p:nvSpPr>
        <p:spPr>
          <a:xfrm>
            <a:off x="5411972" y="2083981"/>
            <a:ext cx="350875" cy="134501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6FE48D63-01F4-3E4E-B9D2-57E10C8B8470}"/>
              </a:ext>
            </a:extLst>
          </p:cNvPr>
          <p:cNvSpPr txBox="1"/>
          <p:nvPr/>
        </p:nvSpPr>
        <p:spPr>
          <a:xfrm>
            <a:off x="5870207" y="2083981"/>
            <a:ext cx="1658680" cy="1431161"/>
          </a:xfrm>
          <a:prstGeom prst="rect">
            <a:avLst/>
          </a:prstGeom>
          <a:noFill/>
        </p:spPr>
        <p:txBody>
          <a:bodyPr wrap="square" lIns="118872" tIns="91440" rIns="118872" bIns="91440" rtlCol="0" anchor="ctr" anchorCtr="0">
            <a:spAutoFit/>
          </a:bodyPr>
          <a:lstStyle/>
          <a:p>
            <a:pPr algn="l">
              <a:lnSpc>
                <a:spcPct val="90000"/>
              </a:lnSpc>
            </a:pPr>
            <a:r>
              <a:rPr lang="en-US" dirty="0"/>
              <a:t>Refactored Grid interface made compatible with </a:t>
            </a:r>
            <a:r>
              <a:rPr lang="en-US" dirty="0" err="1"/>
              <a:t>AMReX</a:t>
            </a:r>
            <a:endParaRPr lang="en-US" dirty="0"/>
          </a:p>
        </p:txBody>
      </p:sp>
    </p:spTree>
    <p:extLst>
      <p:ext uri="{BB962C8B-B14F-4D97-AF65-F5344CB8AC3E}">
        <p14:creationId xmlns:p14="http://schemas.microsoft.com/office/powerpoint/2010/main" val="24408905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5" name="Rectangle 4">
            <a:extLst>
              <a:ext uri="{FF2B5EF4-FFF2-40B4-BE49-F238E27FC236}">
                <a16:creationId xmlns:a16="http://schemas.microsoft.com/office/drawing/2014/main" id="{992A2E56-3A04-9B4C-8536-E2223B95B046}"/>
              </a:ext>
            </a:extLst>
          </p:cNvPr>
          <p:cNvSpPr/>
          <p:nvPr/>
        </p:nvSpPr>
        <p:spPr>
          <a:xfrm>
            <a:off x="5543781" y="733183"/>
            <a:ext cx="1261056" cy="2695817"/>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28AF8A39-F555-CF4A-AF21-760F4EAF1E00}"/>
              </a:ext>
            </a:extLst>
          </p:cNvPr>
          <p:cNvSpPr txBox="1"/>
          <p:nvPr/>
        </p:nvSpPr>
        <p:spPr>
          <a:xfrm>
            <a:off x="7419902" y="3143783"/>
            <a:ext cx="1534945" cy="2179058"/>
          </a:xfrm>
          <a:prstGeom prst="rect">
            <a:avLst/>
          </a:prstGeom>
          <a:noFill/>
        </p:spPr>
        <p:txBody>
          <a:bodyPr wrap="square" lIns="118872" tIns="91440" rIns="118872" bIns="91440" rtlCol="0" anchor="ctr" anchorCtr="0">
            <a:spAutoFit/>
          </a:bodyPr>
          <a:lstStyle/>
          <a:p>
            <a:pPr algn="l">
              <a:lnSpc>
                <a:spcPct val="90000"/>
              </a:lnSpc>
            </a:pPr>
            <a:r>
              <a:rPr lang="en-US" dirty="0"/>
              <a:t>Bring back the real environment but turn off some features related to AMR</a:t>
            </a:r>
          </a:p>
        </p:txBody>
      </p:sp>
      <p:cxnSp>
        <p:nvCxnSpPr>
          <p:cNvPr id="7" name="Straight Arrow Connector 6">
            <a:extLst>
              <a:ext uri="{FF2B5EF4-FFF2-40B4-BE49-F238E27FC236}">
                <a16:creationId xmlns:a16="http://schemas.microsoft.com/office/drawing/2014/main" id="{EDCB1090-7BF0-6945-A5CA-88D0A664812F}"/>
              </a:ext>
            </a:extLst>
          </p:cNvPr>
          <p:cNvCxnSpPr/>
          <p:nvPr/>
        </p:nvCxnSpPr>
        <p:spPr>
          <a:xfrm flipH="1">
            <a:off x="6879265" y="4306186"/>
            <a:ext cx="425302" cy="393405"/>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54269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
        <p:nvSpPr>
          <p:cNvPr id="6" name="Rectangle 5">
            <a:extLst>
              <a:ext uri="{FF2B5EF4-FFF2-40B4-BE49-F238E27FC236}">
                <a16:creationId xmlns:a16="http://schemas.microsoft.com/office/drawing/2014/main" id="{8E90E2CD-7C5B-8947-8F33-968401F90289}"/>
              </a:ext>
            </a:extLst>
          </p:cNvPr>
          <p:cNvSpPr/>
          <p:nvPr/>
        </p:nvSpPr>
        <p:spPr>
          <a:xfrm>
            <a:off x="6994600" y="1061266"/>
            <a:ext cx="1787450" cy="4894218"/>
          </a:xfrm>
          <a:prstGeom prst="rect">
            <a:avLst/>
          </a:prstGeom>
          <a:solidFill>
            <a:schemeClr val="bg1"/>
          </a:solidFill>
          <a:ln>
            <a:noFill/>
          </a:ln>
          <a:effectLst>
            <a:outerShdw blurRad="44450" dist="27940" dir="5400000" algn="ctr">
              <a:schemeClr val="bg1">
                <a:alpha val="32000"/>
              </a:scheme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endParaRPr lang="en-US" sz="2000" dirty="0">
              <a:solidFill>
                <a:schemeClr val="bg1"/>
              </a:solidFill>
            </a:endParaRPr>
          </a:p>
        </p:txBody>
      </p:sp>
      <p:sp>
        <p:nvSpPr>
          <p:cNvPr id="3" name="TextBox 2">
            <a:extLst>
              <a:ext uri="{FF2B5EF4-FFF2-40B4-BE49-F238E27FC236}">
                <a16:creationId xmlns:a16="http://schemas.microsoft.com/office/drawing/2014/main" id="{9BFC18D9-DDA2-BC47-A0D3-8233412B6FA0}"/>
              </a:ext>
            </a:extLst>
          </p:cNvPr>
          <p:cNvSpPr txBox="1"/>
          <p:nvPr/>
        </p:nvSpPr>
        <p:spPr>
          <a:xfrm>
            <a:off x="7496038" y="2105386"/>
            <a:ext cx="1488558" cy="1680460"/>
          </a:xfrm>
          <a:prstGeom prst="rect">
            <a:avLst/>
          </a:prstGeom>
          <a:noFill/>
        </p:spPr>
        <p:txBody>
          <a:bodyPr wrap="square" lIns="118872" tIns="91440" rIns="118872" bIns="91440" rtlCol="0" anchor="ctr" anchorCtr="0">
            <a:spAutoFit/>
          </a:bodyPr>
          <a:lstStyle/>
          <a:p>
            <a:pPr algn="l">
              <a:lnSpc>
                <a:spcPct val="90000"/>
              </a:lnSpc>
            </a:pPr>
            <a:r>
              <a:rPr lang="en-US" dirty="0"/>
              <a:t>Turn on all AMR features needed in the final stage</a:t>
            </a:r>
          </a:p>
        </p:txBody>
      </p:sp>
      <p:cxnSp>
        <p:nvCxnSpPr>
          <p:cNvPr id="5" name="Straight Arrow Connector 4">
            <a:extLst>
              <a:ext uri="{FF2B5EF4-FFF2-40B4-BE49-F238E27FC236}">
                <a16:creationId xmlns:a16="http://schemas.microsoft.com/office/drawing/2014/main" id="{F14949D7-0F65-E748-898A-58EC12412C79}"/>
              </a:ext>
            </a:extLst>
          </p:cNvPr>
          <p:cNvCxnSpPr>
            <a:cxnSpLocks/>
          </p:cNvCxnSpPr>
          <p:nvPr/>
        </p:nvCxnSpPr>
        <p:spPr>
          <a:xfrm flipH="1" flipV="1">
            <a:off x="6783573" y="2456122"/>
            <a:ext cx="595422" cy="308343"/>
          </a:xfrm>
          <a:prstGeom prst="straightConnector1">
            <a:avLst/>
          </a:prstGeom>
          <a:ln w="2222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17359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D30512F-71BE-C842-A3D2-4229E91863BB}"/>
              </a:ext>
            </a:extLst>
          </p:cNvPr>
          <p:cNvSpPr>
            <a:spLocks noGrp="1"/>
          </p:cNvSpPr>
          <p:nvPr>
            <p:ph idx="1"/>
          </p:nvPr>
        </p:nvSpPr>
        <p:spPr>
          <a:xfrm>
            <a:off x="609443" y="1699995"/>
            <a:ext cx="5881298" cy="4422776"/>
          </a:xfrm>
        </p:spPr>
        <p:txBody>
          <a:bodyPr/>
          <a:lstStyle/>
          <a:p>
            <a:pPr marL="0" indent="0">
              <a:buNone/>
            </a:pPr>
            <a:r>
              <a:rPr lang="en-US" dirty="0">
                <a:solidFill>
                  <a:srgbClr val="FF0000"/>
                </a:solidFill>
              </a:rPr>
              <a:t>Definition: Refactoring is a disciplined technique for restructuring an existing body of code, altering its internal structure without changing its external behavior.</a:t>
            </a:r>
          </a:p>
          <a:p>
            <a:r>
              <a:rPr lang="en-US" dirty="0"/>
              <a:t>Different from development</a:t>
            </a:r>
          </a:p>
          <a:p>
            <a:pPr lvl="1"/>
            <a:r>
              <a:rPr lang="en-US" dirty="0"/>
              <a:t>You have a working code </a:t>
            </a:r>
          </a:p>
          <a:p>
            <a:pPr lvl="1"/>
            <a:r>
              <a:rPr lang="en-US" dirty="0"/>
              <a:t>You know and understand the behavior</a:t>
            </a:r>
          </a:p>
          <a:p>
            <a:pPr lvl="1"/>
            <a:r>
              <a:rPr lang="en-US" dirty="0"/>
              <a:t>You have a baseline that you can use for comparison</a:t>
            </a:r>
          </a:p>
          <a:p>
            <a:endParaRPr lang="en-US" dirty="0"/>
          </a:p>
          <a:p>
            <a:pPr lvl="1"/>
            <a:endParaRPr lang="en-US" dirty="0"/>
          </a:p>
          <a:p>
            <a:pPr lvl="2"/>
            <a:endParaRPr lang="en-US" dirty="0"/>
          </a:p>
        </p:txBody>
      </p:sp>
      <p:sp>
        <p:nvSpPr>
          <p:cNvPr id="2" name="Title 1"/>
          <p:cNvSpPr>
            <a:spLocks noGrp="1"/>
          </p:cNvSpPr>
          <p:nvPr>
            <p:ph type="title"/>
          </p:nvPr>
        </p:nvSpPr>
        <p:spPr/>
        <p:txBody>
          <a:bodyPr/>
          <a:lstStyle/>
          <a:p>
            <a:r>
              <a:rPr lang="en-US" dirty="0"/>
              <a:t>What is Refactoring </a:t>
            </a:r>
            <a:br>
              <a:rPr lang="en-US" dirty="0"/>
            </a:br>
            <a:endParaRPr lang="en-US" dirty="0"/>
          </a:p>
        </p:txBody>
      </p:sp>
      <p:sp>
        <p:nvSpPr>
          <p:cNvPr id="6" name="Content Placeholder 2">
            <a:extLst>
              <a:ext uri="{FF2B5EF4-FFF2-40B4-BE49-F238E27FC236}">
                <a16:creationId xmlns:a16="http://schemas.microsoft.com/office/drawing/2014/main" id="{A3969DB6-AB62-0A43-A6B7-8B07C828C355}"/>
              </a:ext>
            </a:extLst>
          </p:cNvPr>
          <p:cNvSpPr txBox="1">
            <a:spLocks/>
          </p:cNvSpPr>
          <p:nvPr/>
        </p:nvSpPr>
        <p:spPr bwMode="auto">
          <a:xfrm>
            <a:off x="6607828" y="1258433"/>
            <a:ext cx="4971554" cy="4204252"/>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endParaRPr lang="en-US" dirty="0"/>
          </a:p>
          <a:p>
            <a:r>
              <a:rPr lang="en-US" dirty="0"/>
              <a:t>General motivations</a:t>
            </a:r>
          </a:p>
          <a:p>
            <a:pPr lvl="1"/>
            <a:r>
              <a:rPr lang="en-US" dirty="0"/>
              <a:t>Modularity enhancement </a:t>
            </a:r>
          </a:p>
          <a:p>
            <a:pPr lvl="2"/>
            <a:r>
              <a:rPr lang="en-US" dirty="0"/>
              <a:t>Improve sustainability</a:t>
            </a:r>
          </a:p>
          <a:p>
            <a:pPr lvl="1"/>
            <a:r>
              <a:rPr lang="en-US" dirty="0"/>
              <a:t>Release to outside users</a:t>
            </a:r>
          </a:p>
          <a:p>
            <a:pPr lvl="2"/>
            <a:r>
              <a:rPr lang="en-US" dirty="0"/>
              <a:t>Easier to use and understand</a:t>
            </a:r>
          </a:p>
          <a:p>
            <a:pPr lvl="1"/>
            <a:r>
              <a:rPr lang="en-US" dirty="0"/>
              <a:t>Port to new platforms</a:t>
            </a:r>
          </a:p>
          <a:p>
            <a:pPr lvl="2"/>
            <a:r>
              <a:rPr lang="en-US" dirty="0"/>
              <a:t>Performance portability</a:t>
            </a:r>
          </a:p>
          <a:p>
            <a:pPr lvl="1"/>
            <a:r>
              <a:rPr lang="en-US" dirty="0"/>
              <a:t>Expand capabilities</a:t>
            </a:r>
          </a:p>
          <a:p>
            <a:pPr lvl="2"/>
            <a:r>
              <a:rPr lang="en-US" dirty="0"/>
              <a:t>Structural flexibility</a:t>
            </a:r>
          </a:p>
          <a:p>
            <a:pPr marL="0" indent="0">
              <a:buFont typeface="Arial" charset="0"/>
              <a:buNone/>
            </a:pPr>
            <a:endParaRPr lang="en-US" dirty="0"/>
          </a:p>
          <a:p>
            <a:pPr lvl="1"/>
            <a:endParaRPr lang="en-US" dirty="0"/>
          </a:p>
          <a:p>
            <a:pPr marL="684212" lvl="2" indent="0">
              <a:buFont typeface="Arial" charset="0"/>
              <a:buNone/>
            </a:pPr>
            <a:endParaRPr lang="en-US" dirty="0"/>
          </a:p>
        </p:txBody>
      </p:sp>
    </p:spTree>
    <p:extLst>
      <p:ext uri="{BB962C8B-B14F-4D97-AF65-F5344CB8AC3E}">
        <p14:creationId xmlns:p14="http://schemas.microsoft.com/office/powerpoint/2010/main" val="4067883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Steps in the Process</a:t>
            </a:r>
          </a:p>
        </p:txBody>
      </p:sp>
      <p:pic>
        <p:nvPicPr>
          <p:cNvPr id="10" name="Content Placeholder 6">
            <a:extLst>
              <a:ext uri="{FF2B5EF4-FFF2-40B4-BE49-F238E27FC236}">
                <a16:creationId xmlns:a16="http://schemas.microsoft.com/office/drawing/2014/main" id="{62426650-9F82-EB44-8ED8-BA2D3B851310}"/>
              </a:ext>
            </a:extLst>
          </p:cNvPr>
          <p:cNvPicPr>
            <a:picLocks noChangeAspect="1"/>
          </p:cNvPicPr>
          <p:nvPr/>
        </p:nvPicPr>
        <p:blipFill>
          <a:blip r:embed="rId2"/>
          <a:stretch>
            <a:fillRect/>
          </a:stretch>
        </p:blipFill>
        <p:spPr>
          <a:xfrm>
            <a:off x="1302460" y="1258433"/>
            <a:ext cx="6812840" cy="4697051"/>
          </a:xfrm>
          <a:prstGeom prst="rect">
            <a:avLst/>
          </a:prstGeom>
        </p:spPr>
      </p:pic>
    </p:spTree>
    <p:extLst>
      <p:ext uri="{BB962C8B-B14F-4D97-AF65-F5344CB8AC3E}">
        <p14:creationId xmlns:p14="http://schemas.microsoft.com/office/powerpoint/2010/main" val="61437220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026D64-CF81-4590-8E7D-51586DE803B8}"/>
              </a:ext>
            </a:extLst>
          </p:cNvPr>
          <p:cNvSpPr>
            <a:spLocks noGrp="1"/>
          </p:cNvSpPr>
          <p:nvPr>
            <p:ph type="title"/>
          </p:nvPr>
        </p:nvSpPr>
        <p:spPr>
          <a:xfrm>
            <a:off x="365760" y="411480"/>
            <a:ext cx="11372473" cy="914400"/>
          </a:xfrm>
        </p:spPr>
        <p:txBody>
          <a:bodyPr/>
          <a:lstStyle/>
          <a:p>
            <a:r>
              <a:rPr lang="en-US"/>
              <a:t>To Have a Good </a:t>
            </a:r>
            <a:r>
              <a:rPr lang="en-US" dirty="0"/>
              <a:t>O</a:t>
            </a:r>
            <a:r>
              <a:rPr lang="en-US"/>
              <a:t>utcome from Refactoring</a:t>
            </a:r>
            <a:endParaRPr lang="en-US" dirty="0"/>
          </a:p>
        </p:txBody>
      </p:sp>
      <p:sp>
        <p:nvSpPr>
          <p:cNvPr id="4" name="Content Placeholder 3">
            <a:extLst>
              <a:ext uri="{FF2B5EF4-FFF2-40B4-BE49-F238E27FC236}">
                <a16:creationId xmlns:a16="http://schemas.microsoft.com/office/drawing/2014/main" id="{F0098609-3DB0-410A-ACC1-6699EBD68CF4}"/>
              </a:ext>
            </a:extLst>
          </p:cNvPr>
          <p:cNvSpPr>
            <a:spLocks noGrp="1"/>
          </p:cNvSpPr>
          <p:nvPr>
            <p:ph idx="1"/>
          </p:nvPr>
        </p:nvSpPr>
        <p:spPr>
          <a:xfrm>
            <a:off x="365760" y="1737360"/>
            <a:ext cx="11369809" cy="4047778"/>
          </a:xfrm>
        </p:spPr>
        <p:txBody>
          <a:bodyPr/>
          <a:lstStyle/>
          <a:p>
            <a:pPr marL="457200" indent="-457200">
              <a:buFont typeface="+mj-lt"/>
              <a:buAutoNum type="arabicPeriod"/>
            </a:pPr>
            <a:r>
              <a:rPr lang="en-US" dirty="0"/>
              <a:t>Know why</a:t>
            </a:r>
          </a:p>
          <a:p>
            <a:pPr marL="457200" indent="-457200">
              <a:buFont typeface="+mj-lt"/>
              <a:buAutoNum type="arabicPeriod"/>
            </a:pPr>
            <a:r>
              <a:rPr lang="en-US" dirty="0"/>
              <a:t>Know how much</a:t>
            </a:r>
          </a:p>
          <a:p>
            <a:pPr marL="457200" indent="-457200">
              <a:buFont typeface="+mj-lt"/>
              <a:buAutoNum type="arabicPeriod"/>
            </a:pPr>
            <a:r>
              <a:rPr lang="en-US" dirty="0"/>
              <a:t>Know the cost</a:t>
            </a:r>
          </a:p>
          <a:p>
            <a:pPr marL="457200" indent="-457200">
              <a:buFont typeface="+mj-lt"/>
              <a:buAutoNum type="arabicPeriod"/>
            </a:pPr>
            <a:r>
              <a:rPr lang="en-US" dirty="0"/>
              <a:t>Plan</a:t>
            </a:r>
          </a:p>
          <a:p>
            <a:pPr marL="457200" indent="-457200">
              <a:buFont typeface="+mj-lt"/>
              <a:buAutoNum type="arabicPeriod"/>
            </a:pPr>
            <a:r>
              <a:rPr lang="en-US" dirty="0"/>
              <a:t>Have strong testing and verification</a:t>
            </a:r>
          </a:p>
          <a:p>
            <a:pPr marL="457200" indent="-457200">
              <a:buFont typeface="+mj-lt"/>
              <a:buAutoNum type="arabicPeriod"/>
            </a:pPr>
            <a:r>
              <a:rPr lang="en-US" dirty="0"/>
              <a:t>Get buy-in from stakeholders</a:t>
            </a:r>
          </a:p>
        </p:txBody>
      </p:sp>
    </p:spTree>
    <p:extLst>
      <p:ext uri="{BB962C8B-B14F-4D97-AF65-F5344CB8AC3E}">
        <p14:creationId xmlns:p14="http://schemas.microsoft.com/office/powerpoint/2010/main" val="2352381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3525866720"/>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7003532"/>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1844700947"/>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690299EC-CCA2-6A44-A9C8-5B8C7D631B69}"/>
              </a:ext>
            </a:extLst>
          </p:cNvPr>
          <p:cNvSpPr/>
          <p:nvPr/>
        </p:nvSpPr>
        <p:spPr>
          <a:xfrm>
            <a:off x="1347118" y="2468188"/>
            <a:ext cx="1351722"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START</a:t>
            </a:r>
          </a:p>
        </p:txBody>
      </p:sp>
      <p:sp>
        <p:nvSpPr>
          <p:cNvPr id="6" name="Oval 5">
            <a:extLst>
              <a:ext uri="{FF2B5EF4-FFF2-40B4-BE49-F238E27FC236}">
                <a16:creationId xmlns:a16="http://schemas.microsoft.com/office/drawing/2014/main" id="{3CC2B641-3BBD-3747-B143-E1FD0EBB301D}"/>
              </a:ext>
            </a:extLst>
          </p:cNvPr>
          <p:cNvSpPr/>
          <p:nvPr/>
        </p:nvSpPr>
        <p:spPr>
          <a:xfrm>
            <a:off x="8868939" y="3638490"/>
            <a:ext cx="1436646" cy="745435"/>
          </a:xfrm>
          <a:prstGeom prst="ellipse">
            <a:avLst/>
          </a:prstGeom>
          <a:solidFill>
            <a:schemeClr val="accent3"/>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SUCCESS</a:t>
            </a:r>
          </a:p>
        </p:txBody>
      </p:sp>
      <p:sp>
        <p:nvSpPr>
          <p:cNvPr id="4" name="Rectangle 3">
            <a:extLst>
              <a:ext uri="{FF2B5EF4-FFF2-40B4-BE49-F238E27FC236}">
                <a16:creationId xmlns:a16="http://schemas.microsoft.com/office/drawing/2014/main" id="{73C94ABD-76B5-164E-804C-61A0F44E4F72}"/>
              </a:ext>
            </a:extLst>
          </p:cNvPr>
          <p:cNvSpPr/>
          <p:nvPr/>
        </p:nvSpPr>
        <p:spPr>
          <a:xfrm>
            <a:off x="6858788" y="2538788"/>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INTEGRATION TEST</a:t>
            </a:r>
          </a:p>
        </p:txBody>
      </p:sp>
      <p:sp>
        <p:nvSpPr>
          <p:cNvPr id="8" name="Rectangle 7">
            <a:extLst>
              <a:ext uri="{FF2B5EF4-FFF2-40B4-BE49-F238E27FC236}">
                <a16:creationId xmlns:a16="http://schemas.microsoft.com/office/drawing/2014/main" id="{9573A2D9-24AD-6C40-8C42-F23592225510}"/>
              </a:ext>
            </a:extLst>
          </p:cNvPr>
          <p:cNvSpPr/>
          <p:nvPr/>
        </p:nvSpPr>
        <p:spPr>
          <a:xfrm>
            <a:off x="3196086" y="3632433"/>
            <a:ext cx="1371600" cy="676089"/>
          </a:xfrm>
          <a:prstGeom prst="rect">
            <a:avLst/>
          </a:prstGeom>
          <a:solidFill>
            <a:schemeClr val="accent2"/>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REGRESSION/UNIT TEST</a:t>
            </a:r>
          </a:p>
        </p:txBody>
      </p:sp>
      <p:sp>
        <p:nvSpPr>
          <p:cNvPr id="9" name="Rectangle 8">
            <a:extLst>
              <a:ext uri="{FF2B5EF4-FFF2-40B4-BE49-F238E27FC236}">
                <a16:creationId xmlns:a16="http://schemas.microsoft.com/office/drawing/2014/main" id="{CE2108CE-6C3A-8A49-96F1-373668921B6B}"/>
              </a:ext>
            </a:extLst>
          </p:cNvPr>
          <p:cNvSpPr/>
          <p:nvPr/>
        </p:nvSpPr>
        <p:spPr>
          <a:xfrm>
            <a:off x="3196086" y="2525793"/>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FIX</a:t>
            </a:r>
          </a:p>
        </p:txBody>
      </p:sp>
      <p:sp>
        <p:nvSpPr>
          <p:cNvPr id="10" name="Rectangle 9">
            <a:extLst>
              <a:ext uri="{FF2B5EF4-FFF2-40B4-BE49-F238E27FC236}">
                <a16:creationId xmlns:a16="http://schemas.microsoft.com/office/drawing/2014/main" id="{7E017335-9C7D-FD4A-97F1-06E8AC064FC0}"/>
              </a:ext>
            </a:extLst>
          </p:cNvPr>
          <p:cNvSpPr/>
          <p:nvPr/>
        </p:nvSpPr>
        <p:spPr>
          <a:xfrm>
            <a:off x="1347118" y="3632434"/>
            <a:ext cx="1371600" cy="676089"/>
          </a:xfrm>
          <a:prstGeom prst="rect">
            <a:avLst/>
          </a:prstGeom>
          <a:solidFill>
            <a:schemeClr val="bg2">
              <a:lumMod val="85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REFACTOR</a:t>
            </a:r>
          </a:p>
        </p:txBody>
      </p:sp>
      <p:sp>
        <p:nvSpPr>
          <p:cNvPr id="5" name="Diamond 4">
            <a:extLst>
              <a:ext uri="{FF2B5EF4-FFF2-40B4-BE49-F238E27FC236}">
                <a16:creationId xmlns:a16="http://schemas.microsoft.com/office/drawing/2014/main" id="{61E16F02-70EF-E245-9409-FD346451B52B}"/>
              </a:ext>
            </a:extLst>
          </p:cNvPr>
          <p:cNvSpPr/>
          <p:nvPr/>
        </p:nvSpPr>
        <p:spPr>
          <a:xfrm>
            <a:off x="8833710" y="2555119"/>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sp>
        <p:nvSpPr>
          <p:cNvPr id="12" name="Diamond 11">
            <a:extLst>
              <a:ext uri="{FF2B5EF4-FFF2-40B4-BE49-F238E27FC236}">
                <a16:creationId xmlns:a16="http://schemas.microsoft.com/office/drawing/2014/main" id="{E25C2767-74CC-C348-A13C-4B2194358763}"/>
              </a:ext>
            </a:extLst>
          </p:cNvPr>
          <p:cNvSpPr/>
          <p:nvPr/>
        </p:nvSpPr>
        <p:spPr>
          <a:xfrm>
            <a:off x="6793742" y="3661950"/>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DONE</a:t>
            </a:r>
          </a:p>
        </p:txBody>
      </p:sp>
      <p:sp>
        <p:nvSpPr>
          <p:cNvPr id="13" name="Diamond 12">
            <a:extLst>
              <a:ext uri="{FF2B5EF4-FFF2-40B4-BE49-F238E27FC236}">
                <a16:creationId xmlns:a16="http://schemas.microsoft.com/office/drawing/2014/main" id="{B927D061-CC43-9C4B-AC50-F67CA02BD96C}"/>
              </a:ext>
            </a:extLst>
          </p:cNvPr>
          <p:cNvSpPr/>
          <p:nvPr/>
        </p:nvSpPr>
        <p:spPr>
          <a:xfrm>
            <a:off x="4929868" y="3647191"/>
            <a:ext cx="1501692" cy="646572"/>
          </a:xfrm>
          <a:prstGeom prst="diamond">
            <a:avLst/>
          </a:prstGeom>
          <a:solidFill>
            <a:schemeClr val="accent5">
              <a:lumMod val="40000"/>
              <a:lumOff val="60000"/>
            </a:schemeClr>
          </a:solidFill>
          <a:ln w="38100">
            <a:solidFill>
              <a:schemeClr val="tx1"/>
            </a:solidFill>
          </a:ln>
          <a:effectLst>
            <a:outerShdw blurRad="44450" dist="27940" dir="5400000" algn="ctr">
              <a:srgbClr val="000000">
                <a:alpha val="32000"/>
              </a:srgbClr>
            </a:outerShdw>
          </a:effectLst>
        </p:spPr>
        <p:txBody>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p>
            <a:pPr algn="ctr">
              <a:lnSpc>
                <a:spcPct val="90000"/>
              </a:lnSpc>
            </a:pPr>
            <a:r>
              <a:rPr lang="en-US" sz="1200" dirty="0">
                <a:latin typeface="+mj-lt"/>
              </a:rPr>
              <a:t>PASS</a:t>
            </a:r>
          </a:p>
        </p:txBody>
      </p:sp>
      <p:cxnSp>
        <p:nvCxnSpPr>
          <p:cNvPr id="14" name="Straight Arrow Connector 13">
            <a:extLst>
              <a:ext uri="{FF2B5EF4-FFF2-40B4-BE49-F238E27FC236}">
                <a16:creationId xmlns:a16="http://schemas.microsoft.com/office/drawing/2014/main" id="{58E23F11-4C9A-7A46-99FF-0AFAB9BB6850}"/>
              </a:ext>
            </a:extLst>
          </p:cNvPr>
          <p:cNvCxnSpPr>
            <a:cxnSpLocks/>
            <a:stCxn id="3" idx="4"/>
            <a:endCxn id="10" idx="0"/>
          </p:cNvCxnSpPr>
          <p:nvPr/>
        </p:nvCxnSpPr>
        <p:spPr>
          <a:xfrm>
            <a:off x="2022979" y="3213623"/>
            <a:ext cx="9939" cy="4188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864282F-50DD-104D-BB62-A2C061551EA0}"/>
              </a:ext>
            </a:extLst>
          </p:cNvPr>
          <p:cNvCxnSpPr>
            <a:cxnSpLocks/>
            <a:stCxn id="10" idx="3"/>
            <a:endCxn id="8" idx="1"/>
          </p:cNvCxnSpPr>
          <p:nvPr/>
        </p:nvCxnSpPr>
        <p:spPr>
          <a:xfrm flipV="1">
            <a:off x="2718718" y="3970478"/>
            <a:ext cx="477368"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F6B07EC7-B9A0-B542-B0F5-0D8FD9936DBE}"/>
              </a:ext>
            </a:extLst>
          </p:cNvPr>
          <p:cNvCxnSpPr>
            <a:cxnSpLocks/>
            <a:stCxn id="8" idx="3"/>
            <a:endCxn id="13" idx="1"/>
          </p:cNvCxnSpPr>
          <p:nvPr/>
        </p:nvCxnSpPr>
        <p:spPr>
          <a:xfrm flipV="1">
            <a:off x="4567686" y="3970477"/>
            <a:ext cx="362182" cy="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EF17202-42AB-D349-9287-7D4B3ABE246B}"/>
              </a:ext>
            </a:extLst>
          </p:cNvPr>
          <p:cNvCxnSpPr>
            <a:cxnSpLocks/>
            <a:endCxn id="12" idx="1"/>
          </p:cNvCxnSpPr>
          <p:nvPr/>
        </p:nvCxnSpPr>
        <p:spPr>
          <a:xfrm>
            <a:off x="6431560" y="3985236"/>
            <a:ext cx="36218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4D098AD-ADC5-0E48-93DB-5AD4FF5478B0}"/>
              </a:ext>
            </a:extLst>
          </p:cNvPr>
          <p:cNvCxnSpPr>
            <a:cxnSpLocks/>
            <a:stCxn id="12" idx="0"/>
            <a:endCxn id="4" idx="2"/>
          </p:cNvCxnSpPr>
          <p:nvPr/>
        </p:nvCxnSpPr>
        <p:spPr>
          <a:xfrm flipV="1">
            <a:off x="7544588" y="3214877"/>
            <a:ext cx="0" cy="44707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6C6F285-74D6-2E49-B4E3-7036F6A1295D}"/>
              </a:ext>
            </a:extLst>
          </p:cNvPr>
          <p:cNvCxnSpPr>
            <a:cxnSpLocks/>
            <a:stCxn id="4" idx="3"/>
            <a:endCxn id="5" idx="1"/>
          </p:cNvCxnSpPr>
          <p:nvPr/>
        </p:nvCxnSpPr>
        <p:spPr>
          <a:xfrm>
            <a:off x="8230388" y="2876833"/>
            <a:ext cx="603322" cy="157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4DADAD6-9AC1-BD45-9260-F1BD0D198231}"/>
              </a:ext>
            </a:extLst>
          </p:cNvPr>
          <p:cNvCxnSpPr>
            <a:cxnSpLocks/>
            <a:stCxn id="5" idx="2"/>
            <a:endCxn id="6" idx="0"/>
          </p:cNvCxnSpPr>
          <p:nvPr/>
        </p:nvCxnSpPr>
        <p:spPr>
          <a:xfrm>
            <a:off x="9584556" y="3201691"/>
            <a:ext cx="2706" cy="43679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a:extLst>
              <a:ext uri="{FF2B5EF4-FFF2-40B4-BE49-F238E27FC236}">
                <a16:creationId xmlns:a16="http://schemas.microsoft.com/office/drawing/2014/main" id="{31EE7EC0-3201-9F4C-BF7C-2A977C79757E}"/>
              </a:ext>
            </a:extLst>
          </p:cNvPr>
          <p:cNvCxnSpPr>
            <a:cxnSpLocks/>
            <a:stCxn id="13" idx="0"/>
            <a:endCxn id="9" idx="3"/>
          </p:cNvCxnSpPr>
          <p:nvPr/>
        </p:nvCxnSpPr>
        <p:spPr>
          <a:xfrm rot="16200000" flipV="1">
            <a:off x="4732524" y="2699001"/>
            <a:ext cx="783353" cy="1113028"/>
          </a:xfrm>
          <a:prstGeom prst="bentConnector2">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a:extLst>
              <a:ext uri="{FF2B5EF4-FFF2-40B4-BE49-F238E27FC236}">
                <a16:creationId xmlns:a16="http://schemas.microsoft.com/office/drawing/2014/main" id="{02581965-0743-CC47-A581-E6F09B1FA5F5}"/>
              </a:ext>
            </a:extLst>
          </p:cNvPr>
          <p:cNvCxnSpPr>
            <a:cxnSpLocks/>
            <a:stCxn id="5" idx="0"/>
            <a:endCxn id="9" idx="0"/>
          </p:cNvCxnSpPr>
          <p:nvPr/>
        </p:nvCxnSpPr>
        <p:spPr>
          <a:xfrm rot="16200000" flipV="1">
            <a:off x="6718558" y="-310879"/>
            <a:ext cx="29326" cy="5702670"/>
          </a:xfrm>
          <a:prstGeom prst="bentConnector3">
            <a:avLst>
              <a:gd name="adj1" fmla="val 879513"/>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A965197-C037-5344-948D-0BE4A06D00CC}"/>
              </a:ext>
            </a:extLst>
          </p:cNvPr>
          <p:cNvCxnSpPr>
            <a:stCxn id="9" idx="2"/>
            <a:endCxn id="8" idx="0"/>
          </p:cNvCxnSpPr>
          <p:nvPr/>
        </p:nvCxnSpPr>
        <p:spPr>
          <a:xfrm>
            <a:off x="3881886" y="3201882"/>
            <a:ext cx="0" cy="43055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CD920185-A2F8-394F-8796-320ED51FBF46}"/>
              </a:ext>
            </a:extLst>
          </p:cNvPr>
          <p:cNvSpPr txBox="1"/>
          <p:nvPr/>
        </p:nvSpPr>
        <p:spPr>
          <a:xfrm>
            <a:off x="6258046" y="4025057"/>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1" name="TextBox 40">
            <a:extLst>
              <a:ext uri="{FF2B5EF4-FFF2-40B4-BE49-F238E27FC236}">
                <a16:creationId xmlns:a16="http://schemas.microsoft.com/office/drawing/2014/main" id="{CF4DFCD2-1382-F84C-9E2C-A16C34564670}"/>
              </a:ext>
            </a:extLst>
          </p:cNvPr>
          <p:cNvSpPr txBox="1"/>
          <p:nvPr/>
        </p:nvSpPr>
        <p:spPr>
          <a:xfrm>
            <a:off x="7485357" y="3303411"/>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3" name="TextBox 42">
            <a:extLst>
              <a:ext uri="{FF2B5EF4-FFF2-40B4-BE49-F238E27FC236}">
                <a16:creationId xmlns:a16="http://schemas.microsoft.com/office/drawing/2014/main" id="{7D8F6285-E2BE-724E-8A73-DF71CAE16A81}"/>
              </a:ext>
            </a:extLst>
          </p:cNvPr>
          <p:cNvSpPr txBox="1"/>
          <p:nvPr/>
        </p:nvSpPr>
        <p:spPr>
          <a:xfrm>
            <a:off x="9554664" y="3227473"/>
            <a:ext cx="547842"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YES</a:t>
            </a:r>
          </a:p>
        </p:txBody>
      </p:sp>
      <p:sp>
        <p:nvSpPr>
          <p:cNvPr id="45" name="TextBox 44">
            <a:extLst>
              <a:ext uri="{FF2B5EF4-FFF2-40B4-BE49-F238E27FC236}">
                <a16:creationId xmlns:a16="http://schemas.microsoft.com/office/drawing/2014/main" id="{E93AD509-40DA-E84D-8CA3-156239135046}"/>
              </a:ext>
            </a:extLst>
          </p:cNvPr>
          <p:cNvSpPr txBox="1"/>
          <p:nvPr/>
        </p:nvSpPr>
        <p:spPr>
          <a:xfrm>
            <a:off x="7528808" y="4305367"/>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6" name="TextBox 45">
            <a:extLst>
              <a:ext uri="{FF2B5EF4-FFF2-40B4-BE49-F238E27FC236}">
                <a16:creationId xmlns:a16="http://schemas.microsoft.com/office/drawing/2014/main" id="{52EAAFBD-D859-E246-9C51-B5B05D65A9BC}"/>
              </a:ext>
            </a:extLst>
          </p:cNvPr>
          <p:cNvSpPr txBox="1"/>
          <p:nvPr/>
        </p:nvSpPr>
        <p:spPr>
          <a:xfrm>
            <a:off x="5719869" y="3308408"/>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sp>
        <p:nvSpPr>
          <p:cNvPr id="47" name="TextBox 46">
            <a:extLst>
              <a:ext uri="{FF2B5EF4-FFF2-40B4-BE49-F238E27FC236}">
                <a16:creationId xmlns:a16="http://schemas.microsoft.com/office/drawing/2014/main" id="{D72AEF35-9557-A64D-86F9-245E5D296A62}"/>
              </a:ext>
            </a:extLst>
          </p:cNvPr>
          <p:cNvSpPr txBox="1"/>
          <p:nvPr/>
        </p:nvSpPr>
        <p:spPr>
          <a:xfrm>
            <a:off x="9535059" y="2280823"/>
            <a:ext cx="470898" cy="350865"/>
          </a:xfrm>
          <a:prstGeom prst="rect">
            <a:avLst/>
          </a:prstGeom>
          <a:noFill/>
        </p:spPr>
        <p:txBody>
          <a:bodyPr wrap="none" lIns="118872" tIns="91440" rIns="118872" bIns="91440" rtlCol="0" anchor="ctr" anchorCtr="0">
            <a:spAutoFit/>
          </a:bodyPr>
          <a:lstStyle/>
          <a:p>
            <a:pPr algn="l">
              <a:lnSpc>
                <a:spcPct val="90000"/>
              </a:lnSpc>
            </a:pPr>
            <a:r>
              <a:rPr lang="en-US" sz="1200" dirty="0">
                <a:latin typeface="+mj-lt"/>
              </a:rPr>
              <a:t>NO</a:t>
            </a:r>
          </a:p>
        </p:txBody>
      </p:sp>
      <p:cxnSp>
        <p:nvCxnSpPr>
          <p:cNvPr id="44" name="Elbow Connector 43">
            <a:extLst>
              <a:ext uri="{FF2B5EF4-FFF2-40B4-BE49-F238E27FC236}">
                <a16:creationId xmlns:a16="http://schemas.microsoft.com/office/drawing/2014/main" id="{7FAB2AC6-7DA0-E741-A129-59695DBC13A3}"/>
              </a:ext>
            </a:extLst>
          </p:cNvPr>
          <p:cNvCxnSpPr>
            <a:stCxn id="12" idx="2"/>
            <a:endCxn id="10" idx="2"/>
          </p:cNvCxnSpPr>
          <p:nvPr/>
        </p:nvCxnSpPr>
        <p:spPr>
          <a:xfrm rot="5400000">
            <a:off x="4788753" y="1552687"/>
            <a:ext cx="1" cy="5511670"/>
          </a:xfrm>
          <a:prstGeom prst="bentConnector3">
            <a:avLst>
              <a:gd name="adj1" fmla="val 22860100000"/>
            </a:avLst>
          </a:prstGeom>
          <a:ln w="34925">
            <a:tailEnd type="triangle"/>
          </a:ln>
        </p:spPr>
        <p:style>
          <a:lnRef idx="1">
            <a:schemeClr val="accent1"/>
          </a:lnRef>
          <a:fillRef idx="0">
            <a:schemeClr val="accent1"/>
          </a:fillRef>
          <a:effectRef idx="0">
            <a:schemeClr val="accent1"/>
          </a:effectRef>
          <a:fontRef idx="minor">
            <a:schemeClr val="tx1"/>
          </a:fontRef>
        </p:style>
      </p:cxnSp>
      <p:sp>
        <p:nvSpPr>
          <p:cNvPr id="49" name="Title 48">
            <a:extLst>
              <a:ext uri="{FF2B5EF4-FFF2-40B4-BE49-F238E27FC236}">
                <a16:creationId xmlns:a16="http://schemas.microsoft.com/office/drawing/2014/main" id="{6AB9A130-9145-1146-AED7-9FA1F5FC4001}"/>
              </a:ext>
            </a:extLst>
          </p:cNvPr>
          <p:cNvSpPr>
            <a:spLocks noGrp="1"/>
          </p:cNvSpPr>
          <p:nvPr>
            <p:ph type="title"/>
          </p:nvPr>
        </p:nvSpPr>
        <p:spPr>
          <a:xfrm>
            <a:off x="269081" y="439134"/>
            <a:ext cx="11372473" cy="914400"/>
          </a:xfrm>
        </p:spPr>
        <p:txBody>
          <a:bodyPr/>
          <a:lstStyle/>
          <a:p>
            <a:r>
              <a:rPr lang="en-US" dirty="0"/>
              <a:t>An Example Workflow</a:t>
            </a:r>
          </a:p>
        </p:txBody>
      </p:sp>
    </p:spTree>
    <p:extLst>
      <p:ext uri="{BB962C8B-B14F-4D97-AF65-F5344CB8AC3E}">
        <p14:creationId xmlns:p14="http://schemas.microsoft.com/office/powerpoint/2010/main" val="4291553796"/>
      </p:ext>
    </p:extLst>
  </p:cSld>
  <p:clrMapOvr>
    <a:masterClrMapping/>
  </p:clrMapOvr>
  <mc:AlternateContent xmlns:mc="http://schemas.openxmlformats.org/markup-compatibility/2006" xmlns:p14="http://schemas.microsoft.com/office/powerpoint/2010/main">
    <mc:Choice Requires="p14">
      <p:transition spd="slow" p14:dur="2000" advTm="159994"/>
    </mc:Choice>
    <mc:Fallback xmlns="">
      <p:transition spd="slow" advTm="159994"/>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B38DDAD-3F9C-AC4F-A5FD-450E33F06672}"/>
              </a:ext>
            </a:extLst>
          </p:cNvPr>
          <p:cNvPicPr>
            <a:picLocks noChangeAspect="1"/>
          </p:cNvPicPr>
          <p:nvPr/>
        </p:nvPicPr>
        <p:blipFill>
          <a:blip r:embed="rId2"/>
          <a:stretch>
            <a:fillRect/>
          </a:stretch>
        </p:blipFill>
        <p:spPr>
          <a:xfrm>
            <a:off x="395926" y="1124654"/>
            <a:ext cx="7315200" cy="4141410"/>
          </a:xfrm>
          <a:prstGeom prst="rect">
            <a:avLst/>
          </a:prstGeom>
        </p:spPr>
      </p:pic>
      <p:sp>
        <p:nvSpPr>
          <p:cNvPr id="3" name="Title 1">
            <a:extLst>
              <a:ext uri="{FF2B5EF4-FFF2-40B4-BE49-F238E27FC236}">
                <a16:creationId xmlns:a16="http://schemas.microsoft.com/office/drawing/2014/main" id="{751C3202-86CA-8A4F-9676-1D487D0263F1}"/>
              </a:ext>
            </a:extLst>
          </p:cNvPr>
          <p:cNvSpPr>
            <a:spLocks noGrp="1"/>
          </p:cNvSpPr>
          <p:nvPr>
            <p:ph type="title"/>
          </p:nvPr>
        </p:nvSpPr>
        <p:spPr>
          <a:xfrm>
            <a:off x="365760" y="411480"/>
            <a:ext cx="11376442" cy="510909"/>
          </a:xfrm>
        </p:spPr>
        <p:txBody>
          <a:bodyPr/>
          <a:lstStyle/>
          <a:p>
            <a:r>
              <a:rPr lang="en-US" dirty="0"/>
              <a:t>Look at the Running Example</a:t>
            </a:r>
          </a:p>
        </p:txBody>
      </p:sp>
      <p:sp>
        <p:nvSpPr>
          <p:cNvPr id="5" name="Content Placeholder 2">
            <a:extLst>
              <a:ext uri="{FF2B5EF4-FFF2-40B4-BE49-F238E27FC236}">
                <a16:creationId xmlns:a16="http://schemas.microsoft.com/office/drawing/2014/main" id="{A171101B-6E48-1348-B025-173671AB4A36}"/>
              </a:ext>
            </a:extLst>
          </p:cNvPr>
          <p:cNvSpPr txBox="1">
            <a:spLocks/>
          </p:cNvSpPr>
          <p:nvPr/>
        </p:nvSpPr>
        <p:spPr bwMode="auto">
          <a:xfrm>
            <a:off x="7711126" y="1006836"/>
            <a:ext cx="3653560" cy="43380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230188" indent="-230188" algn="l" rtl="0" eaLnBrk="1" fontAlgn="base" hangingPunct="1">
              <a:lnSpc>
                <a:spcPct val="90000"/>
              </a:lnSpc>
              <a:spcBef>
                <a:spcPts val="1400"/>
              </a:spcBef>
              <a:spcAft>
                <a:spcPct val="0"/>
              </a:spcAft>
              <a:buClr>
                <a:schemeClr val="tx1"/>
              </a:buClr>
              <a:buFont typeface="Arial" charset="0"/>
              <a:buChar char="•"/>
              <a:defRPr sz="2400" kern="1200" baseline="0">
                <a:solidFill>
                  <a:schemeClr val="tx1"/>
                </a:solidFill>
                <a:latin typeface="+mn-lt"/>
                <a:ea typeface="+mn-ea"/>
                <a:cs typeface="+mn-cs"/>
              </a:defRPr>
            </a:lvl1pPr>
            <a:lvl2pPr marL="625475" indent="-279400" algn="l" rtl="0" eaLnBrk="1" fontAlgn="base" hangingPunct="1">
              <a:lnSpc>
                <a:spcPct val="90000"/>
              </a:lnSpc>
              <a:spcBef>
                <a:spcPts val="800"/>
              </a:spcBef>
              <a:spcAft>
                <a:spcPct val="0"/>
              </a:spcAft>
              <a:buClr>
                <a:schemeClr val="tx1"/>
              </a:buClr>
              <a:buFont typeface="Arial" charset="0"/>
              <a:buChar char="–"/>
              <a:defRPr sz="2000" kern="1200">
                <a:solidFill>
                  <a:schemeClr val="tx1"/>
                </a:solidFill>
                <a:latin typeface="+mn-lt"/>
                <a:ea typeface="+mn-ea"/>
                <a:cs typeface="+mn-cs"/>
              </a:defRPr>
            </a:lvl2pPr>
            <a:lvl3pPr marL="914400" indent="-230188" algn="l" rtl="0" eaLnBrk="1" fontAlgn="base" hangingPunct="1">
              <a:lnSpc>
                <a:spcPct val="90000"/>
              </a:lnSpc>
              <a:spcBef>
                <a:spcPts val="800"/>
              </a:spcBef>
              <a:spcAft>
                <a:spcPct val="0"/>
              </a:spcAft>
              <a:buClr>
                <a:schemeClr val="tx1"/>
              </a:buClr>
              <a:buFont typeface="Arial" charset="0"/>
              <a:buChar char="•"/>
              <a:defRPr sz="1800" kern="1200">
                <a:solidFill>
                  <a:schemeClr val="tx1"/>
                </a:solidFill>
                <a:latin typeface="+mn-lt"/>
                <a:ea typeface="+mn-ea"/>
                <a:cs typeface="+mn-cs"/>
              </a:defRPr>
            </a:lvl3pPr>
            <a:lvl4pPr marL="1144588" indent="-173038" algn="l" rtl="0" eaLnBrk="1" fontAlgn="base" hangingPunct="1">
              <a:lnSpc>
                <a:spcPct val="90000"/>
              </a:lnSpc>
              <a:spcBef>
                <a:spcPts val="800"/>
              </a:spcBef>
              <a:spcAft>
                <a:spcPct val="0"/>
              </a:spcAft>
              <a:buClr>
                <a:schemeClr val="tx1"/>
              </a:buClr>
              <a:buFont typeface="Arial" charset="0"/>
              <a:buChar char="–"/>
              <a:defRPr sz="1600" kern="1200">
                <a:solidFill>
                  <a:schemeClr val="tx1"/>
                </a:solidFill>
                <a:latin typeface="+mn-lt"/>
                <a:ea typeface="+mn-ea"/>
                <a:cs typeface="+mn-cs"/>
              </a:defRPr>
            </a:lvl4pPr>
            <a:lvl5pPr marL="1482725" indent="-222250" algn="l" rtl="0" eaLnBrk="1" fontAlgn="base" hangingPunct="1">
              <a:lnSpc>
                <a:spcPct val="90000"/>
              </a:lnSpc>
              <a:spcBef>
                <a:spcPts val="600"/>
              </a:spcBef>
              <a:spcAft>
                <a:spcPct val="0"/>
              </a:spcAft>
              <a:buClr>
                <a:schemeClr val="tx1"/>
              </a:buClr>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Consider two versions of this code…</a:t>
            </a:r>
          </a:p>
          <a:p>
            <a:pPr marL="342900" indent="-342900"/>
            <a:r>
              <a:rPr lang="en-US" dirty="0"/>
              <a:t>One is a single file with monolithic code</a:t>
            </a:r>
          </a:p>
          <a:p>
            <a:pPr marL="342900" indent="-342900"/>
            <a:r>
              <a:rPr lang="en-US" dirty="0"/>
              <a:t>The other is modularized reusable maintainable code</a:t>
            </a:r>
          </a:p>
          <a:p>
            <a:pPr marL="342900" indent="-342900"/>
            <a:r>
              <a:rPr lang="en-US" dirty="0"/>
              <a:t>If we had only the first version, we would be refactoring to get to the second</a:t>
            </a:r>
          </a:p>
        </p:txBody>
      </p:sp>
    </p:spTree>
    <p:extLst>
      <p:ext uri="{BB962C8B-B14F-4D97-AF65-F5344CB8AC3E}">
        <p14:creationId xmlns:p14="http://schemas.microsoft.com/office/powerpoint/2010/main" val="2969362302"/>
      </p:ext>
    </p:extLst>
  </p:cSld>
  <p:clrMapOvr>
    <a:masterClrMapping/>
  </p:clrMapOvr>
</p:sld>
</file>

<file path=ppt/theme/theme1.xml><?xml version="1.0" encoding="utf-8"?>
<a:theme xmlns:a="http://schemas.openxmlformats.org/drawingml/2006/main" name="Presentations (Wide Screen)">
  <a:themeElements>
    <a:clrScheme name="ECP 171103 final">
      <a:dk1>
        <a:sysClr val="windowText" lastClr="000000"/>
      </a:dk1>
      <a:lt1>
        <a:sysClr val="window" lastClr="FFFFFF"/>
      </a:lt1>
      <a:dk2>
        <a:srgbClr val="266093"/>
      </a:dk2>
      <a:lt2>
        <a:srgbClr val="FFFFFF"/>
      </a:lt2>
      <a:accent1>
        <a:srgbClr val="2A75BB"/>
      </a:accent1>
      <a:accent2>
        <a:srgbClr val="84B641"/>
      </a:accent2>
      <a:accent3>
        <a:srgbClr val="43B1E5"/>
      </a:accent3>
      <a:accent4>
        <a:srgbClr val="D13940"/>
      </a:accent4>
      <a:accent5>
        <a:srgbClr val="C39C2F"/>
      </a:accent5>
      <a:accent6>
        <a:srgbClr val="7F7F7F"/>
      </a:accent6>
      <a:hlink>
        <a:srgbClr val="A03123"/>
      </a:hlink>
      <a:folHlink>
        <a:srgbClr val="0000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3"/>
        </a:solidFill>
        <a:ln>
          <a:noFill/>
        </a:ln>
        <a:effectLst>
          <a:outerShdw blurRad="44450" dist="27940" dir="5400000" algn="ctr">
            <a:srgbClr val="000000">
              <a:alpha val="32000"/>
            </a:srgbClr>
          </a:outerShdw>
        </a:effectLst>
      </a:spPr>
      <a:bodyPr rot="0" spcFirstLastPara="0" vertOverflow="overflow" horzOverflow="overflow" vert="horz" wrap="square" lIns="121851" tIns="60925" rIns="121851" bIns="60925" numCol="1" spcCol="0" rtlCol="0" fromWordArt="0" anchor="ctr" anchorCtr="0" forceAA="0" compatLnSpc="1">
        <a:prstTxWarp prst="textNoShape">
          <a:avLst/>
        </a:prstTxWarp>
        <a:noAutofit/>
      </a:bodyPr>
      <a:lstStyle>
        <a:defPPr algn="ctr">
          <a:lnSpc>
            <a:spcPct val="90000"/>
          </a:lnSpc>
          <a:defRPr sz="2000" dirty="0">
            <a:solidFill>
              <a:schemeClr val="bg1"/>
            </a:solidFill>
          </a:defRPr>
        </a:defPPr>
      </a:lstStyle>
    </a:spDef>
    <a:txDef>
      <a:spPr>
        <a:noFill/>
      </a:spPr>
      <a:bodyPr wrap="square" lIns="118872" tIns="91440" rIns="118872" bIns="91440" rtlCol="0" anchor="ctr" anchorCtr="0">
        <a:spAutoFit/>
      </a:bodyPr>
      <a:lstStyle>
        <a:defPPr algn="l">
          <a:lnSpc>
            <a:spcPct val="90000"/>
          </a:lnSpc>
          <a:defRPr dirty="0" smtClean="0"/>
        </a:defPPr>
      </a:lstStyle>
    </a:txDef>
  </a:objectDefaults>
  <a:extraClrSchemeLst/>
  <a:extLst>
    <a:ext uri="{05A4C25C-085E-4340-85A3-A5531E510DB2}">
      <thm15:themeFamily xmlns:thm15="http://schemas.microsoft.com/office/thememl/2012/main" name="ECP_PowerPointTemplate-v1.0_20171106" id="{82BFD86B-8FF4-4B2C-AD68-5655622D7E2C}" vid="{C92328A0-5FA1-40E2-AE72-E588ED49AD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65464437F680748A68B85EB6594EA7D" ma:contentTypeVersion="0" ma:contentTypeDescription="Create a new document." ma:contentTypeScope="" ma:versionID="fe3f4dd58d5914c51cfc6deaa8ad845c">
  <xsd:schema xmlns:xsd="http://www.w3.org/2001/XMLSchema" xmlns:p="http://schemas.microsoft.com/office/2006/metadata/properties" targetNamespace="http://schemas.microsoft.com/office/2006/metadata/properties" ma:root="true" ma:fieldsID="4aeb20c0e3442673af7ee10786458764">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DB7DEB-074E-4EE8-9B6E-FD27732310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19E20559-B232-4371-8690-E3D8007EDB82}">
  <ds:schemaRefs>
    <ds:schemaRef ds:uri="http://schemas.microsoft.com/sharepoint/v3/contenttype/forms"/>
  </ds:schemaRefs>
</ds:datastoreItem>
</file>

<file path=customXml/itemProps3.xml><?xml version="1.0" encoding="utf-8"?>
<ds:datastoreItem xmlns:ds="http://schemas.openxmlformats.org/officeDocument/2006/customXml" ds:itemID="{A50EC660-24D0-43A0-AE5E-E274115E726B}">
  <ds:schemaRef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 ds:uri="http://purl.org/dc/dcmitype/"/>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ECP_PowerPoint_Template-v1.0_20171106</Template>
  <TotalTime>2982</TotalTime>
  <Words>1970</Words>
  <Application>Microsoft Office PowerPoint</Application>
  <PresentationFormat>Custom</PresentationFormat>
  <Paragraphs>384</Paragraphs>
  <Slides>41</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Arial Black</vt:lpstr>
      <vt:lpstr>Calibri</vt:lpstr>
      <vt:lpstr>Consolas</vt:lpstr>
      <vt:lpstr>Presentations (Wide Screen)</vt:lpstr>
      <vt:lpstr>Refactoring Scientific Software</vt:lpstr>
      <vt:lpstr>License, Citation and Acknowledgements</vt:lpstr>
      <vt:lpstr>What is Refactoring  </vt:lpstr>
      <vt:lpstr>What is Refactoring  </vt:lpstr>
      <vt:lpstr>An Example Workflow</vt:lpstr>
      <vt:lpstr>An Example Workflow</vt:lpstr>
      <vt:lpstr>An Example Workflow</vt:lpstr>
      <vt:lpstr>An Example Workflow</vt:lpstr>
      <vt:lpstr>Look at the Running Example</vt:lpstr>
      <vt:lpstr>Considerations for Refactoring</vt:lpstr>
      <vt:lpstr>Considerations for Refactoring</vt:lpstr>
      <vt:lpstr>Before Starting</vt:lpstr>
      <vt:lpstr>Before Starting</vt:lpstr>
      <vt:lpstr>Before Starting</vt:lpstr>
      <vt:lpstr>Exercise: Refactoring bssw-tutorial/hello-numerical-world</vt:lpstr>
      <vt:lpstr>Preparing for Refactoring – check coverage</vt:lpstr>
      <vt:lpstr>Preparing for Refactoring – get baselines</vt:lpstr>
      <vt:lpstr>Refactoring – The starting code </vt:lpstr>
      <vt:lpstr>Refactoring </vt:lpstr>
      <vt:lpstr>Refactoring </vt:lpstr>
      <vt:lpstr>Refactoring </vt:lpstr>
      <vt:lpstr>Refactoring </vt:lpstr>
      <vt:lpstr>Map from Here to There: On ramp plan</vt:lpstr>
      <vt:lpstr>Map from Here to There: On ramp plan1</vt:lpstr>
      <vt:lpstr>Map from Here to There: On ramp plan1</vt:lpstr>
      <vt:lpstr>Map from Here to There: On ramp plan2</vt:lpstr>
      <vt:lpstr>Map from Here to There: On ramp plan2</vt:lpstr>
      <vt:lpstr>Map from Here to There: On ramp plan2</vt:lpstr>
      <vt:lpstr>Map from Here to There: On ramp plan2</vt:lpstr>
      <vt:lpstr>Map from Here to There: On ramp plan2</vt:lpstr>
      <vt:lpstr>Map from Here to There: On ramp plan2</vt:lpstr>
      <vt:lpstr>A Real-World Example: FLASH to Flash-X</vt:lpstr>
      <vt:lpstr>A Real-World Example: FLASH to Flash-X</vt:lpstr>
      <vt:lpstr>Steps in the Flash-X Refactoring : a mix of strategies</vt:lpstr>
      <vt:lpstr>Steps in the Flash-X Refactoring : a mix of strategies</vt:lpstr>
      <vt:lpstr>Steps in the Process</vt:lpstr>
      <vt:lpstr>Steps in the Process</vt:lpstr>
      <vt:lpstr>Steps in the Process</vt:lpstr>
      <vt:lpstr>Steps in the Process</vt:lpstr>
      <vt:lpstr>Steps in the Process</vt:lpstr>
      <vt:lpstr>To Have a Good Outcome from Refactoring</vt:lpstr>
    </vt:vector>
  </TitlesOfParts>
  <Company>ORNL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Challenges of Exascale Computing</dc:title>
  <dc:creator>Bernholdt, David E.</dc:creator>
  <cp:lastModifiedBy>Bernholdt, David</cp:lastModifiedBy>
  <cp:revision>405</cp:revision>
  <cp:lastPrinted>2017-11-02T18:35:01Z</cp:lastPrinted>
  <dcterms:created xsi:type="dcterms:W3CDTF">2018-11-06T17:28:56Z</dcterms:created>
  <dcterms:modified xsi:type="dcterms:W3CDTF">2024-07-26T21:09:11Z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0x010100565464437F680748A68B85EB6594EA7D</vt:lpwstr>
  </property>
</Properties>
</file>