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318" r:id="rId5"/>
    <p:sldId id="1848" r:id="rId6"/>
    <p:sldId id="1819" r:id="rId7"/>
    <p:sldId id="1844" r:id="rId8"/>
    <p:sldId id="1830" r:id="rId9"/>
    <p:sldId id="1846" r:id="rId10"/>
    <p:sldId id="1845" r:id="rId11"/>
    <p:sldId id="1847"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p:scale>
          <a:sx n="124" d="100"/>
          <a:sy n="124" d="100"/>
        </p:scale>
        <p:origin x="516" y="10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10/22/2023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10/22/2023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8238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8.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10" Type="http://schemas.openxmlformats.org/officeDocument/2006/relationships/hyperlink" Target="https://bssw.io/events/sc23-software-related-events" TargetMode="External"/><Relationship Id="rId4" Type="http://schemas.openxmlformats.org/officeDocument/2006/relationships/hyperlink" Target="https://ideas-productivity.org/"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pPr>
              <a:spcBef>
                <a:spcPts val="2800"/>
              </a:spcBef>
            </a:pPr>
            <a:r>
              <a:rPr lang="en-US" sz="2000" b="0" i="0" dirty="0">
                <a:solidFill>
                  <a:srgbClr val="111111"/>
                </a:solidFill>
                <a:effectLst/>
                <a:latin typeface="+mn-lt"/>
              </a:rPr>
              <a:t>Software Productivity and Sustainability track @ Argonne Training Program on Extreme-Scale Computing summer school</a:t>
            </a:r>
          </a:p>
          <a:p>
            <a:pPr>
              <a:spcBef>
                <a:spcPts val="2800"/>
              </a:spcBef>
            </a:pPr>
            <a:r>
              <a:rPr lang="en-US" sz="2000" dirty="0"/>
              <a:t>Contributors: David E. Bernholdt (ORNL), Patricia A. </a:t>
            </a:r>
            <a:r>
              <a:rPr lang="en-US" sz="2000" dirty="0" err="1"/>
              <a:t>GruContributors</a:t>
            </a:r>
            <a:r>
              <a:rPr lang="en-US" sz="2000" dirty="0"/>
              <a:t>: David E. Bernholdt (ORNL), </a:t>
            </a:r>
            <a:r>
              <a:rPr lang="en-US" sz="2000" dirty="0" err="1"/>
              <a:t>Anshu</a:t>
            </a:r>
            <a:r>
              <a:rPr lang="en-US" sz="2000" dirty="0"/>
              <a:t> Dubey (ANL), Patricia Grubel, David M. Rogers (ORNL)</a:t>
            </a: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Bernholdt, Greg Becker, and Jared O’Neal, Software Productivity and Sustainability track, in Argonne Training Program on Extreme-Scale Computing, St. Charles, Illinois, 2023. DOI: </a:t>
            </a:r>
            <a:r>
              <a:rPr lang="en-US" sz="1600" b="0" i="0" u="none" strike="noStrike" dirty="0">
                <a:solidFill>
                  <a:srgbClr val="2A7AE2"/>
                </a:solidFill>
                <a:effectLst/>
                <a:latin typeface="+mn-lt"/>
                <a:hlinkClick r:id="rId4"/>
              </a:rPr>
              <a:t>10.6084/m9.figshare.23823822</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Designing software for flexibility and extensibility</a:t>
            </a:r>
          </a:p>
          <a:p>
            <a:r>
              <a:rPr lang="en-US" dirty="0"/>
              <a:t>Refactoring software</a:t>
            </a:r>
          </a:p>
          <a:p>
            <a:r>
              <a:rPr lang="en-US" dirty="0"/>
              <a:t>Collaborative software development</a:t>
            </a:r>
          </a:p>
          <a:p>
            <a:r>
              <a:rPr lang="en-US" dirty="0"/>
              <a:t>Software packaging</a:t>
            </a:r>
          </a:p>
          <a:p>
            <a:r>
              <a:rPr lang="en-US" dirty="0"/>
              <a:t>Testing strategies for complex software systems</a:t>
            </a:r>
          </a:p>
          <a:p>
            <a:r>
              <a:rPr lang="en-US" dirty="0"/>
              <a:t>Reproducibility</a:t>
            </a:r>
          </a:p>
          <a:p>
            <a:r>
              <a:rPr lang="en-US" dirty="0"/>
              <a:t>Lab notebooks and managing computational experiments</a:t>
            </a:r>
          </a:p>
          <a:p>
            <a:pPr marL="0" indent="0">
              <a:buNone/>
            </a:pPr>
            <a:endParaRPr lang="en-US" dirty="0"/>
          </a:p>
        </p:txBody>
      </p:sp>
    </p:spTree>
    <p:extLst>
      <p:ext uri="{BB962C8B-B14F-4D97-AF65-F5344CB8AC3E}">
        <p14:creationId xmlns:p14="http://schemas.microsoft.com/office/powerpoint/2010/main" val="400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Licensing</a:t>
            </a:r>
          </a:p>
          <a:p>
            <a:pPr>
              <a:spcBef>
                <a:spcPts val="800"/>
              </a:spcBef>
            </a:pPr>
            <a:r>
              <a:rPr lang="en-US" dirty="0"/>
              <a:t>Continuous integration testing</a:t>
            </a:r>
          </a:p>
          <a:p>
            <a:pPr>
              <a:spcBef>
                <a:spcPts val="800"/>
              </a:spcBef>
            </a:pPr>
            <a:r>
              <a:rPr lang="en-US" dirty="0"/>
              <a:t>Distribution</a:t>
            </a:r>
          </a:p>
          <a:p>
            <a:pPr>
              <a:spcBef>
                <a:spcPts val="800"/>
              </a:spcBef>
            </a:pPr>
            <a:r>
              <a:rPr lang="en-US" dirty="0"/>
              <a:t>Issue tracking</a:t>
            </a:r>
          </a:p>
          <a:p>
            <a:pPr>
              <a:spcBef>
                <a:spcPts val="800"/>
              </a:spcBef>
            </a:pPr>
            <a:r>
              <a:rPr lang="en-US" dirty="0"/>
              <a:t>Configuration and building</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Packaging</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
        <p:nvSpPr>
          <p:cNvPr id="4" name="TextBox 3">
            <a:extLst>
              <a:ext uri="{FF2B5EF4-FFF2-40B4-BE49-F238E27FC236}">
                <a16:creationId xmlns:a16="http://schemas.microsoft.com/office/drawing/2014/main" id="{06FB4D60-A43C-03F5-7B52-92FAC8621C4A}"/>
              </a:ext>
            </a:extLst>
          </p:cNvPr>
          <p:cNvSpPr txBox="1"/>
          <p:nvPr/>
        </p:nvSpPr>
        <p:spPr>
          <a:xfrm>
            <a:off x="6354697" y="2772101"/>
            <a:ext cx="5465397" cy="1846659"/>
          </a:xfrm>
          <a:prstGeom prst="rect">
            <a:avLst/>
          </a:prstGeom>
          <a:solidFill>
            <a:srgbClr val="FFFF00"/>
          </a:solidFill>
          <a:ln>
            <a:solidFill>
              <a:schemeClr val="tx1"/>
            </a:solidFill>
          </a:ln>
        </p:spPr>
        <p:txBody>
          <a:bodyPr wrap="square" lIns="118872" tIns="91440" rIns="118872" bIns="91440" rtlCol="0" anchor="ctr" anchorCtr="0">
            <a:spAutoFit/>
          </a:bodyPr>
          <a:lstStyle/>
          <a:p>
            <a:pPr algn="ctr">
              <a:lnSpc>
                <a:spcPct val="90000"/>
              </a:lnSpc>
            </a:pPr>
            <a:r>
              <a:rPr lang="en-US" sz="2400" dirty="0"/>
              <a:t>You may also be interested in these other software-related events at SC23: </a:t>
            </a:r>
            <a:r>
              <a:rPr lang="en-US" sz="2400" dirty="0">
                <a:hlinkClick r:id="rId10"/>
              </a:rPr>
              <a:t>https://bssw.io/events/sc23-software-related-events</a:t>
            </a:r>
            <a:br>
              <a:rPr lang="en-US" sz="2400" dirty="0"/>
            </a:br>
            <a:r>
              <a:rPr lang="en-US" dirty="0"/>
              <a:t>(link is also on tutorial web page)</a:t>
            </a:r>
            <a:endParaRPr lang="en-US" sz="2400" dirty="0"/>
          </a:p>
        </p:txBody>
      </p:sp>
    </p:spTree>
    <p:extLst>
      <p:ext uri="{BB962C8B-B14F-4D97-AF65-F5344CB8AC3E}">
        <p14:creationId xmlns:p14="http://schemas.microsoft.com/office/powerpoint/2010/main" val="25476995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2446</TotalTime>
  <Words>934</Words>
  <Application>Microsoft Office PowerPoint</Application>
  <PresentationFormat>Custom</PresentationFormat>
  <Paragraphs>81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Summary</vt:lpstr>
      <vt:lpstr>License, Citation and Acknowledgements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241</cp:revision>
  <cp:lastPrinted>2017-11-02T18:35:01Z</cp:lastPrinted>
  <dcterms:created xsi:type="dcterms:W3CDTF">2018-11-06T17:28:56Z</dcterms:created>
  <dcterms:modified xsi:type="dcterms:W3CDTF">2023-10-23T01:40:50Z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