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57" r:id="rId6"/>
    <p:sldId id="350" r:id="rId7"/>
    <p:sldId id="322" r:id="rId8"/>
    <p:sldId id="349" r:id="rId9"/>
    <p:sldId id="325" r:id="rId10"/>
    <p:sldId id="326" r:id="rId11"/>
    <p:sldId id="327" r:id="rId12"/>
    <p:sldId id="328" r:id="rId13"/>
    <p:sldId id="352" r:id="rId14"/>
    <p:sldId id="330" r:id="rId15"/>
    <p:sldId id="332" r:id="rId16"/>
    <p:sldId id="331" r:id="rId17"/>
    <p:sldId id="336" r:id="rId18"/>
    <p:sldId id="346" r:id="rId19"/>
    <p:sldId id="335" r:id="rId20"/>
    <p:sldId id="351" r:id="rId21"/>
    <p:sldId id="293" r:id="rId22"/>
    <p:sldId id="276" r:id="rId23"/>
    <p:sldId id="277" r:id="rId24"/>
    <p:sldId id="279" r:id="rId25"/>
    <p:sldId id="287" r:id="rId26"/>
    <p:sldId id="280" r:id="rId27"/>
    <p:sldId id="281" r:id="rId28"/>
    <p:sldId id="294" r:id="rId29"/>
    <p:sldId id="295" r:id="rId30"/>
    <p:sldId id="288" r:id="rId31"/>
    <p:sldId id="282" r:id="rId32"/>
    <p:sldId id="283" r:id="rId33"/>
    <p:sldId id="353" r:id="rId34"/>
    <p:sldId id="354" r:id="rId35"/>
    <p:sldId id="355" r:id="rId36"/>
    <p:sldId id="356" r:id="rId37"/>
    <p:sldId id="347"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6093"/>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autoAdjust="0"/>
    <p:restoredTop sz="82057" autoAdjust="0"/>
  </p:normalViewPr>
  <p:slideViewPr>
    <p:cSldViewPr snapToGrid="0" showGuides="1">
      <p:cViewPr varScale="1">
        <p:scale>
          <a:sx n="131" d="100"/>
          <a:sy n="131" d="100"/>
        </p:scale>
        <p:origin x="1544"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1 hour</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bssw.io/fellows/nicole-brewer" TargetMode="External"/><Relationship Id="rId2" Type="http://schemas.openxmlformats.org/officeDocument/2006/relationships/hyperlink" Target="https://bssw.io/items/jupyter4science-better-practices-for-using-jupyter-notebooks-for-scienc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www.eso.org/" TargetMode="External"/><Relationship Id="rId1" Type="http://schemas.openxmlformats.org/officeDocument/2006/relationships/slideLayout" Target="../slideLayouts/slideLayout3.xml"/><Relationship Id="rId5" Type="http://schemas.openxmlformats.org/officeDocument/2006/relationships/hyperlink" Target="http://twanight.org/" TargetMode="Externa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GWU-CFD/FlashKit" TargetMode="External"/><Relationship Id="rId3" Type="http://schemas.openxmlformats.org/officeDocument/2006/relationships/hyperlink" Target="https://www.exascaleproject.org/event/popper/" TargetMode="External"/><Relationship Id="rId7" Type="http://schemas.openxmlformats.org/officeDocument/2006/relationships/hyperlink" Target="https://github.com/akashdhruv/Multiphase-Simulations" TargetMode="External"/><Relationship Id="rId2" Type="http://schemas.openxmlformats.org/officeDocument/2006/relationships/hyperlink" Target="https://bssw.io/items/executable-environments-for-software-data-and-publication" TargetMode="External"/><Relationship Id="rId1" Type="http://schemas.openxmlformats.org/officeDocument/2006/relationships/slideLayout" Target="../slideLayouts/slideLayout3.xml"/><Relationship Id="rId6" Type="http://schemas.openxmlformats.org/officeDocument/2006/relationships/hyperlink" Target="https://wandb.ai/site" TargetMode="External"/><Relationship Id="rId5" Type="http://schemas.openxmlformats.org/officeDocument/2006/relationships/hyperlink" Target="https://codeocean.com/" TargetMode="External"/><Relationship Id="rId4" Type="http://schemas.openxmlformats.org/officeDocument/2006/relationships/hyperlink" Target="https://bssw.io/fellows/ivo-jimenez" TargetMode="External"/><Relationship Id="rId9" Type="http://schemas.openxmlformats.org/officeDocument/2006/relationships/hyperlink" Target="https://github.com/bssw-tutorial/lab-environment-2022-08-11-atpesc"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bssw.io/items/executable-environments-for-software-data-and-publication" TargetMode="External"/><Relationship Id="rId3" Type="http://schemas.openxmlformats.org/officeDocument/2006/relationships/hyperlink" Target="https://www.youtube.com/watch?v=EaMCBLY1JPo&amp;list=PLGj2a3KTwhRYIJydH7OSAOET4sz3gwmIC&amp;index=4" TargetMode="External"/><Relationship Id="rId7" Type="http://schemas.openxmlformats.org/officeDocument/2006/relationships/hyperlink" Target="https://bssw.io/items/jupyter4science-better-practices-for-using-jupyter-notebooks-for-science" TargetMode="External"/><Relationship Id="rId2" Type="http://schemas.openxmlformats.org/officeDocument/2006/relationships/hyperlink" Target="https://bssw.io/blog_posts/hpc-and-the-lab-manager" TargetMode="External"/><Relationship Id="rId1" Type="http://schemas.openxmlformats.org/officeDocument/2006/relationships/slideLayout" Target="../slideLayouts/slideLayout3.xml"/><Relationship Id="rId6" Type="http://schemas.openxmlformats.org/officeDocument/2006/relationships/hyperlink" Target="https://doi.org/10.1038/d41586-018-05895-3" TargetMode="External"/><Relationship Id="rId5" Type="http://schemas.openxmlformats.org/officeDocument/2006/relationships/hyperlink" Target="https://en.wikipedia.org/wiki/DIKW_pyramid" TargetMode="External"/><Relationship Id="rId4" Type="http://schemas.openxmlformats.org/officeDocument/2006/relationships/hyperlink" Target="https://files.eric.ed.gov/fulltext/ED344734.pdf"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93418" y="2106524"/>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sz="2000" dirty="0"/>
              <a:t>Software Productivity and Sustainability track @ Argonne Training Program on Extreme-Scale Computing summer school</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2E91-3CC3-42B2-A14B-C71A167BDEFA}"/>
              </a:ext>
            </a:extLst>
          </p:cNvPr>
          <p:cNvSpPr>
            <a:spLocks noGrp="1"/>
          </p:cNvSpPr>
          <p:nvPr>
            <p:ph type="title"/>
          </p:nvPr>
        </p:nvSpPr>
        <p:spPr/>
        <p:txBody>
          <a:bodyPr/>
          <a:lstStyle/>
          <a:p>
            <a:r>
              <a:rPr lang="en-US" dirty="0"/>
              <a:t>Sometimes we just want “good enough”</a:t>
            </a:r>
          </a:p>
        </p:txBody>
      </p:sp>
      <p:sp>
        <p:nvSpPr>
          <p:cNvPr id="3" name="Content Placeholder 2">
            <a:extLst>
              <a:ext uri="{FF2B5EF4-FFF2-40B4-BE49-F238E27FC236}">
                <a16:creationId xmlns:a16="http://schemas.microsoft.com/office/drawing/2014/main" id="{328D9DF7-FA47-7E78-F1A4-4D59C038AB8B}"/>
              </a:ext>
            </a:extLst>
          </p:cNvPr>
          <p:cNvSpPr>
            <a:spLocks noGrp="1"/>
          </p:cNvSpPr>
          <p:nvPr>
            <p:ph idx="1"/>
          </p:nvPr>
        </p:nvSpPr>
        <p:spPr>
          <a:xfrm>
            <a:off x="365760" y="1737360"/>
            <a:ext cx="10636223" cy="4047778"/>
          </a:xfrm>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a:t>
            </a:r>
            <a:r>
              <a:rPr lang="en-US" i="1" dirty="0"/>
              <a:t>via</a:t>
            </a:r>
            <a:r>
              <a:rPr lang="en-US" dirty="0"/>
              <a:t> git requires minimal git </a:t>
            </a:r>
            <a:r>
              <a:rPr lang="en-US" b="1" dirty="0"/>
              <a:t>knowledge</a:t>
            </a:r>
          </a:p>
          <a:p>
            <a:pPr lvl="1"/>
            <a:r>
              <a:rPr lang="en-US" dirty="0"/>
              <a:t>git workflow should protect code so that we can’t do damage</a:t>
            </a:r>
          </a:p>
          <a:p>
            <a:pPr lvl="1"/>
            <a:r>
              <a:rPr lang="en-US" dirty="0"/>
              <a:t>Focus on the development/testing and not on git</a:t>
            </a:r>
          </a:p>
          <a:p>
            <a:pPr lvl="1"/>
            <a:r>
              <a:rPr lang="en-US" dirty="0"/>
              <a:t>Low barrier for newcomers</a:t>
            </a:r>
          </a:p>
          <a:p>
            <a:endParaRPr lang="en-US" dirty="0"/>
          </a:p>
        </p:txBody>
      </p:sp>
    </p:spTree>
    <p:extLst>
      <p:ext uri="{BB962C8B-B14F-4D97-AF65-F5344CB8AC3E}">
        <p14:creationId xmlns:p14="http://schemas.microsoft.com/office/powerpoint/2010/main" val="232924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894751"/>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spcBef>
                <a:spcPts val="0"/>
              </a:spcBef>
              <a:buFont typeface="Arial" panose="020B0604020202020204" pitchFamily="34" charset="0"/>
              <a:buChar char="•"/>
            </a:pPr>
            <a:r>
              <a:rPr lang="en-US" sz="2000" dirty="0"/>
              <a:t>Populating a scientific “lab notebook” was an “automated” process at the observatory,</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marL="342900" indent="-342900">
              <a:buFont typeface="Arial" panose="020B0604020202020204" pitchFamily="34" charset="0"/>
              <a:buChar char="•"/>
            </a:pPr>
            <a:endParaRPr lang="en-US" sz="2000" dirty="0"/>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1"/>
            <a:r>
              <a:rPr lang="en-US" dirty="0"/>
              <a:t>They invent processes and tools to compensate</a:t>
            </a:r>
          </a:p>
          <a:p>
            <a:pPr lvl="1"/>
            <a:endParaRPr lang="en-US" dirty="0"/>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BDB2-1F92-9FD8-E364-8BB8A60686DF}"/>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636896B6-C83A-51AE-38F2-3076C7AB76A1}"/>
              </a:ext>
            </a:extLst>
          </p:cNvPr>
          <p:cNvSpPr>
            <a:spLocks noGrp="1"/>
          </p:cNvSpPr>
          <p:nvPr>
            <p:ph idx="1"/>
          </p:nvPr>
        </p:nvSpPr>
        <p:spPr>
          <a:xfrm>
            <a:off x="365760" y="1153700"/>
            <a:ext cx="11369809" cy="4047778"/>
          </a:xfrm>
        </p:spPr>
        <p:txBody>
          <a:bodyPr/>
          <a:lstStyle/>
          <a:p>
            <a:r>
              <a:rPr lang="en-US" sz="2000" dirty="0"/>
              <a:t>Lab notebooks to record work done on instrument</a:t>
            </a:r>
          </a:p>
          <a:p>
            <a:r>
              <a:rPr lang="en-US" sz="2000" dirty="0"/>
              <a:t>Lab notebooks to record acquisition of data</a:t>
            </a:r>
          </a:p>
          <a:p>
            <a:r>
              <a:rPr lang="en-US" sz="2000" dirty="0"/>
              <a:t>Pull Request as </a:t>
            </a:r>
            <a:r>
              <a:rPr lang="en-US" sz="2000" b="1" dirty="0"/>
              <a:t>filtered</a:t>
            </a:r>
            <a:r>
              <a:rPr lang="en-US" sz="2000" dirty="0"/>
              <a:t> lab notebook – higher up the hierarchy</a:t>
            </a:r>
          </a:p>
          <a:p>
            <a:pPr lvl="1"/>
            <a:r>
              <a:rPr lang="en-US" dirty="0">
                <a:solidFill>
                  <a:schemeClr val="tx2"/>
                </a:solidFill>
              </a:rPr>
              <a:t>PR allows for additional content that’s distinct from the individual commits</a:t>
            </a:r>
            <a:endParaRPr lang="en-US" dirty="0"/>
          </a:p>
          <a:p>
            <a:pPr lvl="1">
              <a:spcBef>
                <a:spcPts val="300"/>
              </a:spcBef>
            </a:pPr>
            <a:r>
              <a:rPr lang="en-US" dirty="0"/>
              <a:t>Flash-X PR #247 is example</a:t>
            </a:r>
          </a:p>
          <a:p>
            <a:pPr lvl="1">
              <a:spcBef>
                <a:spcPts val="300"/>
              </a:spcBef>
            </a:pPr>
            <a:r>
              <a:rPr lang="en-US" dirty="0"/>
              <a:t>Record process to verify correctness of changes</a:t>
            </a:r>
          </a:p>
          <a:p>
            <a:pPr lvl="1">
              <a:spcBef>
                <a:spcPts val="300"/>
              </a:spcBef>
            </a:pPr>
            <a:r>
              <a:rPr lang="en-US" dirty="0"/>
              <a:t>2-2.5 days effort carried out over a week</a:t>
            </a:r>
          </a:p>
          <a:p>
            <a:pPr lvl="1">
              <a:spcBef>
                <a:spcPts val="300"/>
              </a:spcBef>
            </a:pPr>
            <a:r>
              <a:rPr lang="en-US" dirty="0"/>
              <a:t>Copy/pasted from previous PR and adapted first (designed process)</a:t>
            </a:r>
          </a:p>
          <a:p>
            <a:pPr lvl="1">
              <a:spcBef>
                <a:spcPts val="300"/>
              </a:spcBef>
            </a:pPr>
            <a:r>
              <a:rPr lang="en-US" dirty="0"/>
              <a:t>Improved as I carried out process – converging on a quasi-procedure</a:t>
            </a:r>
          </a:p>
          <a:p>
            <a:pPr lvl="1">
              <a:spcBef>
                <a:spcPts val="300"/>
              </a:spcBef>
            </a:pPr>
            <a:r>
              <a:rPr lang="en-US" dirty="0"/>
              <a:t>Filtered so that reviewers aren’t overwhelmed</a:t>
            </a:r>
          </a:p>
          <a:p>
            <a:pPr lvl="1">
              <a:spcBef>
                <a:spcPts val="300"/>
              </a:spcBef>
            </a:pPr>
            <a:r>
              <a:rPr lang="en-US" dirty="0"/>
              <a:t>Helped me organize effort &amp; design good tests</a:t>
            </a:r>
          </a:p>
          <a:p>
            <a:pPr lvl="1">
              <a:spcBef>
                <a:spcPts val="300"/>
              </a:spcBef>
            </a:pPr>
            <a:r>
              <a:rPr lang="en-US" dirty="0"/>
              <a:t>Senior reviewers provide feedback &amp; suggest improvements</a:t>
            </a:r>
          </a:p>
          <a:p>
            <a:pPr lvl="1">
              <a:spcBef>
                <a:spcPts val="300"/>
              </a:spcBef>
            </a:pPr>
            <a:r>
              <a:rPr lang="en-US" dirty="0"/>
              <a:t>Junior reviewers exposed to work habits of other people</a:t>
            </a:r>
          </a:p>
        </p:txBody>
      </p:sp>
    </p:spTree>
    <p:extLst>
      <p:ext uri="{BB962C8B-B14F-4D97-AF65-F5344CB8AC3E}">
        <p14:creationId xmlns:p14="http://schemas.microsoft.com/office/powerpoint/2010/main" val="304430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1837931"/>
            <a:ext cx="4186785" cy="3049768"/>
          </a:xfrm>
        </p:spPr>
        <p:txBody>
          <a:bodyPr/>
          <a:lstStyle/>
          <a:p>
            <a:pPr marL="0" indent="0">
              <a:buNone/>
            </a:pPr>
            <a:r>
              <a:rPr lang="en-US" dirty="0"/>
              <a:t>Optimistic</a:t>
            </a:r>
          </a:p>
          <a:p>
            <a:pPr>
              <a:buFont typeface="Arial" panose="020B0604020202020204" pitchFamily="34" charset="0"/>
              <a:buChar char="•"/>
            </a:pPr>
            <a:r>
              <a:rPr lang="en-US" sz="2000" dirty="0"/>
              <a:t>Lack of experience</a:t>
            </a:r>
          </a:p>
          <a:p>
            <a:pPr>
              <a:buFont typeface="Arial" panose="020B0604020202020204" pitchFamily="34" charset="0"/>
              <a:buChar char="•"/>
            </a:pPr>
            <a:r>
              <a:rPr lang="en-US" sz="2000" dirty="0"/>
              <a:t>Lack of training</a:t>
            </a:r>
          </a:p>
          <a:p>
            <a:pPr>
              <a:buFont typeface="Arial" panose="020B0604020202020204" pitchFamily="34" charset="0"/>
              <a:buChar char="•"/>
            </a:pPr>
            <a:r>
              <a:rPr lang="en-US" sz="2000" dirty="0"/>
              <a:t>Lack of appreciation</a:t>
            </a:r>
          </a:p>
          <a:p>
            <a:pPr>
              <a:buFont typeface="Arial" panose="020B0604020202020204" pitchFamily="34" charset="0"/>
              <a:buChar char="•"/>
            </a:pPr>
            <a:r>
              <a:rPr lang="en-US" sz="2000" dirty="0"/>
              <a:t>Lack of incentives</a:t>
            </a:r>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448539" y="1051758"/>
            <a:ext cx="8662865" cy="615489"/>
          </a:xfrm>
          <a:prstGeom prst="rect">
            <a:avLst/>
          </a:prstGeom>
          <a:noFill/>
        </p:spPr>
        <p:txBody>
          <a:bodyPr wrap="none" lIns="158455" tIns="121888" rIns="158455" bIns="121888" rtlCol="0" anchor="ctr" anchorCtr="0">
            <a:spAutoFit/>
          </a:bodyPr>
          <a:lstStyle/>
          <a:p>
            <a:pPr lvl="1" algn="ctr"/>
            <a:r>
              <a:rPr lang="en-US" sz="2400" dirty="0"/>
              <a:t>We love to consume documentation; write it, not so much.</a:t>
            </a:r>
          </a:p>
        </p:txBody>
      </p:sp>
      <p:sp>
        <p:nvSpPr>
          <p:cNvPr id="3" name="Content Placeholder 2">
            <a:extLst>
              <a:ext uri="{FF2B5EF4-FFF2-40B4-BE49-F238E27FC236}">
                <a16:creationId xmlns:a16="http://schemas.microsoft.com/office/drawing/2014/main" id="{FB3BCCA7-62AE-F346-895D-9E72AF20A7B2}"/>
              </a:ext>
            </a:extLst>
          </p:cNvPr>
          <p:cNvSpPr txBox="1">
            <a:spLocks/>
          </p:cNvSpPr>
          <p:nvPr/>
        </p:nvSpPr>
        <p:spPr bwMode="auto">
          <a:xfrm>
            <a:off x="5673820" y="1837931"/>
            <a:ext cx="6320384" cy="2631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Cynical</a:t>
            </a:r>
          </a:p>
          <a:p>
            <a:pPr>
              <a:buFont typeface="Arial" panose="020B0604020202020204" pitchFamily="34" charset="0"/>
              <a:buChar char="•"/>
            </a:pPr>
            <a:r>
              <a:rPr lang="en-US" sz="2000" dirty="0"/>
              <a:t>We want and appreciate when others share knowledge with us.</a:t>
            </a:r>
          </a:p>
          <a:p>
            <a:pPr>
              <a:buFont typeface="Arial" panose="020B0604020202020204" pitchFamily="34" charset="0"/>
              <a:buChar char="•"/>
            </a:pPr>
            <a:r>
              <a:rPr lang="en-US" sz="2000" dirty="0"/>
              <a:t>We don’t want to take the time to capture, preserve, and communicate knowledge we generate.</a:t>
            </a:r>
          </a:p>
          <a:p>
            <a:endParaRPr lang="en-US" dirty="0"/>
          </a:p>
          <a:p>
            <a:pPr lvl="1"/>
            <a:endParaRPr lang="en-US" dirty="0"/>
          </a:p>
        </p:txBody>
      </p:sp>
      <p:sp>
        <p:nvSpPr>
          <p:cNvPr id="4" name="Content Placeholder 2">
            <a:extLst>
              <a:ext uri="{FF2B5EF4-FFF2-40B4-BE49-F238E27FC236}">
                <a16:creationId xmlns:a16="http://schemas.microsoft.com/office/drawing/2014/main" id="{36ED8D40-4436-A614-7D90-84DA853DDA1A}"/>
              </a:ext>
            </a:extLst>
          </p:cNvPr>
          <p:cNvSpPr txBox="1">
            <a:spLocks/>
          </p:cNvSpPr>
          <p:nvPr/>
        </p:nvSpPr>
        <p:spPr bwMode="auto">
          <a:xfrm>
            <a:off x="1838578" y="4430949"/>
            <a:ext cx="8511668" cy="1101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One aspect of productivity</a:t>
            </a:r>
          </a:p>
          <a:p>
            <a:pPr marL="0" indent="0" algn="ctr">
              <a:buFont typeface="Arial" charset="0"/>
              <a:buNone/>
            </a:pPr>
            <a:r>
              <a:rPr lang="en-US" dirty="0"/>
              <a:t>One person decreases their short-term efficiency so that many (and the team) achieve long-term efficiency and quality. </a:t>
            </a:r>
          </a:p>
          <a:p>
            <a:pPr lvl="1"/>
            <a:endParaRPr lang="en-US" dirty="0"/>
          </a:p>
        </p:txBody>
      </p:sp>
    </p:spTree>
    <p:extLst>
      <p:ext uri="{BB962C8B-B14F-4D97-AF65-F5344CB8AC3E}">
        <p14:creationId xmlns:p14="http://schemas.microsoft.com/office/powerpoint/2010/main" val="225709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2024.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88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a:xfrm>
            <a:off x="365760" y="1435801"/>
            <a:ext cx="11369809" cy="4047778"/>
          </a:xfrm>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863747"/>
            <a:ext cx="11160125" cy="500063"/>
          </a:xfrm>
        </p:spPr>
        <p:txBody>
          <a:bodyPr/>
          <a:lstStyle/>
          <a:p>
            <a:pPr marL="0" indent="0">
              <a:buNone/>
            </a:pPr>
            <a:r>
              <a:rPr lang="en-US" b="1" dirty="0">
                <a:solidFill>
                  <a:schemeClr val="tx2"/>
                </a:solidFill>
              </a:rPr>
              <a:t>The exception to the rule?</a:t>
            </a:r>
          </a:p>
        </p:txBody>
      </p:sp>
      <p:sp>
        <p:nvSpPr>
          <p:cNvPr id="5" name="TextBox 4">
            <a:extLst>
              <a:ext uri="{FF2B5EF4-FFF2-40B4-BE49-F238E27FC236}">
                <a16:creationId xmlns:a16="http://schemas.microsoft.com/office/drawing/2014/main" id="{8E76CD66-A4F4-DC3E-70B0-F70B7F84DA74}"/>
              </a:ext>
            </a:extLst>
          </p:cNvPr>
          <p:cNvSpPr txBox="1"/>
          <p:nvPr/>
        </p:nvSpPr>
        <p:spPr>
          <a:xfrm>
            <a:off x="3209688" y="5255589"/>
            <a:ext cx="5472267" cy="738664"/>
          </a:xfrm>
          <a:prstGeom prst="rect">
            <a:avLst/>
          </a:prstGeom>
          <a:noFill/>
        </p:spPr>
        <p:txBody>
          <a:bodyPr wrap="none" lIns="118872" tIns="91440" rIns="118872" bIns="91440" rtlCol="0" anchor="ctr" anchorCtr="0">
            <a:spAutoFit/>
          </a:bodyPr>
          <a:lstStyle/>
          <a:p>
            <a:pPr algn="ctr">
              <a:lnSpc>
                <a:spcPct val="90000"/>
              </a:lnSpc>
            </a:pPr>
            <a:r>
              <a:rPr lang="en-US" sz="2000" dirty="0">
                <a:hlinkClick r:id="rId2"/>
              </a:rPr>
              <a:t>Jupyter4Science</a:t>
            </a:r>
            <a:r>
              <a:rPr lang="en-US" sz="2000" dirty="0"/>
              <a:t> Community Knowledge Base</a:t>
            </a:r>
          </a:p>
          <a:p>
            <a:pPr algn="ctr">
              <a:lnSpc>
                <a:spcPct val="90000"/>
              </a:lnSpc>
            </a:pPr>
            <a:r>
              <a:rPr lang="en-US" sz="2000" dirty="0"/>
              <a:t>2023 </a:t>
            </a:r>
            <a:r>
              <a:rPr lang="en-US" sz="2000" dirty="0" err="1"/>
              <a:t>BSSw</a:t>
            </a:r>
            <a:r>
              <a:rPr lang="en-US" sz="2000" dirty="0"/>
              <a:t> Fellow </a:t>
            </a:r>
            <a:r>
              <a:rPr lang="en-US" sz="2000" dirty="0">
                <a:hlinkClick r:id="rId3"/>
              </a:rPr>
              <a:t>Nicole Brewer</a:t>
            </a:r>
            <a:endParaRPr lang="en-US" sz="2000" dirty="0"/>
          </a:p>
        </p:txBody>
      </p:sp>
    </p:spTree>
    <p:extLst>
      <p:ext uri="{BB962C8B-B14F-4D97-AF65-F5344CB8AC3E}">
        <p14:creationId xmlns:p14="http://schemas.microsoft.com/office/powerpoint/2010/main" val="384243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I design my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68D3DA-6D20-FD83-06EA-42384C940945}"/>
              </a:ext>
            </a:extLst>
          </p:cNvPr>
          <p:cNvSpPr>
            <a:spLocks noGrp="1"/>
          </p:cNvSpPr>
          <p:nvPr>
            <p:ph type="title"/>
          </p:nvPr>
        </p:nvSpPr>
        <p:spPr>
          <a:xfrm>
            <a:off x="457201" y="205979"/>
            <a:ext cx="8372901" cy="621711"/>
          </a:xfrm>
        </p:spPr>
        <p:txBody>
          <a:bodyPr/>
          <a:lstStyle/>
          <a:p>
            <a:r>
              <a:rPr lang="en-US" dirty="0"/>
              <a:t>My background</a:t>
            </a:r>
          </a:p>
        </p:txBody>
      </p:sp>
      <p:sp>
        <p:nvSpPr>
          <p:cNvPr id="5" name="Content Placeholder 2">
            <a:extLst>
              <a:ext uri="{FF2B5EF4-FFF2-40B4-BE49-F238E27FC236}">
                <a16:creationId xmlns:a16="http://schemas.microsoft.com/office/drawing/2014/main" id="{1118FDD2-38B9-6014-B053-285C8C3E9EFB}"/>
              </a:ext>
            </a:extLst>
          </p:cNvPr>
          <p:cNvSpPr>
            <a:spLocks noGrp="1"/>
          </p:cNvSpPr>
          <p:nvPr>
            <p:ph idx="1"/>
          </p:nvPr>
        </p:nvSpPr>
        <p:spPr>
          <a:xfrm>
            <a:off x="457201" y="2341689"/>
            <a:ext cx="8540884" cy="3319564"/>
          </a:xfrm>
        </p:spPr>
        <p:txBody>
          <a:bodyPr/>
          <a:lstStyle/>
          <a:p>
            <a:r>
              <a:rPr lang="en-US" sz="2000" dirty="0"/>
              <a:t>Experimental condensed matter physics background</a:t>
            </a:r>
          </a:p>
          <a:p>
            <a:pPr lvl="1"/>
            <a:r>
              <a:rPr lang="en-US" sz="1800" dirty="0"/>
              <a:t>Low-energy positron diffraction</a:t>
            </a:r>
          </a:p>
          <a:p>
            <a:pPr lvl="1"/>
            <a:r>
              <a:rPr lang="en-US" sz="1800" dirty="0"/>
              <a:t>Low-temperature, ultra-high-vacuum scanning tunneling microscopy</a:t>
            </a:r>
          </a:p>
          <a:p>
            <a:r>
              <a:rPr lang="en-US" sz="2000" dirty="0"/>
              <a:t>Professional experience in observational science environment</a:t>
            </a:r>
          </a:p>
          <a:p>
            <a:pPr lvl="1"/>
            <a:r>
              <a:rPr lang="en-US" sz="1800" dirty="0">
                <a:hlinkClick r:id="rId2"/>
              </a:rPr>
              <a:t>European Southern Observatory’s</a:t>
            </a:r>
            <a:r>
              <a:rPr lang="en-US" sz="1800" dirty="0"/>
              <a:t> Paranal Observatory</a:t>
            </a:r>
          </a:p>
          <a:p>
            <a:pPr lvl="1"/>
            <a:r>
              <a:rPr lang="en-US" sz="1800" dirty="0"/>
              <a:t>Instrumentation &amp; systems engineer specialized in adaptive optics</a:t>
            </a:r>
          </a:p>
          <a:p>
            <a:r>
              <a:rPr lang="en-US" sz="2000" dirty="0"/>
              <a:t>Scientific software developer</a:t>
            </a:r>
          </a:p>
          <a:p>
            <a:pPr lvl="1"/>
            <a:r>
              <a:rPr lang="en-US" sz="1800" dirty="0"/>
              <a:t>Primarily focused on applications</a:t>
            </a:r>
          </a:p>
          <a:p>
            <a:pPr marL="0" indent="0">
              <a:buNone/>
            </a:pPr>
            <a:endParaRPr lang="en-US" dirty="0"/>
          </a:p>
        </p:txBody>
      </p:sp>
      <p:pic>
        <p:nvPicPr>
          <p:cNvPr id="6" name="Picture 5">
            <a:extLst>
              <a:ext uri="{FF2B5EF4-FFF2-40B4-BE49-F238E27FC236}">
                <a16:creationId xmlns:a16="http://schemas.microsoft.com/office/drawing/2014/main" id="{666007E9-8602-63B0-5080-956E8C8BB9AF}"/>
              </a:ext>
            </a:extLst>
          </p:cNvPr>
          <p:cNvPicPr>
            <a:picLocks noChangeAspect="1"/>
          </p:cNvPicPr>
          <p:nvPr/>
        </p:nvPicPr>
        <p:blipFill>
          <a:blip r:embed="rId3"/>
          <a:stretch>
            <a:fillRect/>
          </a:stretch>
        </p:blipFill>
        <p:spPr>
          <a:xfrm flipH="1">
            <a:off x="9173183" y="2520983"/>
            <a:ext cx="2655652" cy="3319564"/>
          </a:xfrm>
          <a:prstGeom prst="rect">
            <a:avLst/>
          </a:prstGeom>
        </p:spPr>
      </p:pic>
      <p:sp>
        <p:nvSpPr>
          <p:cNvPr id="7" name="TextBox 6">
            <a:extLst>
              <a:ext uri="{FF2B5EF4-FFF2-40B4-BE49-F238E27FC236}">
                <a16:creationId xmlns:a16="http://schemas.microsoft.com/office/drawing/2014/main" id="{45B8F9B6-4ED3-0826-8AD9-20C9D5E532AC}"/>
              </a:ext>
            </a:extLst>
          </p:cNvPr>
          <p:cNvSpPr txBox="1"/>
          <p:nvPr/>
        </p:nvSpPr>
        <p:spPr>
          <a:xfrm>
            <a:off x="1362910" y="5840547"/>
            <a:ext cx="5552417" cy="461665"/>
          </a:xfrm>
          <a:prstGeom prst="rect">
            <a:avLst/>
          </a:prstGeom>
          <a:noFill/>
        </p:spPr>
        <p:txBody>
          <a:bodyPr wrap="none" lIns="118872" tIns="91440" rIns="118872" bIns="91440" rtlCol="0" anchor="ctr" anchorCtr="0">
            <a:spAutoFit/>
          </a:bodyPr>
          <a:lstStyle/>
          <a:p>
            <a:pPr>
              <a:lnSpc>
                <a:spcPct val="90000"/>
              </a:lnSpc>
            </a:pPr>
            <a:r>
              <a:rPr lang="en-US" sz="2000" dirty="0"/>
              <a:t>Always working on </a:t>
            </a:r>
            <a:r>
              <a:rPr lang="en-US" sz="2000" b="1" dirty="0"/>
              <a:t>scientific instrumentation</a:t>
            </a:r>
          </a:p>
        </p:txBody>
      </p:sp>
      <p:pic>
        <p:nvPicPr>
          <p:cNvPr id="9" name="Picture 8">
            <a:extLst>
              <a:ext uri="{FF2B5EF4-FFF2-40B4-BE49-F238E27FC236}">
                <a16:creationId xmlns:a16="http://schemas.microsoft.com/office/drawing/2014/main" id="{131BC38A-BD9E-96C6-C252-546AC554DD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6435" y="333337"/>
            <a:ext cx="7772400" cy="1513999"/>
          </a:xfrm>
          <a:prstGeom prst="rect">
            <a:avLst/>
          </a:prstGeom>
        </p:spPr>
      </p:pic>
      <p:sp>
        <p:nvSpPr>
          <p:cNvPr id="11" name="TextBox 10">
            <a:extLst>
              <a:ext uri="{FF2B5EF4-FFF2-40B4-BE49-F238E27FC236}">
                <a16:creationId xmlns:a16="http://schemas.microsoft.com/office/drawing/2014/main" id="{70A7D5A9-6C77-5473-951F-7A0B9C60BA55}"/>
              </a:ext>
            </a:extLst>
          </p:cNvPr>
          <p:cNvSpPr txBox="1"/>
          <p:nvPr/>
        </p:nvSpPr>
        <p:spPr>
          <a:xfrm>
            <a:off x="8125095" y="1847336"/>
            <a:ext cx="3713532" cy="307777"/>
          </a:xfrm>
          <a:prstGeom prst="rect">
            <a:avLst/>
          </a:prstGeom>
          <a:noFill/>
        </p:spPr>
        <p:txBody>
          <a:bodyPr wrap="square">
            <a:spAutoFit/>
          </a:bodyPr>
          <a:lstStyle/>
          <a:p>
            <a:pPr algn="r" fontAlgn="t"/>
            <a:r>
              <a:rPr lang="en-US" sz="1400" b="1" i="0" u="none" strike="noStrike" dirty="0">
                <a:solidFill>
                  <a:srgbClr val="333333"/>
                </a:solidFill>
                <a:effectLst/>
                <a:latin typeface="Helvetica Neue LT ESO" panose="02000503000000020004" pitchFamily="2" charset="0"/>
              </a:rPr>
              <a:t>Credit: </a:t>
            </a:r>
            <a:r>
              <a:rPr lang="en-US" sz="1400" b="0" i="0" u="none" strike="noStrike" dirty="0">
                <a:solidFill>
                  <a:srgbClr val="333333"/>
                </a:solidFill>
                <a:effectLst/>
                <a:latin typeface="Helvetica Neue LT ESO" panose="02000503000000020004" pitchFamily="2" charset="0"/>
              </a:rPr>
              <a:t>ESO/B. </a:t>
            </a:r>
            <a:r>
              <a:rPr lang="en-US" sz="1400" b="0" i="0" u="none" strike="noStrike" dirty="0" err="1">
                <a:solidFill>
                  <a:srgbClr val="333333"/>
                </a:solidFill>
                <a:effectLst/>
                <a:latin typeface="Helvetica Neue LT ESO" panose="02000503000000020004" pitchFamily="2" charset="0"/>
              </a:rPr>
              <a:t>Tafreshi</a:t>
            </a:r>
            <a:r>
              <a:rPr lang="en-US" sz="1400" b="0" i="0" u="none" strike="noStrike" dirty="0">
                <a:solidFill>
                  <a:srgbClr val="333333"/>
                </a:solidFill>
                <a:effectLst/>
                <a:latin typeface="Helvetica Neue LT ESO" panose="02000503000000020004" pitchFamily="2" charset="0"/>
              </a:rPr>
              <a:t> (</a:t>
            </a:r>
            <a:r>
              <a:rPr lang="en-US" sz="1400" b="0" i="0" u="none" strike="noStrike" dirty="0">
                <a:solidFill>
                  <a:srgbClr val="428BCA"/>
                </a:solidFill>
                <a:effectLst/>
                <a:latin typeface="Helvetica Neue LT ESO" panose="02000503000000020004" pitchFamily="2" charset="0"/>
                <a:hlinkClick r:id="rId5"/>
              </a:rPr>
              <a:t>http://twanight.org/</a:t>
            </a:r>
            <a:r>
              <a:rPr lang="en-US" sz="1400" b="0" i="0" u="none" strike="noStrike" dirty="0">
                <a:solidFill>
                  <a:srgbClr val="333333"/>
                </a:solidFill>
                <a:effectLst/>
                <a:latin typeface="Helvetica Neue LT ESO" panose="02000503000000020004" pitchFamily="2" charset="0"/>
              </a:rPr>
              <a:t>)</a:t>
            </a:r>
          </a:p>
        </p:txBody>
      </p:sp>
    </p:spTree>
    <p:extLst>
      <p:ext uri="{BB962C8B-B14F-4D97-AF65-F5344CB8AC3E}">
        <p14:creationId xmlns:p14="http://schemas.microsoft.com/office/powerpoint/2010/main" val="4211526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5DF3-1BC4-E7E7-9521-066D103BB50B}"/>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15F99A54-29DA-2624-55A6-342DE1E27B3F}"/>
              </a:ext>
            </a:extLst>
          </p:cNvPr>
          <p:cNvSpPr>
            <a:spLocks noGrp="1"/>
          </p:cNvSpPr>
          <p:nvPr>
            <p:ph idx="1"/>
          </p:nvPr>
        </p:nvSpPr>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a:p>
            <a:endParaRPr lang="en-US" dirty="0"/>
          </a:p>
          <a:p>
            <a:endParaRPr lang="en-US" dirty="0"/>
          </a:p>
        </p:txBody>
      </p:sp>
    </p:spTree>
    <p:extLst>
      <p:ext uri="{BB962C8B-B14F-4D97-AF65-F5344CB8AC3E}">
        <p14:creationId xmlns:p14="http://schemas.microsoft.com/office/powerpoint/2010/main" val="232865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F7C1-57B2-19EC-41C2-6E98C059A8F1}"/>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53F24C68-33E2-9F7F-C07C-8C38AA59893C}"/>
              </a:ext>
            </a:extLst>
          </p:cNvPr>
          <p:cNvSpPr>
            <a:spLocks noGrp="1"/>
          </p:cNvSpPr>
          <p:nvPr>
            <p:ph idx="1"/>
          </p:nvPr>
        </p:nvSpPr>
        <p:spPr>
          <a:xfrm>
            <a:off x="368424" y="1212067"/>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lvl="1"/>
            <a:r>
              <a:rPr lang="en-US" dirty="0"/>
              <a:t>“Store on a shelf” for later</a:t>
            </a:r>
          </a:p>
          <a:p>
            <a:endParaRPr lang="en-US" dirty="0"/>
          </a:p>
        </p:txBody>
      </p:sp>
    </p:spTree>
    <p:extLst>
      <p:ext uri="{BB962C8B-B14F-4D97-AF65-F5344CB8AC3E}">
        <p14:creationId xmlns:p14="http://schemas.microsoft.com/office/powerpoint/2010/main" val="1403696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3D9F-7F2A-140B-A044-9853DBA16C4E}"/>
              </a:ext>
            </a:extLst>
          </p:cNvPr>
          <p:cNvSpPr>
            <a:spLocks noGrp="1"/>
          </p:cNvSpPr>
          <p:nvPr>
            <p:ph type="title"/>
          </p:nvPr>
        </p:nvSpPr>
        <p:spPr/>
        <p:txBody>
          <a:bodyPr/>
          <a:lstStyle/>
          <a:p>
            <a:r>
              <a:rPr lang="en-US" dirty="0"/>
              <a:t>Do execution environments work?</a:t>
            </a:r>
          </a:p>
        </p:txBody>
      </p:sp>
      <p:sp>
        <p:nvSpPr>
          <p:cNvPr id="3" name="Content Placeholder 2">
            <a:extLst>
              <a:ext uri="{FF2B5EF4-FFF2-40B4-BE49-F238E27FC236}">
                <a16:creationId xmlns:a16="http://schemas.microsoft.com/office/drawing/2014/main" id="{19944B4F-A715-D148-B569-FDBFFBDB4B70}"/>
              </a:ext>
            </a:extLst>
          </p:cNvPr>
          <p:cNvSpPr>
            <a:spLocks noGrp="1"/>
          </p:cNvSpPr>
          <p:nvPr>
            <p:ph idx="1"/>
          </p:nvPr>
        </p:nvSpPr>
        <p:spPr>
          <a:xfrm>
            <a:off x="297666" y="1143972"/>
            <a:ext cx="11369809" cy="4047778"/>
          </a:xfrm>
        </p:spPr>
        <p:txBody>
          <a:bodyPr/>
          <a:lstStyle/>
          <a:p>
            <a:pPr marL="0" indent="0">
              <a:buNone/>
            </a:pPr>
            <a:endParaRPr lang="en-US" dirty="0"/>
          </a:p>
          <a:p>
            <a:r>
              <a:rPr lang="en-US" dirty="0"/>
              <a:t>Work in progress (and always will be) </a:t>
            </a:r>
          </a:p>
          <a:p>
            <a:r>
              <a:rPr lang="en-US" dirty="0"/>
              <a:t>Used for different types of studies across different projects</a:t>
            </a:r>
          </a:p>
          <a:p>
            <a:r>
              <a:rPr lang="en-US" dirty="0"/>
              <a:t>I’m not the only one</a:t>
            </a:r>
            <a:endParaRPr lang="en-US" dirty="0">
              <a:hlinkClick r:id="rId2"/>
            </a:endParaRPr>
          </a:p>
          <a:p>
            <a:pPr lvl="1"/>
            <a:r>
              <a:rPr lang="en-US" dirty="0">
                <a:hlinkClick r:id="rId2"/>
              </a:rPr>
              <a:t>BSSw article by Jean Shuler</a:t>
            </a:r>
            <a:endParaRPr lang="en-US" dirty="0"/>
          </a:p>
          <a:p>
            <a:pPr lvl="2"/>
            <a:r>
              <a:rPr lang="en-US" dirty="0">
                <a:hlinkClick r:id="rId3"/>
              </a:rPr>
              <a:t>Popper</a:t>
            </a:r>
            <a:r>
              <a:rPr lang="en-US" dirty="0"/>
              <a:t> – 2018 </a:t>
            </a:r>
            <a:r>
              <a:rPr lang="en-US" dirty="0" err="1"/>
              <a:t>BSSw</a:t>
            </a:r>
            <a:r>
              <a:rPr lang="en-US" dirty="0"/>
              <a:t> Fellow </a:t>
            </a:r>
            <a:r>
              <a:rPr lang="en-US" dirty="0">
                <a:hlinkClick r:id="rId4"/>
              </a:rPr>
              <a:t>Ivo Jimenez</a:t>
            </a:r>
            <a:endParaRPr lang="en-US" dirty="0"/>
          </a:p>
          <a:p>
            <a:pPr lvl="2"/>
            <a:r>
              <a:rPr lang="en-US" dirty="0">
                <a:hlinkClick r:id="rId5"/>
              </a:rPr>
              <a:t>Code Ocean</a:t>
            </a:r>
            <a:endParaRPr lang="en-US" dirty="0"/>
          </a:p>
          <a:p>
            <a:pPr lvl="2"/>
            <a:r>
              <a:rPr lang="en-US" dirty="0">
                <a:hlinkClick r:id="rId6"/>
              </a:rPr>
              <a:t>Weight &amp; Biases</a:t>
            </a:r>
            <a:r>
              <a:rPr lang="en-US" dirty="0"/>
              <a:t> (ML)</a:t>
            </a:r>
          </a:p>
          <a:p>
            <a:pPr lvl="1"/>
            <a:r>
              <a:rPr lang="en-US" b="0" i="0" u="sng" dirty="0">
                <a:effectLst/>
                <a:hlinkClick r:id="rId7"/>
              </a:rPr>
              <a:t>Multiphase </a:t>
            </a:r>
            <a:r>
              <a:rPr lang="en-US" b="0" i="0" dirty="0">
                <a:effectLst/>
                <a:hlinkClick r:id="rId7"/>
              </a:rPr>
              <a:t>Simulations</a:t>
            </a:r>
            <a:r>
              <a:rPr lang="en-US" b="0" i="0" dirty="0">
                <a:effectLst/>
              </a:rPr>
              <a:t> </a:t>
            </a:r>
            <a:r>
              <a:rPr lang="en-US" b="0" i="0" dirty="0">
                <a:effectLst/>
                <a:latin typeface="Slack-Lato"/>
              </a:rPr>
              <a:t>– </a:t>
            </a:r>
            <a:r>
              <a:rPr lang="en-US" sz="1800" b="0" i="0" dirty="0">
                <a:effectLst/>
              </a:rPr>
              <a:t>Akash Dhruv (ANL)</a:t>
            </a:r>
            <a:endParaRPr lang="en-US" sz="1800" u="sng" dirty="0"/>
          </a:p>
          <a:p>
            <a:pPr lvl="1"/>
            <a:r>
              <a:rPr lang="en-US" dirty="0">
                <a:hlinkClick r:id="rId8"/>
              </a:rPr>
              <a:t>FlashKit </a:t>
            </a:r>
            <a:r>
              <a:rPr lang="en-US" dirty="0"/>
              <a:t> – </a:t>
            </a:r>
            <a:r>
              <a:rPr lang="en-US" sz="1800" dirty="0"/>
              <a:t>Aaron </a:t>
            </a:r>
            <a:r>
              <a:rPr lang="en-US" sz="1800" dirty="0" err="1"/>
              <a:t>Lentner</a:t>
            </a:r>
            <a:r>
              <a:rPr lang="en-US" sz="1800" dirty="0"/>
              <a:t> (George Washington University)</a:t>
            </a:r>
          </a:p>
          <a:p>
            <a:endParaRPr lang="en-US" dirty="0"/>
          </a:p>
        </p:txBody>
      </p:sp>
      <p:sp>
        <p:nvSpPr>
          <p:cNvPr id="4" name="TextBox 3">
            <a:extLst>
              <a:ext uri="{FF2B5EF4-FFF2-40B4-BE49-F238E27FC236}">
                <a16:creationId xmlns:a16="http://schemas.microsoft.com/office/drawing/2014/main" id="{F1C6A9EC-C052-AE31-E1FF-4F63B98B30DF}"/>
              </a:ext>
            </a:extLst>
          </p:cNvPr>
          <p:cNvSpPr txBox="1"/>
          <p:nvPr/>
        </p:nvSpPr>
        <p:spPr>
          <a:xfrm>
            <a:off x="2897783" y="5388550"/>
            <a:ext cx="6169574" cy="461665"/>
          </a:xfrm>
          <a:prstGeom prst="rect">
            <a:avLst/>
          </a:prstGeom>
          <a:noFill/>
        </p:spPr>
        <p:txBody>
          <a:bodyPr wrap="none" lIns="118872" tIns="91440" rIns="118872" bIns="91440" rtlCol="0" anchor="ctr" anchorCtr="0">
            <a:spAutoFit/>
          </a:bodyPr>
          <a:lstStyle/>
          <a:p>
            <a:pPr>
              <a:lnSpc>
                <a:spcPct val="90000"/>
              </a:lnSpc>
            </a:pPr>
            <a:r>
              <a:rPr lang="en-US" sz="2000" dirty="0">
                <a:hlinkClick r:id="rId9"/>
              </a:rPr>
              <a:t>Computational Lab Execution Environment Example</a:t>
            </a:r>
            <a:endParaRPr lang="en-US" sz="2000" dirty="0"/>
          </a:p>
        </p:txBody>
      </p:sp>
    </p:spTree>
    <p:extLst>
      <p:ext uri="{BB962C8B-B14F-4D97-AF65-F5344CB8AC3E}">
        <p14:creationId xmlns:p14="http://schemas.microsoft.com/office/powerpoint/2010/main" val="2689999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54EC-A18C-767E-EA1F-1B043689C1E9}"/>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5DD46E0-72F1-9D2B-9A80-FE61FA824903}"/>
              </a:ext>
            </a:extLst>
          </p:cNvPr>
          <p:cNvSpPr>
            <a:spLocks noGrp="1"/>
          </p:cNvSpPr>
          <p:nvPr>
            <p:ph idx="1"/>
          </p:nvPr>
        </p:nvSpPr>
        <p:spPr>
          <a:xfrm>
            <a:off x="368424" y="1004867"/>
            <a:ext cx="11207491" cy="4047778"/>
          </a:xfrm>
        </p:spPr>
        <p:txBody>
          <a:bodyPr/>
          <a:lstStyle/>
          <a:p>
            <a:r>
              <a:rPr lang="en-US" sz="2000" dirty="0"/>
              <a:t>Carlo Graziani, </a:t>
            </a:r>
            <a:r>
              <a:rPr lang="en-US" sz="2000" i="1" dirty="0"/>
              <a:t>HPC and the Lab Manager</a:t>
            </a:r>
            <a:r>
              <a:rPr lang="en-US" sz="2000" dirty="0"/>
              <a:t>.  </a:t>
            </a:r>
            <a:r>
              <a:rPr lang="en-US" sz="2000" b="1" dirty="0"/>
              <a:t>Better Scientific Software</a:t>
            </a:r>
            <a:r>
              <a:rPr lang="en-US" sz="2000" dirty="0"/>
              <a:t>. </a:t>
            </a:r>
            <a:r>
              <a:rPr lang="en-US" sz="2000" dirty="0">
                <a:hlinkClick r:id="rId2"/>
              </a:rPr>
              <a:t>https://bssw.io/blog_posts/hpc-and-the-lab-manager</a:t>
            </a:r>
            <a:r>
              <a:rPr lang="en-US" sz="2000" dirty="0"/>
              <a:t>. Nov 17, 2021.</a:t>
            </a:r>
          </a:p>
          <a:p>
            <a:r>
              <a:rPr lang="en-US" sz="2000" dirty="0"/>
              <a:t>Katherine Riley, </a:t>
            </a:r>
            <a:r>
              <a:rPr lang="en-US" sz="2000" i="1" dirty="0"/>
              <a:t>What All Codes Should Do: Best Practices</a:t>
            </a:r>
            <a:r>
              <a:rPr lang="en-US" sz="2000" dirty="0"/>
              <a:t>. ATPESC 2019 presentation.  Retrieved from </a:t>
            </a:r>
            <a:r>
              <a:rPr lang="en-US" sz="2000" dirty="0">
                <a:hlinkClick r:id="rId3"/>
              </a:rPr>
              <a:t>YouTube</a:t>
            </a:r>
            <a:r>
              <a:rPr lang="en-US" sz="2000" dirty="0"/>
              <a:t>. Nov 5, 2019.</a:t>
            </a:r>
          </a:p>
          <a:p>
            <a:r>
              <a:rPr lang="en-US" sz="2000" dirty="0"/>
              <a:t>Howard M. </a:t>
            </a:r>
            <a:r>
              <a:rPr lang="en-US" sz="2000" dirty="0" err="1"/>
              <a:t>Kanare</a:t>
            </a:r>
            <a:r>
              <a:rPr lang="en-US" sz="2000" dirty="0"/>
              <a:t>, </a:t>
            </a:r>
            <a:r>
              <a:rPr lang="en-US" sz="2000" i="1" dirty="0">
                <a:hlinkClick r:id="rId4"/>
              </a:rPr>
              <a:t>Writing the Laboratory Notebook</a:t>
            </a:r>
            <a:r>
              <a:rPr lang="en-US" sz="2000" i="1" dirty="0"/>
              <a:t>. </a:t>
            </a:r>
            <a:r>
              <a:rPr lang="en-US" sz="2000" dirty="0"/>
              <a:t>American Chemical Society, Washington, D.C., 1985.</a:t>
            </a:r>
          </a:p>
          <a:p>
            <a:r>
              <a:rPr lang="en-US" sz="2000" dirty="0"/>
              <a:t>DIKW pyramid. 2022, August 4.  In </a:t>
            </a:r>
            <a:r>
              <a:rPr lang="en-US" sz="2000" i="1" dirty="0"/>
              <a:t>Wikipedia. </a:t>
            </a:r>
            <a:r>
              <a:rPr lang="en-US" sz="2000" i="1" dirty="0">
                <a:hlinkClick r:id="rId5"/>
              </a:rPr>
              <a:t>https://en.wikipedia.org/wiki/DIKW_pyramid</a:t>
            </a:r>
            <a:r>
              <a:rPr lang="en-US" sz="2000" i="1" dirty="0"/>
              <a:t>.</a:t>
            </a:r>
            <a:endParaRPr lang="en-US" sz="2000" dirty="0"/>
          </a:p>
          <a:p>
            <a:r>
              <a:rPr lang="en-US" sz="2000" dirty="0"/>
              <a:t>Roberta Kwok, </a:t>
            </a:r>
            <a:r>
              <a:rPr lang="en-US" sz="2000" i="1" dirty="0">
                <a:hlinkClick r:id="rId6"/>
              </a:rPr>
              <a:t>How to pick an electronic laboratory notebook</a:t>
            </a:r>
            <a:r>
              <a:rPr lang="en-US" sz="2000" i="1" dirty="0"/>
              <a:t>.  </a:t>
            </a:r>
            <a:r>
              <a:rPr lang="en-US" sz="2000" b="1" dirty="0"/>
              <a:t>Nature </a:t>
            </a:r>
            <a:r>
              <a:rPr lang="en-US" sz="2000" dirty="0"/>
              <a:t>560, pp. 269-270, Aug 6, 2018.</a:t>
            </a:r>
          </a:p>
          <a:p>
            <a:r>
              <a:rPr lang="en-US" sz="2000" dirty="0"/>
              <a:t>Nicole Brewer, </a:t>
            </a:r>
            <a:r>
              <a:rPr lang="en-US" sz="2000" b="0" i="1" u="none" strike="noStrike" dirty="0">
                <a:solidFill>
                  <a:srgbClr val="3C3C3E"/>
                </a:solidFill>
                <a:effectLst/>
              </a:rPr>
              <a:t>Jupyter4Science: Better Practices for Using </a:t>
            </a:r>
            <a:r>
              <a:rPr lang="en-US" sz="2000" b="0" i="1" u="none" strike="noStrike" dirty="0" err="1">
                <a:solidFill>
                  <a:srgbClr val="3C3C3E"/>
                </a:solidFill>
                <a:effectLst/>
              </a:rPr>
              <a:t>Jupyter</a:t>
            </a:r>
            <a:r>
              <a:rPr lang="en-US" sz="2000" b="0" i="1" u="none" strike="noStrike" dirty="0">
                <a:solidFill>
                  <a:srgbClr val="3C3C3E"/>
                </a:solidFill>
                <a:effectLst/>
              </a:rPr>
              <a:t> Notebooks for Science</a:t>
            </a:r>
            <a:r>
              <a:rPr lang="en-US" sz="2000" dirty="0"/>
              <a:t>.  </a:t>
            </a:r>
            <a:r>
              <a:rPr lang="en-US" sz="2000" b="1" dirty="0"/>
              <a:t>Better Scientific Software</a:t>
            </a:r>
            <a:r>
              <a:rPr lang="en-US" sz="2000" dirty="0"/>
              <a:t>. </a:t>
            </a:r>
            <a:r>
              <a:rPr lang="en-US" sz="2000" dirty="0">
                <a:hlinkClick r:id="rId7"/>
              </a:rPr>
              <a:t>https://bssw.io/items/jupyter4science-better-practices-for-using-jupyter-notebooks-for-science</a:t>
            </a:r>
            <a:r>
              <a:rPr lang="en-US" sz="2000" dirty="0"/>
              <a:t>. March 17, 2024.</a:t>
            </a:r>
            <a:endParaRPr lang="en-US" sz="2000" i="1" dirty="0"/>
          </a:p>
          <a:p>
            <a:r>
              <a:rPr lang="en-US" sz="2000" dirty="0"/>
              <a:t>Jean Shuler, </a:t>
            </a:r>
            <a:r>
              <a:rPr lang="en-US" sz="2000" b="0" i="1" u="none" strike="noStrike" dirty="0">
                <a:solidFill>
                  <a:srgbClr val="3C3C3E"/>
                </a:solidFill>
                <a:effectLst/>
              </a:rPr>
              <a:t>Executable Environments for Software, Data, and Publication</a:t>
            </a:r>
            <a:r>
              <a:rPr lang="en-US" sz="2000" dirty="0"/>
              <a:t>.  </a:t>
            </a:r>
            <a:r>
              <a:rPr lang="en-US" sz="2000" b="1" dirty="0"/>
              <a:t>Better Scientific Software</a:t>
            </a:r>
            <a:r>
              <a:rPr lang="en-US" sz="2000" dirty="0"/>
              <a:t>. </a:t>
            </a:r>
            <a:r>
              <a:rPr lang="en-US" sz="2000" dirty="0">
                <a:hlinkClick r:id="rId8"/>
              </a:rPr>
              <a:t>https://bssw.io/items/executable-environments-for-software-data-and-publication</a:t>
            </a:r>
            <a:r>
              <a:rPr lang="en-US" sz="2000" dirty="0"/>
              <a:t>. Sept 3, 2021.</a:t>
            </a:r>
          </a:p>
          <a:p>
            <a:endParaRPr lang="en-US" sz="2000" i="1" dirty="0"/>
          </a:p>
          <a:p>
            <a:endParaRPr lang="en-US" sz="2400" dirty="0"/>
          </a:p>
          <a:p>
            <a:endParaRPr lang="en-US" dirty="0"/>
          </a:p>
        </p:txBody>
      </p:sp>
    </p:spTree>
    <p:extLst>
      <p:ext uri="{BB962C8B-B14F-4D97-AF65-F5344CB8AC3E}">
        <p14:creationId xmlns:p14="http://schemas.microsoft.com/office/powerpoint/2010/main" val="206296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&amp; use execution environments</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9536</TotalTime>
  <Words>4652</Words>
  <Application>Microsoft Macintosh PowerPoint</Application>
  <PresentationFormat>Custom</PresentationFormat>
  <Paragraphs>418</Paragraphs>
  <Slides>34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American Typewriter</vt:lpstr>
      <vt:lpstr>Arial</vt:lpstr>
      <vt:lpstr>Arial Black</vt:lpstr>
      <vt:lpstr>Calibri</vt:lpstr>
      <vt:lpstr>Helvetica Neue LT ESO</vt:lpstr>
      <vt:lpstr>Slack-Lato</vt:lpstr>
      <vt:lpstr>Presentations (Wide Screen)</vt:lpstr>
      <vt:lpstr>Lab Notebooks for Computational Mathematics, Sciences, &amp; Engineering</vt:lpstr>
      <vt:lpstr>License, Citation and Acknowledgements</vt:lpstr>
      <vt:lpstr>My background</vt:lpstr>
      <vt:lpstr>Why discuss experimental sciences at ATPESC?</vt:lpstr>
      <vt:lpstr>A minimal definition of a lab notebook</vt:lpstr>
      <vt:lpstr>DIKUW</vt:lpstr>
      <vt:lpstr>Data &amp; Information</vt:lpstr>
      <vt:lpstr>Knowledge &amp; Understanding</vt:lpstr>
      <vt:lpstr>Obligatory Einstein quote </vt:lpstr>
      <vt:lpstr>Sometimes we just want “good enough”</vt:lpstr>
      <vt:lpstr>Knowledge Management</vt:lpstr>
      <vt:lpstr>Example: Lessons learned</vt:lpstr>
      <vt:lpstr>Which leads us to documentation</vt:lpstr>
      <vt:lpstr>And finally, we reach our destination</vt:lpstr>
      <vt:lpstr>Example notebook entries</vt:lpstr>
      <vt:lpstr>Conversations with Carlo</vt:lpstr>
      <vt:lpstr>Not all lab notebooks are alike</vt:lpstr>
      <vt:lpstr>PowerPoint Presentation</vt:lpstr>
      <vt:lpstr>No one likes writing lab notes…</vt:lpstr>
      <vt:lpstr>Nothing beats good ol’ pen and paper</vt:lpstr>
      <vt:lpstr>Criteria for lab notebooks for computing?</vt:lpstr>
      <vt:lpstr>Different streams of lab notes</vt:lpstr>
      <vt:lpstr>Git lab notes stream</vt:lpstr>
      <vt:lpstr>README lab notes streams</vt:lpstr>
      <vt:lpstr>High-level README</vt:lpstr>
      <vt:lpstr>Low-level README</vt:lpstr>
      <vt:lpstr>Capturing data context &amp; metadata</vt:lpstr>
      <vt:lpstr>Jupyter notebooks</vt:lpstr>
      <vt:lpstr>How to organize your “virtual” (multi-stream) lab notebook?</vt:lpstr>
      <vt:lpstr>Experimental laboratory environment</vt:lpstr>
      <vt:lpstr>Computational laboratory environments</vt:lpstr>
      <vt:lpstr>Do execution environments work?</vt:lpstr>
      <vt:lpstr>Citations</vt:lpstr>
      <vt:lpstr>Summary</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1357</cp:revision>
  <cp:lastPrinted>2017-11-02T18:35:01Z</cp:lastPrinted>
  <dcterms:created xsi:type="dcterms:W3CDTF">2018-11-06T17:28:56Z</dcterms:created>
  <dcterms:modified xsi:type="dcterms:W3CDTF">2024-07-26T20:55:22Z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