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3"/>
  </p:notesMasterIdLst>
  <p:handoutMasterIdLst>
    <p:handoutMasterId r:id="rId24"/>
  </p:handoutMasterIdLst>
  <p:sldIdLst>
    <p:sldId id="256" r:id="rId5"/>
    <p:sldId id="1848" r:id="rId6"/>
    <p:sldId id="1853" r:id="rId7"/>
    <p:sldId id="1854" r:id="rId8"/>
    <p:sldId id="1851" r:id="rId9"/>
    <p:sldId id="1856" r:id="rId10"/>
    <p:sldId id="1852" r:id="rId11"/>
    <p:sldId id="1858" r:id="rId12"/>
    <p:sldId id="1850" r:id="rId13"/>
    <p:sldId id="1865" r:id="rId14"/>
    <p:sldId id="1857" r:id="rId15"/>
    <p:sldId id="1859" r:id="rId16"/>
    <p:sldId id="1860" r:id="rId17"/>
    <p:sldId id="1862" r:id="rId18"/>
    <p:sldId id="1863" r:id="rId19"/>
    <p:sldId id="1861" r:id="rId20"/>
    <p:sldId id="1864" r:id="rId21"/>
    <p:sldId id="313" r:id="rId2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EAF"/>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76" autoAdjust="0"/>
    <p:restoredTop sz="95828" autoAdjust="0"/>
  </p:normalViewPr>
  <p:slideViewPr>
    <p:cSldViewPr snapToGrid="0" showGuides="1">
      <p:cViewPr varScale="1">
        <p:scale>
          <a:sx n="101" d="100"/>
          <a:sy n="101" d="100"/>
        </p:scale>
        <p:origin x="232" y="4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10/23/23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10/23/23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50600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2011467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3880929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49167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46224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359182003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hpc.github.io/charliecloud/" TargetMode="External"/><Relationship Id="rId2" Type="http://schemas.openxmlformats.org/officeDocument/2006/relationships/hyperlink" Target="https://github.com/lanl/BEE" TargetMode="External"/><Relationship Id="rId1" Type="http://schemas.openxmlformats.org/officeDocument/2006/relationships/slideLayout" Target="../slideLayouts/slideLayout3.xml"/><Relationship Id="rId4" Type="http://schemas.openxmlformats.org/officeDocument/2006/relationships/hyperlink" Target="https://computing.llnl.gov/projects/maestro-workflow-conducto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3.xml"/><Relationship Id="rId16"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Reproducible Workflows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806987" cy="424732"/>
          </a:xfrm>
        </p:spPr>
        <p:txBody>
          <a:bodyPr/>
          <a:lstStyle/>
          <a:p>
            <a:r>
              <a:rPr lang="en-US" dirty="0"/>
              <a:t>Gregory R. Watson</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83911" y="2140952"/>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r>
              <a:rPr lang="en-US" dirty="0"/>
              <a:t>SC23</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p:txBody>
          <a:bodyPr/>
          <a:lstStyle/>
          <a:p>
            <a:r>
              <a:rPr lang="en-US" sz="2000" dirty="0"/>
              <a:t>David E. </a:t>
            </a:r>
            <a:r>
              <a:rPr lang="en-US" sz="2000" dirty="0" err="1"/>
              <a:t>Bernholdt</a:t>
            </a:r>
            <a:r>
              <a:rPr lang="en-US" sz="2000" dirty="0"/>
              <a:t> (ORNL), Patricia A. Grubel (LANL), David M. Rogers (ORNL), Greg Watson (ORNL)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a:t>
            </a:r>
            <a:r>
              <a:rPr lang="en-US" dirty="0" err="1"/>
              <a:t>cont</a:t>
            </a:r>
            <a:r>
              <a:rPr lang="en-US" dirty="0"/>
              <a: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Originally designed for Cloud</a:t>
            </a:r>
          </a:p>
          <a:p>
            <a:r>
              <a:rPr lang="en-US" dirty="0"/>
              <a:t>Docker/</a:t>
            </a:r>
            <a:r>
              <a:rPr lang="en-US" dirty="0" err="1"/>
              <a:t>Podman</a:t>
            </a:r>
            <a:r>
              <a:rPr lang="en-US" dirty="0"/>
              <a:t> not a good fit for HPC</a:t>
            </a:r>
          </a:p>
          <a:p>
            <a:pPr lvl="1"/>
            <a:r>
              <a:rPr lang="en-US" dirty="0"/>
              <a:t>Requires root-level access </a:t>
            </a:r>
          </a:p>
          <a:p>
            <a:pPr lvl="1"/>
            <a:r>
              <a:rPr lang="en-US" dirty="0"/>
              <a:t>Architecture does not suit most HPC installations</a:t>
            </a:r>
          </a:p>
          <a:p>
            <a:r>
              <a:rPr lang="en-US" dirty="0"/>
              <a:t>Other container technologies are more tailored to HPC</a:t>
            </a:r>
          </a:p>
          <a:p>
            <a:r>
              <a:rPr lang="en-US" dirty="0"/>
              <a:t>Utilized by GitHub actions/</a:t>
            </a:r>
            <a:r>
              <a:rPr lang="en-US"/>
              <a:t>GitLab pipelines</a:t>
            </a:r>
            <a:endParaRPr lang="en-US" dirty="0"/>
          </a:p>
          <a:p>
            <a:r>
              <a:rPr lang="en-US" dirty="0"/>
              <a:t>Growing HPC center support (</a:t>
            </a:r>
            <a:r>
              <a:rPr lang="en-US" dirty="0" err="1"/>
              <a:t>apptainer</a:t>
            </a:r>
            <a:r>
              <a:rPr lang="en-US" dirty="0"/>
              <a:t>/singularity, </a:t>
            </a:r>
            <a:r>
              <a:rPr lang="en-US" dirty="0" err="1"/>
              <a:t>charliecloud</a:t>
            </a:r>
            <a:r>
              <a:rPr lang="en-US" dirty="0"/>
              <a:t>, shifter, sarus)</a:t>
            </a:r>
          </a:p>
          <a:p>
            <a:r>
              <a:rPr lang="en-US" dirty="0"/>
              <a:t>May actually decrease run-time for python apps (via reduced dependency load time)</a:t>
            </a:r>
          </a:p>
        </p:txBody>
      </p:sp>
    </p:spTree>
    <p:extLst>
      <p:ext uri="{BB962C8B-B14F-4D97-AF65-F5344CB8AC3E}">
        <p14:creationId xmlns:p14="http://schemas.microsoft.com/office/powerpoint/2010/main" val="264772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Some examples of different workflow systems and workflows</a:t>
            </a:r>
          </a:p>
          <a:p>
            <a:r>
              <a:rPr lang="en-US" dirty="0"/>
              <a:t>Running HPC job in a container</a:t>
            </a:r>
          </a:p>
        </p:txBody>
      </p:sp>
    </p:spTree>
    <p:extLst>
      <p:ext uri="{BB962C8B-B14F-4D97-AF65-F5344CB8AC3E}">
        <p14:creationId xmlns:p14="http://schemas.microsoft.com/office/powerpoint/2010/main" val="40445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a:pPr>
            <a:r>
              <a:rPr lang="en-US" dirty="0"/>
              <a:t>Create a </a:t>
            </a:r>
            <a:r>
              <a:rPr lang="en-US" dirty="0" err="1"/>
              <a:t>Dockerfile</a:t>
            </a:r>
            <a:endParaRPr lang="en-US" dirty="0"/>
          </a:p>
          <a:p>
            <a:pPr lvl="1"/>
            <a:r>
              <a:rPr lang="en-US" dirty="0"/>
              <a:t>We need to create a </a:t>
            </a:r>
            <a:r>
              <a:rPr lang="en-US" dirty="0" err="1">
                <a:latin typeface="Courier" pitchFamily="2" charset="0"/>
              </a:rPr>
              <a:t>Dockerfile</a:t>
            </a:r>
            <a:r>
              <a:rPr lang="en-US" dirty="0"/>
              <a:t> so that we can build it on Summit</a:t>
            </a:r>
          </a:p>
          <a:p>
            <a:pPr lvl="1"/>
            <a:r>
              <a:rPr lang="en-US" dirty="0"/>
              <a:t>The best way is to start from the </a:t>
            </a:r>
            <a:r>
              <a:rPr lang="en-US" dirty="0" err="1">
                <a:latin typeface="Courier" pitchFamily="2" charset="0"/>
              </a:rPr>
              <a:t>mpiimage</a:t>
            </a:r>
            <a:r>
              <a:rPr lang="en-US" dirty="0">
                <a:latin typeface="Courier" pitchFamily="2" charset="0"/>
              </a:rPr>
              <a:t>-centos-</a:t>
            </a:r>
            <a:r>
              <a:rPr lang="en-US" dirty="0" err="1">
                <a:latin typeface="Courier" pitchFamily="2" charset="0"/>
              </a:rPr>
              <a:t>cuda</a:t>
            </a:r>
            <a:r>
              <a:rPr lang="en-US" dirty="0">
                <a:latin typeface="Courier" pitchFamily="2" charset="0"/>
              </a:rPr>
              <a:t> </a:t>
            </a:r>
            <a:r>
              <a:rPr lang="en-US" dirty="0"/>
              <a:t>base image</a:t>
            </a:r>
          </a:p>
          <a:p>
            <a:pPr marL="346075" lvl="1" indent="0">
              <a:buNone/>
            </a:pPr>
            <a:endParaRPr lang="en-US" dirty="0"/>
          </a:p>
        </p:txBody>
      </p:sp>
      <p:sp>
        <p:nvSpPr>
          <p:cNvPr id="5" name="TextBox 4">
            <a:extLst>
              <a:ext uri="{FF2B5EF4-FFF2-40B4-BE49-F238E27FC236}">
                <a16:creationId xmlns:a16="http://schemas.microsoft.com/office/drawing/2014/main" id="{02483DCC-6CF0-60A0-E910-F02790C38C1B}"/>
              </a:ext>
            </a:extLst>
          </p:cNvPr>
          <p:cNvSpPr txBox="1"/>
          <p:nvPr/>
        </p:nvSpPr>
        <p:spPr>
          <a:xfrm>
            <a:off x="1162513" y="2722936"/>
            <a:ext cx="9910648" cy="28007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indent="0" algn="l" rtl="0">
              <a:buNone/>
            </a:pPr>
            <a:r>
              <a:rPr lang="en-US" sz="1600" b="0" i="0" u="none" strike="noStrike" dirty="0">
                <a:solidFill>
                  <a:srgbClr val="393A34"/>
                </a:solidFill>
                <a:effectLst/>
                <a:latin typeface="Courier" pitchFamily="2" charset="0"/>
              </a:rPr>
              <a:t># Start with MPI base image</a:t>
            </a:r>
          </a:p>
          <a:p>
            <a:pPr marL="0" indent="0" algn="l" rtl="0">
              <a:buNone/>
            </a:pPr>
            <a:r>
              <a:rPr lang="en-US" sz="1600" b="0" i="0" u="none" strike="noStrike" dirty="0">
                <a:solidFill>
                  <a:srgbClr val="393A34"/>
                </a:solidFill>
                <a:effectLst/>
                <a:latin typeface="Courier" pitchFamily="2" charset="0"/>
              </a:rPr>
              <a:t>FROM code.ornl.gov:4567/</a:t>
            </a:r>
            <a:r>
              <a:rPr lang="en-US" sz="1600" b="0" i="0" u="none" strike="noStrike" dirty="0" err="1">
                <a:solidFill>
                  <a:srgbClr val="393A34"/>
                </a:solidFill>
                <a:effectLst/>
                <a:latin typeface="Courier" pitchFamily="2" charset="0"/>
              </a:rPr>
              <a:t>olcfcontainers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olcfbaseimages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mpiimage</a:t>
            </a:r>
            <a:r>
              <a:rPr lang="en-US" sz="1600" b="0" i="0" u="none" strike="noStrike" dirty="0">
                <a:solidFill>
                  <a:srgbClr val="393A34"/>
                </a:solidFill>
                <a:effectLst/>
                <a:latin typeface="Courier" pitchFamily="2" charset="0"/>
              </a:rPr>
              <a:t>-centos-</a:t>
            </a:r>
            <a:r>
              <a:rPr lang="en-US" sz="1600" b="0" i="0" u="none" strike="noStrike" dirty="0" err="1">
                <a:solidFill>
                  <a:srgbClr val="393A34"/>
                </a:solidFill>
                <a:effectLst/>
                <a:latin typeface="Courier" pitchFamily="2" charset="0"/>
              </a:rPr>
              <a:t>cuda</a:t>
            </a:r>
            <a:endParaRPr lang="en-US" sz="1600" b="0" i="0" u="none" strike="noStrike" dirty="0">
              <a:solidFill>
                <a:srgbClr val="393A34"/>
              </a:solidFill>
              <a:effectLst/>
              <a:latin typeface="Courier" pitchFamily="2" charset="0"/>
            </a:endParaRP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b="0" i="0" u="none" strike="noStrike" dirty="0">
                <a:solidFill>
                  <a:srgbClr val="393A34"/>
                </a:solidFill>
                <a:effectLst/>
                <a:latin typeface="Courier" pitchFamily="2" charset="0"/>
              </a:rPr>
              <a:t># Install some useful libraries (may not be needed)</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fakeroot</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dnf</a:t>
            </a:r>
            <a:r>
              <a:rPr lang="en-US" sz="1600" b="0" i="0" u="none" strike="noStrike" dirty="0">
                <a:solidFill>
                  <a:srgbClr val="393A34"/>
                </a:solidFill>
                <a:effectLst/>
                <a:latin typeface="Courier" pitchFamily="2" charset="0"/>
              </a:rPr>
              <a:t> install -y </a:t>
            </a:r>
            <a:r>
              <a:rPr lang="en-US" sz="1600" b="0" i="0" u="none" strike="noStrike" dirty="0" err="1">
                <a:solidFill>
                  <a:srgbClr val="393A34"/>
                </a:solidFill>
                <a:effectLst/>
                <a:latin typeface="Courier" pitchFamily="2" charset="0"/>
              </a:rPr>
              <a:t>cmake</a:t>
            </a:r>
            <a:r>
              <a:rPr lang="en-US" sz="1600" b="0" i="0" u="none" strike="noStrike" dirty="0">
                <a:solidFill>
                  <a:srgbClr val="393A34"/>
                </a:solidFill>
                <a:effectLst/>
                <a:latin typeface="Courier" pitchFamily="2" charset="0"/>
              </a:rPr>
              <a:t> \</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python3 </a:t>
            </a:r>
            <a:r>
              <a:rPr lang="en-US" sz="1600" b="0" i="0" u="none" strike="noStrike" dirty="0" err="1">
                <a:solidFill>
                  <a:srgbClr val="393A34"/>
                </a:solidFill>
                <a:effectLst/>
                <a:latin typeface="Courier" pitchFamily="2" charset="0"/>
              </a:rPr>
              <a:t>blas-devel</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lapack-devel</a:t>
            </a:r>
            <a:r>
              <a:rPr lang="en-US" sz="1600" b="0" i="0" u="none" strike="noStrike" dirty="0">
                <a:solidFill>
                  <a:srgbClr val="393A34"/>
                </a:solidFill>
                <a:effectLst/>
                <a:latin typeface="Courier" pitchFamily="2" charset="0"/>
              </a:rPr>
              <a:t> fftw3-devel hdf5-devel python3-numpy</a:t>
            </a: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dirty="0">
                <a:solidFill>
                  <a:srgbClr val="393A34"/>
                </a:solidFill>
                <a:latin typeface="Courier" pitchFamily="2" charset="0"/>
              </a:rPr>
              <a:t># Build the application</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mkdir</a:t>
            </a:r>
            <a:r>
              <a:rPr lang="en-US" sz="1600" b="0" i="0" u="none" strike="noStrike" dirty="0">
                <a:solidFill>
                  <a:srgbClr val="393A34"/>
                </a:solidFill>
                <a:effectLst/>
                <a:latin typeface="Courier" pitchFamily="2" charset="0"/>
              </a:rPr>
              <a:t> /app</a:t>
            </a:r>
          </a:p>
          <a:p>
            <a:pPr marL="0" indent="0" algn="l" rtl="0">
              <a:buNone/>
            </a:pPr>
            <a:r>
              <a:rPr lang="en-US" sz="1600" b="0" i="0" u="none" strike="noStrike" dirty="0">
                <a:solidFill>
                  <a:srgbClr val="393A34"/>
                </a:solidFill>
                <a:effectLst/>
                <a:latin typeface="Courier" pitchFamily="2" charset="0"/>
              </a:rPr>
              <a:t>COPY &lt;app source files&gt; /app</a:t>
            </a:r>
          </a:p>
          <a:p>
            <a:pPr marL="0" indent="0" algn="l" rtl="0">
              <a:buNone/>
            </a:pPr>
            <a:r>
              <a:rPr lang="en-US" sz="1600" b="0" i="0" u="none" strike="noStrike" dirty="0">
                <a:solidFill>
                  <a:srgbClr val="393A34"/>
                </a:solidFill>
                <a:effectLst/>
                <a:latin typeface="Courier" pitchFamily="2" charset="0"/>
              </a:rPr>
              <a:t>RUN cd /app &amp;&amp; &lt;app build command&gt;</a:t>
            </a:r>
            <a:endParaRPr lang="en-US" sz="1600" b="0" i="0" u="none" strike="noStrike" dirty="0">
              <a:solidFill>
                <a:srgbClr val="1C1E21"/>
              </a:solidFill>
              <a:effectLst/>
              <a:latin typeface="Courier" pitchFamily="2" charset="0"/>
            </a:endParaRPr>
          </a:p>
        </p:txBody>
      </p:sp>
    </p:spTree>
    <p:extLst>
      <p:ext uri="{BB962C8B-B14F-4D97-AF65-F5344CB8AC3E}">
        <p14:creationId xmlns:p14="http://schemas.microsoft.com/office/powerpoint/2010/main" val="1881843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startAt="2"/>
            </a:pPr>
            <a:r>
              <a:rPr lang="en-US" dirty="0"/>
              <a:t>Build </a:t>
            </a:r>
            <a:r>
              <a:rPr lang="en-US" dirty="0" err="1"/>
              <a:t>Podman</a:t>
            </a:r>
            <a:r>
              <a:rPr lang="en-US" dirty="0"/>
              <a:t> image</a:t>
            </a:r>
          </a:p>
          <a:p>
            <a:pPr lvl="1"/>
            <a:r>
              <a:rPr lang="en-US" dirty="0"/>
              <a:t>Cannot build a Singularity container directly from a </a:t>
            </a:r>
            <a:r>
              <a:rPr lang="en-US" dirty="0" err="1"/>
              <a:t>Dockerfile</a:t>
            </a:r>
            <a:endParaRPr lang="en-US" dirty="0"/>
          </a:p>
          <a:p>
            <a:pPr lvl="1"/>
            <a:r>
              <a:rPr lang="en-US" dirty="0"/>
              <a:t>An intermediate step using </a:t>
            </a:r>
            <a:r>
              <a:rPr lang="en-US" dirty="0" err="1"/>
              <a:t>Podman</a:t>
            </a:r>
            <a:r>
              <a:rPr lang="en-US" dirty="0"/>
              <a:t> is required</a:t>
            </a:r>
          </a:p>
          <a:p>
            <a:pPr lvl="1"/>
            <a:r>
              <a:rPr lang="en-US" dirty="0"/>
              <a:t>Log in to a node - it is better to specify a login node so that you always use the same one to make use of </a:t>
            </a:r>
            <a:r>
              <a:rPr lang="en-US" dirty="0" err="1"/>
              <a:t>Podman</a:t>
            </a:r>
            <a:r>
              <a:rPr lang="en-US" dirty="0"/>
              <a:t> cache</a:t>
            </a:r>
          </a:p>
          <a:p>
            <a:pPr marL="684212" lvl="2" indent="0">
              <a:buNone/>
            </a:pPr>
            <a:r>
              <a:rPr lang="en-US" dirty="0" err="1">
                <a:latin typeface="Courier" pitchFamily="2" charset="0"/>
              </a:rPr>
              <a:t>ssh</a:t>
            </a:r>
            <a:r>
              <a:rPr lang="en-US" dirty="0">
                <a:latin typeface="Courier" pitchFamily="2" charset="0"/>
              </a:rPr>
              <a:t> &lt;username&gt;@login3.summit.olcf.ornl.gov </a:t>
            </a:r>
          </a:p>
          <a:p>
            <a:pPr marL="346075" lvl="1" indent="0">
              <a:buNone/>
            </a:pPr>
            <a:endParaRPr lang="en-US" dirty="0"/>
          </a:p>
        </p:txBody>
      </p:sp>
    </p:spTree>
    <p:extLst>
      <p:ext uri="{BB962C8B-B14F-4D97-AF65-F5344CB8AC3E}">
        <p14:creationId xmlns:p14="http://schemas.microsoft.com/office/powerpoint/2010/main" val="2944952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Set up a file in your home directory </a:t>
            </a:r>
            <a:r>
              <a:rPr lang="en-US" dirty="0">
                <a:latin typeface="Courier" pitchFamily="2" charset="0"/>
              </a:rPr>
              <a:t>/ccs/home/&lt;username&gt;/.config/containers/</a:t>
            </a:r>
            <a:r>
              <a:rPr lang="en-US" dirty="0" err="1">
                <a:latin typeface="Courier" pitchFamily="2" charset="0"/>
              </a:rPr>
              <a:t>storage.conf</a:t>
            </a:r>
            <a:r>
              <a:rPr lang="en-US" dirty="0"/>
              <a:t> with the following content:</a:t>
            </a:r>
          </a:p>
          <a:p>
            <a:pPr lvl="1"/>
            <a:endParaRPr lang="en-US" dirty="0"/>
          </a:p>
        </p:txBody>
      </p:sp>
      <p:sp>
        <p:nvSpPr>
          <p:cNvPr id="6" name="TextBox 5">
            <a:extLst>
              <a:ext uri="{FF2B5EF4-FFF2-40B4-BE49-F238E27FC236}">
                <a16:creationId xmlns:a16="http://schemas.microsoft.com/office/drawing/2014/main" id="{E72356CA-E86A-E372-85E1-E66997EFE8B6}"/>
              </a:ext>
            </a:extLst>
          </p:cNvPr>
          <p:cNvSpPr txBox="1"/>
          <p:nvPr/>
        </p:nvSpPr>
        <p:spPr>
          <a:xfrm>
            <a:off x="1364365" y="2384830"/>
            <a:ext cx="9541528"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indent="-111125">
              <a:spcBef>
                <a:spcPts val="0"/>
              </a:spcBef>
            </a:pPr>
            <a:r>
              <a:rPr lang="en-US" sz="1600" dirty="0">
                <a:latin typeface="Courier" pitchFamily="2" charset="0"/>
              </a:rPr>
              <a:t>[storage]</a:t>
            </a:r>
          </a:p>
          <a:p>
            <a:pPr indent="-111125">
              <a:spcBef>
                <a:spcPts val="0"/>
              </a:spcBef>
            </a:pPr>
            <a:r>
              <a:rPr lang="en-US" sz="1600" dirty="0">
                <a:latin typeface="Courier" pitchFamily="2" charset="0"/>
              </a:rPr>
              <a:t>driver = "overlay"</a:t>
            </a:r>
          </a:p>
          <a:p>
            <a:pPr indent="-111125">
              <a:spcBef>
                <a:spcPts val="0"/>
              </a:spcBef>
            </a:pPr>
            <a:r>
              <a:rPr lang="en-US" sz="1600" dirty="0" err="1">
                <a:latin typeface="Courier" pitchFamily="2" charset="0"/>
              </a:rPr>
              <a:t>graphroot</a:t>
            </a:r>
            <a:r>
              <a:rPr lang="en-US" sz="1600" dirty="0">
                <a:latin typeface="Courier" pitchFamily="2" charset="0"/>
              </a:rPr>
              <a:t> = "/</a:t>
            </a:r>
            <a:r>
              <a:rPr lang="en-US" sz="1600" dirty="0" err="1">
                <a:latin typeface="Courier" pitchFamily="2" charset="0"/>
              </a:rPr>
              <a:t>tmp</a:t>
            </a:r>
            <a:r>
              <a:rPr lang="en-US" sz="1600" dirty="0">
                <a:latin typeface="Courier" pitchFamily="2" charset="0"/>
              </a:rPr>
              <a:t>/containers/&lt;user&gt;"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a:t>
            </a:r>
            <a:r>
              <a:rPr lang="en-US" sz="1600" dirty="0">
                <a:latin typeface="Courier" pitchFamily="2" charset="0"/>
              </a:rPr>
              <a:t>]</a:t>
            </a:r>
          </a:p>
          <a:p>
            <a:pPr indent="-111125">
              <a:spcBef>
                <a:spcPts val="0"/>
              </a:spcBef>
            </a:pPr>
            <a:r>
              <a:rPr lang="en-US" sz="1600" dirty="0" err="1">
                <a:latin typeface="Courier" pitchFamily="2" charset="0"/>
              </a:rPr>
              <a:t>additionalimagestores</a:t>
            </a:r>
            <a:r>
              <a:rPr lang="en-US" sz="1600" dirty="0">
                <a:latin typeface="Courier" pitchFamily="2" charset="0"/>
              </a:rPr>
              <a:t> = [</a:t>
            </a:r>
          </a:p>
          <a:p>
            <a:pPr indent="-111125">
              <a:spcBef>
                <a:spcPts val="0"/>
              </a:spcBef>
            </a:pPr>
            <a:r>
              <a:rPr lang="en-US" sz="1600" dirty="0">
                <a:latin typeface="Courier" pitchFamily="2" charset="0"/>
              </a:rPr>
              <a: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storage.options.overlay</a:t>
            </a:r>
            <a:r>
              <a:rPr lang="en-US" sz="1600" dirty="0">
                <a:latin typeface="Courier" pitchFamily="2" charset="0"/>
              </a:rPr>
              <a:t>]</a:t>
            </a:r>
          </a:p>
          <a:p>
            <a:pPr indent="-111125">
              <a:spcBef>
                <a:spcPts val="0"/>
              </a:spcBef>
            </a:pPr>
            <a:r>
              <a:rPr lang="en-US" sz="1600" dirty="0" err="1">
                <a:latin typeface="Courier" pitchFamily="2" charset="0"/>
              </a:rPr>
              <a:t>ignore_chown_errors</a:t>
            </a:r>
            <a:r>
              <a:rPr lang="en-US" sz="1600" dirty="0">
                <a:latin typeface="Courier" pitchFamily="2" charset="0"/>
              </a:rPr>
              <a:t> = "true"</a:t>
            </a:r>
          </a:p>
          <a:p>
            <a:pPr indent="-111125">
              <a:spcBef>
                <a:spcPts val="0"/>
              </a:spcBef>
            </a:pPr>
            <a:r>
              <a:rPr lang="en-US" sz="1600" dirty="0" err="1">
                <a:latin typeface="Courier" pitchFamily="2" charset="0"/>
              </a:rPr>
              <a:t>mount_program</a:t>
            </a:r>
            <a:r>
              <a:rPr lang="en-US" sz="1600" dirty="0">
                <a:latin typeface="Courier" pitchFamily="2" charset="0"/>
              </a:rPr>
              <a:t> = "/</a:t>
            </a:r>
            <a:r>
              <a:rPr lang="en-US" sz="1600" dirty="0" err="1">
                <a:latin typeface="Courier" pitchFamily="2" charset="0"/>
              </a:rPr>
              <a:t>usr</a:t>
            </a:r>
            <a:r>
              <a:rPr lang="en-US" sz="1600" dirty="0">
                <a:latin typeface="Courier" pitchFamily="2" charset="0"/>
              </a:rPr>
              <a:t>/bin/fuse-</a:t>
            </a:r>
            <a:r>
              <a:rPr lang="en-US" sz="1600" dirty="0" err="1">
                <a:latin typeface="Courier" pitchFamily="2" charset="0"/>
              </a:rPr>
              <a:t>overlayfs</a:t>
            </a:r>
            <a:r>
              <a:rPr lang="en-US" sz="1600" dirty="0">
                <a:latin typeface="Courier" pitchFamily="2" charset="0"/>
              </a:rPr>
              <a:t>"</a:t>
            </a:r>
          </a:p>
          <a:p>
            <a:pPr indent="-111125">
              <a:spcBef>
                <a:spcPts val="0"/>
              </a:spcBef>
            </a:pPr>
            <a:r>
              <a:rPr lang="en-US" sz="1600" dirty="0" err="1">
                <a:latin typeface="Courier" pitchFamily="2" charset="0"/>
              </a:rPr>
              <a:t>mountopt</a:t>
            </a:r>
            <a:r>
              <a:rPr lang="en-US" sz="1600" dirty="0">
                <a:latin typeface="Courier" pitchFamily="2" charset="0"/>
              </a:rPr>
              <a:t> = "</a:t>
            </a:r>
            <a:r>
              <a:rPr lang="en-US" sz="1600" dirty="0" err="1">
                <a:latin typeface="Courier" pitchFamily="2" charset="0"/>
              </a:rPr>
              <a:t>nodev,metacopy</a:t>
            </a:r>
            <a:r>
              <a:rPr lang="en-US" sz="1600" dirty="0">
                <a:latin typeface="Courier" pitchFamily="2" charset="0"/>
              </a:rPr>
              <a:t>=on"</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storage.options.thinpool</a:t>
            </a:r>
            <a:r>
              <a:rPr lang="en-US" sz="1600" dirty="0">
                <a:latin typeface="Courier" pitchFamily="2" charset="0"/>
              </a:rPr>
              <a:t>]</a:t>
            </a:r>
          </a:p>
        </p:txBody>
      </p:sp>
    </p:spTree>
    <p:extLst>
      <p:ext uri="{BB962C8B-B14F-4D97-AF65-F5344CB8AC3E}">
        <p14:creationId xmlns:p14="http://schemas.microsoft.com/office/powerpoint/2010/main" val="3959022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Build an image using the </a:t>
            </a:r>
            <a:r>
              <a:rPr lang="en-US" dirty="0" err="1"/>
              <a:t>Dockerfile</a:t>
            </a:r>
            <a:r>
              <a:rPr lang="en-US" dirty="0"/>
              <a:t> you created previously</a:t>
            </a:r>
          </a:p>
          <a:p>
            <a:pPr lvl="1"/>
            <a:endParaRPr lang="en-US" dirty="0"/>
          </a:p>
          <a:p>
            <a:pPr lvl="1"/>
            <a:endParaRPr lang="en-US" dirty="0"/>
          </a:p>
          <a:p>
            <a:pPr lvl="1"/>
            <a:endParaRPr lang="en-US" dirty="0"/>
          </a:p>
          <a:p>
            <a:pPr lvl="1"/>
            <a:endParaRPr lang="en-US" dirty="0"/>
          </a:p>
          <a:p>
            <a:pPr lvl="1"/>
            <a:endParaRPr lang="en-US" dirty="0"/>
          </a:p>
          <a:p>
            <a:pPr lvl="1"/>
            <a:r>
              <a:rPr lang="en-US" dirty="0"/>
              <a:t>The build can take quite a while on Summit, so you might want to run it as a background process.</a:t>
            </a:r>
          </a:p>
          <a:p>
            <a:pPr lvl="1"/>
            <a:r>
              <a:rPr lang="en-US" dirty="0"/>
              <a:t>Save </a:t>
            </a:r>
            <a:r>
              <a:rPr lang="en-US" dirty="0" err="1"/>
              <a:t>Podman</a:t>
            </a:r>
            <a:r>
              <a:rPr lang="en-US" dirty="0"/>
              <a:t> image to a tar file in a </a:t>
            </a:r>
            <a:r>
              <a:rPr lang="en-US" dirty="0" err="1"/>
              <a:t>gpfs</a:t>
            </a:r>
            <a:r>
              <a:rPr lang="en-US" dirty="0"/>
              <a:t> folder, e.g. in the project one</a:t>
            </a:r>
          </a:p>
        </p:txBody>
      </p:sp>
      <p:sp>
        <p:nvSpPr>
          <p:cNvPr id="5" name="TextBox 4">
            <a:extLst>
              <a:ext uri="{FF2B5EF4-FFF2-40B4-BE49-F238E27FC236}">
                <a16:creationId xmlns:a16="http://schemas.microsoft.com/office/drawing/2014/main" id="{475B3D76-DF18-8E28-AD1C-E8B8C032EC04}"/>
              </a:ext>
            </a:extLst>
          </p:cNvPr>
          <p:cNvSpPr txBox="1"/>
          <p:nvPr/>
        </p:nvSpPr>
        <p:spPr>
          <a:xfrm>
            <a:off x="1318632" y="1902610"/>
            <a:ext cx="8750919"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module purge</a:t>
            </a:r>
          </a:p>
          <a:p>
            <a:r>
              <a:rPr lang="en-US" sz="1600" dirty="0">
                <a:latin typeface="Courier" pitchFamily="2" charset="0"/>
              </a:rPr>
              <a:t>module load </a:t>
            </a:r>
            <a:r>
              <a:rPr lang="en-US" sz="1600" dirty="0" err="1">
                <a:latin typeface="Courier" pitchFamily="2" charset="0"/>
              </a:rPr>
              <a:t>DefApps</a:t>
            </a:r>
            <a:endParaRPr lang="en-US" sz="1600" dirty="0">
              <a:latin typeface="Courier" pitchFamily="2" charset="0"/>
            </a:endParaRPr>
          </a:p>
          <a:p>
            <a:r>
              <a:rPr lang="en-US" sz="1600" dirty="0">
                <a:latin typeface="Courier" pitchFamily="2" charset="0"/>
              </a:rPr>
              <a:t>module load </a:t>
            </a:r>
            <a:r>
              <a:rPr lang="en-US" sz="1600" dirty="0" err="1">
                <a:latin typeface="Courier" pitchFamily="2" charset="0"/>
              </a:rPr>
              <a:t>gcc</a:t>
            </a:r>
            <a:r>
              <a:rPr lang="en-US" sz="1600" dirty="0">
                <a:latin typeface="Courier" pitchFamily="2" charset="0"/>
              </a:rPr>
              <a:t>/9.1.0</a:t>
            </a:r>
          </a:p>
          <a:p>
            <a:endParaRPr lang="en-US" sz="1600" dirty="0">
              <a:latin typeface="Courier" pitchFamily="2" charset="0"/>
            </a:endParaRPr>
          </a:p>
          <a:p>
            <a:r>
              <a:rPr lang="en-US" sz="1600" dirty="0" err="1">
                <a:latin typeface="Courier" pitchFamily="2" charset="0"/>
              </a:rPr>
              <a:t>podman</a:t>
            </a:r>
            <a:r>
              <a:rPr lang="en-US" sz="1600" dirty="0">
                <a:latin typeface="Courier" pitchFamily="2" charset="0"/>
              </a:rPr>
              <a:t> build -v $MPI_ROOT:$MPI_ROOT -f </a:t>
            </a:r>
            <a:r>
              <a:rPr lang="en-US" sz="1600" dirty="0" err="1">
                <a:latin typeface="Courier" pitchFamily="2" charset="0"/>
              </a:rPr>
              <a:t>Dockerfile</a:t>
            </a:r>
            <a:r>
              <a:rPr lang="en-US" sz="1600" dirty="0">
                <a:latin typeface="Courier" pitchFamily="2" charset="0"/>
              </a:rPr>
              <a:t> -t app .</a:t>
            </a:r>
          </a:p>
        </p:txBody>
      </p:sp>
      <p:sp>
        <p:nvSpPr>
          <p:cNvPr id="6" name="TextBox 5">
            <a:extLst>
              <a:ext uri="{FF2B5EF4-FFF2-40B4-BE49-F238E27FC236}">
                <a16:creationId xmlns:a16="http://schemas.microsoft.com/office/drawing/2014/main" id="{49999C03-62B8-BB9D-579A-C80D80D8738D}"/>
              </a:ext>
            </a:extLst>
          </p:cNvPr>
          <p:cNvSpPr txBox="1"/>
          <p:nvPr/>
        </p:nvSpPr>
        <p:spPr>
          <a:xfrm>
            <a:off x="1318632" y="4857662"/>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podman</a:t>
            </a:r>
            <a:r>
              <a:rPr lang="en-US" sz="1600" dirty="0">
                <a:latin typeface="Courier" pitchFamily="2" charset="0"/>
              </a:rPr>
              <a:t> save -o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r>
              <a:rPr lang="en-US" sz="1600" dirty="0" err="1">
                <a:latin typeface="Courier" pitchFamily="2" charset="0"/>
              </a:rPr>
              <a:t>app.tar</a:t>
            </a:r>
            <a:r>
              <a:rPr lang="en-US" sz="1600" dirty="0">
                <a:latin typeface="Courier" pitchFamily="2" charset="0"/>
              </a:rPr>
              <a:t> localhost/app</a:t>
            </a:r>
            <a:endParaRPr lang="en-US" sz="1600" dirty="0"/>
          </a:p>
        </p:txBody>
      </p:sp>
    </p:spTree>
    <p:extLst>
      <p:ext uri="{BB962C8B-B14F-4D97-AF65-F5344CB8AC3E}">
        <p14:creationId xmlns:p14="http://schemas.microsoft.com/office/powerpoint/2010/main" val="306729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3"/>
            </a:pPr>
            <a:r>
              <a:rPr lang="en-US" dirty="0"/>
              <a:t>Build Singularity image</a:t>
            </a:r>
          </a:p>
          <a:p>
            <a:pPr lvl="1"/>
            <a:r>
              <a:rPr lang="en-US" dirty="0"/>
              <a:t>Create an interactive job on Summit (you cannot build a large Singularity image on login node due to resource restrictions)</a:t>
            </a:r>
          </a:p>
          <a:p>
            <a:pPr lvl="2"/>
            <a:endParaRPr lang="en-US" dirty="0"/>
          </a:p>
          <a:p>
            <a:pPr lvl="2"/>
            <a:endParaRPr lang="en-US" dirty="0"/>
          </a:p>
          <a:p>
            <a:pPr lvl="1"/>
            <a:endParaRPr lang="en-US" dirty="0"/>
          </a:p>
          <a:p>
            <a:pPr lvl="1"/>
            <a:r>
              <a:rPr lang="en-US" dirty="0"/>
              <a:t>Change to the </a:t>
            </a:r>
            <a:r>
              <a:rPr lang="en-US" dirty="0" err="1"/>
              <a:t>gpfs</a:t>
            </a:r>
            <a:r>
              <a:rPr lang="en-US" dirty="0"/>
              <a:t> folder with the </a:t>
            </a:r>
            <a:r>
              <a:rPr lang="en-US" dirty="0" err="1"/>
              <a:t>Podman</a:t>
            </a:r>
            <a:r>
              <a:rPr lang="en-US" dirty="0"/>
              <a:t> tar file and build a Singularity file</a:t>
            </a:r>
          </a:p>
          <a:p>
            <a:pPr lvl="1"/>
            <a:endParaRPr lang="en-US" dirty="0"/>
          </a:p>
        </p:txBody>
      </p:sp>
      <p:sp>
        <p:nvSpPr>
          <p:cNvPr id="7" name="TextBox 6">
            <a:extLst>
              <a:ext uri="{FF2B5EF4-FFF2-40B4-BE49-F238E27FC236}">
                <a16:creationId xmlns:a16="http://schemas.microsoft.com/office/drawing/2014/main" id="{B08FFF9F-7116-CC46-1082-0AF472BB595B}"/>
              </a:ext>
            </a:extLst>
          </p:cNvPr>
          <p:cNvSpPr txBox="1"/>
          <p:nvPr/>
        </p:nvSpPr>
        <p:spPr>
          <a:xfrm>
            <a:off x="1173666" y="2515906"/>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bsub</a:t>
            </a:r>
            <a:r>
              <a:rPr lang="en-US" sz="1600" dirty="0">
                <a:latin typeface="Courier" pitchFamily="2" charset="0"/>
              </a:rPr>
              <a:t> -Is -W 0:50 -</a:t>
            </a:r>
            <a:r>
              <a:rPr lang="en-US" sz="1600" dirty="0" err="1">
                <a:latin typeface="Courier" pitchFamily="2" charset="0"/>
              </a:rPr>
              <a:t>nnodes</a:t>
            </a:r>
            <a:r>
              <a:rPr lang="en-US" sz="1600" dirty="0">
                <a:latin typeface="Courier" pitchFamily="2" charset="0"/>
              </a:rPr>
              <a:t> 1 -P &lt;your project&gt; $SHELL</a:t>
            </a:r>
          </a:p>
        </p:txBody>
      </p:sp>
      <p:sp>
        <p:nvSpPr>
          <p:cNvPr id="8" name="TextBox 7">
            <a:extLst>
              <a:ext uri="{FF2B5EF4-FFF2-40B4-BE49-F238E27FC236}">
                <a16:creationId xmlns:a16="http://schemas.microsoft.com/office/drawing/2014/main" id="{07A8ED65-DC6F-BF6B-9883-5D4C6AA30C3D}"/>
              </a:ext>
            </a:extLst>
          </p:cNvPr>
          <p:cNvSpPr txBox="1"/>
          <p:nvPr/>
        </p:nvSpPr>
        <p:spPr>
          <a:xfrm>
            <a:off x="1173665" y="3988658"/>
            <a:ext cx="8750919"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cd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p>
          <a:p>
            <a:r>
              <a:rPr lang="en-US" sz="1600" dirty="0">
                <a:latin typeface="Courier" pitchFamily="2" charset="0"/>
              </a:rPr>
              <a:t>singularity build --disable-cache </a:t>
            </a:r>
            <a:r>
              <a:rPr lang="en-US" sz="1600" dirty="0" err="1">
                <a:latin typeface="Courier" pitchFamily="2" charset="0"/>
              </a:rPr>
              <a:t>app.sif</a:t>
            </a:r>
            <a:r>
              <a:rPr lang="en-US" sz="1600" dirty="0">
                <a:latin typeface="Courier" pitchFamily="2" charset="0"/>
              </a:rPr>
              <a:t> docker-archive://</a:t>
            </a:r>
            <a:r>
              <a:rPr lang="en-US" sz="1600" dirty="0" err="1">
                <a:latin typeface="Courier" pitchFamily="2" charset="0"/>
              </a:rPr>
              <a:t>app.tar</a:t>
            </a:r>
            <a:r>
              <a:rPr lang="en-US" sz="1600" dirty="0">
                <a:latin typeface="Courier" pitchFamily="2" charset="0"/>
              </a:rPr>
              <a:t> </a:t>
            </a:r>
          </a:p>
        </p:txBody>
      </p:sp>
    </p:spTree>
    <p:extLst>
      <p:ext uri="{BB962C8B-B14F-4D97-AF65-F5344CB8AC3E}">
        <p14:creationId xmlns:p14="http://schemas.microsoft.com/office/powerpoint/2010/main" val="2242859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4"/>
            </a:pPr>
            <a:r>
              <a:rPr lang="en-US" dirty="0"/>
              <a:t>Run Singularity image</a:t>
            </a:r>
          </a:p>
          <a:p>
            <a:pPr lvl="1"/>
            <a:r>
              <a:rPr lang="en-US" dirty="0"/>
              <a:t>Create a submit script </a:t>
            </a:r>
            <a:r>
              <a:rPr lang="en-US" dirty="0" err="1">
                <a:latin typeface="Courier" pitchFamily="2" charset="0"/>
              </a:rPr>
              <a:t>submit.lsf</a:t>
            </a:r>
            <a:endParaRPr lang="en-US" dirty="0">
              <a:latin typeface="Courier" pitchFamily="2"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Schedule the job to run</a:t>
            </a:r>
          </a:p>
        </p:txBody>
      </p:sp>
      <p:sp>
        <p:nvSpPr>
          <p:cNvPr id="4" name="TextBox 3">
            <a:extLst>
              <a:ext uri="{FF2B5EF4-FFF2-40B4-BE49-F238E27FC236}">
                <a16:creationId xmlns:a16="http://schemas.microsoft.com/office/drawing/2014/main" id="{E90AEA5C-DEFE-DC32-6FE2-0FCF0BA9C1AC}"/>
              </a:ext>
            </a:extLst>
          </p:cNvPr>
          <p:cNvSpPr txBox="1"/>
          <p:nvPr/>
        </p:nvSpPr>
        <p:spPr>
          <a:xfrm>
            <a:off x="1116786" y="2203347"/>
            <a:ext cx="9955252"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a:latin typeface="Courier" pitchFamily="2" charset="0"/>
              </a:rPr>
              <a:t>#BSUB -P &lt;your project&gt;</a:t>
            </a:r>
          </a:p>
          <a:p>
            <a:r>
              <a:rPr lang="en-US" sz="1400" dirty="0">
                <a:latin typeface="Courier" pitchFamily="2" charset="0"/>
              </a:rPr>
              <a:t>#BSUB -W 0:30</a:t>
            </a:r>
          </a:p>
          <a:p>
            <a:r>
              <a:rPr lang="en-US" sz="1400" dirty="0">
                <a:latin typeface="Courier" pitchFamily="2" charset="0"/>
              </a:rPr>
              <a:t>#BSUB -</a:t>
            </a:r>
            <a:r>
              <a:rPr lang="en-US" sz="1400" dirty="0" err="1">
                <a:latin typeface="Courier" pitchFamily="2" charset="0"/>
              </a:rPr>
              <a:t>nnodes</a:t>
            </a:r>
            <a:r>
              <a:rPr lang="en-US" sz="1400" dirty="0">
                <a:latin typeface="Courier" pitchFamily="2" charset="0"/>
              </a:rPr>
              <a:t> 2</a:t>
            </a:r>
          </a:p>
          <a:p>
            <a:r>
              <a:rPr lang="en-US" sz="1400" dirty="0">
                <a:latin typeface="Courier" pitchFamily="2" charset="0"/>
              </a:rPr>
              <a:t>#BSUB -J singularity</a:t>
            </a:r>
          </a:p>
          <a:p>
            <a:r>
              <a:rPr lang="en-US" sz="1400" dirty="0">
                <a:latin typeface="Courier" pitchFamily="2" charset="0"/>
              </a:rPr>
              <a:t>#BSUB -o </a:t>
            </a:r>
            <a:r>
              <a:rPr lang="en-US" sz="1400" dirty="0" err="1">
                <a:latin typeface="Courier" pitchFamily="2" charset="0"/>
              </a:rPr>
              <a:t>singularity.%J</a:t>
            </a:r>
            <a:endParaRPr lang="en-US" sz="1400" dirty="0">
              <a:latin typeface="Courier" pitchFamily="2" charset="0"/>
            </a:endParaRPr>
          </a:p>
          <a:p>
            <a:r>
              <a:rPr lang="en-US" sz="1400" dirty="0">
                <a:latin typeface="Courier" pitchFamily="2" charset="0"/>
              </a:rPr>
              <a:t>#BSUB -e </a:t>
            </a:r>
            <a:r>
              <a:rPr lang="en-US" sz="1400" dirty="0" err="1">
                <a:latin typeface="Courier" pitchFamily="2" charset="0"/>
              </a:rPr>
              <a:t>singularity.%J</a:t>
            </a:r>
            <a:endParaRPr lang="en-US" sz="1400" dirty="0">
              <a:latin typeface="Courier" pitchFamily="2" charset="0"/>
            </a:endParaRPr>
          </a:p>
          <a:p>
            <a:endParaRPr lang="en-US" sz="1400" dirty="0">
              <a:latin typeface="Courier" pitchFamily="2" charset="0"/>
            </a:endParaRPr>
          </a:p>
          <a:p>
            <a:r>
              <a:rPr lang="en-US" sz="1400" dirty="0">
                <a:latin typeface="Courier" pitchFamily="2" charset="0"/>
              </a:rPr>
              <a:t>module purge</a:t>
            </a:r>
          </a:p>
          <a:p>
            <a:r>
              <a:rPr lang="en-US" sz="1400" dirty="0">
                <a:latin typeface="Courier" pitchFamily="2" charset="0"/>
              </a:rPr>
              <a:t>module load </a:t>
            </a:r>
            <a:r>
              <a:rPr lang="en-US" sz="1400" dirty="0" err="1">
                <a:latin typeface="Courier" pitchFamily="2" charset="0"/>
              </a:rPr>
              <a:t>DefApps</a:t>
            </a:r>
            <a:r>
              <a:rPr lang="en-US" sz="1400" dirty="0">
                <a:latin typeface="Courier" pitchFamily="2" charset="0"/>
              </a:rPr>
              <a:t> </a:t>
            </a:r>
            <a:r>
              <a:rPr lang="en-US" sz="1400" dirty="0" err="1">
                <a:latin typeface="Courier" pitchFamily="2" charset="0"/>
              </a:rPr>
              <a:t>gcc</a:t>
            </a:r>
            <a:r>
              <a:rPr lang="en-US" sz="1400" dirty="0">
                <a:latin typeface="Courier" pitchFamily="2" charset="0"/>
              </a:rPr>
              <a:t>/9.1.0</a:t>
            </a:r>
          </a:p>
          <a:p>
            <a:endParaRPr lang="en-US" sz="1400" dirty="0">
              <a:latin typeface="Courier" pitchFamily="2" charset="0"/>
            </a:endParaRPr>
          </a:p>
          <a:p>
            <a:r>
              <a:rPr lang="en-US" sz="1400" dirty="0">
                <a:latin typeface="Courier" pitchFamily="2" charset="0"/>
              </a:rPr>
              <a:t>source /</a:t>
            </a:r>
            <a:r>
              <a:rPr lang="en-US" sz="1400" dirty="0" err="1">
                <a:latin typeface="Courier" pitchFamily="2" charset="0"/>
              </a:rPr>
              <a:t>gpfs</a:t>
            </a:r>
            <a:r>
              <a:rPr lang="en-US" sz="1400" dirty="0">
                <a:latin typeface="Courier" pitchFamily="2" charset="0"/>
              </a:rPr>
              <a:t>/alpine/stf007/world-shared/containers/utils/</a:t>
            </a:r>
            <a:r>
              <a:rPr lang="en-US" sz="1400" dirty="0" err="1">
                <a:latin typeface="Courier" pitchFamily="2" charset="0"/>
              </a:rPr>
              <a:t>requiredmpilibs.source</a:t>
            </a:r>
            <a:endParaRPr lang="en-US" sz="1400" dirty="0">
              <a:latin typeface="Courier" pitchFamily="2" charset="0"/>
            </a:endParaRPr>
          </a:p>
          <a:p>
            <a:endParaRPr lang="en-US" sz="1400" dirty="0">
              <a:latin typeface="Courier" pitchFamily="2" charset="0"/>
            </a:endParaRPr>
          </a:p>
          <a:p>
            <a:r>
              <a:rPr lang="en-US" sz="1400" dirty="0" err="1">
                <a:latin typeface="Courier" pitchFamily="2" charset="0"/>
              </a:rPr>
              <a:t>jsrun</a:t>
            </a:r>
            <a:r>
              <a:rPr lang="en-US" sz="1400" dirty="0">
                <a:latin typeface="Courier" pitchFamily="2" charset="0"/>
              </a:rPr>
              <a:t> -n 8 -r4  singularity exec --bind $MPI_ROOT:$MPI_ROOT,/</a:t>
            </a:r>
            <a:r>
              <a:rPr lang="en-US" sz="1400" dirty="0" err="1">
                <a:latin typeface="Courier" pitchFamily="2" charset="0"/>
              </a:rPr>
              <a:t>autofs</a:t>
            </a:r>
            <a:r>
              <a:rPr lang="en-US" sz="1400" dirty="0">
                <a:latin typeface="Courier" pitchFamily="2" charset="0"/>
              </a:rPr>
              <a:t>/nccs-svm1_home1,/</a:t>
            </a:r>
            <a:r>
              <a:rPr lang="en-US" sz="1400" dirty="0" err="1">
                <a:latin typeface="Courier" pitchFamily="2" charset="0"/>
              </a:rPr>
              <a:t>autofs</a:t>
            </a:r>
            <a:r>
              <a:rPr lang="en-US" sz="1400" dirty="0">
                <a:latin typeface="Courier" pitchFamily="2" charset="0"/>
              </a:rPr>
              <a:t>/nccs-svm1_home1:/ccs/home </a:t>
            </a:r>
            <a:r>
              <a:rPr lang="en-US" sz="1400" dirty="0" err="1">
                <a:latin typeface="Courier" pitchFamily="2" charset="0"/>
              </a:rPr>
              <a:t>app.sif</a:t>
            </a:r>
            <a:r>
              <a:rPr lang="en-US" sz="1400" dirty="0">
                <a:latin typeface="Courier" pitchFamily="2" charset="0"/>
              </a:rPr>
              <a:t> /app/app</a:t>
            </a:r>
          </a:p>
        </p:txBody>
      </p:sp>
      <p:sp>
        <p:nvSpPr>
          <p:cNvPr id="5" name="TextBox 4">
            <a:extLst>
              <a:ext uri="{FF2B5EF4-FFF2-40B4-BE49-F238E27FC236}">
                <a16:creationId xmlns:a16="http://schemas.microsoft.com/office/drawing/2014/main" id="{4A9D07F9-ECC5-37B9-5AB8-AA9242F1AC9A}"/>
              </a:ext>
            </a:extLst>
          </p:cNvPr>
          <p:cNvSpPr txBox="1"/>
          <p:nvPr/>
        </p:nvSpPr>
        <p:spPr>
          <a:xfrm>
            <a:off x="1116786" y="5896255"/>
            <a:ext cx="9955252" cy="30777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urier" pitchFamily="2" charset="0"/>
              </a:rPr>
              <a:t>bsub</a:t>
            </a:r>
            <a:r>
              <a:rPr lang="en-US" sz="1400" dirty="0">
                <a:latin typeface="Courier" pitchFamily="2" charset="0"/>
              </a:rPr>
              <a:t> </a:t>
            </a:r>
            <a:r>
              <a:rPr lang="en-US" sz="1400" dirty="0" err="1">
                <a:latin typeface="Courier" pitchFamily="2" charset="0"/>
              </a:rPr>
              <a:t>submit.lsf</a:t>
            </a:r>
            <a:endParaRPr lang="en-US" sz="1400" dirty="0">
              <a:latin typeface="Courier" pitchFamily="2" charset="0"/>
            </a:endParaRPr>
          </a:p>
        </p:txBody>
      </p:sp>
    </p:spTree>
    <p:extLst>
      <p:ext uri="{BB962C8B-B14F-4D97-AF65-F5344CB8AC3E}">
        <p14:creationId xmlns:p14="http://schemas.microsoft.com/office/powerpoint/2010/main" val="3265700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a:bodyPr>
          <a:lstStyle/>
          <a:p>
            <a:r>
              <a:rPr lang="en-US" sz="1600" dirty="0">
                <a:hlinkClick r:id="rId2">
                  <a:extLst>
                    <a:ext uri="{A12FA001-AC4F-418D-AE19-62706E023703}">
                      <ahyp:hlinkClr xmlns:ahyp="http://schemas.microsoft.com/office/drawing/2018/hyperlinkcolor" val="tx"/>
                    </a:ext>
                  </a:extLst>
                </a:hlinkClick>
              </a:rPr>
              <a:t>https://github.com/lanl/BEE</a:t>
            </a:r>
            <a:endParaRPr lang="en-US" sz="1600" dirty="0"/>
          </a:p>
          <a:p>
            <a:r>
              <a:rPr lang="en-US" sz="1600" dirty="0">
                <a:hlinkClick r:id="rId3"/>
              </a:rPr>
              <a:t>https://hpc.github.io/charliecloud/</a:t>
            </a:r>
            <a:endParaRPr lang="en-US" sz="1600" dirty="0"/>
          </a:p>
          <a:p>
            <a:r>
              <a:rPr lang="en-US" sz="1600" dirty="0">
                <a:hlinkClick r:id="rId4"/>
              </a:rPr>
              <a:t>https://computing.llnl.gov/projects/maestro-workflow-conductor</a:t>
            </a:r>
            <a:endParaRPr lang="en-US" sz="1600" dirty="0"/>
          </a:p>
          <a:p>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What are HPC workflows?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HPC applications often consist of a series of steps </a:t>
            </a:r>
          </a:p>
          <a:p>
            <a:r>
              <a:rPr lang="en-US" dirty="0"/>
              <a:t>Each step may be written in different languages</a:t>
            </a:r>
          </a:p>
          <a:p>
            <a:pPr lvl="1"/>
            <a:r>
              <a:rPr lang="en-US" dirty="0"/>
              <a:t>May use different programming models, numeric methods and libraries</a:t>
            </a:r>
          </a:p>
          <a:p>
            <a:r>
              <a:rPr lang="en-US" dirty="0"/>
              <a:t>Steps often have complex dependencies between them </a:t>
            </a:r>
          </a:p>
          <a:p>
            <a:r>
              <a:rPr lang="en-US" dirty="0"/>
              <a:t>Steps must be run in a specific sequence to produce correct output</a:t>
            </a:r>
          </a:p>
          <a:p>
            <a:r>
              <a:rPr lang="en-US" dirty="0"/>
              <a:t>Steps may produce/consume large amounts of data</a:t>
            </a:r>
          </a:p>
          <a:p>
            <a:pPr lvl="1"/>
            <a:r>
              <a:rPr lang="en-US" dirty="0"/>
              <a:t>Data may need to be available from one step to another</a:t>
            </a:r>
          </a:p>
          <a:p>
            <a:r>
              <a:rPr lang="en-US" dirty="0"/>
              <a:t>Steps may require interaction from the user</a:t>
            </a:r>
          </a:p>
        </p:txBody>
      </p:sp>
    </p:spTree>
    <p:extLst>
      <p:ext uri="{BB962C8B-B14F-4D97-AF65-F5344CB8AC3E}">
        <p14:creationId xmlns:p14="http://schemas.microsoft.com/office/powerpoint/2010/main" val="9027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Common HPC workflow patterns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b="1" dirty="0"/>
              <a:t>High-performance simulation and modeling</a:t>
            </a:r>
            <a:r>
              <a:rPr lang="en-US" dirty="0"/>
              <a:t>: setup; simulate; down-sample; post-process; visualize</a:t>
            </a:r>
          </a:p>
          <a:p>
            <a:r>
              <a:rPr lang="en-US" b="1" dirty="0"/>
              <a:t>High-performance AI</a:t>
            </a:r>
            <a:r>
              <a:rPr lang="en-US" dirty="0"/>
              <a:t>: training; inference; hyperparameter optimization</a:t>
            </a:r>
          </a:p>
          <a:p>
            <a:r>
              <a:rPr lang="en-US" b="1" dirty="0"/>
              <a:t>Uncertainty quantification/high throughput</a:t>
            </a:r>
            <a:r>
              <a:rPr lang="en-US" dirty="0"/>
              <a:t>: generate/gather input data; parallel simulations; combine datasets/analysis</a:t>
            </a:r>
          </a:p>
          <a:p>
            <a:r>
              <a:rPr lang="en-US" b="1" dirty="0"/>
              <a:t>Scientific data lifecycle </a:t>
            </a:r>
            <a:r>
              <a:rPr lang="en-US" dirty="0"/>
              <a:t>: interactive, data-analytics; visualization; creation of summary datasets; workflow replication/modification</a:t>
            </a:r>
          </a:p>
          <a:p>
            <a:r>
              <a:rPr lang="en-US" b="1" dirty="0"/>
              <a:t>Hybrid</a:t>
            </a:r>
            <a:r>
              <a:rPr lang="en-US" dirty="0"/>
              <a:t>: combinations of the above</a:t>
            </a:r>
          </a:p>
          <a:p>
            <a:r>
              <a:rPr lang="en-US" b="1" dirty="0"/>
              <a:t>In situ</a:t>
            </a:r>
            <a:r>
              <a:rPr lang="en-US" dirty="0"/>
              <a:t>: workflow steps integrated into a single application (usually MPI)</a:t>
            </a:r>
          </a:p>
        </p:txBody>
      </p:sp>
    </p:spTree>
    <p:extLst>
      <p:ext uri="{BB962C8B-B14F-4D97-AF65-F5344CB8AC3E}">
        <p14:creationId xmlns:p14="http://schemas.microsoft.com/office/powerpoint/2010/main" val="161046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a:xfrm>
            <a:off x="365760" y="411480"/>
            <a:ext cx="11375136" cy="914400"/>
          </a:xfrm>
        </p:spPr>
        <p:txBody>
          <a:bodyPr/>
          <a:lstStyle/>
          <a:p>
            <a:r>
              <a:rPr lang="en-US" dirty="0"/>
              <a:t>Workflow components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447502" y="1326063"/>
            <a:ext cx="5588000" cy="3373438"/>
          </a:xfrm>
        </p:spPr>
        <p:txBody>
          <a:bodyPr/>
          <a:lstStyle/>
          <a:p>
            <a:r>
              <a:rPr lang="en-US" b="1" dirty="0"/>
              <a:t>Resource provisioning</a:t>
            </a:r>
          </a:p>
          <a:p>
            <a:pPr lvl="1"/>
            <a:r>
              <a:rPr lang="en-US" dirty="0"/>
              <a:t>Each step of the workflow needs to execute on compute resources</a:t>
            </a:r>
          </a:p>
          <a:p>
            <a:pPr lvl="1"/>
            <a:r>
              <a:rPr lang="en-US" dirty="0"/>
              <a:t>These may be preconfigured (e.g. a supercomputer) or dynamically allocated (e.g. cloud)</a:t>
            </a:r>
          </a:p>
          <a:p>
            <a:pPr lvl="1"/>
            <a:r>
              <a:rPr lang="en-US" dirty="0"/>
              <a:t>The execution environment needs to be established (e.g. libraries, runtimes, hardware drivers, etc.</a:t>
            </a:r>
          </a:p>
          <a:p>
            <a:r>
              <a:rPr lang="en-US" b="1" dirty="0"/>
              <a:t>Data management</a:t>
            </a:r>
          </a:p>
          <a:p>
            <a:pPr lvl="1"/>
            <a:r>
              <a:rPr lang="en-US" dirty="0"/>
              <a:t>Steps may consume data – must be available before execution commences</a:t>
            </a:r>
          </a:p>
          <a:p>
            <a:pPr lvl="1"/>
            <a:r>
              <a:rPr lang="en-US" dirty="0"/>
              <a:t>Steps may produce data – how much, where will it be stored?</a:t>
            </a:r>
          </a:p>
          <a:p>
            <a:pPr lvl="1"/>
            <a:r>
              <a:rPr lang="en-US" dirty="0"/>
              <a:t>What to do with the data from the workflow?</a:t>
            </a:r>
          </a:p>
          <a:p>
            <a:pPr lvl="1"/>
            <a:endParaRPr lang="en-US" dirty="0"/>
          </a:p>
        </p:txBody>
      </p:sp>
      <p:sp>
        <p:nvSpPr>
          <p:cNvPr id="11" name="Content Placeholder 10">
            <a:extLst>
              <a:ext uri="{FF2B5EF4-FFF2-40B4-BE49-F238E27FC236}">
                <a16:creationId xmlns:a16="http://schemas.microsoft.com/office/drawing/2014/main" id="{11DFC27E-0F76-150D-D5CD-27899E1895D9}"/>
              </a:ext>
            </a:extLst>
          </p:cNvPr>
          <p:cNvSpPr>
            <a:spLocks noGrp="1"/>
          </p:cNvSpPr>
          <p:nvPr>
            <p:ph sz="quarter" idx="4"/>
          </p:nvPr>
        </p:nvSpPr>
        <p:spPr>
          <a:xfrm>
            <a:off x="6209216" y="1325563"/>
            <a:ext cx="5531934" cy="3373229"/>
          </a:xfrm>
        </p:spPr>
        <p:txBody>
          <a:bodyPr/>
          <a:lstStyle/>
          <a:p>
            <a:r>
              <a:rPr lang="en-US" b="1" dirty="0"/>
              <a:t>Job submission</a:t>
            </a:r>
          </a:p>
          <a:p>
            <a:pPr lvl="1"/>
            <a:r>
              <a:rPr lang="en-US" dirty="0"/>
              <a:t>Access to HPC systems is typically through a batch system</a:t>
            </a:r>
          </a:p>
          <a:p>
            <a:pPr lvl="1"/>
            <a:r>
              <a:rPr lang="en-US" dirty="0"/>
              <a:t>These require scripts that determine what resources are required for the job to run</a:t>
            </a:r>
          </a:p>
          <a:p>
            <a:r>
              <a:rPr lang="en-US" b="1" dirty="0"/>
              <a:t>Workflow management</a:t>
            </a:r>
          </a:p>
          <a:p>
            <a:pPr lvl="1"/>
            <a:r>
              <a:rPr lang="en-US" dirty="0"/>
              <a:t>Orchestrates the flow of activities needed to carry out the computation</a:t>
            </a:r>
          </a:p>
          <a:p>
            <a:pPr lvl="1"/>
            <a:r>
              <a:rPr lang="en-US" dirty="0"/>
              <a:t>Can be driven by data or by tasks</a:t>
            </a:r>
          </a:p>
          <a:p>
            <a:r>
              <a:rPr lang="en-US" b="1" dirty="0"/>
              <a:t>Workflow description</a:t>
            </a:r>
          </a:p>
          <a:p>
            <a:pPr lvl="1"/>
            <a:r>
              <a:rPr lang="en-US" dirty="0"/>
              <a:t>Domain specific language describing workflow</a:t>
            </a:r>
          </a:p>
          <a:p>
            <a:pPr lvl="1"/>
            <a:r>
              <a:rPr lang="en-US" dirty="0"/>
              <a:t>Many workflow systems employ Common Workflow Language (CWL)</a:t>
            </a:r>
          </a:p>
          <a:p>
            <a:endParaRPr lang="en-US" dirty="0"/>
          </a:p>
        </p:txBody>
      </p:sp>
    </p:spTree>
    <p:extLst>
      <p:ext uri="{BB962C8B-B14F-4D97-AF65-F5344CB8AC3E}">
        <p14:creationId xmlns:p14="http://schemas.microsoft.com/office/powerpoint/2010/main" val="119534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Example workflow systems</a:t>
            </a:r>
          </a:p>
        </p:txBody>
      </p:sp>
      <p:pic>
        <p:nvPicPr>
          <p:cNvPr id="1026" name="Picture 2" descr="snakemake">
            <a:extLst>
              <a:ext uri="{FF2B5EF4-FFF2-40B4-BE49-F238E27FC236}">
                <a16:creationId xmlns:a16="http://schemas.microsoft.com/office/drawing/2014/main" id="{5074F5C7-82EB-A2CC-FC9A-D0E6195AA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650" y="2118880"/>
            <a:ext cx="914401"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ompss">
            <a:extLst>
              <a:ext uri="{FF2B5EF4-FFF2-40B4-BE49-F238E27FC236}">
                <a16:creationId xmlns:a16="http://schemas.microsoft.com/office/drawing/2014/main" id="{D4CB4EF1-16AB-9BB2-3EF7-D7F89CF17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33" y="3613534"/>
            <a:ext cx="942882" cy="94288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yiron_base">
            <a:extLst>
              <a:ext uri="{FF2B5EF4-FFF2-40B4-BE49-F238E27FC236}">
                <a16:creationId xmlns:a16="http://schemas.microsoft.com/office/drawing/2014/main" id="{CB2CD8C1-3D6F-C105-9323-CE2D4E81E4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2217" y="5142931"/>
            <a:ext cx="806485" cy="80648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egasus">
            <a:extLst>
              <a:ext uri="{FF2B5EF4-FFF2-40B4-BE49-F238E27FC236}">
                <a16:creationId xmlns:a16="http://schemas.microsoft.com/office/drawing/2014/main" id="{7EA74879-0621-B7F4-A609-F32536142D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9909" y="2003203"/>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CA370-360A-01FC-DD97-2BE5A474FF2E}"/>
              </a:ext>
            </a:extLst>
          </p:cNvPr>
          <p:cNvSpPr txBox="1"/>
          <p:nvPr/>
        </p:nvSpPr>
        <p:spPr>
          <a:xfrm>
            <a:off x="365760" y="1187079"/>
            <a:ext cx="11740010" cy="517065"/>
          </a:xfrm>
          <a:prstGeom prst="rect">
            <a:avLst/>
          </a:prstGeom>
        </p:spPr>
        <p:style>
          <a:lnRef idx="1">
            <a:schemeClr val="accent2"/>
          </a:lnRef>
          <a:fillRef idx="3">
            <a:schemeClr val="accent2"/>
          </a:fillRef>
          <a:effectRef idx="2">
            <a:schemeClr val="accent2"/>
          </a:effectRef>
          <a:fontRef idx="minor">
            <a:schemeClr val="lt1"/>
          </a:fontRef>
        </p:style>
        <p:txBody>
          <a:bodyPr wrap="square" lIns="118872" tIns="91440" rIns="118872" bIns="91440" rtlCol="0" anchor="ctr" anchorCtr="0">
            <a:spAutoFit/>
          </a:bodyPr>
          <a:lstStyle/>
          <a:p>
            <a:pPr>
              <a:lnSpc>
                <a:spcPct val="90000"/>
              </a:lnSpc>
              <a:tabLst>
                <a:tab pos="1709738" algn="l"/>
                <a:tab pos="8913813" algn="l"/>
              </a:tabLst>
            </a:pPr>
            <a:r>
              <a:rPr lang="en-US" sz="2400" b="1" i="1" dirty="0">
                <a:solidFill>
                  <a:schemeClr val="bg1"/>
                </a:solidFill>
              </a:rPr>
              <a:t>	Distributed	In situ</a:t>
            </a:r>
          </a:p>
        </p:txBody>
      </p:sp>
      <p:pic>
        <p:nvPicPr>
          <p:cNvPr id="1074" name="Picture 50" descr="FireWorks">
            <a:extLst>
              <a:ext uri="{FF2B5EF4-FFF2-40B4-BE49-F238E27FC236}">
                <a16:creationId xmlns:a16="http://schemas.microsoft.com/office/drawing/2014/main" id="{8D7AF5EE-AD34-C4FB-983B-51BD743513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5373" y="4719177"/>
            <a:ext cx="1750903" cy="59530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Logo">
            <a:extLst>
              <a:ext uri="{FF2B5EF4-FFF2-40B4-BE49-F238E27FC236}">
                <a16:creationId xmlns:a16="http://schemas.microsoft.com/office/drawing/2014/main" id="{8DCD2EED-8B77-368D-6A41-B6A9ABBAFF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4038" y="3354586"/>
            <a:ext cx="1181408" cy="1228324"/>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Logo">
            <a:extLst>
              <a:ext uri="{FF2B5EF4-FFF2-40B4-BE49-F238E27FC236}">
                <a16:creationId xmlns:a16="http://schemas.microsoft.com/office/drawing/2014/main" id="{5A3984C7-3ECA-FE42-AB40-806008B2DB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628" y="4444444"/>
            <a:ext cx="1812323" cy="29575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1CB57AC-37E8-1173-9C76-FAC2DB0F65A9}"/>
              </a:ext>
            </a:extLst>
          </p:cNvPr>
          <p:cNvGrpSpPr/>
          <p:nvPr/>
        </p:nvGrpSpPr>
        <p:grpSpPr>
          <a:xfrm>
            <a:off x="2726336" y="5026569"/>
            <a:ext cx="1515987" cy="485184"/>
            <a:chOff x="4425852" y="3549012"/>
            <a:chExt cx="1515987" cy="485184"/>
          </a:xfrm>
        </p:grpSpPr>
        <p:pic>
          <p:nvPicPr>
            <p:cNvPr id="1030" name="Picture 6" descr="covalent">
              <a:extLst>
                <a:ext uri="{FF2B5EF4-FFF2-40B4-BE49-F238E27FC236}">
                  <a16:creationId xmlns:a16="http://schemas.microsoft.com/office/drawing/2014/main" id="{E077C290-2A55-85E0-7DED-DEB1018C89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5852" y="3549012"/>
              <a:ext cx="433965" cy="4339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D9A022-966A-4145-5ABF-5F63D170C189}"/>
                </a:ext>
              </a:extLst>
            </p:cNvPr>
            <p:cNvSpPr txBox="1"/>
            <p:nvPr/>
          </p:nvSpPr>
          <p:spPr>
            <a:xfrm>
              <a:off x="4791268" y="3600231"/>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a:t>Covalent</a:t>
              </a:r>
            </a:p>
          </p:txBody>
        </p:sp>
      </p:grpSp>
      <p:pic>
        <p:nvPicPr>
          <p:cNvPr id="1090" name="Picture 66">
            <a:extLst>
              <a:ext uri="{FF2B5EF4-FFF2-40B4-BE49-F238E27FC236}">
                <a16:creationId xmlns:a16="http://schemas.microsoft.com/office/drawing/2014/main" id="{1E35E49C-988B-7E16-4F74-C287A7B2B1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37095" y="3354586"/>
            <a:ext cx="1761460" cy="764163"/>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Logo image">
            <a:extLst>
              <a:ext uri="{FF2B5EF4-FFF2-40B4-BE49-F238E27FC236}">
                <a16:creationId xmlns:a16="http://schemas.microsoft.com/office/drawing/2014/main" id="{6706AC95-7D9E-87F2-B927-982B6E7E85A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b="31976"/>
          <a:stretch/>
        </p:blipFill>
        <p:spPr bwMode="auto">
          <a:xfrm>
            <a:off x="4303427" y="5864248"/>
            <a:ext cx="1358900" cy="32578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8B0222E-60DD-68A7-49C0-1E8877D017A6}"/>
              </a:ext>
            </a:extLst>
          </p:cNvPr>
          <p:cNvGrpSpPr/>
          <p:nvPr/>
        </p:nvGrpSpPr>
        <p:grpSpPr>
          <a:xfrm>
            <a:off x="2720736" y="2249589"/>
            <a:ext cx="1634415" cy="539856"/>
            <a:chOff x="1540829" y="1002818"/>
            <a:chExt cx="1634415" cy="539856"/>
          </a:xfrm>
        </p:grpSpPr>
        <p:pic>
          <p:nvPicPr>
            <p:cNvPr id="1056" name="Picture 32" descr="cromwell">
              <a:extLst>
                <a:ext uri="{FF2B5EF4-FFF2-40B4-BE49-F238E27FC236}">
                  <a16:creationId xmlns:a16="http://schemas.microsoft.com/office/drawing/2014/main" id="{418D7EB8-3967-19B1-6F99-1DF8817267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0829" y="1002818"/>
              <a:ext cx="539856" cy="5398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748475A-1E1A-2B0A-185E-80AD0221EFC9}"/>
                </a:ext>
              </a:extLst>
            </p:cNvPr>
            <p:cNvSpPr txBox="1"/>
            <p:nvPr/>
          </p:nvSpPr>
          <p:spPr>
            <a:xfrm>
              <a:off x="2024673" y="1081597"/>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err="1"/>
                <a:t>cromwell</a:t>
              </a:r>
              <a:endParaRPr lang="en-US" dirty="0"/>
            </a:p>
          </p:txBody>
        </p:sp>
      </p:grpSp>
      <p:pic>
        <p:nvPicPr>
          <p:cNvPr id="1100" name="Picture 76">
            <a:extLst>
              <a:ext uri="{FF2B5EF4-FFF2-40B4-BE49-F238E27FC236}">
                <a16:creationId xmlns:a16="http://schemas.microsoft.com/office/drawing/2014/main" id="{8107843A-6A15-59CD-2238-3D7364ABF2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948" y="2655905"/>
            <a:ext cx="2105025" cy="52639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C741D83-466F-E1F3-9947-5246297561DE}"/>
              </a:ext>
            </a:extLst>
          </p:cNvPr>
          <p:cNvGrpSpPr/>
          <p:nvPr/>
        </p:nvGrpSpPr>
        <p:grpSpPr>
          <a:xfrm>
            <a:off x="5662327" y="3197545"/>
            <a:ext cx="1642172" cy="992894"/>
            <a:chOff x="7298859" y="1282891"/>
            <a:chExt cx="1642172" cy="992894"/>
          </a:xfrm>
        </p:grpSpPr>
        <p:pic>
          <p:nvPicPr>
            <p:cNvPr id="1054" name="Picture 30" descr="galaxy">
              <a:extLst>
                <a:ext uri="{FF2B5EF4-FFF2-40B4-BE49-F238E27FC236}">
                  <a16:creationId xmlns:a16="http://schemas.microsoft.com/office/drawing/2014/main" id="{B6DD9B10-3969-C90D-3D9E-B62DE8F8F30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98859" y="1282891"/>
              <a:ext cx="992894" cy="9928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AD348B-23B6-5AE9-F28F-1C4D107D31CA}"/>
                </a:ext>
              </a:extLst>
            </p:cNvPr>
            <p:cNvSpPr txBox="1"/>
            <p:nvPr/>
          </p:nvSpPr>
          <p:spPr>
            <a:xfrm>
              <a:off x="7982820" y="1546173"/>
              <a:ext cx="958211" cy="433965"/>
            </a:xfrm>
            <a:prstGeom prst="rect">
              <a:avLst/>
            </a:prstGeom>
            <a:noFill/>
          </p:spPr>
          <p:txBody>
            <a:bodyPr wrap="none" lIns="118872" tIns="91440" rIns="118872" bIns="91440" rtlCol="0" anchor="ctr" anchorCtr="0">
              <a:spAutoFit/>
            </a:bodyPr>
            <a:lstStyle/>
            <a:p>
              <a:pPr algn="l">
                <a:lnSpc>
                  <a:spcPct val="90000"/>
                </a:lnSpc>
              </a:pPr>
              <a:r>
                <a:rPr lang="en-US" dirty="0"/>
                <a:t>Galaxy</a:t>
              </a:r>
            </a:p>
          </p:txBody>
        </p:sp>
      </p:grpSp>
      <p:pic>
        <p:nvPicPr>
          <p:cNvPr id="1102" name="Picture 78" descr="Maestro Logo">
            <a:extLst>
              <a:ext uri="{FF2B5EF4-FFF2-40B4-BE49-F238E27FC236}">
                <a16:creationId xmlns:a16="http://schemas.microsoft.com/office/drawing/2014/main" id="{8DBE3A1A-3831-76D7-4104-94B56731A64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18725" y="2444767"/>
            <a:ext cx="2020080" cy="42227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CEFE6B2-FF30-D78F-E90C-CF345EE0CD32}"/>
              </a:ext>
            </a:extLst>
          </p:cNvPr>
          <p:cNvGrpSpPr/>
          <p:nvPr/>
        </p:nvGrpSpPr>
        <p:grpSpPr>
          <a:xfrm>
            <a:off x="10022970" y="3517773"/>
            <a:ext cx="2082800" cy="748333"/>
            <a:chOff x="7298859" y="4378569"/>
            <a:chExt cx="2082800" cy="748333"/>
          </a:xfrm>
        </p:grpSpPr>
        <p:sp>
          <p:nvSpPr>
            <p:cNvPr id="22" name="Rectangle 21">
              <a:extLst>
                <a:ext uri="{FF2B5EF4-FFF2-40B4-BE49-F238E27FC236}">
                  <a16:creationId xmlns:a16="http://schemas.microsoft.com/office/drawing/2014/main" id="{6C491125-7418-00A3-9E9F-B6CCD69C4A13}"/>
                </a:ext>
              </a:extLst>
            </p:cNvPr>
            <p:cNvSpPr/>
            <p:nvPr/>
          </p:nvSpPr>
          <p:spPr>
            <a:xfrm>
              <a:off x="7513780" y="4378569"/>
              <a:ext cx="1550355" cy="748333"/>
            </a:xfrm>
            <a:prstGeom prst="rect">
              <a:avLst/>
            </a:prstGeom>
            <a:solidFill>
              <a:srgbClr val="3C6EAF"/>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pic>
          <p:nvPicPr>
            <p:cNvPr id="1104" name="Picture 80" descr="Swift">
              <a:extLst>
                <a:ext uri="{FF2B5EF4-FFF2-40B4-BE49-F238E27FC236}">
                  <a16:creationId xmlns:a16="http://schemas.microsoft.com/office/drawing/2014/main" id="{2B9499FE-F49E-2F4D-259B-078E5A678F6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98859" y="4403969"/>
              <a:ext cx="2082800" cy="584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2324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How to choose a workflow system</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workflow tools: fit-for-purpose, suitability of examples/docs, site</a:t>
            </a:r>
          </a:p>
          <a:p>
            <a:r>
              <a:rPr lang="en-US" dirty="0"/>
              <a:t>support, longevity of “workflow DSL” code, FAIR data artifacts</a:t>
            </a:r>
          </a:p>
        </p:txBody>
      </p:sp>
    </p:spTree>
    <p:extLst>
      <p:ext uri="{BB962C8B-B14F-4D97-AF65-F5344CB8AC3E}">
        <p14:creationId xmlns:p14="http://schemas.microsoft.com/office/powerpoint/2010/main" val="144497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Reproducibility challenges for HPC systems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Library and software versions are changing constantly so it is difficult to know what versions were used at build time vs run time</a:t>
            </a:r>
          </a:p>
          <a:p>
            <a:pPr lvl="1"/>
            <a:r>
              <a:rPr lang="en-US" dirty="0"/>
              <a:t>Can be changed by the user (e.g. modules) or by system admins</a:t>
            </a:r>
          </a:p>
          <a:p>
            <a:pPr lvl="1"/>
            <a:r>
              <a:rPr lang="en-US" dirty="0"/>
              <a:t>Hotfixes for system libraries</a:t>
            </a:r>
          </a:p>
          <a:p>
            <a:r>
              <a:rPr lang="en-US" dirty="0"/>
              <a:t>Kernel hardware drivers can change and affect behavior</a:t>
            </a:r>
          </a:p>
          <a:p>
            <a:r>
              <a:rPr lang="en-US" dirty="0"/>
              <a:t>Files on the high-performance filesystems are "purged" using a time-based algorithm.  So, as data ages, it disappears unless moved to a stable location.</a:t>
            </a:r>
          </a:p>
          <a:p>
            <a:r>
              <a:rPr lang="en-US" dirty="0"/>
              <a:t>Hardware may experience rare, but random system failures, terminating an otherwise correct run early or, in the worst case, silently corrupting data.</a:t>
            </a:r>
          </a:p>
          <a:p>
            <a:r>
              <a:rPr lang="en-US" dirty="0"/>
              <a:t>Other jobs running on the system may interfere with the network or I/O performance, leading to unpredictable amounts of latency.</a:t>
            </a:r>
          </a:p>
        </p:txBody>
      </p:sp>
    </p:spTree>
    <p:extLst>
      <p:ext uri="{BB962C8B-B14F-4D97-AF65-F5344CB8AC3E}">
        <p14:creationId xmlns:p14="http://schemas.microsoft.com/office/powerpoint/2010/main" val="80025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Containers are one way to reduce reproducibility issues</a:t>
            </a:r>
          </a:p>
          <a:p>
            <a:r>
              <a:rPr lang="en-US" dirty="0"/>
              <a:t>Used to package up all code and dependencies necessary to execute single process or task</a:t>
            </a:r>
          </a:p>
          <a:p>
            <a:r>
              <a:rPr lang="en-US" dirty="0"/>
              <a:t>Encapsulates the entire software ecosystem (minus the kernel)</a:t>
            </a:r>
          </a:p>
          <a:p>
            <a:r>
              <a:rPr lang="en-US" dirty="0"/>
              <a:t>Uses a host operating system virtualization mechanism (not virtual machine)</a:t>
            </a:r>
          </a:p>
          <a:p>
            <a:r>
              <a:rPr lang="en-US" dirty="0"/>
              <a:t>Common container systems:</a:t>
            </a:r>
          </a:p>
        </p:txBody>
      </p:sp>
      <p:graphicFrame>
        <p:nvGraphicFramePr>
          <p:cNvPr id="4" name="Table 3">
            <a:extLst>
              <a:ext uri="{FF2B5EF4-FFF2-40B4-BE49-F238E27FC236}">
                <a16:creationId xmlns:a16="http://schemas.microsoft.com/office/drawing/2014/main" id="{FC4562D4-099F-F4D2-DBAD-DDB77CCAF4E1}"/>
              </a:ext>
            </a:extLst>
          </p:cNvPr>
          <p:cNvGraphicFramePr>
            <a:graphicFrameLocks noGrp="1"/>
          </p:cNvGraphicFramePr>
          <p:nvPr>
            <p:extLst>
              <p:ext uri="{D42A27DB-BD31-4B8C-83A1-F6EECF244321}">
                <p14:modId xmlns:p14="http://schemas.microsoft.com/office/powerpoint/2010/main" val="921318971"/>
              </p:ext>
            </p:extLst>
          </p:nvPr>
        </p:nvGraphicFramePr>
        <p:xfrm>
          <a:off x="2536342" y="4786918"/>
          <a:ext cx="6747358" cy="1112520"/>
        </p:xfrm>
        <a:graphic>
          <a:graphicData uri="http://schemas.openxmlformats.org/drawingml/2006/table">
            <a:tbl>
              <a:tblPr firstRow="1" bandRow="1">
                <a:tableStyleId>{16D9F66E-5EB9-4882-86FB-DCBF35E3C3E4}</a:tableStyleId>
              </a:tblPr>
              <a:tblGrid>
                <a:gridCol w="3373679">
                  <a:extLst>
                    <a:ext uri="{9D8B030D-6E8A-4147-A177-3AD203B41FA5}">
                      <a16:colId xmlns:a16="http://schemas.microsoft.com/office/drawing/2014/main" val="1669747577"/>
                    </a:ext>
                  </a:extLst>
                </a:gridCol>
                <a:gridCol w="3373679">
                  <a:extLst>
                    <a:ext uri="{9D8B030D-6E8A-4147-A177-3AD203B41FA5}">
                      <a16:colId xmlns:a16="http://schemas.microsoft.com/office/drawing/2014/main" val="3229497794"/>
                    </a:ext>
                  </a:extLst>
                </a:gridCol>
              </a:tblGrid>
              <a:tr h="370840">
                <a:tc>
                  <a:txBody>
                    <a:bodyPr/>
                    <a:lstStyle/>
                    <a:p>
                      <a:pPr lvl="0"/>
                      <a:r>
                        <a:rPr lang="en-US" sz="1600" b="0" dirty="0"/>
                        <a:t>Docker (the first)</a:t>
                      </a:r>
                    </a:p>
                  </a:txBody>
                  <a:tcPr/>
                </a:tc>
                <a:tc>
                  <a:txBody>
                    <a:bodyPr/>
                    <a:lstStyle/>
                    <a:p>
                      <a:pPr lvl="0"/>
                      <a:r>
                        <a:rPr lang="en-US" sz="1600" b="0" dirty="0"/>
                        <a:t>Shifter (NERSC)</a:t>
                      </a:r>
                    </a:p>
                  </a:txBody>
                  <a:tcPr/>
                </a:tc>
                <a:extLst>
                  <a:ext uri="{0D108BD9-81ED-4DB2-BD59-A6C34878D82A}">
                    <a16:rowId xmlns:a16="http://schemas.microsoft.com/office/drawing/2014/main" val="3236292171"/>
                  </a:ext>
                </a:extLst>
              </a:tr>
              <a:tr h="370840">
                <a:tc>
                  <a:txBody>
                    <a:bodyPr/>
                    <a:lstStyle/>
                    <a:p>
                      <a:pPr lvl="0"/>
                      <a:r>
                        <a:rPr lang="en-US" sz="1600" dirty="0" err="1"/>
                        <a:t>Apptainer</a:t>
                      </a:r>
                      <a:r>
                        <a:rPr lang="en-US" sz="1600" dirty="0"/>
                        <a:t> (originally Singularity)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Charliecloud</a:t>
                      </a:r>
                      <a:r>
                        <a:rPr lang="en-US" sz="1600" dirty="0"/>
                        <a:t> (LANL)</a:t>
                      </a:r>
                    </a:p>
                  </a:txBody>
                  <a:tcPr/>
                </a:tc>
                <a:extLst>
                  <a:ext uri="{0D108BD9-81ED-4DB2-BD59-A6C34878D82A}">
                    <a16:rowId xmlns:a16="http://schemas.microsoft.com/office/drawing/2014/main" val="1913990139"/>
                  </a:ext>
                </a:extLst>
              </a:tr>
              <a:tr h="370840">
                <a:tc>
                  <a:txBody>
                    <a:bodyPr/>
                    <a:lstStyle/>
                    <a:p>
                      <a:pPr lvl="0"/>
                      <a:r>
                        <a:rPr lang="en-US" sz="1600" dirty="0" err="1"/>
                        <a:t>Podman</a:t>
                      </a:r>
                      <a:r>
                        <a:rPr lang="en-US" sz="1600" dirty="0"/>
                        <a:t> (RedHat)</a:t>
                      </a:r>
                    </a:p>
                  </a:txBody>
                  <a:tcPr/>
                </a:tc>
                <a:tc>
                  <a:txBody>
                    <a:bodyPr/>
                    <a:lstStyle/>
                    <a:p>
                      <a:r>
                        <a:rPr lang="en-US" sz="1600" dirty="0"/>
                        <a:t>Sarus (CSCS)</a:t>
                      </a:r>
                    </a:p>
                  </a:txBody>
                  <a:tcPr/>
                </a:tc>
                <a:extLst>
                  <a:ext uri="{0D108BD9-81ED-4DB2-BD59-A6C34878D82A}">
                    <a16:rowId xmlns:a16="http://schemas.microsoft.com/office/drawing/2014/main" val="2887895275"/>
                  </a:ext>
                </a:extLst>
              </a:tr>
            </a:tbl>
          </a:graphicData>
        </a:graphic>
      </p:graphicFrame>
    </p:spTree>
    <p:extLst>
      <p:ext uri="{BB962C8B-B14F-4D97-AF65-F5344CB8AC3E}">
        <p14:creationId xmlns:p14="http://schemas.microsoft.com/office/powerpoint/2010/main" val="183873709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9028</TotalTime>
  <Words>1661</Words>
  <Application>Microsoft Macintosh PowerPoint</Application>
  <PresentationFormat>Custom</PresentationFormat>
  <Paragraphs>188</Paragraphs>
  <Slides>18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Calibri</vt:lpstr>
      <vt:lpstr>Courier</vt:lpstr>
      <vt:lpstr>Presentations (Wide Screen)</vt:lpstr>
      <vt:lpstr>Reproducible Workflows</vt:lpstr>
      <vt:lpstr>License, Citation and Acknowledgements</vt:lpstr>
      <vt:lpstr>What are HPC workflows?</vt:lpstr>
      <vt:lpstr>Common HPC workflow patterns</vt:lpstr>
      <vt:lpstr>Workflow components</vt:lpstr>
      <vt:lpstr>Example workflow systems</vt:lpstr>
      <vt:lpstr>How to choose a workflow system</vt:lpstr>
      <vt:lpstr>Reproducibility challenges for HPC systems</vt:lpstr>
      <vt:lpstr>Containers</vt:lpstr>
      <vt:lpstr>Containers (cont…)</vt:lpstr>
      <vt:lpstr>Examples</vt:lpstr>
      <vt:lpstr>Summit</vt:lpstr>
      <vt:lpstr>Summit</vt:lpstr>
      <vt:lpstr>Summit</vt:lpstr>
      <vt:lpstr>Summit</vt:lpstr>
      <vt:lpstr>Summit</vt:lpstr>
      <vt:lpstr>Summit</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Watson, Gregory</cp:lastModifiedBy>
  <cp:revision>437</cp:revision>
  <cp:lastPrinted>2017-11-02T18:35:01Z</cp:lastPrinted>
  <dcterms:created xsi:type="dcterms:W3CDTF">2018-11-06T17:28:56Z</dcterms:created>
  <dcterms:modified xsi:type="dcterms:W3CDTF">2023-10-24T22:24:36Z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