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5"/>
  </p:notesMasterIdLst>
  <p:handoutMasterIdLst>
    <p:handoutMasterId r:id="rId16"/>
  </p:handoutMasterIdLst>
  <p:sldIdLst>
    <p:sldId id="617" r:id="rId5"/>
    <p:sldId id="623" r:id="rId6"/>
    <p:sldId id="308" r:id="rId7"/>
    <p:sldId id="324" r:id="rId8"/>
    <p:sldId id="329" r:id="rId9"/>
    <p:sldId id="619" r:id="rId10"/>
    <p:sldId id="620" r:id="rId11"/>
    <p:sldId id="622" r:id="rId12"/>
    <p:sldId id="616" r:id="rId13"/>
    <p:sldId id="261" r:id="rId1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54" autoAdjust="0"/>
    <p:restoredTop sz="96571" autoAdjust="0"/>
  </p:normalViewPr>
  <p:slideViewPr>
    <p:cSldViewPr snapToGrid="0" showGuides="1">
      <p:cViewPr varScale="1">
        <p:scale>
          <a:sx n="124" d="100"/>
          <a:sy n="124" d="100"/>
        </p:scale>
        <p:origin x="952" y="168"/>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6/13/24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6/13/24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57260" y="6321694"/>
            <a:ext cx="2409477" cy="401008"/>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5" name="Picture 4">
            <a:extLst>
              <a:ext uri="{FF2B5EF4-FFF2-40B4-BE49-F238E27FC236}">
                <a16:creationId xmlns:a16="http://schemas.microsoft.com/office/drawing/2014/main" id="{39A0B7EC-D4C0-0A37-EF93-54309C1E7E8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21" name="Group 20">
            <a:extLst>
              <a:ext uri="{FF2B5EF4-FFF2-40B4-BE49-F238E27FC236}">
                <a16:creationId xmlns:a16="http://schemas.microsoft.com/office/drawing/2014/main" id="{23F39736-1AFA-8528-C9E3-41B55EABEDCA}"/>
              </a:ext>
            </a:extLst>
          </p:cNvPr>
          <p:cNvGrpSpPr/>
          <p:nvPr userDrawn="1"/>
        </p:nvGrpSpPr>
        <p:grpSpPr>
          <a:xfrm>
            <a:off x="366259" y="3655396"/>
            <a:ext cx="2214716" cy="356329"/>
            <a:chOff x="341278" y="3628835"/>
            <a:chExt cx="2214716" cy="356329"/>
          </a:xfrm>
        </p:grpSpPr>
        <p:pic>
          <p:nvPicPr>
            <p:cNvPr id="6" name="Picture 2">
              <a:extLst>
                <a:ext uri="{FF2B5EF4-FFF2-40B4-BE49-F238E27FC236}">
                  <a16:creationId xmlns:a16="http://schemas.microsoft.com/office/drawing/2014/main" id="{EF0692E1-7D85-78AD-9CB9-EDC5C0A1CD9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5CDAB3D-B8D6-9AC9-8507-6F95230AEE45}"/>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descr="A black and white sign with blue text&#10;&#10;Description automatically generated">
            <a:extLst>
              <a:ext uri="{FF2B5EF4-FFF2-40B4-BE49-F238E27FC236}">
                <a16:creationId xmlns:a16="http://schemas.microsoft.com/office/drawing/2014/main" id="{A50B83FE-88FB-1C61-17CC-A58C0BE092B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8" name="TextBox 7">
            <a:extLst>
              <a:ext uri="{FF2B5EF4-FFF2-40B4-BE49-F238E27FC236}">
                <a16:creationId xmlns:a16="http://schemas.microsoft.com/office/drawing/2014/main" id="{DBDB4EA8-7E00-EB97-386F-806F04EDC41A}"/>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9" name="TextBox 8">
            <a:extLst>
              <a:ext uri="{FF2B5EF4-FFF2-40B4-BE49-F238E27FC236}">
                <a16:creationId xmlns:a16="http://schemas.microsoft.com/office/drawing/2014/main" id="{9C6AA8F1-3D17-46A7-8926-BC4892D4C51C}"/>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10" name="TextBox 9">
            <a:extLst>
              <a:ext uri="{FF2B5EF4-FFF2-40B4-BE49-F238E27FC236}">
                <a16:creationId xmlns:a16="http://schemas.microsoft.com/office/drawing/2014/main" id="{CE38D39D-3F53-1EF5-8F58-4DF913CFD07D}"/>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15" name="TextBox 14">
            <a:extLst>
              <a:ext uri="{FF2B5EF4-FFF2-40B4-BE49-F238E27FC236}">
                <a16:creationId xmlns:a16="http://schemas.microsoft.com/office/drawing/2014/main" id="{38A567DA-27A0-BFAF-CB9E-0EA56E125664}"/>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0" name="Group 19">
            <a:extLst>
              <a:ext uri="{FF2B5EF4-FFF2-40B4-BE49-F238E27FC236}">
                <a16:creationId xmlns:a16="http://schemas.microsoft.com/office/drawing/2014/main" id="{63A83523-6C92-DDA5-E072-BAC75B3276B6}"/>
              </a:ext>
            </a:extLst>
          </p:cNvPr>
          <p:cNvGrpSpPr/>
          <p:nvPr userDrawn="1"/>
        </p:nvGrpSpPr>
        <p:grpSpPr>
          <a:xfrm>
            <a:off x="355043" y="5027111"/>
            <a:ext cx="2237149" cy="457200"/>
            <a:chOff x="343050" y="5128711"/>
            <a:chExt cx="2237149" cy="457200"/>
          </a:xfrm>
        </p:grpSpPr>
        <p:pic>
          <p:nvPicPr>
            <p:cNvPr id="17" name="Picture 16">
              <a:extLst>
                <a:ext uri="{FF2B5EF4-FFF2-40B4-BE49-F238E27FC236}">
                  <a16:creationId xmlns:a16="http://schemas.microsoft.com/office/drawing/2014/main" id="{70EB972A-C812-2D11-E993-9648F06DCD5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DC5CC62A-5FBA-A239-536C-E231ED3105F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doi.org/10.6084/m9.figshare.26019469"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corsa.center/" TargetMode="External"/><Relationship Id="rId2" Type="http://schemas.openxmlformats.org/officeDocument/2006/relationships/hyperlink" Target="http://ideas-productivity.org/" TargetMode="Externa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bssw.io/items.rss" TargetMode="External"/><Relationship Id="rId2" Type="http://schemas.openxmlformats.org/officeDocument/2006/relationships/hyperlink" Target="https://bssw.io/pages/receive-our-email-digest" TargetMode="Externa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8369032" cy="1030930"/>
          </a:xfrm>
        </p:spPr>
        <p:txBody>
          <a:bodyPr/>
          <a:lstStyle/>
          <a:p>
            <a:pPr>
              <a:spcBef>
                <a:spcPts val="3200"/>
              </a:spcBef>
            </a:pPr>
            <a:r>
              <a:rPr lang="en-US" dirty="0"/>
              <a:t>Software Practices for Reproducible Science</a:t>
            </a:r>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7772308" cy="2855300"/>
          </a:xfrm>
        </p:spPr>
        <p:txBody>
          <a:bodyPr/>
          <a:lstStyle/>
          <a:p>
            <a:r>
              <a:rPr lang="en-US" dirty="0"/>
              <a:t>Anshu Dubey and Gregory R. Watson</a:t>
            </a:r>
          </a:p>
          <a:p>
            <a:r>
              <a:rPr lang="en-US" b="0" i="0" dirty="0">
                <a:solidFill>
                  <a:srgbClr val="111111"/>
                </a:solidFill>
                <a:effectLst/>
                <a:latin typeface="-apple-system"/>
              </a:rPr>
              <a:t>2024 ACM Conference on Reproducibility and Replicability (ACM-REP)</a:t>
            </a:r>
            <a:endParaRPr lang="en-US" b="0" i="0" dirty="0">
              <a:solidFill>
                <a:srgbClr val="111111"/>
              </a:solidFill>
              <a:effectLst/>
              <a:latin typeface="+mn-lt"/>
            </a:endParaRPr>
          </a:p>
        </p:txBody>
      </p:sp>
      <p:sp>
        <p:nvSpPr>
          <p:cNvPr id="5" name="Rectangle 4">
            <a:extLst>
              <a:ext uri="{FF2B5EF4-FFF2-40B4-BE49-F238E27FC236}">
                <a16:creationId xmlns:a16="http://schemas.microsoft.com/office/drawing/2014/main" id="{EB895E3C-760B-EDB4-B274-CF129AAB7B8A}"/>
              </a:ext>
            </a:extLst>
          </p:cNvPr>
          <p:cNvSpPr/>
          <p:nvPr/>
        </p:nvSpPr>
        <p:spPr>
          <a:xfrm>
            <a:off x="3349082" y="4214633"/>
            <a:ext cx="5242468" cy="1200329"/>
          </a:xfrm>
          <a:prstGeom prst="rect">
            <a:avLst/>
          </a:prstGeom>
          <a:solidFill>
            <a:srgbClr val="FFFF00"/>
          </a:solidFill>
          <a:ln w="28575">
            <a:solidFill>
              <a:schemeClr val="tx1"/>
            </a:solidFill>
          </a:ln>
        </p:spPr>
        <p:txBody>
          <a:bodyPr wrap="square">
            <a:spAutoFit/>
          </a:bodyPr>
          <a:lstStyle/>
          <a:p>
            <a:r>
              <a:rPr lang="en-US" sz="2400" dirty="0"/>
              <a:t>Slides, late-breaking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1181368582"/>
              </p:ext>
            </p:extLst>
          </p:nvPr>
        </p:nvGraphicFramePr>
        <p:xfrm>
          <a:off x="1051560" y="1074420"/>
          <a:ext cx="9692640" cy="4424934"/>
        </p:xfrm>
        <a:graphic>
          <a:graphicData uri="http://schemas.openxmlformats.org/drawingml/2006/table">
            <a:tbl>
              <a:tblPr firstRow="1" bandRow="1">
                <a:tableStyleId>{5C22544A-7EE6-4342-B048-85BDC9FD1C3A}</a:tableStyleId>
              </a:tblPr>
              <a:tblGrid>
                <a:gridCol w="1540110">
                  <a:extLst>
                    <a:ext uri="{9D8B030D-6E8A-4147-A177-3AD203B41FA5}">
                      <a16:colId xmlns:a16="http://schemas.microsoft.com/office/drawing/2014/main" val="41390910"/>
                    </a:ext>
                  </a:extLst>
                </a:gridCol>
                <a:gridCol w="8152530">
                  <a:extLst>
                    <a:ext uri="{9D8B030D-6E8A-4147-A177-3AD203B41FA5}">
                      <a16:colId xmlns:a16="http://schemas.microsoft.com/office/drawing/2014/main" val="1261297711"/>
                    </a:ext>
                  </a:extLst>
                </a:gridCol>
              </a:tblGrid>
              <a:tr h="526542">
                <a:tc>
                  <a:txBody>
                    <a:bodyPr/>
                    <a:lstStyle/>
                    <a:p>
                      <a:pPr algn="r"/>
                      <a:r>
                        <a:rPr lang="en-US" sz="1800" dirty="0">
                          <a:effectLst/>
                        </a:rPr>
                        <a:t>Time (CEST)</a:t>
                      </a:r>
                    </a:p>
                  </a:txBody>
                  <a:tcPr marL="142875" marR="142875" marT="95250" marB="95250" anchor="ctr"/>
                </a:tc>
                <a:tc>
                  <a:txBody>
                    <a:bodyPr/>
                    <a:lstStyle/>
                    <a:p>
                      <a:r>
                        <a:rPr lang="en-US" sz="1800" dirty="0">
                          <a:effectLst/>
                        </a:rPr>
                        <a:t>Title</a:t>
                      </a:r>
                    </a:p>
                  </a:txBody>
                  <a:tcPr marL="142875" marR="142875" marT="95250" marB="95250" anchor="ctr"/>
                </a:tc>
                <a:extLst>
                  <a:ext uri="{0D108BD9-81ED-4DB2-BD59-A6C34878D82A}">
                    <a16:rowId xmlns:a16="http://schemas.microsoft.com/office/drawing/2014/main" val="2098024418"/>
                  </a:ext>
                </a:extLst>
              </a:tr>
              <a:tr h="526542">
                <a:tc>
                  <a:txBody>
                    <a:bodyPr/>
                    <a:lstStyle/>
                    <a:p>
                      <a:pPr algn="r"/>
                      <a:r>
                        <a:rPr lang="en-US">
                          <a:effectLst/>
                        </a:rPr>
                        <a:t>1:30 PM</a:t>
                      </a:r>
                    </a:p>
                  </a:txBody>
                  <a:tcPr marL="142875" marR="142875" marT="95250" marB="95250" anchor="ctr"/>
                </a:tc>
                <a:tc>
                  <a:txBody>
                    <a:bodyPr/>
                    <a:lstStyle/>
                    <a:p>
                      <a:r>
                        <a:rPr lang="en-US" dirty="0">
                          <a:effectLst/>
                        </a:rPr>
                        <a:t>Introduction</a:t>
                      </a:r>
                    </a:p>
                  </a:txBody>
                  <a:tcPr marL="142875" marR="142875" marT="95250" marB="95250" anchor="ctr"/>
                </a:tc>
                <a:extLst>
                  <a:ext uri="{0D108BD9-81ED-4DB2-BD59-A6C34878D82A}">
                    <a16:rowId xmlns:a16="http://schemas.microsoft.com/office/drawing/2014/main" val="110245607"/>
                  </a:ext>
                </a:extLst>
              </a:tr>
              <a:tr h="526542">
                <a:tc>
                  <a:txBody>
                    <a:bodyPr/>
                    <a:lstStyle/>
                    <a:p>
                      <a:pPr algn="r"/>
                      <a:r>
                        <a:rPr lang="en-US">
                          <a:effectLst/>
                        </a:rPr>
                        <a:t>1:35 PM</a:t>
                      </a:r>
                    </a:p>
                  </a:txBody>
                  <a:tcPr marL="142875" marR="142875" marT="95250" marB="95250" anchor="ctr"/>
                </a:tc>
                <a:tc>
                  <a:txBody>
                    <a:bodyPr/>
                    <a:lstStyle/>
                    <a:p>
                      <a:r>
                        <a:rPr lang="en-US">
                          <a:effectLst/>
                        </a:rPr>
                        <a:t>Improving Reproducibility Through Better Software Practices</a:t>
                      </a:r>
                    </a:p>
                  </a:txBody>
                  <a:tcPr marL="142875" marR="142875" marT="95250" marB="95250" anchor="ctr"/>
                </a:tc>
                <a:extLst>
                  <a:ext uri="{0D108BD9-81ED-4DB2-BD59-A6C34878D82A}">
                    <a16:rowId xmlns:a16="http://schemas.microsoft.com/office/drawing/2014/main" val="1951011699"/>
                  </a:ext>
                </a:extLst>
              </a:tr>
              <a:tr h="526542">
                <a:tc>
                  <a:txBody>
                    <a:bodyPr/>
                    <a:lstStyle/>
                    <a:p>
                      <a:pPr algn="r"/>
                      <a:r>
                        <a:rPr lang="en-US">
                          <a:effectLst/>
                        </a:rPr>
                        <a:t>2:15 PM</a:t>
                      </a:r>
                    </a:p>
                  </a:txBody>
                  <a:tcPr marL="142875" marR="142875" marT="95250" marB="95250" anchor="ctr"/>
                </a:tc>
                <a:tc>
                  <a:txBody>
                    <a:bodyPr/>
                    <a:lstStyle/>
                    <a:p>
                      <a:r>
                        <a:rPr lang="en-US">
                          <a:effectLst/>
                        </a:rPr>
                        <a:t>Software Testing and Verification</a:t>
                      </a:r>
                    </a:p>
                  </a:txBody>
                  <a:tcPr marL="142875" marR="142875" marT="95250" marB="95250" anchor="ctr"/>
                </a:tc>
                <a:extLst>
                  <a:ext uri="{0D108BD9-81ED-4DB2-BD59-A6C34878D82A}">
                    <a16:rowId xmlns:a16="http://schemas.microsoft.com/office/drawing/2014/main" val="333202538"/>
                  </a:ext>
                </a:extLst>
              </a:tr>
              <a:tr h="526542">
                <a:tc>
                  <a:txBody>
                    <a:bodyPr/>
                    <a:lstStyle/>
                    <a:p>
                      <a:pPr algn="r"/>
                      <a:r>
                        <a:rPr lang="en-US">
                          <a:effectLst/>
                        </a:rPr>
                        <a:t>3:00 PM</a:t>
                      </a:r>
                    </a:p>
                  </a:txBody>
                  <a:tcPr marL="142875" marR="142875" marT="95250" marB="95250" anchor="ctr"/>
                </a:tc>
                <a:tc>
                  <a:txBody>
                    <a:bodyPr/>
                    <a:lstStyle/>
                    <a:p>
                      <a:r>
                        <a:rPr lang="en-US" i="1">
                          <a:effectLst/>
                        </a:rPr>
                        <a:t>Afternoon break</a:t>
                      </a:r>
                      <a:endParaRPr lang="en-US">
                        <a:effectLst/>
                      </a:endParaRPr>
                    </a:p>
                  </a:txBody>
                  <a:tcPr marL="142875" marR="142875" marT="95250" marB="95250" anchor="ctr"/>
                </a:tc>
                <a:extLst>
                  <a:ext uri="{0D108BD9-81ED-4DB2-BD59-A6C34878D82A}">
                    <a16:rowId xmlns:a16="http://schemas.microsoft.com/office/drawing/2014/main" val="902307701"/>
                  </a:ext>
                </a:extLst>
              </a:tr>
              <a:tr h="526542">
                <a:tc>
                  <a:txBody>
                    <a:bodyPr/>
                    <a:lstStyle/>
                    <a:p>
                      <a:pPr algn="r"/>
                      <a:r>
                        <a:rPr lang="en-US">
                          <a:effectLst/>
                        </a:rPr>
                        <a:t>3:30 PM</a:t>
                      </a:r>
                    </a:p>
                  </a:txBody>
                  <a:tcPr marL="142875" marR="142875" marT="95250" marB="95250" anchor="ctr"/>
                </a:tc>
                <a:tc>
                  <a:txBody>
                    <a:bodyPr/>
                    <a:lstStyle/>
                    <a:p>
                      <a:r>
                        <a:rPr lang="en-US">
                          <a:effectLst/>
                        </a:rPr>
                        <a:t>Managing Computational Experiments</a:t>
                      </a:r>
                    </a:p>
                  </a:txBody>
                  <a:tcPr marL="142875" marR="142875" marT="95250" marB="95250" anchor="ctr"/>
                </a:tc>
                <a:extLst>
                  <a:ext uri="{0D108BD9-81ED-4DB2-BD59-A6C34878D82A}">
                    <a16:rowId xmlns:a16="http://schemas.microsoft.com/office/drawing/2014/main" val="2705533259"/>
                  </a:ext>
                </a:extLst>
              </a:tr>
              <a:tr h="526542">
                <a:tc>
                  <a:txBody>
                    <a:bodyPr/>
                    <a:lstStyle/>
                    <a:p>
                      <a:pPr algn="r"/>
                      <a:r>
                        <a:rPr lang="en-US">
                          <a:effectLst/>
                        </a:rPr>
                        <a:t>4:30 PM</a:t>
                      </a:r>
                    </a:p>
                  </a:txBody>
                  <a:tcPr marL="142875" marR="142875" marT="95250" marB="95250" anchor="ctr"/>
                </a:tc>
                <a:tc>
                  <a:txBody>
                    <a:bodyPr/>
                    <a:lstStyle/>
                    <a:p>
                      <a:r>
                        <a:rPr lang="en-US">
                          <a:effectLst/>
                        </a:rPr>
                        <a:t>Reproducibility of Workflows</a:t>
                      </a:r>
                    </a:p>
                  </a:txBody>
                  <a:tcPr marL="142875" marR="142875" marT="95250" marB="95250" anchor="ctr"/>
                </a:tc>
                <a:extLst>
                  <a:ext uri="{0D108BD9-81ED-4DB2-BD59-A6C34878D82A}">
                    <a16:rowId xmlns:a16="http://schemas.microsoft.com/office/drawing/2014/main" val="1166125975"/>
                  </a:ext>
                </a:extLst>
              </a:tr>
              <a:tr h="526542">
                <a:tc>
                  <a:txBody>
                    <a:bodyPr/>
                    <a:lstStyle/>
                    <a:p>
                      <a:pPr algn="r"/>
                      <a:r>
                        <a:rPr lang="en-US">
                          <a:effectLst/>
                        </a:rPr>
                        <a:t>5:00 PM</a:t>
                      </a:r>
                    </a:p>
                  </a:txBody>
                  <a:tcPr marL="142875" marR="142875" marT="95250" marB="95250" anchor="ctr"/>
                </a:tc>
                <a:tc>
                  <a:txBody>
                    <a:bodyPr/>
                    <a:lstStyle/>
                    <a:p>
                      <a:r>
                        <a:rPr lang="en-US" i="1" dirty="0">
                          <a:effectLst/>
                        </a:rPr>
                        <a:t>Adjourn</a:t>
                      </a:r>
                      <a:endParaRPr lang="en-US" dirty="0">
                        <a:effectLst/>
                      </a:endParaRPr>
                    </a:p>
                  </a:txBody>
                  <a:tcPr marL="142875" marR="142875" marT="95250" marB="95250" anchor="ctr"/>
                </a:tc>
                <a:extLst>
                  <a:ext uri="{0D108BD9-81ED-4DB2-BD59-A6C34878D82A}">
                    <a16:rowId xmlns:a16="http://schemas.microsoft.com/office/drawing/2014/main" val="4002252475"/>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1978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dirty="0"/>
              <a:t>Anshu Dubey and Gregory R. Watson, Software Practices for Reproducible Science tutorial, in 2024 ACM Conference on Reproducibility and Replicability (ACM-REP), Rennes, France and online, 2024. DOI: </a:t>
            </a:r>
            <a:r>
              <a:rPr lang="en-US" sz="1600" dirty="0">
                <a:hlinkClick r:id="rId4"/>
              </a:rPr>
              <a:t>10.6084/m9.figshare.26019469</a:t>
            </a:r>
            <a:r>
              <a:rPr lang="en-US" sz="1600" b="1" dirty="0"/>
              <a:t>.</a:t>
            </a:r>
            <a:endParaRPr lang="en-US" sz="1600" b="0" i="0" dirty="0">
              <a:solidFill>
                <a:srgbClr val="111111"/>
              </a:solidFill>
              <a:effectLst/>
              <a:latin typeface="+mn-lt"/>
            </a:endParaRP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p>
          <a:p>
            <a:pPr>
              <a:spcBef>
                <a:spcPts val="400"/>
              </a:spcBef>
            </a:pPr>
            <a:r>
              <a:rPr lang="en-US" sz="1400" b="0" i="0" dirty="0">
                <a:effectLst/>
                <a:latin typeface="+mn-lt"/>
              </a:rPr>
              <a:t>This work was supported by the U.S. Department of Energy, Office of Science, Office of Advanced Scientific Computing Research, Next-Generation Scientific Software Technologies (NGSST) program.</a:t>
            </a:r>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Anshu Dubey, ANL</a:t>
            </a:r>
          </a:p>
          <a:p>
            <a:pPr>
              <a:spcBef>
                <a:spcPts val="1000"/>
              </a:spcBef>
            </a:pPr>
            <a:r>
              <a:rPr lang="en-US" dirty="0"/>
              <a:t>Gregory R. Watson, ORNL</a:t>
            </a:r>
          </a:p>
          <a:p>
            <a:pPr marL="0" indent="0">
              <a:spcBef>
                <a:spcPts val="1000"/>
              </a:spcBef>
              <a:buNone/>
            </a:pPr>
            <a:endParaRPr lang="en-US" dirty="0"/>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sp>
        <p:nvSpPr>
          <p:cNvPr id="4" name="TextBox 3">
            <a:extLst>
              <a:ext uri="{FF2B5EF4-FFF2-40B4-BE49-F238E27FC236}">
                <a16:creationId xmlns:a16="http://schemas.microsoft.com/office/drawing/2014/main" id="{75F24105-9372-1C03-4BB0-9287BF335D4A}"/>
              </a:ext>
            </a:extLst>
          </p:cNvPr>
          <p:cNvSpPr txBox="1"/>
          <p:nvPr/>
        </p:nvSpPr>
        <p:spPr>
          <a:xfrm>
            <a:off x="453256" y="3373816"/>
            <a:ext cx="10123321" cy="2862322"/>
          </a:xfrm>
          <a:prstGeom prst="rect">
            <a:avLst/>
          </a:prstGeom>
          <a:noFill/>
        </p:spPr>
        <p:txBody>
          <a:bodyPr wrap="square">
            <a:spAutoFit/>
          </a:bodyPr>
          <a:lstStyle/>
          <a:p>
            <a:pPr marL="227013" indent="-227013">
              <a:spcBef>
                <a:spcPts val="1800"/>
              </a:spcBef>
              <a:buFont typeface="Arial" panose="020B0604020202020204" pitchFamily="34" charset="0"/>
              <a:buChar char="•"/>
            </a:pPr>
            <a:r>
              <a:rPr lang="en-US" sz="2000" dirty="0"/>
              <a:t>Anshu </a:t>
            </a:r>
          </a:p>
          <a:p>
            <a:pPr marL="684213" lvl="1" indent="-227013">
              <a:spcBef>
                <a:spcPts val="0"/>
              </a:spcBef>
              <a:buFont typeface="Arial" panose="020B0604020202020204" pitchFamily="34" charset="0"/>
              <a:buChar char="•"/>
            </a:pPr>
            <a:r>
              <a:rPr lang="en-US" sz="2000" dirty="0"/>
              <a:t>Lead PI for COLABS: Collaboration for Better Software for Science</a:t>
            </a:r>
          </a:p>
          <a:p>
            <a:pPr marL="684213" lvl="1" indent="-227013">
              <a:spcBef>
                <a:spcPts val="0"/>
              </a:spcBef>
              <a:buFont typeface="Arial" panose="020B0604020202020204" pitchFamily="34" charset="0"/>
              <a:buChar char="•"/>
            </a:pPr>
            <a:r>
              <a:rPr lang="en-US" sz="2000" dirty="0"/>
              <a:t>Application Engagement Lead for the RAPIDS </a:t>
            </a:r>
            <a:r>
              <a:rPr lang="en-US" sz="2000" dirty="0" err="1"/>
              <a:t>SciDAC</a:t>
            </a:r>
            <a:r>
              <a:rPr lang="en-US" sz="2000" dirty="0"/>
              <a:t> Institute</a:t>
            </a:r>
          </a:p>
          <a:p>
            <a:pPr marL="684213" lvl="1" indent="-227013">
              <a:spcBef>
                <a:spcPts val="0"/>
              </a:spcBef>
              <a:buFont typeface="Arial" panose="020B0604020202020204" pitchFamily="34" charset="0"/>
              <a:buChar char="•"/>
            </a:pPr>
            <a:r>
              <a:rPr lang="en-US" sz="2000" dirty="0"/>
              <a:t>Member of the IDEAS Productivity Project: </a:t>
            </a:r>
            <a:r>
              <a:rPr lang="en-US" sz="2000" dirty="0">
                <a:hlinkClick r:id="rId2"/>
              </a:rPr>
              <a:t>http://ideas-productivity.org</a:t>
            </a:r>
            <a:endParaRPr lang="en-US" sz="2000" dirty="0"/>
          </a:p>
          <a:p>
            <a:pPr marL="227013" indent="-227013">
              <a:spcBef>
                <a:spcPts val="0"/>
              </a:spcBef>
              <a:buFont typeface="Arial" panose="020B0604020202020204" pitchFamily="34" charset="0"/>
              <a:buChar char="•"/>
            </a:pPr>
            <a:r>
              <a:rPr lang="en-US" sz="2000" dirty="0"/>
              <a:t>Greg</a:t>
            </a:r>
          </a:p>
          <a:p>
            <a:pPr marL="684213" lvl="1" indent="-227013">
              <a:spcBef>
                <a:spcPts val="0"/>
              </a:spcBef>
              <a:buFont typeface="Arial" panose="020B0604020202020204" pitchFamily="34" charset="0"/>
              <a:buChar char="•"/>
            </a:pPr>
            <a:r>
              <a:rPr lang="en-US" sz="2000" dirty="0"/>
              <a:t>PI for CORSA: Center for Open-Source Research Software Advancement (</a:t>
            </a:r>
            <a:r>
              <a:rPr lang="en-US" sz="2000" dirty="0">
                <a:hlinkClick r:id="rId3"/>
              </a:rPr>
              <a:t>https://corsa.center</a:t>
            </a:r>
            <a:r>
              <a:rPr lang="en-US" sz="2000" dirty="0"/>
              <a:t>)</a:t>
            </a:r>
          </a:p>
          <a:p>
            <a:pPr marL="684213" lvl="1" indent="-227013">
              <a:spcBef>
                <a:spcPts val="0"/>
              </a:spcBef>
              <a:buFont typeface="Arial" panose="020B0604020202020204" pitchFamily="34" charset="0"/>
              <a:buChar char="•"/>
            </a:pPr>
            <a:r>
              <a:rPr lang="en-US" sz="2000" dirty="0"/>
              <a:t>PI for the Neutrons Data Interpretation Platform project (ORNL)</a:t>
            </a:r>
          </a:p>
          <a:p>
            <a:pPr marL="684213" lvl="1" indent="-227013">
              <a:spcBef>
                <a:spcPts val="0"/>
              </a:spcBef>
              <a:buFont typeface="Arial" panose="020B0604020202020204" pitchFamily="34" charset="0"/>
              <a:buChar char="•"/>
            </a:pPr>
            <a:r>
              <a:rPr lang="en-US" sz="2000" dirty="0"/>
              <a:t>Co-PI for the NZ-ARMADA project (ORNL)</a:t>
            </a:r>
          </a:p>
        </p:txBody>
      </p:sp>
      <p:grpSp>
        <p:nvGrpSpPr>
          <p:cNvPr id="5" name="Group 4">
            <a:extLst>
              <a:ext uri="{FF2B5EF4-FFF2-40B4-BE49-F238E27FC236}">
                <a16:creationId xmlns:a16="http://schemas.microsoft.com/office/drawing/2014/main" id="{3D009C9C-7569-AE4A-AB05-5A2D29A31C40}"/>
              </a:ext>
            </a:extLst>
          </p:cNvPr>
          <p:cNvGrpSpPr/>
          <p:nvPr/>
        </p:nvGrpSpPr>
        <p:grpSpPr>
          <a:xfrm>
            <a:off x="7765265" y="1427736"/>
            <a:ext cx="1038027" cy="1804941"/>
            <a:chOff x="9222950" y="1485878"/>
            <a:chExt cx="1038027" cy="1804941"/>
          </a:xfrm>
        </p:grpSpPr>
        <p:pic>
          <p:nvPicPr>
            <p:cNvPr id="6" name="Picture 5" descr="A person wearing a hat&#10;&#10;Description automatically generated with medium confidence">
              <a:extLst>
                <a:ext uri="{FF2B5EF4-FFF2-40B4-BE49-F238E27FC236}">
                  <a16:creationId xmlns:a16="http://schemas.microsoft.com/office/drawing/2014/main" id="{FD3F4FE7-F5B1-8BFB-24C4-F3D5551ECB92}"/>
                </a:ext>
              </a:extLst>
            </p:cNvPr>
            <p:cNvPicPr>
              <a:picLocks noChangeAspect="1"/>
            </p:cNvPicPr>
            <p:nvPr/>
          </p:nvPicPr>
          <p:blipFill rotWithShape="1">
            <a:blip r:embed="rId4">
              <a:extLst>
                <a:ext uri="{28A0092B-C50C-407E-A947-70E740481C1C}">
                  <a14:useLocalDpi xmlns:a14="http://schemas.microsoft.com/office/drawing/2010/main" val="0"/>
                </a:ext>
              </a:extLst>
            </a:blip>
            <a:srcRect l="7000" t="-1515" r="7000" b="1515"/>
            <a:stretch/>
          </p:blipFill>
          <p:spPr>
            <a:xfrm>
              <a:off x="9222950" y="1485878"/>
              <a:ext cx="1038027" cy="1207008"/>
            </a:xfrm>
            <a:prstGeom prst="rect">
              <a:avLst/>
            </a:prstGeom>
          </p:spPr>
        </p:pic>
        <p:sp>
          <p:nvSpPr>
            <p:cNvPr id="7" name="TextBox 6">
              <a:extLst>
                <a:ext uri="{FF2B5EF4-FFF2-40B4-BE49-F238E27FC236}">
                  <a16:creationId xmlns:a16="http://schemas.microsoft.com/office/drawing/2014/main" id="{1399CAD7-0E59-DED6-C82F-315923010743}"/>
                </a:ext>
              </a:extLst>
            </p:cNvPr>
            <p:cNvSpPr txBox="1"/>
            <p:nvPr/>
          </p:nvSpPr>
          <p:spPr>
            <a:xfrm>
              <a:off x="9252085" y="2699888"/>
              <a:ext cx="979756" cy="590931"/>
            </a:xfrm>
            <a:prstGeom prst="rect">
              <a:avLst/>
            </a:prstGeom>
            <a:noFill/>
          </p:spPr>
          <p:txBody>
            <a:bodyPr wrap="none" rtlCol="0">
              <a:spAutoFit/>
            </a:bodyPr>
            <a:lstStyle/>
            <a:p>
              <a:pPr algn="ctr">
                <a:lnSpc>
                  <a:spcPct val="90000"/>
                </a:lnSpc>
              </a:pPr>
              <a:r>
                <a:rPr lang="en-US" dirty="0"/>
                <a:t>Greg W</a:t>
              </a:r>
            </a:p>
            <a:p>
              <a:pPr algn="ctr">
                <a:lnSpc>
                  <a:spcPct val="90000"/>
                </a:lnSpc>
              </a:pPr>
              <a:r>
                <a:rPr lang="en-US" i="1" dirty="0"/>
                <a:t>he/him</a:t>
              </a:r>
            </a:p>
          </p:txBody>
        </p:sp>
      </p:grpSp>
      <p:grpSp>
        <p:nvGrpSpPr>
          <p:cNvPr id="8" name="Group 7">
            <a:extLst>
              <a:ext uri="{FF2B5EF4-FFF2-40B4-BE49-F238E27FC236}">
                <a16:creationId xmlns:a16="http://schemas.microsoft.com/office/drawing/2014/main" id="{C22DEB37-50E6-2254-1FB5-B0F6E81B4E4A}"/>
              </a:ext>
            </a:extLst>
          </p:cNvPr>
          <p:cNvGrpSpPr/>
          <p:nvPr/>
        </p:nvGrpSpPr>
        <p:grpSpPr>
          <a:xfrm>
            <a:off x="6094412" y="1427736"/>
            <a:ext cx="954107" cy="1805497"/>
            <a:chOff x="6614147" y="1346049"/>
            <a:chExt cx="954107" cy="1805497"/>
          </a:xfrm>
        </p:grpSpPr>
        <p:sp>
          <p:nvSpPr>
            <p:cNvPr id="9" name="TextBox 8">
              <a:extLst>
                <a:ext uri="{FF2B5EF4-FFF2-40B4-BE49-F238E27FC236}">
                  <a16:creationId xmlns:a16="http://schemas.microsoft.com/office/drawing/2014/main" id="{CEB57978-C3B6-32C4-C6C6-52ACB58C8A06}"/>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10" name="Picture 9" descr="A person smiling for the camera&#10;&#10;Description automatically generated with low confidence">
              <a:extLst>
                <a:ext uri="{FF2B5EF4-FFF2-40B4-BE49-F238E27FC236}">
                  <a16:creationId xmlns:a16="http://schemas.microsoft.com/office/drawing/2014/main" id="{4F1A04F2-5B52-D284-D8CF-CD12780422C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pPr>
              <a:spcBef>
                <a:spcPts val="2400"/>
              </a:spcBef>
            </a:pPr>
            <a:r>
              <a:rPr lang="en-US" dirty="0" err="1"/>
              <a:t>BSSw</a:t>
            </a:r>
            <a:r>
              <a:rPr lang="en-US" dirty="0"/>
              <a:t> Digest: </a:t>
            </a:r>
            <a:r>
              <a:rPr lang="en-US" dirty="0">
                <a:hlinkClick r:id="rId2"/>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3"/>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58894" y="2643687"/>
            <a:ext cx="2109916" cy="905256"/>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the resources for this tutorial</a:t>
            </a:r>
          </a:p>
          <a:p>
            <a:r>
              <a:rPr lang="en-US" dirty="0"/>
              <a:t>Each tutorial event has its own page</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a:t>
            </a:r>
            <a:r>
              <a:rPr lang="en-US"/>
              <a:t>easily findable</a:t>
            </a:r>
            <a:endParaRPr lang="en-US" dirty="0"/>
          </a:p>
          <a:p>
            <a:r>
              <a:rPr lang="en-US" dirty="0"/>
              <a:t>Sponsor acknowledgements rarely hurt!</a:t>
            </a:r>
          </a:p>
        </p:txBody>
      </p:sp>
      <p:pic>
        <p:nvPicPr>
          <p:cNvPr id="10" name="Picture 9" descr="A document with text and images&#10;&#10;Description automatically generated">
            <a:extLst>
              <a:ext uri="{FF2B5EF4-FFF2-40B4-BE49-F238E27FC236}">
                <a16:creationId xmlns:a16="http://schemas.microsoft.com/office/drawing/2014/main" id="{77E2D18D-1073-12C7-771C-B42CCA7E04E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 b="23157"/>
          <a:stretch/>
        </p:blipFill>
        <p:spPr>
          <a:xfrm>
            <a:off x="1938615" y="3256754"/>
            <a:ext cx="7772400" cy="3383280"/>
          </a:xfrm>
          <a:prstGeom prst="rect">
            <a:avLst/>
          </a:prstGeom>
        </p:spPr>
      </p:pic>
    </p:spTree>
    <p:extLst>
      <p:ext uri="{BB962C8B-B14F-4D97-AF65-F5344CB8AC3E}">
        <p14:creationId xmlns:p14="http://schemas.microsoft.com/office/powerpoint/2010/main" val="250467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400"/>
              </a:spcBef>
            </a:pPr>
            <a:r>
              <a:rPr lang="en-US" dirty="0"/>
              <a:t>Please raise your hand at any time to ask a question</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Tree>
    <p:extLst>
      <p:ext uri="{BB962C8B-B14F-4D97-AF65-F5344CB8AC3E}">
        <p14:creationId xmlns:p14="http://schemas.microsoft.com/office/powerpoint/2010/main" val="369538248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3222</TotalTime>
  <Words>1073</Words>
  <Application>Microsoft Macintosh PowerPoint</Application>
  <PresentationFormat>Custom</PresentationFormat>
  <Paragraphs>99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Arial Black</vt:lpstr>
      <vt:lpstr>Calibri</vt:lpstr>
      <vt:lpstr>Presentations (Wide Screen)</vt:lpstr>
      <vt:lpstr>Software Practices for Reproducible Science</vt:lpstr>
      <vt:lpstr>License, Citation and Acknowledgements</vt:lpstr>
      <vt:lpstr>About Us</vt:lpstr>
      <vt:lpstr>Building an Online Community</vt:lpstr>
      <vt:lpstr>Follow BSSw</vt:lpstr>
      <vt:lpstr>The Importance of Naming</vt:lpstr>
      <vt:lpstr>BSSw Tutorial Web Site</vt:lpstr>
      <vt:lpstr>Explaining Slide 2</vt:lpstr>
      <vt:lpstr>We Want to Interact with You!</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Watson, Gregory</cp:lastModifiedBy>
  <cp:revision>416</cp:revision>
  <cp:lastPrinted>2017-11-02T18:35:01Z</cp:lastPrinted>
  <dcterms:created xsi:type="dcterms:W3CDTF">2018-11-06T17:28:56Z</dcterms:created>
  <dcterms:modified xsi:type="dcterms:W3CDTF">2024-06-13T20:28:27Z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