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5"/>
  </p:notesMasterIdLst>
  <p:handoutMasterIdLst>
    <p:handoutMasterId r:id="rId36"/>
  </p:handoutMasterIdLst>
  <p:sldIdLst>
    <p:sldId id="617" r:id="rId5"/>
    <p:sldId id="320" r:id="rId6"/>
    <p:sldId id="5590" r:id="rId7"/>
    <p:sldId id="5577" r:id="rId8"/>
    <p:sldId id="5591" r:id="rId9"/>
    <p:sldId id="5593" r:id="rId10"/>
    <p:sldId id="5579" r:id="rId11"/>
    <p:sldId id="5580" r:id="rId12"/>
    <p:sldId id="5581" r:id="rId13"/>
    <p:sldId id="5583" r:id="rId14"/>
    <p:sldId id="5576" r:id="rId15"/>
    <p:sldId id="5570" r:id="rId16"/>
    <p:sldId id="5584" r:id="rId17"/>
    <p:sldId id="5585" r:id="rId18"/>
    <p:sldId id="5587" r:id="rId19"/>
    <p:sldId id="5586" r:id="rId20"/>
    <p:sldId id="5596" r:id="rId21"/>
    <p:sldId id="5597" r:id="rId22"/>
    <p:sldId id="5598" r:id="rId23"/>
    <p:sldId id="5599" r:id="rId24"/>
    <p:sldId id="641" r:id="rId25"/>
    <p:sldId id="5600" r:id="rId26"/>
    <p:sldId id="642" r:id="rId27"/>
    <p:sldId id="5595" r:id="rId28"/>
    <p:sldId id="677" r:id="rId29"/>
    <p:sldId id="5556" r:id="rId30"/>
    <p:sldId id="5560" r:id="rId31"/>
    <p:sldId id="5567" r:id="rId32"/>
    <p:sldId id="5555" r:id="rId33"/>
    <p:sldId id="674" r:id="rId3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54" autoAdjust="0"/>
    <p:restoredTop sz="96571" autoAdjust="0"/>
  </p:normalViewPr>
  <p:slideViewPr>
    <p:cSldViewPr snapToGrid="0" showGuides="1">
      <p:cViewPr varScale="1">
        <p:scale>
          <a:sx n="128" d="100"/>
          <a:sy n="128" d="100"/>
        </p:scale>
        <p:origin x="888" y="17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3/19/24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3/19/24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22</a:t>
            </a:fld>
            <a:endParaRPr lang="en-US"/>
          </a:p>
        </p:txBody>
      </p:sp>
    </p:spTree>
    <p:extLst>
      <p:ext uri="{BB962C8B-B14F-4D97-AF65-F5344CB8AC3E}">
        <p14:creationId xmlns:p14="http://schemas.microsoft.com/office/powerpoint/2010/main" val="2382299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23</a:t>
            </a:fld>
            <a:endParaRPr lang="en-US"/>
          </a:p>
        </p:txBody>
      </p:sp>
    </p:spTree>
    <p:extLst>
      <p:ext uri="{BB962C8B-B14F-4D97-AF65-F5344CB8AC3E}">
        <p14:creationId xmlns:p14="http://schemas.microsoft.com/office/powerpoint/2010/main" val="4155945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D1486B-722D-9B49-913C-F91D7B47AE8B}" type="slidenum">
              <a:rPr lang="en-US" smtClean="0"/>
              <a:t>29</a:t>
            </a:fld>
            <a:endParaRPr lang="en-US"/>
          </a:p>
        </p:txBody>
      </p:sp>
    </p:spTree>
    <p:extLst>
      <p:ext uri="{BB962C8B-B14F-4D97-AF65-F5344CB8AC3E}">
        <p14:creationId xmlns:p14="http://schemas.microsoft.com/office/powerpoint/2010/main" val="198027989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3/19/24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416232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xsdk-project.github.io/MathPackagesTraining2020/lessons/hand_coded_heat/" TargetMode="External"/><Relationship Id="rId2" Type="http://schemas.openxmlformats.org/officeDocument/2006/relationships/hyperlink" Target="https://github.com/abiswas-odu/heateq-design-intersect-2023"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from%20https:/enterprisersproject.com/article/2020/6/technical-debt-explained-plain-english"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Anshu Dubey</a:t>
            </a:r>
          </a:p>
          <a:p>
            <a:r>
              <a:rPr lang="en-US" b="0" i="0" dirty="0">
                <a:solidFill>
                  <a:srgbClr val="111111"/>
                </a:solidFill>
                <a:effectLst/>
                <a:latin typeface="-apple-system"/>
              </a:rPr>
              <a:t>Better Scientific Software Tutorial @ ISC24</a:t>
            </a:r>
          </a:p>
          <a:p>
            <a:endParaRPr lang="en-US" dirty="0">
              <a:solidFill>
                <a:srgbClr val="111111"/>
              </a:solidFill>
              <a:latin typeface="-apple-system"/>
            </a:endParaRPr>
          </a:p>
          <a:p>
            <a:r>
              <a:rPr lang="en-US" sz="2000" dirty="0"/>
              <a:t>Contributors: Anshu Dubey (ANL), Mark C. Miller (LLNL), David </a:t>
            </a:r>
            <a:r>
              <a:rPr lang="en-US" sz="2000" dirty="0" err="1"/>
              <a:t>Bernholdt</a:t>
            </a:r>
            <a:r>
              <a:rPr lang="en-US" sz="2000" dirty="0"/>
              <a:t> (ORNL) </a:t>
            </a:r>
          </a:p>
        </p:txBody>
      </p:sp>
      <p:sp>
        <p:nvSpPr>
          <p:cNvPr id="7" name="Title 3">
            <a:extLst>
              <a:ext uri="{FF2B5EF4-FFF2-40B4-BE49-F238E27FC236}">
                <a16:creationId xmlns:a16="http://schemas.microsoft.com/office/drawing/2014/main" id="{7C6EFC9D-D056-0758-BDF8-BAB7A5CB5554}"/>
              </a:ext>
            </a:extLst>
          </p:cNvPr>
          <p:cNvSpPr>
            <a:spLocks noGrp="1"/>
          </p:cNvSpPr>
          <p:nvPr>
            <p:ph type="ctrTitle"/>
          </p:nvPr>
        </p:nvSpPr>
        <p:spPr>
          <a:xfrm>
            <a:off x="3177633" y="503144"/>
            <a:ext cx="8292316" cy="1030930"/>
          </a:xfrm>
        </p:spPr>
        <p:txBody>
          <a:bodyPr/>
          <a:lstStyle/>
          <a:p>
            <a:r>
              <a:rPr lang="en-US" dirty="0"/>
              <a:t>Scientific Software Design</a:t>
            </a:r>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95FF-8D5F-0AF6-37DD-EE0D551022D6}"/>
              </a:ext>
            </a:extLst>
          </p:cNvPr>
          <p:cNvSpPr>
            <a:spLocks noGrp="1"/>
          </p:cNvSpPr>
          <p:nvPr>
            <p:ph type="title"/>
          </p:nvPr>
        </p:nvSpPr>
        <p:spPr/>
        <p:txBody>
          <a:bodyPr/>
          <a:lstStyle/>
          <a:p>
            <a:r>
              <a:rPr lang="en-US" dirty="0"/>
              <a:t>Resources for Independent Exploration</a:t>
            </a:r>
          </a:p>
        </p:txBody>
      </p:sp>
      <p:sp>
        <p:nvSpPr>
          <p:cNvPr id="3" name="Content Placeholder 2">
            <a:extLst>
              <a:ext uri="{FF2B5EF4-FFF2-40B4-BE49-F238E27FC236}">
                <a16:creationId xmlns:a16="http://schemas.microsoft.com/office/drawing/2014/main" id="{5986A54E-A9E8-6286-0C00-33767941A5D0}"/>
              </a:ext>
            </a:extLst>
          </p:cNvPr>
          <p:cNvSpPr>
            <a:spLocks noGrp="1"/>
          </p:cNvSpPr>
          <p:nvPr>
            <p:ph idx="1"/>
          </p:nvPr>
        </p:nvSpPr>
        <p:spPr>
          <a:xfrm>
            <a:off x="365760" y="1143000"/>
            <a:ext cx="11823065" cy="4047778"/>
          </a:xfrm>
        </p:spPr>
        <p:txBody>
          <a:bodyPr/>
          <a:lstStyle/>
          <a:p>
            <a:r>
              <a:rPr lang="en-US" dirty="0"/>
              <a:t>Code repository in python </a:t>
            </a:r>
          </a:p>
          <a:p>
            <a:pPr marL="0" indent="0">
              <a:buNone/>
            </a:pPr>
            <a:r>
              <a:rPr lang="en-US" b="0" i="0" u="sng" dirty="0">
                <a:solidFill>
                  <a:srgbClr val="0000FF"/>
                </a:solidFill>
                <a:effectLst/>
                <a:latin typeface="Calibri" panose="020F0502020204030204" pitchFamily="34" charset="0"/>
                <a:hlinkClick r:id="rId2" tooltip="https://github.com/abiswas-odu/heateq-design-intersect-2023"/>
              </a:rPr>
              <a:t>https://github.com/a</a:t>
            </a:r>
            <a:r>
              <a:rPr lang="en-US" b="0" i="0" u="sng" dirty="0">
                <a:solidFill>
                  <a:srgbClr val="070706"/>
                </a:solidFill>
                <a:effectLst/>
                <a:latin typeface="Calibri" panose="020F0502020204030204" pitchFamily="34" charset="0"/>
                <a:hlinkClick r:id="rId2" tooltip="https://github.com/abiswas-odu/heateq-design-intersect-2023"/>
              </a:rPr>
              <a:t>biswas</a:t>
            </a:r>
            <a:r>
              <a:rPr lang="en-US" b="0" i="0" u="sng" dirty="0">
                <a:solidFill>
                  <a:srgbClr val="0000FF"/>
                </a:solidFill>
                <a:effectLst/>
                <a:latin typeface="Calibri" panose="020F0502020204030204" pitchFamily="34" charset="0"/>
                <a:hlinkClick r:id="rId2" tooltip="https://github.com/abiswas-odu/heateq-design-intersect-2023"/>
              </a:rPr>
              <a:t>-odu/heateq-design-intersect-2023</a:t>
            </a:r>
            <a:endParaRPr lang="en-US" b="0" i="0" u="sng" dirty="0">
              <a:solidFill>
                <a:srgbClr val="0000FF"/>
              </a:solidFill>
              <a:effectLst/>
              <a:latin typeface="Calibri" panose="020F0502020204030204" pitchFamily="34" charset="0"/>
            </a:endParaRPr>
          </a:p>
          <a:p>
            <a:r>
              <a:rPr lang="en-US" dirty="0">
                <a:latin typeface="Calibri" panose="020F0502020204030204" pitchFamily="34" charset="0"/>
              </a:rPr>
              <a:t> A few possibilities of design exploration</a:t>
            </a:r>
          </a:p>
          <a:p>
            <a:pPr lvl="1"/>
            <a:r>
              <a:rPr lang="en-US" dirty="0">
                <a:latin typeface="Calibri" panose="020F0502020204030204" pitchFamily="34" charset="0"/>
              </a:rPr>
              <a:t>Did we need three different interfaces for update solution ?</a:t>
            </a:r>
          </a:p>
          <a:p>
            <a:pPr lvl="1"/>
            <a:r>
              <a:rPr lang="en-US" b="0" i="0" dirty="0">
                <a:effectLst/>
                <a:latin typeface="Calibri" panose="020F0502020204030204" pitchFamily="34" charset="0"/>
              </a:rPr>
              <a:t>What would have </a:t>
            </a:r>
            <a:r>
              <a:rPr lang="en-US" dirty="0">
                <a:latin typeface="Calibri" panose="020F0502020204030204" pitchFamily="34" charset="0"/>
              </a:rPr>
              <a:t>been needed to make it into one interface</a:t>
            </a:r>
            <a:endParaRPr lang="en-US" dirty="0"/>
          </a:p>
          <a:p>
            <a:r>
              <a:rPr lang="en-US" dirty="0"/>
              <a:t>Explore the whole exercise in C++ on your own checkout</a:t>
            </a:r>
          </a:p>
          <a:p>
            <a:pPr marL="0" indent="0">
              <a:buNone/>
            </a:pPr>
            <a:r>
              <a:rPr lang="en-US" dirty="0">
                <a:hlinkClick r:id="rId3"/>
              </a:rPr>
              <a:t>https://xsdk-project.github.io/MathPackagesTraining2020/lessons/hand_coded_heat/</a:t>
            </a:r>
            <a:endParaRPr lang="en-US" dirty="0"/>
          </a:p>
          <a:p>
            <a:pPr marL="0" indent="0">
              <a:buNone/>
            </a:pPr>
            <a:endParaRPr lang="en-US" dirty="0"/>
          </a:p>
        </p:txBody>
      </p:sp>
    </p:spTree>
    <p:extLst>
      <p:ext uri="{BB962C8B-B14F-4D97-AF65-F5344CB8AC3E}">
        <p14:creationId xmlns:p14="http://schemas.microsoft.com/office/powerpoint/2010/main" val="2010661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05AD-BD02-18EE-81DD-20B8E1374444}"/>
              </a:ext>
            </a:extLst>
          </p:cNvPr>
          <p:cNvSpPr>
            <a:spLocks noGrp="1"/>
          </p:cNvSpPr>
          <p:nvPr>
            <p:ph type="title"/>
          </p:nvPr>
        </p:nvSpPr>
        <p:spPr/>
        <p:txBody>
          <a:bodyPr/>
          <a:lstStyle/>
          <a:p>
            <a:r>
              <a:rPr lang="en-US" dirty="0"/>
              <a:t>Research Software Challenges</a:t>
            </a:r>
          </a:p>
        </p:txBody>
      </p:sp>
      <p:sp>
        <p:nvSpPr>
          <p:cNvPr id="3" name="Content Placeholder 2">
            <a:extLst>
              <a:ext uri="{FF2B5EF4-FFF2-40B4-BE49-F238E27FC236}">
                <a16:creationId xmlns:a16="http://schemas.microsoft.com/office/drawing/2014/main" id="{1C191047-BA2C-4ACC-7601-558D32B2666C}"/>
              </a:ext>
            </a:extLst>
          </p:cNvPr>
          <p:cNvSpPr>
            <a:spLocks noGrp="1"/>
          </p:cNvSpPr>
          <p:nvPr>
            <p:ph idx="1"/>
          </p:nvPr>
        </p:nvSpPr>
        <p:spPr>
          <a:xfrm>
            <a:off x="6579490" y="1736215"/>
            <a:ext cx="5469833" cy="3886352"/>
          </a:xfrm>
        </p:spPr>
        <p:txBody>
          <a:bodyPr/>
          <a:lstStyle/>
          <a:p>
            <a:r>
              <a:rPr lang="en-US" dirty="0"/>
              <a:t>Many</a:t>
            </a:r>
            <a:r>
              <a:rPr lang="en-US" sz="2400" dirty="0"/>
              <a:t>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a:t>
            </a:r>
          </a:p>
          <a:p>
            <a:endParaRPr lang="en-US" dirty="0"/>
          </a:p>
        </p:txBody>
      </p:sp>
      <p:grpSp>
        <p:nvGrpSpPr>
          <p:cNvPr id="4" name="Group 3">
            <a:extLst>
              <a:ext uri="{FF2B5EF4-FFF2-40B4-BE49-F238E27FC236}">
                <a16:creationId xmlns:a16="http://schemas.microsoft.com/office/drawing/2014/main" id="{08CE7F93-E896-2CD5-EFC6-29F7E53784BF}"/>
              </a:ext>
            </a:extLst>
          </p:cNvPr>
          <p:cNvGrpSpPr/>
          <p:nvPr/>
        </p:nvGrpSpPr>
        <p:grpSpPr>
          <a:xfrm>
            <a:off x="269970" y="1687125"/>
            <a:ext cx="6067194" cy="2923603"/>
            <a:chOff x="2176244" y="1817067"/>
            <a:chExt cx="4826771" cy="3142742"/>
          </a:xfrm>
        </p:grpSpPr>
        <p:sp>
          <p:nvSpPr>
            <p:cNvPr id="5" name="Oval 4">
              <a:extLst>
                <a:ext uri="{FF2B5EF4-FFF2-40B4-BE49-F238E27FC236}">
                  <a16:creationId xmlns:a16="http://schemas.microsoft.com/office/drawing/2014/main" id="{17DE098D-2514-988B-969D-C0701269A8E3}"/>
                </a:ext>
              </a:extLst>
            </p:cNvPr>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6" name="Oval 5">
              <a:extLst>
                <a:ext uri="{FF2B5EF4-FFF2-40B4-BE49-F238E27FC236}">
                  <a16:creationId xmlns:a16="http://schemas.microsoft.com/office/drawing/2014/main" id="{9969E183-5E7B-40C3-C69F-7E7F2E4B354D}"/>
                </a:ext>
              </a:extLst>
            </p:cNvPr>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C238C6E7-504F-D418-77ED-EE08B698678C}"/>
                </a:ext>
              </a:extLst>
            </p:cNvPr>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359B4A93-46F5-F54C-4521-5F441780AE11}"/>
                </a:ext>
              </a:extLst>
            </p:cNvPr>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7BD0B991-7672-F256-C0EE-5A822DB50ECE}"/>
                </a:ext>
              </a:extLst>
            </p:cNvPr>
            <p:cNvCxnSpPr>
              <a:cxnSpLocks/>
              <a:stCxn id="5" idx="6"/>
              <a:endCxn id="6"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57370E24-CC2D-9094-10BF-6F1AF8F84DF2}"/>
                </a:ext>
              </a:extLst>
            </p:cNvPr>
            <p:cNvCxnSpPr>
              <a:cxnSpLocks/>
              <a:stCxn id="6" idx="4"/>
              <a:endCxn id="7"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90D80839-06B2-CBCA-378D-51A31698D7F8}"/>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206A2679-94E8-A783-7065-88C4BC14CA92}"/>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9169E4E-6764-BFFF-F8D2-4D73E14EEF62}"/>
                </a:ext>
              </a:extLst>
            </p:cNvPr>
            <p:cNvCxnSpPr>
              <a:cxnSpLocks/>
              <a:stCxn id="6" idx="2"/>
              <a:endCxn id="8"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506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Additional Considerations for Research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64698"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5883736" y="1059936"/>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166497" y="2165025"/>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166496" y="32501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071006" y="436040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767553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DD86-AD27-9B67-E405-85C81A481C24}"/>
              </a:ext>
            </a:extLst>
          </p:cNvPr>
          <p:cNvSpPr>
            <a:spLocks noGrp="1"/>
          </p:cNvSpPr>
          <p:nvPr>
            <p:ph type="title"/>
          </p:nvPr>
        </p:nvSpPr>
        <p:spPr/>
        <p:txBody>
          <a:bodyPr/>
          <a:lstStyle/>
          <a:p>
            <a:r>
              <a:rPr lang="en-US" dirty="0"/>
              <a:t>More Complex Application Design – </a:t>
            </a:r>
            <a:r>
              <a:rPr lang="en-US" dirty="0" err="1"/>
              <a:t>Sedov</a:t>
            </a:r>
            <a:r>
              <a:rPr lang="en-US" dirty="0"/>
              <a:t> Blast Wave</a:t>
            </a:r>
            <a:br>
              <a:rPr lang="en-US" dirty="0"/>
            </a:br>
            <a:endParaRPr lang="en-US" dirty="0"/>
          </a:p>
        </p:txBody>
      </p:sp>
      <p:pic>
        <p:nvPicPr>
          <p:cNvPr id="4" name="Picture 17" descr="&#10;sedov_pm3.png                                                  00238215Macintosh HD                   B746699A:">
            <a:extLst>
              <a:ext uri="{FF2B5EF4-FFF2-40B4-BE49-F238E27FC236}">
                <a16:creationId xmlns:a16="http://schemas.microsoft.com/office/drawing/2014/main" id="{525C433C-2878-C8D3-22FB-9973AF79D7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l="10492" t="8498" r="26555" b="9293"/>
          <a:stretch>
            <a:fillRect/>
          </a:stretch>
        </p:blipFill>
        <p:spPr bwMode="auto">
          <a:xfrm>
            <a:off x="1016654" y="3304089"/>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9D73C691-1C18-175B-F248-2AD87723C5BF}"/>
              </a:ext>
            </a:extLst>
          </p:cNvPr>
          <p:cNvSpPr/>
          <p:nvPr/>
        </p:nvSpPr>
        <p:spPr>
          <a:xfrm>
            <a:off x="772160" y="1202813"/>
            <a:ext cx="5410266" cy="1698431"/>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Description</a:t>
            </a:r>
          </a:p>
          <a:p>
            <a:pPr>
              <a:lnSpc>
                <a:spcPct val="90000"/>
              </a:lnSpc>
            </a:pPr>
            <a:endParaRPr lang="en-US" sz="2000" b="1" dirty="0">
              <a:solidFill>
                <a:schemeClr val="bg1"/>
              </a:solidFill>
            </a:endParaRPr>
          </a:p>
          <a:p>
            <a:pPr>
              <a:lnSpc>
                <a:spcPct val="90000"/>
              </a:lnSpc>
            </a:pPr>
            <a:r>
              <a:rPr lang="en-US" sz="2000" dirty="0">
                <a:solidFill>
                  <a:schemeClr val="bg1"/>
                </a:solidFill>
              </a:rPr>
              <a:t>High pressure at the center cause a shock to moves out in a circle. High resolution is needed only at and near the shock</a:t>
            </a:r>
          </a:p>
        </p:txBody>
      </p:sp>
      <p:sp>
        <p:nvSpPr>
          <p:cNvPr id="6" name="Content Placeholder 2">
            <a:extLst>
              <a:ext uri="{FF2B5EF4-FFF2-40B4-BE49-F238E27FC236}">
                <a16:creationId xmlns:a16="http://schemas.microsoft.com/office/drawing/2014/main" id="{DF01B2E5-4098-B6B1-3360-034A76C375FA}"/>
              </a:ext>
            </a:extLst>
          </p:cNvPr>
          <p:cNvSpPr>
            <a:spLocks noGrp="1"/>
          </p:cNvSpPr>
          <p:nvPr>
            <p:ph idx="1"/>
          </p:nvPr>
        </p:nvSpPr>
        <p:spPr>
          <a:xfrm>
            <a:off x="6467743" y="1123343"/>
            <a:ext cx="4985173" cy="4611314"/>
          </a:xfrm>
        </p:spPr>
        <p:txBody>
          <a:bodyPr/>
          <a:lstStyle/>
          <a:p>
            <a:pPr marL="0" indent="0" algn="ctr">
              <a:buNone/>
            </a:pPr>
            <a:r>
              <a:rPr lang="en-US" b="1" dirty="0"/>
              <a:t>Requirements </a:t>
            </a:r>
          </a:p>
          <a:p>
            <a:r>
              <a:rPr lang="en-US" dirty="0"/>
              <a:t>Adaptive mesh refinement</a:t>
            </a:r>
          </a:p>
          <a:p>
            <a:pPr lvl="1"/>
            <a:r>
              <a:rPr lang="en-US" dirty="0"/>
              <a:t>Easiest with finite volume methods</a:t>
            </a:r>
          </a:p>
          <a:p>
            <a:r>
              <a:rPr lang="en-US" dirty="0"/>
              <a:t>Driver</a:t>
            </a:r>
          </a:p>
          <a:p>
            <a:r>
              <a:rPr lang="en-US" dirty="0"/>
              <a:t>I/O</a:t>
            </a:r>
          </a:p>
          <a:p>
            <a:r>
              <a:rPr lang="en-US" dirty="0"/>
              <a:t>Initial condition</a:t>
            </a:r>
          </a:p>
          <a:p>
            <a:r>
              <a:rPr lang="en-US" dirty="0"/>
              <a:t>Boundary condition</a:t>
            </a:r>
          </a:p>
          <a:p>
            <a:r>
              <a:rPr lang="en-US" dirty="0"/>
              <a:t>Shock Hydrodynamics</a:t>
            </a:r>
          </a:p>
          <a:p>
            <a:r>
              <a:rPr lang="en-US" dirty="0"/>
              <a:t>Ideal gas equation of state</a:t>
            </a:r>
          </a:p>
          <a:p>
            <a:r>
              <a:rPr lang="en-US" dirty="0"/>
              <a:t>Method of verification</a:t>
            </a:r>
          </a:p>
          <a:p>
            <a:pPr lvl="1"/>
            <a:endParaRPr lang="en-US" dirty="0"/>
          </a:p>
          <a:p>
            <a:pPr marL="684212" lvl="2" indent="0">
              <a:buNone/>
            </a:pPr>
            <a:endParaRPr lang="en-US" dirty="0"/>
          </a:p>
          <a:p>
            <a:pPr lvl="1"/>
            <a:endParaRPr lang="en-US" dirty="0"/>
          </a:p>
        </p:txBody>
      </p:sp>
    </p:spTree>
    <p:extLst>
      <p:ext uri="{BB962C8B-B14F-4D97-AF65-F5344CB8AC3E}">
        <p14:creationId xmlns:p14="http://schemas.microsoft.com/office/powerpoint/2010/main" val="314248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AE14-E448-7BB2-D527-0B26AA17C5EE}"/>
              </a:ext>
            </a:extLst>
          </p:cNvPr>
          <p:cNvSpPr>
            <a:spLocks noGrp="1"/>
          </p:cNvSpPr>
          <p:nvPr>
            <p:ph type="title"/>
          </p:nvPr>
        </p:nvSpPr>
        <p:spPr/>
        <p:txBody>
          <a:bodyPr/>
          <a:lstStyle/>
          <a:p>
            <a:r>
              <a:rPr lang="en-US" dirty="0"/>
              <a:t>Deeper Dive into Requirements</a:t>
            </a:r>
          </a:p>
        </p:txBody>
      </p:sp>
      <p:sp>
        <p:nvSpPr>
          <p:cNvPr id="3" name="Content Placeholder 2">
            <a:extLst>
              <a:ext uri="{FF2B5EF4-FFF2-40B4-BE49-F238E27FC236}">
                <a16:creationId xmlns:a16="http://schemas.microsoft.com/office/drawing/2014/main" id="{7234CC62-0743-7AB7-1EC0-AD6705540627}"/>
              </a:ext>
            </a:extLst>
          </p:cNvPr>
          <p:cNvSpPr>
            <a:spLocks noGrp="1"/>
          </p:cNvSpPr>
          <p:nvPr>
            <p:ph idx="1"/>
          </p:nvPr>
        </p:nvSpPr>
        <p:spPr>
          <a:xfrm>
            <a:off x="450592" y="1229359"/>
            <a:ext cx="10273852" cy="5137573"/>
          </a:xfrm>
        </p:spPr>
        <p:txBody>
          <a:bodyPr/>
          <a:lstStyle/>
          <a:p>
            <a:r>
              <a:rPr lang="en-US" dirty="0"/>
              <a:t>Adaptive mesh refinement =&gt; divide domain into blocks</a:t>
            </a:r>
          </a:p>
          <a:p>
            <a:pPr lvl="1"/>
            <a:r>
              <a:rPr lang="en-US" dirty="0"/>
              <a:t>Blocks need halos to be filled with values from neighbors or boundary conditions</a:t>
            </a:r>
          </a:p>
          <a:p>
            <a:pPr lvl="2"/>
            <a:r>
              <a:rPr lang="en-US" dirty="0"/>
              <a:t>At fine-coarse boundaries there is interpolation and restriction</a:t>
            </a:r>
          </a:p>
          <a:p>
            <a:pPr lvl="1"/>
            <a:r>
              <a:rPr lang="en-US" dirty="0"/>
              <a:t>Blocks are dynamic, go in and out of existence</a:t>
            </a:r>
          </a:p>
          <a:p>
            <a:pPr lvl="1"/>
            <a:r>
              <a:rPr lang="en-US" dirty="0"/>
              <a:t>Conservation needs reconciliation at fine-coarse boundaries</a:t>
            </a:r>
          </a:p>
          <a:p>
            <a:r>
              <a:rPr lang="en-US" dirty="0"/>
              <a:t>Shock hydrodynamics</a:t>
            </a:r>
          </a:p>
          <a:p>
            <a:pPr lvl="1"/>
            <a:r>
              <a:rPr lang="en-US" dirty="0"/>
              <a:t>Solver for Euler’s equations at discontinuities</a:t>
            </a:r>
          </a:p>
          <a:p>
            <a:pPr lvl="1"/>
            <a:r>
              <a:rPr lang="en-US" dirty="0"/>
              <a:t>EOS provides closure</a:t>
            </a:r>
          </a:p>
          <a:p>
            <a:pPr lvl="1"/>
            <a:r>
              <a:rPr lang="en-US" dirty="0"/>
              <a:t>Riemann solver</a:t>
            </a:r>
          </a:p>
          <a:p>
            <a:pPr lvl="1"/>
            <a:r>
              <a:rPr lang="en-US" dirty="0"/>
              <a:t>Halo cells are fine-coarse boundaries need EOS after interpolation</a:t>
            </a:r>
          </a:p>
          <a:p>
            <a:r>
              <a:rPr lang="en-US" dirty="0"/>
              <a:t>Method of verification</a:t>
            </a:r>
          </a:p>
          <a:p>
            <a:pPr lvl="1"/>
            <a:r>
              <a:rPr lang="en-US" dirty="0"/>
              <a:t>An indirect way of checking – shock distance traveled can be computed analytically</a:t>
            </a:r>
          </a:p>
          <a:p>
            <a:endParaRPr lang="en-US" dirty="0"/>
          </a:p>
        </p:txBody>
      </p:sp>
    </p:spTree>
    <p:extLst>
      <p:ext uri="{BB962C8B-B14F-4D97-AF65-F5344CB8AC3E}">
        <p14:creationId xmlns:p14="http://schemas.microsoft.com/office/powerpoint/2010/main" val="3648741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7C93-979B-EF55-4109-2B0A4F2C2D71}"/>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C8AA873F-398D-29B2-A7D6-B628F8F14EEC}"/>
              </a:ext>
            </a:extLst>
          </p:cNvPr>
          <p:cNvSpPr>
            <a:spLocks noGrp="1"/>
          </p:cNvSpPr>
          <p:nvPr>
            <p:ph idx="1"/>
          </p:nvPr>
        </p:nvSpPr>
        <p:spPr>
          <a:xfrm>
            <a:off x="5848794" y="417223"/>
            <a:ext cx="5686237" cy="4736045"/>
          </a:xfrm>
        </p:spPr>
        <p:txBody>
          <a:bodyPr/>
          <a:lstStyle/>
          <a:p>
            <a:pPr marL="0" indent="0">
              <a:buNone/>
            </a:pPr>
            <a:r>
              <a:rPr lang="en-US" b="1" dirty="0"/>
              <a:t>Deeper Dive into some Components</a:t>
            </a:r>
          </a:p>
          <a:p>
            <a:r>
              <a:rPr lang="en-US" dirty="0"/>
              <a:t>Driver</a:t>
            </a:r>
          </a:p>
          <a:p>
            <a:pPr lvl="1"/>
            <a:r>
              <a:rPr lang="en-US" dirty="0"/>
              <a:t>Iterate over blocks</a:t>
            </a:r>
          </a:p>
          <a:p>
            <a:pPr lvl="1"/>
            <a:r>
              <a:rPr lang="en-US" dirty="0"/>
              <a:t>Implement connectivity</a:t>
            </a:r>
          </a:p>
          <a:p>
            <a:r>
              <a:rPr lang="en-US" dirty="0"/>
              <a:t>Mesh </a:t>
            </a:r>
          </a:p>
          <a:p>
            <a:pPr lvl="1"/>
            <a:r>
              <a:rPr lang="en-US" dirty="0"/>
              <a:t>Data containers</a:t>
            </a:r>
          </a:p>
          <a:p>
            <a:pPr lvl="1"/>
            <a:r>
              <a:rPr lang="en-US" dirty="0"/>
              <a:t>Halo cell fill, including application of boundary conditions</a:t>
            </a:r>
          </a:p>
          <a:p>
            <a:pPr lvl="1"/>
            <a:r>
              <a:rPr lang="en-US" dirty="0"/>
              <a:t>Reconciliation of quantities at fine-coarse block boundaries</a:t>
            </a:r>
          </a:p>
          <a:p>
            <a:pPr lvl="1"/>
            <a:r>
              <a:rPr lang="en-US" dirty="0" err="1"/>
              <a:t>Remesh</a:t>
            </a:r>
            <a:r>
              <a:rPr lang="en-US" dirty="0"/>
              <a:t> when refinement patterns change</a:t>
            </a:r>
          </a:p>
          <a:p>
            <a:r>
              <a:rPr lang="en-US" dirty="0"/>
              <a:t>I/O</a:t>
            </a:r>
          </a:p>
          <a:p>
            <a:pPr lvl="1"/>
            <a:r>
              <a:rPr lang="en-US" dirty="0"/>
              <a:t>Getting runtime parameters and possibly initial conditions</a:t>
            </a:r>
          </a:p>
          <a:p>
            <a:pPr lvl="1"/>
            <a:r>
              <a:rPr lang="en-US" dirty="0"/>
              <a:t>Writing checkpoint and analysis data</a:t>
            </a:r>
          </a:p>
        </p:txBody>
      </p:sp>
      <p:sp>
        <p:nvSpPr>
          <p:cNvPr id="4" name="Content Placeholder 2">
            <a:extLst>
              <a:ext uri="{FF2B5EF4-FFF2-40B4-BE49-F238E27FC236}">
                <a16:creationId xmlns:a16="http://schemas.microsoft.com/office/drawing/2014/main" id="{C2745C9D-C83C-9672-418A-997D74409054}"/>
              </a:ext>
            </a:extLst>
          </p:cNvPr>
          <p:cNvSpPr txBox="1">
            <a:spLocks/>
          </p:cNvSpPr>
          <p:nvPr/>
        </p:nvSpPr>
        <p:spPr bwMode="auto">
          <a:xfrm>
            <a:off x="450592" y="1123343"/>
            <a:ext cx="4985173" cy="46113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en-US" b="1" dirty="0"/>
              <a:t>Binned Components</a:t>
            </a:r>
          </a:p>
          <a:p>
            <a:r>
              <a:rPr lang="en-US" dirty="0"/>
              <a:t>Unchanging or slow changing infrastructure</a:t>
            </a:r>
          </a:p>
          <a:p>
            <a:pPr lvl="1"/>
            <a:r>
              <a:rPr lang="en-US" dirty="0"/>
              <a:t>Mesh</a:t>
            </a:r>
          </a:p>
          <a:p>
            <a:pPr lvl="1"/>
            <a:r>
              <a:rPr lang="en-US" dirty="0"/>
              <a:t>I/O</a:t>
            </a:r>
          </a:p>
          <a:p>
            <a:pPr lvl="1"/>
            <a:r>
              <a:rPr lang="en-US" dirty="0"/>
              <a:t>Driver</a:t>
            </a:r>
          </a:p>
          <a:p>
            <a:pPr lvl="1"/>
            <a:r>
              <a:rPr lang="en-US" dirty="0"/>
              <a:t>Comparison utility</a:t>
            </a:r>
          </a:p>
          <a:p>
            <a:r>
              <a:rPr lang="en-US" dirty="0"/>
              <a:t>Components evolving with research – physics solvers</a:t>
            </a:r>
          </a:p>
          <a:p>
            <a:pPr lvl="1"/>
            <a:r>
              <a:rPr lang="en-US" dirty="0"/>
              <a:t>Initial and boundary conditions</a:t>
            </a:r>
          </a:p>
          <a:p>
            <a:pPr lvl="1"/>
            <a:r>
              <a:rPr lang="en-US" dirty="0"/>
              <a:t>Hydrodynamics</a:t>
            </a:r>
          </a:p>
          <a:p>
            <a:pPr lvl="1"/>
            <a:r>
              <a:rPr lang="en-US" dirty="0"/>
              <a:t>EOS</a:t>
            </a:r>
          </a:p>
          <a:p>
            <a:pPr lvl="1"/>
            <a:endParaRPr lang="en-US" dirty="0"/>
          </a:p>
        </p:txBody>
      </p:sp>
    </p:spTree>
    <p:extLst>
      <p:ext uri="{BB962C8B-B14F-4D97-AF65-F5344CB8AC3E}">
        <p14:creationId xmlns:p14="http://schemas.microsoft.com/office/powerpoint/2010/main" val="312199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spTree>
    <p:extLst>
      <p:ext uri="{BB962C8B-B14F-4D97-AF65-F5344CB8AC3E}">
        <p14:creationId xmlns:p14="http://schemas.microsoft.com/office/powerpoint/2010/main" val="153742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89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370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60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879673"/>
            <a:ext cx="11369809" cy="5293976"/>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a:t>
            </a:r>
            <a:r>
              <a:rPr lang="en-US" sz="1600" b="0" i="0" dirty="0" err="1">
                <a:solidFill>
                  <a:srgbClr val="111111"/>
                </a:solidFill>
                <a:effectLst/>
                <a:latin typeface="+mn-lt"/>
              </a:rPr>
              <a:t>Bernholdt</a:t>
            </a:r>
            <a:r>
              <a:rPr lang="en-US" sz="1600" b="0" i="0" dirty="0">
                <a:solidFill>
                  <a:srgbClr val="111111"/>
                </a:solidFill>
                <a:effectLst/>
                <a:latin typeface="+mn-lt"/>
              </a:rPr>
              <a:t>, Better Scientific Software tutorial, in ISC High Performance, Hamburg, Germany and online, 2024</a:t>
            </a:r>
          </a:p>
          <a:p>
            <a:pPr>
              <a:spcBef>
                <a:spcPts val="400"/>
              </a:spcBef>
            </a:pPr>
            <a:endParaRPr lang="en-US" sz="1600" dirty="0">
              <a:solidFill>
                <a:srgbClr val="111111"/>
              </a:solidFill>
              <a:latin typeface="+mn-lt"/>
            </a:endParaRPr>
          </a:p>
          <a:p>
            <a:pPr>
              <a:spcBef>
                <a:spcPts val="400"/>
              </a:spcBef>
            </a:pPr>
            <a:endParaRPr lang="en-US" sz="1600" b="0" i="0" dirty="0">
              <a:solidFill>
                <a:srgbClr val="111111"/>
              </a:solidFill>
              <a:effectLst/>
              <a:latin typeface="+mn-lt"/>
            </a:endParaRPr>
          </a:p>
          <a:p>
            <a:pPr marL="0" indent="0">
              <a:spcBef>
                <a:spcPts val="800"/>
              </a:spcBef>
              <a:buNone/>
            </a:pPr>
            <a:r>
              <a:rPr lang="en-US" sz="2000" b="1" dirty="0"/>
              <a:t>Acknowledgements</a:t>
            </a:r>
          </a:p>
          <a:p>
            <a:pPr>
              <a:spcBef>
                <a:spcPts val="400"/>
              </a:spcBef>
            </a:pPr>
            <a:endParaRPr lang="en-US" sz="1400" dirty="0"/>
          </a:p>
          <a:p>
            <a:pPr>
              <a:spcBef>
                <a:spcPts val="400"/>
              </a:spcBef>
            </a:pPr>
            <a:r>
              <a:rPr lang="en-US" sz="1400" dirty="0"/>
              <a:t>Material included in these presentation is derived from work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endParaRPr lang="en-US" sz="1400" dirty="0"/>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endParaRPr lang="en-US" sz="1400" dirty="0"/>
          </a:p>
          <a:p>
            <a:pPr>
              <a:spcBef>
                <a:spcPts val="400"/>
              </a:spcBef>
            </a:pP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2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A5C21F6-A544-F80D-CA8C-02C34DA8BF3D}"/>
              </a:ext>
            </a:extLst>
          </p:cNvPr>
          <p:cNvCxnSpPr>
            <a:cxnSpLocks/>
            <a:endCxn id="21" idx="1"/>
          </p:cNvCxnSpPr>
          <p:nvPr/>
        </p:nvCxnSpPr>
        <p:spPr>
          <a:xfrm>
            <a:off x="3550355" y="4306708"/>
            <a:ext cx="1367341" cy="182484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54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1164973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1134300" y="2377899"/>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1134300" y="3587404"/>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2907483" y="1197373"/>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2880626" y="3566208"/>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1150315" y="1193277"/>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2449092" y="1622312"/>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1791696" y="3235372"/>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2880626" y="2192650"/>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1791696" y="2051346"/>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2449092" y="3964670"/>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dirty="0"/>
              <a:t>Exploring design space – Abstractions</a:t>
            </a:r>
          </a:p>
        </p:txBody>
      </p:sp>
      <p:sp>
        <p:nvSpPr>
          <p:cNvPr id="4" name="TextBox 3">
            <a:extLst>
              <a:ext uri="{FF2B5EF4-FFF2-40B4-BE49-F238E27FC236}">
                <a16:creationId xmlns:a16="http://schemas.microsoft.com/office/drawing/2014/main" id="{38553666-1900-2B75-8B0E-235AF58DE75B}"/>
              </a:ext>
            </a:extLst>
          </p:cNvPr>
          <p:cNvSpPr txBox="1"/>
          <p:nvPr/>
        </p:nvSpPr>
        <p:spPr>
          <a:xfrm>
            <a:off x="4565171" y="2515682"/>
            <a:ext cx="1368580" cy="683264"/>
          </a:xfrm>
          <a:prstGeom prst="rect">
            <a:avLst/>
          </a:prstGeom>
          <a:noFill/>
        </p:spPr>
        <p:txBody>
          <a:bodyPr wrap="none" lIns="118872" tIns="91440" rIns="118872" bIns="91440" rtlCol="0" anchor="ctr" anchorCtr="0">
            <a:spAutoFit/>
          </a:bodyPr>
          <a:lstStyle/>
          <a:p>
            <a:pPr algn="l">
              <a:lnSpc>
                <a:spcPct val="90000"/>
              </a:lnSpc>
            </a:pPr>
            <a:r>
              <a:rPr lang="en-US" dirty="0"/>
              <a:t>base</a:t>
            </a:r>
          </a:p>
          <a:p>
            <a:pPr algn="l">
              <a:lnSpc>
                <a:spcPct val="90000"/>
              </a:lnSpc>
            </a:pPr>
            <a:r>
              <a:rPr lang="en-US" dirty="0"/>
              <a:t>abstraction</a:t>
            </a:r>
          </a:p>
        </p:txBody>
      </p:sp>
      <p:cxnSp>
        <p:nvCxnSpPr>
          <p:cNvPr id="6" name="Straight Arrow Connector 5">
            <a:extLst>
              <a:ext uri="{FF2B5EF4-FFF2-40B4-BE49-F238E27FC236}">
                <a16:creationId xmlns:a16="http://schemas.microsoft.com/office/drawing/2014/main" id="{3ADA2093-38D0-DE4C-ACEF-EC2E4394A465}"/>
              </a:ext>
            </a:extLst>
          </p:cNvPr>
          <p:cNvCxnSpPr>
            <a:stCxn id="4" idx="1"/>
          </p:cNvCxnSpPr>
          <p:nvPr/>
        </p:nvCxnSpPr>
        <p:spPr>
          <a:xfrm flipH="1">
            <a:off x="4279440" y="2857314"/>
            <a:ext cx="28573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DD4263B-CCBD-ADC6-2EEE-6691E44E51EC}"/>
              </a:ext>
            </a:extLst>
          </p:cNvPr>
          <p:cNvSpPr>
            <a:spLocks noGrp="1"/>
          </p:cNvSpPr>
          <p:nvPr>
            <p:ph idx="1"/>
          </p:nvPr>
        </p:nvSpPr>
        <p:spPr>
          <a:xfrm>
            <a:off x="6745575" y="850204"/>
            <a:ext cx="4780827" cy="3214633"/>
          </a:xfrm>
        </p:spPr>
        <p:txBody>
          <a:bodyPr>
            <a:normAutofit fontScale="92500" lnSpcReduction="10000"/>
          </a:bodyPr>
          <a:lstStyle/>
          <a:p>
            <a:pPr marL="0" indent="0">
              <a:buNone/>
            </a:pPr>
            <a:r>
              <a:rPr lang="en-US" b="1" dirty="0"/>
              <a:t>Constraints</a:t>
            </a:r>
          </a:p>
          <a:p>
            <a:r>
              <a:rPr lang="en-US" dirty="0"/>
              <a:t>Only infrastructure components have global view</a:t>
            </a:r>
          </a:p>
          <a:p>
            <a:r>
              <a:rPr lang="en-US" dirty="0"/>
              <a:t>All physics solvers have block view only </a:t>
            </a:r>
          </a:p>
          <a:p>
            <a:pPr marL="0" indent="0">
              <a:buNone/>
            </a:pPr>
            <a:r>
              <a:rPr lang="en-US" b="1" dirty="0"/>
              <a:t>Other Design Considerations</a:t>
            </a:r>
          </a:p>
          <a:p>
            <a:r>
              <a:rPr lang="en-US" dirty="0"/>
              <a:t>Data scoping</a:t>
            </a:r>
          </a:p>
          <a:p>
            <a:r>
              <a:rPr lang="en-US" dirty="0"/>
              <a:t>Interfaces in the API</a:t>
            </a:r>
          </a:p>
        </p:txBody>
      </p:sp>
      <p:sp>
        <p:nvSpPr>
          <p:cNvPr id="12" name="Rectangle 11">
            <a:extLst>
              <a:ext uri="{FF2B5EF4-FFF2-40B4-BE49-F238E27FC236}">
                <a16:creationId xmlns:a16="http://schemas.microsoft.com/office/drawing/2014/main" id="{EE143440-86F8-9879-21C5-00C0F7D87A6F}"/>
              </a:ext>
            </a:extLst>
          </p:cNvPr>
          <p:cNvSpPr/>
          <p:nvPr/>
        </p:nvSpPr>
        <p:spPr>
          <a:xfrm>
            <a:off x="6867099" y="4096070"/>
            <a:ext cx="3804356" cy="1740032"/>
          </a:xfrm>
          <a:prstGeom prst="rect">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Minimal Mesh API</a:t>
            </a:r>
          </a:p>
          <a:p>
            <a:pPr marL="342900" indent="-342900">
              <a:lnSpc>
                <a:spcPct val="90000"/>
              </a:lnSpc>
              <a:buFont typeface="Arial" panose="020B0604020202020204" pitchFamily="34" charset="0"/>
              <a:buChar char="•"/>
            </a:pPr>
            <a:r>
              <a:rPr lang="en-US" sz="2000" dirty="0" err="1">
                <a:solidFill>
                  <a:schemeClr val="bg1"/>
                </a:solidFill>
              </a:rPr>
              <a:t>Initialize_mesh</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Halo_fill</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Access_to_data_containers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Reconcile_fluxes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Regrid</a:t>
            </a:r>
            <a:endParaRPr lang="en-US" sz="2000" dirty="0">
              <a:solidFill>
                <a:schemeClr val="bg1"/>
              </a:solidFill>
            </a:endParaRPr>
          </a:p>
        </p:txBody>
      </p:sp>
    </p:spTree>
    <p:extLst>
      <p:ext uri="{BB962C8B-B14F-4D97-AF65-F5344CB8AC3E}">
        <p14:creationId xmlns:p14="http://schemas.microsoft.com/office/powerpoint/2010/main" val="2184627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Separation of Concerns Applied</a:t>
            </a:r>
          </a:p>
        </p:txBody>
      </p:sp>
      <p:grpSp>
        <p:nvGrpSpPr>
          <p:cNvPr id="12" name="Group 11">
            <a:extLst>
              <a:ext uri="{FF2B5EF4-FFF2-40B4-BE49-F238E27FC236}">
                <a16:creationId xmlns:a16="http://schemas.microsoft.com/office/drawing/2014/main" id="{64C4AB58-57DD-6B57-DB90-5B4F17A291B2}"/>
              </a:ext>
            </a:extLst>
          </p:cNvPr>
          <p:cNvGrpSpPr/>
          <p:nvPr/>
        </p:nvGrpSpPr>
        <p:grpSpPr>
          <a:xfrm>
            <a:off x="1523456" y="1836367"/>
            <a:ext cx="7708602" cy="3185266"/>
            <a:chOff x="2513012" y="2815216"/>
            <a:chExt cx="7708602" cy="3185266"/>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1427080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so far</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1009908" y="1602953"/>
            <a:ext cx="9790364" cy="4445723"/>
          </a:xfrm>
        </p:spPr>
        <p:txBody>
          <a:bodyPr/>
          <a:lstStyle/>
          <a:p>
            <a:r>
              <a:rPr lang="en-US" sz="2800" dirty="0">
                <a:solidFill>
                  <a:schemeClr val="tx1">
                    <a:lumMod val="95000"/>
                    <a:lumOff val="5000"/>
                  </a:schemeClr>
                </a:solidFill>
              </a:rPr>
              <a:t>Differentiate between slow changing and fast changing components of your code</a:t>
            </a:r>
          </a:p>
          <a:p>
            <a:r>
              <a:rPr lang="en-US" sz="2800" dirty="0">
                <a:solidFill>
                  <a:schemeClr val="tx1">
                    <a:lumMod val="95000"/>
                    <a:lumOff val="5000"/>
                  </a:schemeClr>
                </a:solidFill>
              </a:rPr>
              <a:t>Understand the requirements of your infrastructure</a:t>
            </a:r>
          </a:p>
          <a:p>
            <a:r>
              <a:rPr lang="en-US" sz="2800" dirty="0">
                <a:solidFill>
                  <a:schemeClr val="tx1">
                    <a:lumMod val="95000"/>
                    <a:lumOff val="5000"/>
                  </a:schemeClr>
                </a:solidFill>
              </a:rPr>
              <a:t>Implement separation of concerns</a:t>
            </a:r>
          </a:p>
          <a:p>
            <a:r>
              <a:rPr lang="en-US" sz="2800" dirty="0">
                <a:solidFill>
                  <a:schemeClr val="tx1">
                    <a:lumMod val="95000"/>
                    <a:lumOff val="5000"/>
                  </a:schemeClr>
                </a:solidFill>
              </a:rPr>
              <a:t>Design with portability, extensibility, reproducibility and maintainability in mind</a:t>
            </a:r>
          </a:p>
          <a:p>
            <a:pPr marL="0" indent="0">
              <a:buNone/>
            </a:pPr>
            <a:endParaRPr lang="en-US" dirty="0"/>
          </a:p>
        </p:txBody>
      </p:sp>
    </p:spTree>
    <p:extLst>
      <p:ext uri="{BB962C8B-B14F-4D97-AF65-F5344CB8AC3E}">
        <p14:creationId xmlns:p14="http://schemas.microsoft.com/office/powerpoint/2010/main" val="1066609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608157" y="2416928"/>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673FEECD-EE88-E040-895C-0240D635E635}"/>
              </a:ext>
            </a:extLst>
          </p:cNvPr>
          <p:cNvGrpSpPr/>
          <p:nvPr/>
        </p:nvGrpSpPr>
        <p:grpSpPr>
          <a:xfrm>
            <a:off x="7013943" y="2416928"/>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6" name="Title 1">
            <a:extLst>
              <a:ext uri="{FF2B5EF4-FFF2-40B4-BE49-F238E27FC236}">
                <a16:creationId xmlns:a16="http://schemas.microsoft.com/office/drawing/2014/main" id="{50E4DB40-020F-13AF-1116-399F2265801B}"/>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New Paradigm Because of Platform Heterogeneity</a:t>
            </a:r>
          </a:p>
        </p:txBody>
      </p:sp>
    </p:spTree>
    <p:extLst>
      <p:ext uri="{BB962C8B-B14F-4D97-AF65-F5344CB8AC3E}">
        <p14:creationId xmlns:p14="http://schemas.microsoft.com/office/powerpoint/2010/main" val="808971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t>
            </a:r>
            <a:r>
              <a:rPr lang="en-US" sz="2000" dirty="0" err="1">
                <a:solidFill>
                  <a:sysClr val="windowText" lastClr="000000"/>
                </a:solidFill>
              </a:rPr>
              <a:t>acceler-ators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
        <p:nvSpPr>
          <p:cNvPr id="17" name="Rounded Rectangle 16">
            <a:extLst>
              <a:ext uri="{FF2B5EF4-FFF2-40B4-BE49-F238E27FC236}">
                <a16:creationId xmlns:a16="http://schemas.microsoft.com/office/drawing/2014/main" id="{AA2B9540-94B6-085F-B729-DE0F7013FFA2}"/>
              </a:ext>
            </a:extLst>
          </p:cNvPr>
          <p:cNvSpPr/>
          <p:nvPr/>
        </p:nvSpPr>
        <p:spPr>
          <a:xfrm>
            <a:off x="4480560" y="3067813"/>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Cache </a:t>
            </a:r>
            <a:r>
              <a:rPr lang="en-US" sz="2000" dirty="0" err="1">
                <a:solidFill>
                  <a:sysClr val="windowText" lastClr="000000"/>
                </a:solidFill>
              </a:rPr>
              <a:t>hierar-chy</a:t>
            </a:r>
            <a:endParaRPr lang="en-US" sz="2000" dirty="0">
              <a:solidFill>
                <a:sysClr val="windowText" lastClr="000000"/>
              </a:solidFill>
            </a:endParaRPr>
          </a:p>
        </p:txBody>
      </p:sp>
      <p:sp>
        <p:nvSpPr>
          <p:cNvPr id="18" name="Rounded Rectangle 17">
            <a:extLst>
              <a:ext uri="{FF2B5EF4-FFF2-40B4-BE49-F238E27FC236}">
                <a16:creationId xmlns:a16="http://schemas.microsoft.com/office/drawing/2014/main" id="{B0EEF868-9468-2EF1-46EE-69257AA4D8BB}"/>
              </a:ext>
            </a:extLst>
          </p:cNvPr>
          <p:cNvSpPr/>
          <p:nvPr/>
        </p:nvSpPr>
        <p:spPr>
          <a:xfrm>
            <a:off x="5897216" y="306171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Device memory</a:t>
            </a:r>
          </a:p>
        </p:txBody>
      </p:sp>
      <p:sp>
        <p:nvSpPr>
          <p:cNvPr id="19" name="Rounded Rectangle 18">
            <a:extLst>
              <a:ext uri="{FF2B5EF4-FFF2-40B4-BE49-F238E27FC236}">
                <a16:creationId xmlns:a16="http://schemas.microsoft.com/office/drawing/2014/main" id="{5DA6E10F-F40C-6ABF-1D0E-3184D211172B}"/>
              </a:ext>
            </a:extLst>
          </p:cNvPr>
          <p:cNvSpPr/>
          <p:nvPr/>
        </p:nvSpPr>
        <p:spPr>
          <a:xfrm>
            <a:off x="4480560"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ysClr val="windowText" lastClr="000000"/>
                </a:solidFill>
              </a:rPr>
              <a:t>NVram</a:t>
            </a:r>
            <a:endParaRPr lang="en-US" sz="2000" dirty="0">
              <a:solidFill>
                <a:sysClr val="windowText" lastClr="000000"/>
              </a:solidFill>
            </a:endParaRPr>
          </a:p>
        </p:txBody>
      </p:sp>
      <p:sp>
        <p:nvSpPr>
          <p:cNvPr id="20" name="Rounded Rectangle 19">
            <a:extLst>
              <a:ext uri="{FF2B5EF4-FFF2-40B4-BE49-F238E27FC236}">
                <a16:creationId xmlns:a16="http://schemas.microsoft.com/office/drawing/2014/main" id="{A65A516B-7DAB-DE70-A3CB-ACCB70349EB6}"/>
              </a:ext>
            </a:extLst>
          </p:cNvPr>
          <p:cNvSpPr/>
          <p:nvPr/>
        </p:nvSpPr>
        <p:spPr>
          <a:xfrm>
            <a:off x="5897216"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
        <p:nvSpPr>
          <p:cNvPr id="21" name="Rounded Rectangle 20">
            <a:extLst>
              <a:ext uri="{FF2B5EF4-FFF2-40B4-BE49-F238E27FC236}">
                <a16:creationId xmlns:a16="http://schemas.microsoft.com/office/drawing/2014/main" id="{2A9B77FB-F068-0114-5859-756BBECF99A0}"/>
              </a:ext>
            </a:extLst>
          </p:cNvPr>
          <p:cNvSpPr/>
          <p:nvPr/>
        </p:nvSpPr>
        <p:spPr>
          <a:xfrm>
            <a:off x="8496300" y="3067813"/>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Between nodes</a:t>
            </a:r>
          </a:p>
        </p:txBody>
      </p:sp>
      <p:sp>
        <p:nvSpPr>
          <p:cNvPr id="22" name="Rounded Rectangle 21">
            <a:extLst>
              <a:ext uri="{FF2B5EF4-FFF2-40B4-BE49-F238E27FC236}">
                <a16:creationId xmlns:a16="http://schemas.microsoft.com/office/drawing/2014/main" id="{FD0CFD2D-CCB9-D9ED-1C92-B8E6666F4C73}"/>
              </a:ext>
            </a:extLst>
          </p:cNvPr>
          <p:cNvSpPr/>
          <p:nvPr/>
        </p:nvSpPr>
        <p:spPr>
          <a:xfrm>
            <a:off x="9912956" y="306171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Within node</a:t>
            </a:r>
          </a:p>
        </p:txBody>
      </p:sp>
      <p:sp>
        <p:nvSpPr>
          <p:cNvPr id="23" name="Rounded Rectangle 22">
            <a:extLst>
              <a:ext uri="{FF2B5EF4-FFF2-40B4-BE49-F238E27FC236}">
                <a16:creationId xmlns:a16="http://schemas.microsoft.com/office/drawing/2014/main" id="{E7A5FE85-025E-1C68-9E1F-DEFACBF4628E}"/>
              </a:ext>
            </a:extLst>
          </p:cNvPr>
          <p:cNvSpPr/>
          <p:nvPr/>
        </p:nvSpPr>
        <p:spPr>
          <a:xfrm>
            <a:off x="8496300"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 I/O</a:t>
            </a:r>
          </a:p>
        </p:txBody>
      </p:sp>
      <p:sp>
        <p:nvSpPr>
          <p:cNvPr id="24" name="Rounded Rectangle 23">
            <a:extLst>
              <a:ext uri="{FF2B5EF4-FFF2-40B4-BE49-F238E27FC236}">
                <a16:creationId xmlns:a16="http://schemas.microsoft.com/office/drawing/2014/main" id="{6BD2EF94-2D44-D5D0-FA50-1A53D84F3F87}"/>
              </a:ext>
            </a:extLst>
          </p:cNvPr>
          <p:cNvSpPr/>
          <p:nvPr/>
        </p:nvSpPr>
        <p:spPr>
          <a:xfrm>
            <a:off x="9912956"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Tree>
    <p:extLst>
      <p:ext uri="{BB962C8B-B14F-4D97-AF65-F5344CB8AC3E}">
        <p14:creationId xmlns:p14="http://schemas.microsoft.com/office/powerpoint/2010/main" val="3603583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
        <p:nvSpPr>
          <p:cNvPr id="5" name="TextBox 4">
            <a:extLst>
              <a:ext uri="{FF2B5EF4-FFF2-40B4-BE49-F238E27FC236}">
                <a16:creationId xmlns:a16="http://schemas.microsoft.com/office/drawing/2014/main" id="{98DB4760-90FA-132B-409F-E983E94F182F}"/>
              </a:ext>
            </a:extLst>
          </p:cNvPr>
          <p:cNvSpPr txBox="1"/>
          <p:nvPr/>
        </p:nvSpPr>
        <p:spPr>
          <a:xfrm>
            <a:off x="6702931" y="3736302"/>
            <a:ext cx="4584204" cy="1846659"/>
          </a:xfrm>
          <a:prstGeom prst="rect">
            <a:avLst/>
          </a:prstGeom>
          <a:noFill/>
        </p:spPr>
        <p:txBody>
          <a:bodyPr wrap="none" lIns="118872" tIns="91440" rIns="118872" bIns="91440" rtlCol="0" anchor="ctr" anchorCtr="0">
            <a:spAutoFit/>
          </a:bodyPr>
          <a:lstStyle/>
          <a:p>
            <a:pPr algn="l">
              <a:lnSpc>
                <a:spcPct val="90000"/>
              </a:lnSpc>
            </a:pPr>
            <a:r>
              <a:rPr lang="en-US" sz="2400" dirty="0"/>
              <a:t>So, what do we need?</a:t>
            </a:r>
          </a:p>
          <a:p>
            <a:pPr algn="l">
              <a:lnSpc>
                <a:spcPct val="90000"/>
              </a:lnSpc>
            </a:pPr>
            <a:endParaRPr lang="en-US" sz="2400" dirty="0"/>
          </a:p>
          <a:p>
            <a:pPr marL="285750" indent="-285750" algn="l">
              <a:lnSpc>
                <a:spcPct val="90000"/>
              </a:lnSpc>
              <a:buFont typeface="Arial" panose="020B0604020202020204" pitchFamily="34" charset="0"/>
              <a:buChar char="•"/>
            </a:pPr>
            <a:r>
              <a:rPr lang="en-US" sz="2400" dirty="0"/>
              <a:t>Abstractions layers </a:t>
            </a:r>
          </a:p>
          <a:p>
            <a:pPr marL="285750" indent="-285750" algn="l">
              <a:lnSpc>
                <a:spcPct val="90000"/>
              </a:lnSpc>
              <a:buFont typeface="Arial" panose="020B0604020202020204" pitchFamily="34" charset="0"/>
              <a:buChar char="•"/>
            </a:pPr>
            <a:r>
              <a:rPr lang="en-US" sz="2400" dirty="0"/>
              <a:t>Code transformation tools</a:t>
            </a:r>
          </a:p>
          <a:p>
            <a:pPr marL="285750" indent="-285750" algn="l">
              <a:lnSpc>
                <a:spcPct val="90000"/>
              </a:lnSpc>
              <a:buFont typeface="Arial" panose="020B0604020202020204" pitchFamily="34" charset="0"/>
              <a:buChar char="•"/>
            </a:pPr>
            <a:r>
              <a:rPr lang="en-US" sz="2400" dirty="0"/>
              <a:t>Data movement orchestrators</a:t>
            </a:r>
          </a:p>
        </p:txBody>
      </p:sp>
    </p:spTree>
    <p:extLst>
      <p:ext uri="{BB962C8B-B14F-4D97-AF65-F5344CB8AC3E}">
        <p14:creationId xmlns:p14="http://schemas.microsoft.com/office/powerpoint/2010/main" val="313743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Example of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
        <p:nvSpPr>
          <p:cNvPr id="5" name="Rounded Rectangle 4">
            <a:extLst>
              <a:ext uri="{FF2B5EF4-FFF2-40B4-BE49-F238E27FC236}">
                <a16:creationId xmlns:a16="http://schemas.microsoft.com/office/drawing/2014/main" id="{03F4EA3B-2D5D-C05D-E165-FA8F8EF12B71}"/>
              </a:ext>
            </a:extLst>
          </p:cNvPr>
          <p:cNvSpPr/>
          <p:nvPr/>
        </p:nvSpPr>
        <p:spPr>
          <a:xfrm>
            <a:off x="6130988" y="3874008"/>
            <a:ext cx="5266944" cy="2220468"/>
          </a:xfrm>
          <a:prstGeom prst="roundRect">
            <a:avLst/>
          </a:prstGeom>
          <a:solidFill>
            <a:schemeClr val="accent5">
              <a:lumMod val="50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Composability in the source</a:t>
            </a:r>
          </a:p>
          <a:p>
            <a:pPr algn="ctr">
              <a:lnSpc>
                <a:spcPct val="90000"/>
              </a:lnSpc>
            </a:pPr>
            <a:r>
              <a:rPr lang="en-US" sz="2400" dirty="0">
                <a:solidFill>
                  <a:schemeClr val="bg1"/>
                </a:solidFill>
              </a:rPr>
              <a:t>A toolset of each mechanism</a:t>
            </a:r>
          </a:p>
          <a:p>
            <a:pPr algn="ctr">
              <a:lnSpc>
                <a:spcPct val="90000"/>
              </a:lnSpc>
            </a:pPr>
            <a:r>
              <a:rPr lang="en-US" sz="2400" dirty="0">
                <a:solidFill>
                  <a:schemeClr val="bg1"/>
                </a:solidFill>
              </a:rPr>
              <a:t>Independent tool sets</a:t>
            </a:r>
          </a:p>
          <a:p>
            <a:pPr algn="ctr">
              <a:lnSpc>
                <a:spcPct val="90000"/>
              </a:lnSpc>
            </a:pPr>
            <a:endParaRPr lang="en-US" sz="2400" dirty="0">
              <a:solidFill>
                <a:schemeClr val="bg1"/>
              </a:solidFill>
            </a:endParaRPr>
          </a:p>
          <a:p>
            <a:pPr algn="ctr">
              <a:lnSpc>
                <a:spcPct val="90000"/>
              </a:lnSpc>
            </a:pPr>
            <a:r>
              <a:rPr lang="en-US" sz="2400" dirty="0">
                <a:solidFill>
                  <a:schemeClr val="bg1"/>
                </a:solidFill>
              </a:rPr>
              <a:t> </a:t>
            </a:r>
          </a:p>
        </p:txBody>
      </p:sp>
    </p:spTree>
    <p:extLst>
      <p:ext uri="{BB962C8B-B14F-4D97-AF65-F5344CB8AC3E}">
        <p14:creationId xmlns:p14="http://schemas.microsoft.com/office/powerpoint/2010/main" val="3072973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34345C-9FD3-574F-AE9E-15E8A49D5331}"/>
              </a:ext>
            </a:extLst>
          </p:cNvPr>
          <p:cNvGrpSpPr/>
          <p:nvPr/>
        </p:nvGrpSpPr>
        <p:grpSpPr>
          <a:xfrm>
            <a:off x="1209919" y="1385579"/>
            <a:ext cx="9961676" cy="4695278"/>
            <a:chOff x="-2" y="-1"/>
            <a:chExt cx="11291950" cy="5739950"/>
          </a:xfrm>
        </p:grpSpPr>
        <p:grpSp>
          <p:nvGrpSpPr>
            <p:cNvPr id="5" name="Rectangle 4">
              <a:extLst>
                <a:ext uri="{FF2B5EF4-FFF2-40B4-BE49-F238E27FC236}">
                  <a16:creationId xmlns:a16="http://schemas.microsoft.com/office/drawing/2014/main" id="{5C98D8B6-DEE9-7C43-90D5-D7BF06E64B3B}"/>
                </a:ext>
              </a:extLst>
            </p:cNvPr>
            <p:cNvGrpSpPr/>
            <p:nvPr/>
          </p:nvGrpSpPr>
          <p:grpSpPr>
            <a:xfrm>
              <a:off x="21409" y="3039218"/>
              <a:ext cx="2730535" cy="1171100"/>
              <a:chOff x="0" y="-1"/>
              <a:chExt cx="2730533" cy="1171099"/>
            </a:xfrm>
          </p:grpSpPr>
          <p:sp>
            <p:nvSpPr>
              <p:cNvPr id="68" name="Rectangle">
                <a:extLst>
                  <a:ext uri="{FF2B5EF4-FFF2-40B4-BE49-F238E27FC236}">
                    <a16:creationId xmlns:a16="http://schemas.microsoft.com/office/drawing/2014/main" id="{EADA70C0-658E-CA4A-9CC9-F264BDB96DC4}"/>
                  </a:ext>
                </a:extLst>
              </p:cNvPr>
              <p:cNvSpPr/>
              <p:nvPr/>
            </p:nvSpPr>
            <p:spPr>
              <a:xfrm>
                <a:off x="0" y="-1"/>
                <a:ext cx="273053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9" name="Library of templates for time-stepping">
                <a:extLst>
                  <a:ext uri="{FF2B5EF4-FFF2-40B4-BE49-F238E27FC236}">
                    <a16:creationId xmlns:a16="http://schemas.microsoft.com/office/drawing/2014/main" id="{8C756D37-6ACE-AF40-811E-B965C3780E12}"/>
                  </a:ext>
                </a:extLst>
              </p:cNvPr>
              <p:cNvSpPr txBox="1"/>
              <p:nvPr/>
            </p:nvSpPr>
            <p:spPr>
              <a:xfrm>
                <a:off x="58420" y="289126"/>
                <a:ext cx="2613695" cy="592846"/>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Library of templates for time-stepping </a:t>
                </a:r>
              </a:p>
            </p:txBody>
          </p:sp>
        </p:grpSp>
        <p:grpSp>
          <p:nvGrpSpPr>
            <p:cNvPr id="6" name="Rectangle 5">
              <a:extLst>
                <a:ext uri="{FF2B5EF4-FFF2-40B4-BE49-F238E27FC236}">
                  <a16:creationId xmlns:a16="http://schemas.microsoft.com/office/drawing/2014/main" id="{BE7BD37B-58B7-0841-82B0-45DC89CB5C3F}"/>
                </a:ext>
              </a:extLst>
            </p:cNvPr>
            <p:cNvGrpSpPr/>
            <p:nvPr/>
          </p:nvGrpSpPr>
          <p:grpSpPr>
            <a:xfrm>
              <a:off x="3066198" y="0"/>
              <a:ext cx="568872" cy="2361716"/>
              <a:chOff x="-1" y="0"/>
              <a:chExt cx="568871" cy="2361714"/>
            </a:xfrm>
          </p:grpSpPr>
          <p:sp>
            <p:nvSpPr>
              <p:cNvPr id="66" name="Rectangle">
                <a:extLst>
                  <a:ext uri="{FF2B5EF4-FFF2-40B4-BE49-F238E27FC236}">
                    <a16:creationId xmlns:a16="http://schemas.microsoft.com/office/drawing/2014/main" id="{F8640EEC-9E6A-1A43-B394-26A1F3BB6BD8}"/>
                  </a:ext>
                </a:extLst>
              </p:cNvPr>
              <p:cNvSpPr/>
              <p:nvPr/>
            </p:nvSpPr>
            <p:spPr>
              <a:xfrm>
                <a:off x="-1" y="0"/>
                <a:ext cx="568871"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7" name="Configurator">
                <a:extLst>
                  <a:ext uri="{FF2B5EF4-FFF2-40B4-BE49-F238E27FC236}">
                    <a16:creationId xmlns:a16="http://schemas.microsoft.com/office/drawing/2014/main" id="{B6110DB6-CC56-6947-A4D4-D1D773C4761E}"/>
                  </a:ext>
                </a:extLst>
              </p:cNvPr>
              <p:cNvSpPr txBox="1"/>
              <p:nvPr/>
            </p:nvSpPr>
            <p:spPr>
              <a:xfrm rot="16200000">
                <a:off x="-838003" y="1023789"/>
                <a:ext cx="2244875" cy="3141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lang="en-US" sz="1351" dirty="0"/>
                  <a:t>Optimizer</a:t>
                </a:r>
                <a:r>
                  <a:rPr sz="1351" dirty="0"/>
                  <a:t> </a:t>
                </a:r>
              </a:p>
            </p:txBody>
          </p:sp>
        </p:grpSp>
        <p:grpSp>
          <p:nvGrpSpPr>
            <p:cNvPr id="7" name="Rectangle 6">
              <a:extLst>
                <a:ext uri="{FF2B5EF4-FFF2-40B4-BE49-F238E27FC236}">
                  <a16:creationId xmlns:a16="http://schemas.microsoft.com/office/drawing/2014/main" id="{45E05B79-2FDE-1849-92EA-3187A00C3997}"/>
                </a:ext>
              </a:extLst>
            </p:cNvPr>
            <p:cNvGrpSpPr/>
            <p:nvPr/>
          </p:nvGrpSpPr>
          <p:grpSpPr>
            <a:xfrm>
              <a:off x="3967514" y="0"/>
              <a:ext cx="1179793" cy="2361716"/>
              <a:chOff x="0" y="0"/>
              <a:chExt cx="1179791" cy="2361715"/>
            </a:xfrm>
          </p:grpSpPr>
          <p:sp>
            <p:nvSpPr>
              <p:cNvPr id="64" name="Rectangle">
                <a:extLst>
                  <a:ext uri="{FF2B5EF4-FFF2-40B4-BE49-F238E27FC236}">
                    <a16:creationId xmlns:a16="http://schemas.microsoft.com/office/drawing/2014/main" id="{CC413C79-E08E-1B48-A5E2-7D69138E33A8}"/>
                  </a:ext>
                </a:extLst>
              </p:cNvPr>
              <p:cNvSpPr/>
              <p:nvPr/>
            </p:nvSpPr>
            <p:spPr>
              <a:xfrm>
                <a:off x="0" y="0"/>
                <a:ext cx="1179791"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5" name="Keyed code for target device">
                <a:extLst>
                  <a:ext uri="{FF2B5EF4-FFF2-40B4-BE49-F238E27FC236}">
                    <a16:creationId xmlns:a16="http://schemas.microsoft.com/office/drawing/2014/main" id="{85B68DC9-C89E-8C49-806B-1F9001F26CED}"/>
                  </a:ext>
                </a:extLst>
              </p:cNvPr>
              <p:cNvSpPr txBox="1"/>
              <p:nvPr/>
            </p:nvSpPr>
            <p:spPr>
              <a:xfrm>
                <a:off x="58420" y="757402"/>
                <a:ext cx="1062950" cy="8469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dirty="0"/>
                  <a:t> code for target device</a:t>
                </a:r>
              </a:p>
            </p:txBody>
          </p:sp>
        </p:grpSp>
        <p:grpSp>
          <p:nvGrpSpPr>
            <p:cNvPr id="8" name="Rectangle 7">
              <a:extLst>
                <a:ext uri="{FF2B5EF4-FFF2-40B4-BE49-F238E27FC236}">
                  <a16:creationId xmlns:a16="http://schemas.microsoft.com/office/drawing/2014/main" id="{22053E60-070C-B94B-B7BA-2ACA1F773769}"/>
                </a:ext>
              </a:extLst>
            </p:cNvPr>
            <p:cNvGrpSpPr/>
            <p:nvPr/>
          </p:nvGrpSpPr>
          <p:grpSpPr>
            <a:xfrm>
              <a:off x="21409" y="0"/>
              <a:ext cx="2712347" cy="1306531"/>
              <a:chOff x="-1" y="0"/>
              <a:chExt cx="2712346" cy="1306529"/>
            </a:xfrm>
          </p:grpSpPr>
          <p:sp>
            <p:nvSpPr>
              <p:cNvPr id="62" name="Rectangle">
                <a:extLst>
                  <a:ext uri="{FF2B5EF4-FFF2-40B4-BE49-F238E27FC236}">
                    <a16:creationId xmlns:a16="http://schemas.microsoft.com/office/drawing/2014/main" id="{F137F59A-B912-0943-A693-2AA01F1CD8FF}"/>
                  </a:ext>
                </a:extLst>
              </p:cNvPr>
              <p:cNvSpPr/>
              <p:nvPr/>
            </p:nvSpPr>
            <p:spPr>
              <a:xfrm>
                <a:off x="-1" y="0"/>
                <a:ext cx="2712346" cy="130652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defRPr>
                    <a:solidFill>
                      <a:srgbClr val="FFFFFF"/>
                    </a:solidFill>
                  </a:defRPr>
                </a:pPr>
                <a:endParaRPr sz="1351"/>
              </a:p>
            </p:txBody>
          </p:sp>
          <p:sp>
            <p:nvSpPr>
              <p:cNvPr id="63" name="Static physics code…">
                <a:extLst>
                  <a:ext uri="{FF2B5EF4-FFF2-40B4-BE49-F238E27FC236}">
                    <a16:creationId xmlns:a16="http://schemas.microsoft.com/office/drawing/2014/main" id="{1B0E05CA-B3C2-AE49-AB27-271AAC1BFC90}"/>
                  </a:ext>
                </a:extLst>
              </p:cNvPr>
              <p:cNvSpPr txBox="1"/>
              <p:nvPr/>
            </p:nvSpPr>
            <p:spPr>
              <a:xfrm>
                <a:off x="58419" y="102780"/>
                <a:ext cx="2595507" cy="1100971"/>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defRPr b="1"/>
                </a:pPr>
                <a:r>
                  <a:rPr sz="1351" dirty="0"/>
                  <a:t>Static physics code</a:t>
                </a:r>
                <a:endParaRPr sz="1351" dirty="0">
                  <a:solidFill>
                    <a:srgbClr val="FFFFFF"/>
                  </a:solidFill>
                </a:endParaRPr>
              </a:p>
              <a:p>
                <a:pPr marL="214477" indent="-214477">
                  <a:buSzPct val="100000"/>
                  <a:buFont typeface="Arial"/>
                  <a:buChar char="•"/>
                </a:pPr>
                <a:r>
                  <a:rPr sz="1351" dirty="0"/>
                  <a:t>Encoded with </a:t>
                </a:r>
                <a:r>
                  <a:rPr lang="en-US" sz="1351" dirty="0"/>
                  <a:t>macros</a:t>
                </a:r>
                <a:endParaRPr sz="1351" dirty="0">
                  <a:solidFill>
                    <a:srgbClr val="FFFFFF"/>
                  </a:solidFill>
                </a:endParaRPr>
              </a:p>
              <a:p>
                <a:pPr marL="214477" indent="-214477">
                  <a:buSzPct val="100000"/>
                  <a:buFont typeface="Arial"/>
                  <a:buChar char="•"/>
                </a:pPr>
                <a:r>
                  <a:rPr sz="1351" dirty="0"/>
                  <a:t>Including optimization hints as directives</a:t>
                </a:r>
              </a:p>
            </p:txBody>
          </p:sp>
        </p:grpSp>
        <p:grpSp>
          <p:nvGrpSpPr>
            <p:cNvPr id="9" name="Rectangle 8">
              <a:extLst>
                <a:ext uri="{FF2B5EF4-FFF2-40B4-BE49-F238E27FC236}">
                  <a16:creationId xmlns:a16="http://schemas.microsoft.com/office/drawing/2014/main" id="{E7BF3B62-240B-B349-8CEF-ECCAB60B4405}"/>
                </a:ext>
              </a:extLst>
            </p:cNvPr>
            <p:cNvGrpSpPr/>
            <p:nvPr/>
          </p:nvGrpSpPr>
          <p:grpSpPr>
            <a:xfrm>
              <a:off x="-2" y="1577638"/>
              <a:ext cx="2733756" cy="1190475"/>
              <a:chOff x="-1" y="-1"/>
              <a:chExt cx="2733755" cy="1190474"/>
            </a:xfrm>
          </p:grpSpPr>
          <p:sp>
            <p:nvSpPr>
              <p:cNvPr id="60" name="Rectangle">
                <a:extLst>
                  <a:ext uri="{FF2B5EF4-FFF2-40B4-BE49-F238E27FC236}">
                    <a16:creationId xmlns:a16="http://schemas.microsoft.com/office/drawing/2014/main" id="{7029AB53-5D63-3A47-890D-95EC92993380}"/>
                  </a:ext>
                </a:extLst>
              </p:cNvPr>
              <p:cNvSpPr/>
              <p:nvPr/>
            </p:nvSpPr>
            <p:spPr>
              <a:xfrm>
                <a:off x="-1" y="-1"/>
                <a:ext cx="2733755" cy="1190474"/>
              </a:xfrm>
              <a:prstGeom prst="rect">
                <a:avLst/>
              </a:prstGeom>
              <a:solidFill>
                <a:schemeClr val="accent4">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1" name="Platform specific information">
                <a:extLst>
                  <a:ext uri="{FF2B5EF4-FFF2-40B4-BE49-F238E27FC236}">
                    <a16:creationId xmlns:a16="http://schemas.microsoft.com/office/drawing/2014/main" id="{773B971F-E59D-BF48-8A43-105EF1A90DCA}"/>
                  </a:ext>
                </a:extLst>
              </p:cNvPr>
              <p:cNvSpPr txBox="1"/>
              <p:nvPr/>
            </p:nvSpPr>
            <p:spPr>
              <a:xfrm>
                <a:off x="58419" y="425844"/>
                <a:ext cx="2616916" cy="338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Platform specific information</a:t>
                </a:r>
              </a:p>
            </p:txBody>
          </p:sp>
        </p:grpSp>
        <p:grpSp>
          <p:nvGrpSpPr>
            <p:cNvPr id="10" name="Rectangle 9">
              <a:extLst>
                <a:ext uri="{FF2B5EF4-FFF2-40B4-BE49-F238E27FC236}">
                  <a16:creationId xmlns:a16="http://schemas.microsoft.com/office/drawing/2014/main" id="{7739EF9C-B482-5945-B2BD-BF42A8FA63EC}"/>
                </a:ext>
              </a:extLst>
            </p:cNvPr>
            <p:cNvGrpSpPr/>
            <p:nvPr/>
          </p:nvGrpSpPr>
          <p:grpSpPr>
            <a:xfrm>
              <a:off x="3899959" y="3231179"/>
              <a:ext cx="1247347" cy="2361717"/>
              <a:chOff x="0" y="0"/>
              <a:chExt cx="1247345" cy="2361715"/>
            </a:xfrm>
          </p:grpSpPr>
          <p:sp>
            <p:nvSpPr>
              <p:cNvPr id="58" name="Rectangle">
                <a:extLst>
                  <a:ext uri="{FF2B5EF4-FFF2-40B4-BE49-F238E27FC236}">
                    <a16:creationId xmlns:a16="http://schemas.microsoft.com/office/drawing/2014/main" id="{32225D52-6F36-E148-9F3D-D78B388890B8}"/>
                  </a:ext>
                </a:extLst>
              </p:cNvPr>
              <p:cNvSpPr/>
              <p:nvPr/>
            </p:nvSpPr>
            <p:spPr>
              <a:xfrm>
                <a:off x="0" y="0"/>
                <a:ext cx="1247345"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9" name="Recipe for control flow in time…">
                <a:extLst>
                  <a:ext uri="{FF2B5EF4-FFF2-40B4-BE49-F238E27FC236}">
                    <a16:creationId xmlns:a16="http://schemas.microsoft.com/office/drawing/2014/main" id="{0D00E2D4-94E3-9A43-82A2-469A1B871BB4}"/>
                  </a:ext>
                </a:extLst>
              </p:cNvPr>
              <p:cNvSpPr txBox="1"/>
              <p:nvPr/>
            </p:nvSpPr>
            <p:spPr>
              <a:xfrm>
                <a:off x="58420" y="630370"/>
                <a:ext cx="1130504"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lgn="ctr"/>
                <a:r>
                  <a:rPr sz="1351" dirty="0"/>
                  <a:t>Recipe for control flow in time</a:t>
                </a:r>
                <a:endParaRPr sz="1351" dirty="0">
                  <a:solidFill>
                    <a:srgbClr val="FFFFFF"/>
                  </a:solidFill>
                </a:endParaRPr>
              </a:p>
              <a:p>
                <a:pPr algn="ctr"/>
                <a:r>
                  <a:rPr sz="1351" dirty="0"/>
                  <a:t>stepping</a:t>
                </a:r>
              </a:p>
            </p:txBody>
          </p:sp>
        </p:grpSp>
        <p:grpSp>
          <p:nvGrpSpPr>
            <p:cNvPr id="11" name="Rectangle 10">
              <a:extLst>
                <a:ext uri="{FF2B5EF4-FFF2-40B4-BE49-F238E27FC236}">
                  <a16:creationId xmlns:a16="http://schemas.microsoft.com/office/drawing/2014/main" id="{0A51348D-7D20-B544-80EE-56D139F46E12}"/>
                </a:ext>
              </a:extLst>
            </p:cNvPr>
            <p:cNvGrpSpPr/>
            <p:nvPr/>
          </p:nvGrpSpPr>
          <p:grpSpPr>
            <a:xfrm>
              <a:off x="5472954" y="3231178"/>
              <a:ext cx="589762" cy="2361719"/>
              <a:chOff x="0" y="-1"/>
              <a:chExt cx="589760" cy="2361718"/>
            </a:xfrm>
          </p:grpSpPr>
          <p:sp>
            <p:nvSpPr>
              <p:cNvPr id="56" name="Rectangle">
                <a:extLst>
                  <a:ext uri="{FF2B5EF4-FFF2-40B4-BE49-F238E27FC236}">
                    <a16:creationId xmlns:a16="http://schemas.microsoft.com/office/drawing/2014/main" id="{11CF896D-2B3C-B745-931D-6974CA49CA64}"/>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7" name="Recipe translator">
                <a:extLst>
                  <a:ext uri="{FF2B5EF4-FFF2-40B4-BE49-F238E27FC236}">
                    <a16:creationId xmlns:a16="http://schemas.microsoft.com/office/drawing/2014/main" id="{9CEF4420-D076-6740-83E4-8046D6EF41C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Recipe translator</a:t>
                </a:r>
              </a:p>
            </p:txBody>
          </p:sp>
        </p:grpSp>
        <p:grpSp>
          <p:nvGrpSpPr>
            <p:cNvPr id="12" name="Rectangle 11">
              <a:extLst>
                <a:ext uri="{FF2B5EF4-FFF2-40B4-BE49-F238E27FC236}">
                  <a16:creationId xmlns:a16="http://schemas.microsoft.com/office/drawing/2014/main" id="{A76CB0B7-A24D-144D-9A35-58889B5CFC77}"/>
                </a:ext>
              </a:extLst>
            </p:cNvPr>
            <p:cNvGrpSpPr/>
            <p:nvPr/>
          </p:nvGrpSpPr>
          <p:grpSpPr>
            <a:xfrm>
              <a:off x="6534944" y="3231178"/>
              <a:ext cx="1179795" cy="2373484"/>
              <a:chOff x="-1" y="-1"/>
              <a:chExt cx="1179794" cy="2373483"/>
            </a:xfrm>
          </p:grpSpPr>
          <p:sp>
            <p:nvSpPr>
              <p:cNvPr id="54" name="Rectangle">
                <a:extLst>
                  <a:ext uri="{FF2B5EF4-FFF2-40B4-BE49-F238E27FC236}">
                    <a16:creationId xmlns:a16="http://schemas.microsoft.com/office/drawing/2014/main" id="{5FF6621B-0DAF-9C40-91A1-361487573AE8}"/>
                  </a:ext>
                </a:extLst>
              </p:cNvPr>
              <p:cNvSpPr/>
              <p:nvPr/>
            </p:nvSpPr>
            <p:spPr>
              <a:xfrm>
                <a:off x="-1" y="-1"/>
                <a:ext cx="1179794" cy="2373483"/>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5" name="Source code for time…">
                <a:extLst>
                  <a:ext uri="{FF2B5EF4-FFF2-40B4-BE49-F238E27FC236}">
                    <a16:creationId xmlns:a16="http://schemas.microsoft.com/office/drawing/2014/main" id="{E03E5F16-F717-8C49-83F0-2F4D6FE43D3C}"/>
                  </a:ext>
                </a:extLst>
              </p:cNvPr>
              <p:cNvSpPr txBox="1"/>
              <p:nvPr/>
            </p:nvSpPr>
            <p:spPr>
              <a:xfrm>
                <a:off x="58419" y="255160"/>
                <a:ext cx="1062956" cy="1863160"/>
              </a:xfrm>
              <a:prstGeom prst="rect">
                <a:avLst/>
              </a:prstGeom>
              <a:solidFill>
                <a:schemeClr val="accent1">
                  <a:lumMod val="75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lgn="ctr">
                  <a:defRPr>
                    <a:solidFill>
                      <a:srgbClr val="FFFFFF"/>
                    </a:solidFill>
                  </a:defRPr>
                </a:pPr>
                <a:r>
                  <a:rPr sz="1351" dirty="0"/>
                  <a:t>Source code for time</a:t>
                </a:r>
              </a:p>
              <a:p>
                <a:pPr algn="ctr">
                  <a:defRPr>
                    <a:solidFill>
                      <a:srgbClr val="FFFFFF"/>
                    </a:solidFill>
                  </a:defRPr>
                </a:pPr>
                <a:r>
                  <a:rPr sz="1351" dirty="0"/>
                  <a:t>stepping</a:t>
                </a:r>
              </a:p>
              <a:p>
                <a:pPr algn="ctr">
                  <a:defRPr>
                    <a:solidFill>
                      <a:srgbClr val="FFFFFF"/>
                    </a:solidFill>
                  </a:defRPr>
                </a:pPr>
                <a:r>
                  <a:rPr lang="en-US" sz="1351" dirty="0"/>
                  <a:t>a</a:t>
                </a:r>
                <a:r>
                  <a:rPr sz="1351" dirty="0"/>
                  <a:t>nd </a:t>
                </a:r>
              </a:p>
              <a:p>
                <a:pPr algn="ctr">
                  <a:defRPr>
                    <a:solidFill>
                      <a:srgbClr val="FFFFFF"/>
                    </a:solidFill>
                  </a:defRPr>
                </a:pPr>
                <a:r>
                  <a:rPr lang="en-US" sz="1351" dirty="0"/>
                  <a:t>r</a:t>
                </a:r>
                <a:r>
                  <a:rPr sz="1351" dirty="0"/>
                  <a:t>untime pipeline</a:t>
                </a:r>
              </a:p>
            </p:txBody>
          </p:sp>
        </p:grpSp>
        <p:grpSp>
          <p:nvGrpSpPr>
            <p:cNvPr id="13" name="Rectangle 12">
              <a:extLst>
                <a:ext uri="{FF2B5EF4-FFF2-40B4-BE49-F238E27FC236}">
                  <a16:creationId xmlns:a16="http://schemas.microsoft.com/office/drawing/2014/main" id="{0FAB36EC-C3C2-894D-80DB-19BD6A4A829F}"/>
                </a:ext>
              </a:extLst>
            </p:cNvPr>
            <p:cNvGrpSpPr/>
            <p:nvPr/>
          </p:nvGrpSpPr>
          <p:grpSpPr>
            <a:xfrm>
              <a:off x="21409" y="4470184"/>
              <a:ext cx="2712345" cy="1171100"/>
              <a:chOff x="0" y="-1"/>
              <a:chExt cx="2712343" cy="1171099"/>
            </a:xfrm>
          </p:grpSpPr>
          <p:sp>
            <p:nvSpPr>
              <p:cNvPr id="52" name="Rectangle">
                <a:extLst>
                  <a:ext uri="{FF2B5EF4-FFF2-40B4-BE49-F238E27FC236}">
                    <a16:creationId xmlns:a16="http://schemas.microsoft.com/office/drawing/2014/main" id="{72635198-8F5D-504C-B591-1D3027D68478}"/>
                  </a:ext>
                </a:extLst>
              </p:cNvPr>
              <p:cNvSpPr/>
              <p:nvPr/>
            </p:nvSpPr>
            <p:spPr>
              <a:xfrm>
                <a:off x="0" y="-1"/>
                <a:ext cx="271234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3" name="Library of runtime configurations">
                <a:extLst>
                  <a:ext uri="{FF2B5EF4-FFF2-40B4-BE49-F238E27FC236}">
                    <a16:creationId xmlns:a16="http://schemas.microsoft.com/office/drawing/2014/main" id="{A84E478A-9800-B949-A595-E08022910DBC}"/>
                  </a:ext>
                </a:extLst>
              </p:cNvPr>
              <p:cNvSpPr txBox="1"/>
              <p:nvPr/>
            </p:nvSpPr>
            <p:spPr>
              <a:xfrm>
                <a:off x="58420" y="289124"/>
                <a:ext cx="2595504" cy="592846"/>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Library of runtime configurations</a:t>
                </a:r>
              </a:p>
            </p:txBody>
          </p:sp>
        </p:grpSp>
        <p:grpSp>
          <p:nvGrpSpPr>
            <p:cNvPr id="14" name="Rectangle 13">
              <a:extLst>
                <a:ext uri="{FF2B5EF4-FFF2-40B4-BE49-F238E27FC236}">
                  <a16:creationId xmlns:a16="http://schemas.microsoft.com/office/drawing/2014/main" id="{DFE8AD76-2E0E-9D4A-A46F-20789D67F248}"/>
                </a:ext>
              </a:extLst>
            </p:cNvPr>
            <p:cNvGrpSpPr/>
            <p:nvPr/>
          </p:nvGrpSpPr>
          <p:grpSpPr>
            <a:xfrm>
              <a:off x="5479750" y="11764"/>
              <a:ext cx="589762" cy="2361719"/>
              <a:chOff x="0" y="-1"/>
              <a:chExt cx="589760" cy="2361718"/>
            </a:xfrm>
          </p:grpSpPr>
          <p:sp>
            <p:nvSpPr>
              <p:cNvPr id="50" name="Rectangle">
                <a:extLst>
                  <a:ext uri="{FF2B5EF4-FFF2-40B4-BE49-F238E27FC236}">
                    <a16:creationId xmlns:a16="http://schemas.microsoft.com/office/drawing/2014/main" id="{5CB3395B-0899-A748-8E64-9F4E3FC38880}"/>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1" name="translator">
                <a:extLst>
                  <a:ext uri="{FF2B5EF4-FFF2-40B4-BE49-F238E27FC236}">
                    <a16:creationId xmlns:a16="http://schemas.microsoft.com/office/drawing/2014/main" id="{A0896222-9EC6-9842-A630-F02FA564F0B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lang="en-US" sz="1351" dirty="0"/>
                  <a:t>T</a:t>
                </a:r>
                <a:r>
                  <a:rPr sz="1351" dirty="0"/>
                  <a:t>ranslator</a:t>
                </a:r>
              </a:p>
            </p:txBody>
          </p:sp>
        </p:grpSp>
        <p:grpSp>
          <p:nvGrpSpPr>
            <p:cNvPr id="15" name="Rectangle 14">
              <a:extLst>
                <a:ext uri="{FF2B5EF4-FFF2-40B4-BE49-F238E27FC236}">
                  <a16:creationId xmlns:a16="http://schemas.microsoft.com/office/drawing/2014/main" id="{BF5014D2-F011-0849-979E-80C61980620A}"/>
                </a:ext>
              </a:extLst>
            </p:cNvPr>
            <p:cNvGrpSpPr/>
            <p:nvPr/>
          </p:nvGrpSpPr>
          <p:grpSpPr>
            <a:xfrm>
              <a:off x="6534947" y="-1"/>
              <a:ext cx="1179793" cy="2373483"/>
              <a:chOff x="0" y="-1"/>
              <a:chExt cx="1179791" cy="2373482"/>
            </a:xfrm>
          </p:grpSpPr>
          <p:sp>
            <p:nvSpPr>
              <p:cNvPr id="48" name="Rectangle">
                <a:extLst>
                  <a:ext uri="{FF2B5EF4-FFF2-40B4-BE49-F238E27FC236}">
                    <a16:creationId xmlns:a16="http://schemas.microsoft.com/office/drawing/2014/main" id="{95DB6F89-71BD-2948-9773-A5DDBEF871E3}"/>
                  </a:ext>
                </a:extLst>
              </p:cNvPr>
              <p:cNvSpPr/>
              <p:nvPr/>
            </p:nvSpPr>
            <p:spPr>
              <a:xfrm>
                <a:off x="0" y="-1"/>
                <a:ext cx="1179791" cy="2373482"/>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9" name="Source code for physics operators">
                <a:extLst>
                  <a:ext uri="{FF2B5EF4-FFF2-40B4-BE49-F238E27FC236}">
                    <a16:creationId xmlns:a16="http://schemas.microsoft.com/office/drawing/2014/main" id="{3A692CEB-474F-CC4D-B6DF-AEE53F33174B}"/>
                  </a:ext>
                </a:extLst>
              </p:cNvPr>
              <p:cNvSpPr txBox="1"/>
              <p:nvPr/>
            </p:nvSpPr>
            <p:spPr>
              <a:xfrm>
                <a:off x="58420" y="636254"/>
                <a:ext cx="1062950"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Source code for physics operators</a:t>
                </a:r>
              </a:p>
            </p:txBody>
          </p:sp>
        </p:grpSp>
        <p:grpSp>
          <p:nvGrpSpPr>
            <p:cNvPr id="16" name="Rectangle 15">
              <a:extLst>
                <a:ext uri="{FF2B5EF4-FFF2-40B4-BE49-F238E27FC236}">
                  <a16:creationId xmlns:a16="http://schemas.microsoft.com/office/drawing/2014/main" id="{ABC54C09-2984-5940-AACE-0662A634CC3F}"/>
                </a:ext>
              </a:extLst>
            </p:cNvPr>
            <p:cNvGrpSpPr/>
            <p:nvPr/>
          </p:nvGrpSpPr>
          <p:grpSpPr>
            <a:xfrm>
              <a:off x="3041516" y="3231179"/>
              <a:ext cx="593554" cy="2361716"/>
              <a:chOff x="0" y="0"/>
              <a:chExt cx="593552" cy="2361714"/>
            </a:xfrm>
          </p:grpSpPr>
          <p:sp>
            <p:nvSpPr>
              <p:cNvPr id="46" name="Rectangle">
                <a:extLst>
                  <a:ext uri="{FF2B5EF4-FFF2-40B4-BE49-F238E27FC236}">
                    <a16:creationId xmlns:a16="http://schemas.microsoft.com/office/drawing/2014/main" id="{A1CCF214-2225-9749-AE73-8A08ECA8B4B0}"/>
                  </a:ext>
                </a:extLst>
              </p:cNvPr>
              <p:cNvSpPr/>
              <p:nvPr/>
            </p:nvSpPr>
            <p:spPr>
              <a:xfrm>
                <a:off x="0" y="0"/>
                <a:ext cx="593552"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7" name="Human in the loop">
                <a:extLst>
                  <a:ext uri="{FF2B5EF4-FFF2-40B4-BE49-F238E27FC236}">
                    <a16:creationId xmlns:a16="http://schemas.microsoft.com/office/drawing/2014/main" id="{9F0A97E1-1C39-C547-BA44-8AB2F4B5FE2D}"/>
                  </a:ext>
                </a:extLst>
              </p:cNvPr>
              <p:cNvSpPr txBox="1"/>
              <p:nvPr/>
            </p:nvSpPr>
            <p:spPr>
              <a:xfrm rot="16200000">
                <a:off x="-825661" y="1023791"/>
                <a:ext cx="2244875"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Human in the loop</a:t>
                </a:r>
              </a:p>
            </p:txBody>
          </p:sp>
        </p:grpSp>
        <p:sp>
          <p:nvSpPr>
            <p:cNvPr id="17" name="Straight Arrow Connector 16">
              <a:extLst>
                <a:ext uri="{FF2B5EF4-FFF2-40B4-BE49-F238E27FC236}">
                  <a16:creationId xmlns:a16="http://schemas.microsoft.com/office/drawing/2014/main" id="{27587CEB-C0A5-594E-8510-160B1CA67CD6}"/>
                </a:ext>
              </a:extLst>
            </p:cNvPr>
            <p:cNvSpPr/>
            <p:nvPr/>
          </p:nvSpPr>
          <p:spPr>
            <a:xfrm>
              <a:off x="2733755" y="653266"/>
              <a:ext cx="332445"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8" name="Straight Arrow Connector 17">
              <a:extLst>
                <a:ext uri="{FF2B5EF4-FFF2-40B4-BE49-F238E27FC236}">
                  <a16:creationId xmlns:a16="http://schemas.microsoft.com/office/drawing/2014/main" id="{14DCD9D0-78BA-A442-887E-6D36A6E92DE0}"/>
                </a:ext>
              </a:extLst>
            </p:cNvPr>
            <p:cNvSpPr/>
            <p:nvPr/>
          </p:nvSpPr>
          <p:spPr>
            <a:xfrm>
              <a:off x="2733753" y="2160918"/>
              <a:ext cx="307763"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9" name="Elbow Connector 18">
              <a:extLst>
                <a:ext uri="{FF2B5EF4-FFF2-40B4-BE49-F238E27FC236}">
                  <a16:creationId xmlns:a16="http://schemas.microsoft.com/office/drawing/2014/main" id="{8CE47963-1F86-A94F-A9BC-92F57D212F8A}"/>
                </a:ext>
              </a:extLst>
            </p:cNvPr>
            <p:cNvSpPr/>
            <p:nvPr/>
          </p:nvSpPr>
          <p:spPr>
            <a:xfrm rot="16200000" flipH="1">
              <a:off x="2648009" y="2540896"/>
              <a:ext cx="776027" cy="6045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15" y="0"/>
                  </a:lnTo>
                  <a:lnTo>
                    <a:pt x="815" y="21600"/>
                  </a:lnTo>
                  <a:lnTo>
                    <a:pt x="21600" y="21600"/>
                  </a:lnTo>
                </a:path>
              </a:pathLst>
            </a:custGeom>
            <a:noFill/>
            <a:ln w="38100" cap="flat">
              <a:solidFill>
                <a:srgbClr val="000000"/>
              </a:solidFill>
              <a:prstDash val="solid"/>
              <a:round/>
              <a:tailEnd type="triangle" w="med" len="med"/>
            </a:ln>
            <a:effectLst/>
          </p:spPr>
          <p:txBody>
            <a:bodyPr wrap="square" lIns="34316" tIns="34316" rIns="34316" bIns="34316" numCol="1" anchor="ctr">
              <a:noAutofit/>
            </a:bodyPr>
            <a:lstStyle/>
            <a:p>
              <a:endParaRPr sz="1351"/>
            </a:p>
          </p:txBody>
        </p:sp>
        <p:sp>
          <p:nvSpPr>
            <p:cNvPr id="20" name="Straight Arrow Connector 19">
              <a:extLst>
                <a:ext uri="{FF2B5EF4-FFF2-40B4-BE49-F238E27FC236}">
                  <a16:creationId xmlns:a16="http://schemas.microsoft.com/office/drawing/2014/main" id="{95BCA8FA-9C73-9845-9AEA-149879AA4D32}"/>
                </a:ext>
              </a:extLst>
            </p:cNvPr>
            <p:cNvSpPr/>
            <p:nvPr/>
          </p:nvSpPr>
          <p:spPr>
            <a:xfrm flipV="1">
              <a:off x="2751943" y="3623414"/>
              <a:ext cx="314257" cy="135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1" name="Straight Arrow Connector 20">
              <a:extLst>
                <a:ext uri="{FF2B5EF4-FFF2-40B4-BE49-F238E27FC236}">
                  <a16:creationId xmlns:a16="http://schemas.microsoft.com/office/drawing/2014/main" id="{41CBEFA0-A5D7-0D4C-93B8-5316CF5BD445}"/>
                </a:ext>
              </a:extLst>
            </p:cNvPr>
            <p:cNvSpPr/>
            <p:nvPr/>
          </p:nvSpPr>
          <p:spPr>
            <a:xfrm>
              <a:off x="2733753" y="5055734"/>
              <a:ext cx="278410" cy="24048"/>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2" name="Straight Arrow Connector 21">
              <a:extLst>
                <a:ext uri="{FF2B5EF4-FFF2-40B4-BE49-F238E27FC236}">
                  <a16:creationId xmlns:a16="http://schemas.microsoft.com/office/drawing/2014/main" id="{D034F452-E295-194B-8E3E-3721BC18EE21}"/>
                </a:ext>
              </a:extLst>
            </p:cNvPr>
            <p:cNvSpPr/>
            <p:nvPr/>
          </p:nvSpPr>
          <p:spPr>
            <a:xfrm>
              <a:off x="3635068" y="4412036"/>
              <a:ext cx="264892"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3" name="Straight Arrow Connector 22">
              <a:extLst>
                <a:ext uri="{FF2B5EF4-FFF2-40B4-BE49-F238E27FC236}">
                  <a16:creationId xmlns:a16="http://schemas.microsoft.com/office/drawing/2014/main" id="{72890BED-4187-6841-99E9-8EC9F5BD901D}"/>
                </a:ext>
              </a:extLst>
            </p:cNvPr>
            <p:cNvSpPr/>
            <p:nvPr/>
          </p:nvSpPr>
          <p:spPr>
            <a:xfrm>
              <a:off x="5147305" y="1180858"/>
              <a:ext cx="332446" cy="1176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4" name="Straight Arrow Connector 23">
              <a:extLst>
                <a:ext uri="{FF2B5EF4-FFF2-40B4-BE49-F238E27FC236}">
                  <a16:creationId xmlns:a16="http://schemas.microsoft.com/office/drawing/2014/main" id="{8CF8F909-CCF5-4446-9C94-1FB8C7E44A96}"/>
                </a:ext>
              </a:extLst>
            </p:cNvPr>
            <p:cNvSpPr/>
            <p:nvPr/>
          </p:nvSpPr>
          <p:spPr>
            <a:xfrm>
              <a:off x="3635069" y="1180858"/>
              <a:ext cx="33244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5" name="Straight Arrow Connector 24">
              <a:extLst>
                <a:ext uri="{FF2B5EF4-FFF2-40B4-BE49-F238E27FC236}">
                  <a16:creationId xmlns:a16="http://schemas.microsoft.com/office/drawing/2014/main" id="{DBF80A7B-B179-0F46-896D-D0B99A257FBB}"/>
                </a:ext>
              </a:extLst>
            </p:cNvPr>
            <p:cNvSpPr/>
            <p:nvPr/>
          </p:nvSpPr>
          <p:spPr>
            <a:xfrm flipV="1">
              <a:off x="6069511" y="1186741"/>
              <a:ext cx="465437"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6" name="Straight Arrow Connector 25">
              <a:extLst>
                <a:ext uri="{FF2B5EF4-FFF2-40B4-BE49-F238E27FC236}">
                  <a16:creationId xmlns:a16="http://schemas.microsoft.com/office/drawing/2014/main" id="{3C5D20E9-7F16-4D4F-8051-0432DDD1658C}"/>
                </a:ext>
              </a:extLst>
            </p:cNvPr>
            <p:cNvSpPr/>
            <p:nvPr/>
          </p:nvSpPr>
          <p:spPr>
            <a:xfrm>
              <a:off x="5147305" y="4412037"/>
              <a:ext cx="325649"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7" name="Straight Arrow Connector 26">
              <a:extLst>
                <a:ext uri="{FF2B5EF4-FFF2-40B4-BE49-F238E27FC236}">
                  <a16:creationId xmlns:a16="http://schemas.microsoft.com/office/drawing/2014/main" id="{E54C3D3A-9A30-A247-BAA8-A458055D291D}"/>
                </a:ext>
              </a:extLst>
            </p:cNvPr>
            <p:cNvSpPr/>
            <p:nvPr/>
          </p:nvSpPr>
          <p:spPr>
            <a:xfrm>
              <a:off x="6062714" y="4412037"/>
              <a:ext cx="472232" cy="5884"/>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grpSp>
          <p:nvGrpSpPr>
            <p:cNvPr id="28" name="Rectangle 27">
              <a:extLst>
                <a:ext uri="{FF2B5EF4-FFF2-40B4-BE49-F238E27FC236}">
                  <a16:creationId xmlns:a16="http://schemas.microsoft.com/office/drawing/2014/main" id="{BAC1F6A3-518D-0741-BFD5-BD79DC78F26A}"/>
                </a:ext>
              </a:extLst>
            </p:cNvPr>
            <p:cNvGrpSpPr/>
            <p:nvPr/>
          </p:nvGrpSpPr>
          <p:grpSpPr>
            <a:xfrm>
              <a:off x="8047183" y="605568"/>
              <a:ext cx="589762" cy="4668026"/>
              <a:chOff x="0" y="-1"/>
              <a:chExt cx="589760" cy="4668025"/>
            </a:xfrm>
          </p:grpSpPr>
          <p:sp>
            <p:nvSpPr>
              <p:cNvPr id="44" name="Rectangle">
                <a:extLst>
                  <a:ext uri="{FF2B5EF4-FFF2-40B4-BE49-F238E27FC236}">
                    <a16:creationId xmlns:a16="http://schemas.microsoft.com/office/drawing/2014/main" id="{A5E7082A-A652-2041-B12A-EC392B08A9FC}"/>
                  </a:ext>
                </a:extLst>
              </p:cNvPr>
              <p:cNvSpPr/>
              <p:nvPr/>
            </p:nvSpPr>
            <p:spPr>
              <a:xfrm>
                <a:off x="0" y="-1"/>
                <a:ext cx="589760" cy="4668025"/>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5" name="Code Assembler">
                <a:extLst>
                  <a:ext uri="{FF2B5EF4-FFF2-40B4-BE49-F238E27FC236}">
                    <a16:creationId xmlns:a16="http://schemas.microsoft.com/office/drawing/2014/main" id="{F3E2D1A0-8C2D-BE43-8F2C-F6CC690C9A67}"/>
                  </a:ext>
                </a:extLst>
              </p:cNvPr>
              <p:cNvSpPr txBox="1"/>
              <p:nvPr/>
            </p:nvSpPr>
            <p:spPr>
              <a:xfrm rot="16200000">
                <a:off x="-1980712" y="2176946"/>
                <a:ext cx="4551184"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dirty="0"/>
                  <a:t>Code </a:t>
                </a:r>
                <a:r>
                  <a:rPr lang="en-US" sz="1351" dirty="0"/>
                  <a:t>a</a:t>
                </a:r>
                <a:r>
                  <a:rPr sz="1351" dirty="0"/>
                  <a:t>ssembler</a:t>
                </a:r>
              </a:p>
            </p:txBody>
          </p:sp>
        </p:grpSp>
        <p:grpSp>
          <p:nvGrpSpPr>
            <p:cNvPr id="29" name="Rectangle 28">
              <a:extLst>
                <a:ext uri="{FF2B5EF4-FFF2-40B4-BE49-F238E27FC236}">
                  <a16:creationId xmlns:a16="http://schemas.microsoft.com/office/drawing/2014/main" id="{5A03E08E-EEF8-174D-86DE-870CB696E17D}"/>
                </a:ext>
              </a:extLst>
            </p:cNvPr>
            <p:cNvGrpSpPr/>
            <p:nvPr/>
          </p:nvGrpSpPr>
          <p:grpSpPr>
            <a:xfrm>
              <a:off x="9386707" y="307916"/>
              <a:ext cx="1560353" cy="2808802"/>
              <a:chOff x="0" y="-291023"/>
              <a:chExt cx="1560351" cy="2808801"/>
            </a:xfrm>
          </p:grpSpPr>
          <p:sp>
            <p:nvSpPr>
              <p:cNvPr id="42" name="Rectangle">
                <a:extLst>
                  <a:ext uri="{FF2B5EF4-FFF2-40B4-BE49-F238E27FC236}">
                    <a16:creationId xmlns:a16="http://schemas.microsoft.com/office/drawing/2014/main" id="{E06CE736-E957-734B-B46F-5E6917A6CF05}"/>
                  </a:ext>
                </a:extLst>
              </p:cNvPr>
              <p:cNvSpPr/>
              <p:nvPr/>
            </p:nvSpPr>
            <p:spPr>
              <a:xfrm>
                <a:off x="0" y="-291023"/>
                <a:ext cx="1560351" cy="2808801"/>
              </a:xfrm>
              <a:prstGeom prst="rect">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dirty="0"/>
              </a:p>
            </p:txBody>
          </p:sp>
          <p:sp>
            <p:nvSpPr>
              <p:cNvPr id="43" name="Fully assembled and configured source code">
                <a:extLst>
                  <a:ext uri="{FF2B5EF4-FFF2-40B4-BE49-F238E27FC236}">
                    <a16:creationId xmlns:a16="http://schemas.microsoft.com/office/drawing/2014/main" id="{32FEE793-F7B6-3147-8917-CB5DEA013B56}"/>
                  </a:ext>
                </a:extLst>
              </p:cNvPr>
              <p:cNvSpPr txBox="1"/>
              <p:nvPr/>
            </p:nvSpPr>
            <p:spPr>
              <a:xfrm>
                <a:off x="58420" y="824381"/>
                <a:ext cx="1443511"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dirty="0"/>
                  <a:t>Fully assembled and configured source code</a:t>
                </a:r>
              </a:p>
            </p:txBody>
          </p:sp>
        </p:grpSp>
        <p:grpSp>
          <p:nvGrpSpPr>
            <p:cNvPr id="30" name="Oval 29">
              <a:extLst>
                <a:ext uri="{FF2B5EF4-FFF2-40B4-BE49-F238E27FC236}">
                  <a16:creationId xmlns:a16="http://schemas.microsoft.com/office/drawing/2014/main" id="{0930237A-F798-4D4E-8618-3067BD91F537}"/>
                </a:ext>
              </a:extLst>
            </p:cNvPr>
            <p:cNvGrpSpPr/>
            <p:nvPr/>
          </p:nvGrpSpPr>
          <p:grpSpPr>
            <a:xfrm>
              <a:off x="9357522" y="3525516"/>
              <a:ext cx="1648531" cy="956629"/>
              <a:chOff x="-1" y="-1"/>
              <a:chExt cx="1648530" cy="956628"/>
            </a:xfrm>
          </p:grpSpPr>
          <p:sp>
            <p:nvSpPr>
              <p:cNvPr id="40" name="Oval">
                <a:extLst>
                  <a:ext uri="{FF2B5EF4-FFF2-40B4-BE49-F238E27FC236}">
                    <a16:creationId xmlns:a16="http://schemas.microsoft.com/office/drawing/2014/main" id="{2A5A6621-F110-3C41-9F9A-B7FDD6E7D2DE}"/>
                  </a:ext>
                </a:extLst>
              </p:cNvPr>
              <p:cNvSpPr/>
              <p:nvPr/>
            </p:nvSpPr>
            <p:spPr>
              <a:xfrm>
                <a:off x="-1" y="-1"/>
                <a:ext cx="1648530" cy="956628"/>
              </a:xfrm>
              <a:prstGeom prst="ellipse">
                <a:avLst/>
              </a:prstGeom>
              <a:solidFill>
                <a:srgbClr val="1B8DC3"/>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1" name="Compiler">
                <a:extLst>
                  <a:ext uri="{FF2B5EF4-FFF2-40B4-BE49-F238E27FC236}">
                    <a16:creationId xmlns:a16="http://schemas.microsoft.com/office/drawing/2014/main" id="{F6166567-DD73-1949-AB2F-ED83BB6DD45D}"/>
                  </a:ext>
                </a:extLst>
              </p:cNvPr>
              <p:cNvSpPr txBox="1"/>
              <p:nvPr/>
            </p:nvSpPr>
            <p:spPr>
              <a:xfrm>
                <a:off x="299839" y="308921"/>
                <a:ext cx="1048847" cy="338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dirty="0"/>
                  <a:t>Compiler</a:t>
                </a:r>
              </a:p>
            </p:txBody>
          </p:sp>
        </p:grpSp>
        <p:grpSp>
          <p:nvGrpSpPr>
            <p:cNvPr id="31" name="Rounded Rectangle 30">
              <a:extLst>
                <a:ext uri="{FF2B5EF4-FFF2-40B4-BE49-F238E27FC236}">
                  <a16:creationId xmlns:a16="http://schemas.microsoft.com/office/drawing/2014/main" id="{DFDD298A-A375-4749-863D-3251E4C7F93D}"/>
                </a:ext>
              </a:extLst>
            </p:cNvPr>
            <p:cNvGrpSpPr/>
            <p:nvPr/>
          </p:nvGrpSpPr>
          <p:grpSpPr>
            <a:xfrm>
              <a:off x="9178577" y="4890943"/>
              <a:ext cx="1869853" cy="585935"/>
              <a:chOff x="0" y="0"/>
              <a:chExt cx="1869851" cy="585934"/>
            </a:xfrm>
          </p:grpSpPr>
          <p:sp>
            <p:nvSpPr>
              <p:cNvPr id="38" name="Rounded Rectangle">
                <a:extLst>
                  <a:ext uri="{FF2B5EF4-FFF2-40B4-BE49-F238E27FC236}">
                    <a16:creationId xmlns:a16="http://schemas.microsoft.com/office/drawing/2014/main" id="{2FB42381-450A-6F4B-9A3F-301A22BD4BD5}"/>
                  </a:ext>
                </a:extLst>
              </p:cNvPr>
              <p:cNvSpPr/>
              <p:nvPr/>
            </p:nvSpPr>
            <p:spPr>
              <a:xfrm>
                <a:off x="0" y="0"/>
                <a:ext cx="1869851" cy="585934"/>
              </a:xfrm>
              <a:prstGeom prst="roundRect">
                <a:avLst>
                  <a:gd name="adj" fmla="val 16667"/>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39" name="Executable">
                <a:extLst>
                  <a:ext uri="{FF2B5EF4-FFF2-40B4-BE49-F238E27FC236}">
                    <a16:creationId xmlns:a16="http://schemas.microsoft.com/office/drawing/2014/main" id="{3A6525DC-4C19-5843-97ED-873B881147F0}"/>
                  </a:ext>
                </a:extLst>
              </p:cNvPr>
              <p:cNvSpPr txBox="1"/>
              <p:nvPr/>
            </p:nvSpPr>
            <p:spPr>
              <a:xfrm>
                <a:off x="87023" y="123575"/>
                <a:ext cx="1695806" cy="338784"/>
              </a:xfrm>
              <a:prstGeom prst="rect">
                <a:avLst/>
              </a:prstGeom>
              <a:solidFill>
                <a:schemeClr val="accent2">
                  <a:lumMod val="40000"/>
                  <a:lumOff val="6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Executable</a:t>
                </a:r>
              </a:p>
            </p:txBody>
          </p:sp>
        </p:grpSp>
        <p:sp>
          <p:nvSpPr>
            <p:cNvPr id="32" name="Straight Arrow Connector 31">
              <a:extLst>
                <a:ext uri="{FF2B5EF4-FFF2-40B4-BE49-F238E27FC236}">
                  <a16:creationId xmlns:a16="http://schemas.microsoft.com/office/drawing/2014/main" id="{56FF4EBC-F170-E141-A7D1-618954DB0595}"/>
                </a:ext>
              </a:extLst>
            </p:cNvPr>
            <p:cNvSpPr/>
            <p:nvPr/>
          </p:nvSpPr>
          <p:spPr>
            <a:xfrm>
              <a:off x="7714738" y="1186741"/>
              <a:ext cx="332445"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3" name="Straight Arrow Connector 32">
              <a:extLst>
                <a:ext uri="{FF2B5EF4-FFF2-40B4-BE49-F238E27FC236}">
                  <a16:creationId xmlns:a16="http://schemas.microsoft.com/office/drawing/2014/main" id="{715B6486-358B-6C42-9CFB-54E1505775EF}"/>
                </a:ext>
              </a:extLst>
            </p:cNvPr>
            <p:cNvSpPr/>
            <p:nvPr/>
          </p:nvSpPr>
          <p:spPr>
            <a:xfrm>
              <a:off x="7714737" y="4417920"/>
              <a:ext cx="343434"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4" name="Straight Arrow Connector 33">
              <a:extLst>
                <a:ext uri="{FF2B5EF4-FFF2-40B4-BE49-F238E27FC236}">
                  <a16:creationId xmlns:a16="http://schemas.microsoft.com/office/drawing/2014/main" id="{AB340F16-C34E-6B49-AED3-B36BFCFC15EB}"/>
                </a:ext>
              </a:extLst>
            </p:cNvPr>
            <p:cNvSpPr/>
            <p:nvPr/>
          </p:nvSpPr>
          <p:spPr>
            <a:xfrm>
              <a:off x="8636943" y="1973804"/>
              <a:ext cx="74976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5" name="Straight Arrow Connector 34">
              <a:extLst>
                <a:ext uri="{FF2B5EF4-FFF2-40B4-BE49-F238E27FC236}">
                  <a16:creationId xmlns:a16="http://schemas.microsoft.com/office/drawing/2014/main" id="{19257A86-9C32-054F-8F92-E76DEC6CF3A7}"/>
                </a:ext>
              </a:extLst>
            </p:cNvPr>
            <p:cNvSpPr/>
            <p:nvPr/>
          </p:nvSpPr>
          <p:spPr>
            <a:xfrm flipH="1">
              <a:off x="10181786" y="3116717"/>
              <a:ext cx="1"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6" name="Straight Arrow Connector 35">
              <a:extLst>
                <a:ext uri="{FF2B5EF4-FFF2-40B4-BE49-F238E27FC236}">
                  <a16:creationId xmlns:a16="http://schemas.microsoft.com/office/drawing/2014/main" id="{1B13153A-EE5E-5A49-8189-E9410B42A4C6}"/>
                </a:ext>
              </a:extLst>
            </p:cNvPr>
            <p:cNvSpPr/>
            <p:nvPr/>
          </p:nvSpPr>
          <p:spPr>
            <a:xfrm>
              <a:off x="10181787" y="4482143"/>
              <a:ext cx="5927"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7" name="Rectangle 36">
              <a:extLst>
                <a:ext uri="{FF2B5EF4-FFF2-40B4-BE49-F238E27FC236}">
                  <a16:creationId xmlns:a16="http://schemas.microsoft.com/office/drawing/2014/main" id="{0A92DF2D-2792-3444-95FA-0E8BC4F3D770}"/>
                </a:ext>
              </a:extLst>
            </p:cNvPr>
            <p:cNvSpPr/>
            <p:nvPr/>
          </p:nvSpPr>
          <p:spPr>
            <a:xfrm>
              <a:off x="8936482" y="70182"/>
              <a:ext cx="2355466" cy="5669767"/>
            </a:xfrm>
            <a:prstGeom prst="rect">
              <a:avLst/>
            </a:prstGeom>
            <a:no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grpSp>
      <p:sp>
        <p:nvSpPr>
          <p:cNvPr id="72" name="Title 1">
            <a:extLst>
              <a:ext uri="{FF2B5EF4-FFF2-40B4-BE49-F238E27FC236}">
                <a16:creationId xmlns:a16="http://schemas.microsoft.com/office/drawing/2014/main" id="{BD152E73-0A93-8236-75A8-875C287D03EA}"/>
              </a:ext>
            </a:extLst>
          </p:cNvPr>
          <p:cNvSpPr>
            <a:spLocks noGrp="1"/>
          </p:cNvSpPr>
          <p:nvPr>
            <p:ph type="title"/>
          </p:nvPr>
        </p:nvSpPr>
        <p:spPr>
          <a:xfrm>
            <a:off x="494405" y="401605"/>
            <a:ext cx="10512862" cy="1325218"/>
          </a:xfrm>
        </p:spPr>
        <p:txBody>
          <a:bodyPr/>
          <a:lstStyle/>
          <a:p>
            <a:r>
              <a:rPr lang="en-US" dirty="0"/>
              <a:t>Construction of Application with Components and Tools</a:t>
            </a:r>
          </a:p>
        </p:txBody>
      </p:sp>
    </p:spTree>
    <p:extLst>
      <p:ext uri="{BB962C8B-B14F-4D97-AF65-F5344CB8AC3E}">
        <p14:creationId xmlns:p14="http://schemas.microsoft.com/office/powerpoint/2010/main" val="8848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03017-A750-F726-3A1A-1F298D2510CB}"/>
              </a:ext>
            </a:extLst>
          </p:cNvPr>
          <p:cNvSpPr>
            <a:spLocks noGrp="1"/>
          </p:cNvSpPr>
          <p:nvPr>
            <p:ph idx="1"/>
          </p:nvPr>
        </p:nvSpPr>
        <p:spPr>
          <a:xfrm>
            <a:off x="264160" y="1179530"/>
            <a:ext cx="11369809" cy="5463866"/>
          </a:xfrm>
        </p:spPr>
        <p:txBody>
          <a:bodyPr>
            <a:normAutofit fontScale="92500" lnSpcReduction="10000"/>
          </a:bodyPr>
          <a:lstStyle/>
          <a:p>
            <a:r>
              <a:rPr lang="en-US" dirty="0"/>
              <a:t>Investing some thought in design of software makes it possible to maintain, reuse and extend it</a:t>
            </a:r>
          </a:p>
          <a:p>
            <a:r>
              <a:rPr lang="en-US" dirty="0"/>
              <a:t>Even if some research software begins its life as a one-off use case, it often gets reused</a:t>
            </a:r>
          </a:p>
          <a:p>
            <a:pPr lvl="1"/>
            <a:r>
              <a:rPr lang="en-US" dirty="0"/>
              <a:t>Without proper design it is likely to accrete features haphazardly and become a monstrosity</a:t>
            </a:r>
          </a:p>
          <a:p>
            <a:pPr lvl="2"/>
            <a:r>
              <a:rPr lang="en-US" dirty="0"/>
              <a:t>Acquires a lot of technical debt in the process</a:t>
            </a:r>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lvl="1"/>
            <a:r>
              <a:rPr lang="en-US" dirty="0"/>
              <a:t>Many projects have had this happen </a:t>
            </a:r>
          </a:p>
          <a:p>
            <a:pPr lvl="1"/>
            <a:r>
              <a:rPr lang="en-US" dirty="0"/>
              <a:t>Most end up with a hard reset and start over again</a:t>
            </a:r>
          </a:p>
          <a:p>
            <a:r>
              <a:rPr lang="en-US" dirty="0"/>
              <a:t>In this module we will cover general design principles and those that are tailored for scientific software</a:t>
            </a:r>
          </a:p>
          <a:p>
            <a:r>
              <a:rPr lang="en-US" dirty="0"/>
              <a:t>We will also work through two use cases</a:t>
            </a:r>
          </a:p>
          <a:p>
            <a:pPr lvl="1"/>
            <a:endParaRPr lang="en-US" dirty="0"/>
          </a:p>
          <a:p>
            <a:pPr lvl="1"/>
            <a:endParaRPr lang="en-US" dirty="0"/>
          </a:p>
        </p:txBody>
      </p:sp>
      <p:pic>
        <p:nvPicPr>
          <p:cNvPr id="5" name="Picture 4">
            <a:extLst>
              <a:ext uri="{FF2B5EF4-FFF2-40B4-BE49-F238E27FC236}">
                <a16:creationId xmlns:a16="http://schemas.microsoft.com/office/drawing/2014/main" id="{99A98424-DF69-F563-EAF8-0B9FA5C1E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740" y="2820811"/>
            <a:ext cx="7772400" cy="1433854"/>
          </a:xfrm>
          <a:prstGeom prst="rect">
            <a:avLst/>
          </a:prstGeom>
        </p:spPr>
      </p:pic>
      <p:sp>
        <p:nvSpPr>
          <p:cNvPr id="6" name="TextBox 5">
            <a:extLst>
              <a:ext uri="{FF2B5EF4-FFF2-40B4-BE49-F238E27FC236}">
                <a16:creationId xmlns:a16="http://schemas.microsoft.com/office/drawing/2014/main" id="{76BCF9A1-D400-15E1-16EA-AD709D26B994}"/>
              </a:ext>
            </a:extLst>
          </p:cNvPr>
          <p:cNvSpPr txBox="1"/>
          <p:nvPr/>
        </p:nvSpPr>
        <p:spPr>
          <a:xfrm>
            <a:off x="2325511" y="4065382"/>
            <a:ext cx="7996997" cy="378565"/>
          </a:xfrm>
          <a:prstGeom prst="rect">
            <a:avLst/>
          </a:prstGeom>
          <a:noFill/>
        </p:spPr>
        <p:txBody>
          <a:bodyPr wrap="none" lIns="118872" tIns="91440" rIns="118872" bIns="91440" rtlCol="0" anchor="ctr" anchorCtr="0">
            <a:spAutoFit/>
          </a:bodyPr>
          <a:lstStyle/>
          <a:p>
            <a:pPr algn="l">
              <a:lnSpc>
                <a:spcPct val="90000"/>
              </a:lnSpc>
            </a:pPr>
            <a:r>
              <a:rPr lang="en-US" sz="1400" dirty="0"/>
              <a:t> definition </a:t>
            </a:r>
            <a:r>
              <a:rPr lang="en-US" sz="1400" dirty="0">
                <a:hlinkClick r:id="rId3"/>
              </a:rPr>
              <a:t>from https://</a:t>
            </a:r>
            <a:r>
              <a:rPr lang="en-US" sz="1400" dirty="0" err="1">
                <a:hlinkClick r:id="rId3"/>
              </a:rPr>
              <a:t>enterprisersproject.com</a:t>
            </a:r>
            <a:r>
              <a:rPr lang="en-US" sz="1400" dirty="0">
                <a:hlinkClick r:id="rId3"/>
              </a:rPr>
              <a:t>/article/2020/6/technical-debt-explained-plain-</a:t>
            </a:r>
            <a:r>
              <a:rPr lang="en-US" sz="1400" dirty="0" err="1">
                <a:hlinkClick r:id="rId3"/>
              </a:rPr>
              <a:t>english</a:t>
            </a:r>
            <a:endParaRPr lang="en-US" sz="1400" dirty="0"/>
          </a:p>
        </p:txBody>
      </p:sp>
      <p:sp>
        <p:nvSpPr>
          <p:cNvPr id="2" name="Title 1">
            <a:extLst>
              <a:ext uri="{FF2B5EF4-FFF2-40B4-BE49-F238E27FC236}">
                <a16:creationId xmlns:a16="http://schemas.microsoft.com/office/drawing/2014/main" id="{21A7FE85-F68E-DA20-11B5-9FB90BB9AF7B}"/>
              </a:ext>
            </a:extLst>
          </p:cNvPr>
          <p:cNvSpPr>
            <a:spLocks noGrp="1"/>
          </p:cNvSpPr>
          <p:nvPr>
            <p:ph type="title"/>
          </p:nvPr>
        </p:nvSpPr>
        <p:spPr>
          <a:xfrm>
            <a:off x="365760" y="411480"/>
            <a:ext cx="11372473" cy="914400"/>
          </a:xfrm>
        </p:spPr>
        <p:txBody>
          <a:bodyPr/>
          <a:lstStyle/>
          <a:p>
            <a:r>
              <a:rPr lang="en-US" dirty="0"/>
              <a:t>Introduction</a:t>
            </a:r>
          </a:p>
        </p:txBody>
      </p:sp>
    </p:spTree>
    <p:extLst>
      <p:ext uri="{BB962C8B-B14F-4D97-AF65-F5344CB8AC3E}">
        <p14:creationId xmlns:p14="http://schemas.microsoft.com/office/powerpoint/2010/main" val="3324473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125" y="24384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5050848"/>
          </a:xfrm>
        </p:spPr>
        <p:txBody>
          <a:bodyPr/>
          <a:lstStyle/>
          <a:p>
            <a:r>
              <a:rPr lang="en-US" dirty="0"/>
              <a:t>Requirements gathering and intentional design are indispensable for sustainable software development</a:t>
            </a:r>
          </a:p>
          <a:p>
            <a:r>
              <a:rPr lang="en-US" dirty="0"/>
              <a:t>Many books and online resources available for good design principles</a:t>
            </a:r>
          </a:p>
          <a:p>
            <a:r>
              <a:rPr lang="en-US" dirty="0"/>
              <a:t>Research software poses additional constraints on design because of its exploratory nature</a:t>
            </a:r>
          </a:p>
          <a:p>
            <a:pPr lvl="1"/>
            <a:r>
              <a:rPr lang="en-US" dirty="0"/>
              <a:t>Scientific research software has further challenges</a:t>
            </a:r>
          </a:p>
          <a:p>
            <a:pPr lvl="1"/>
            <a:r>
              <a:rPr lang="en-US" dirty="0"/>
              <a:t>High performance computing research software has even more challenges</a:t>
            </a:r>
          </a:p>
          <a:p>
            <a:pPr lvl="1"/>
            <a:r>
              <a:rPr lang="en-US" dirty="0"/>
              <a:t>That are further exacerbated by the ubiquity of accelerators in platforms</a:t>
            </a:r>
          </a:p>
          <a:p>
            <a:r>
              <a:rPr lang="en-US" dirty="0"/>
              <a:t>Separation of concerns at various granularities, and abstractions enable sustainable software design </a:t>
            </a:r>
          </a:p>
          <a:p>
            <a:pPr marL="0" indent="0">
              <a:buNone/>
            </a:pPr>
            <a:endParaRPr lang="en-US" dirty="0"/>
          </a:p>
        </p:txBody>
      </p:sp>
    </p:spTree>
    <p:extLst>
      <p:ext uri="{BB962C8B-B14F-4D97-AF65-F5344CB8AC3E}">
        <p14:creationId xmlns:p14="http://schemas.microsoft.com/office/powerpoint/2010/main" val="182266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85C9-0085-AB61-AB08-70EECA001F0C}"/>
              </a:ext>
            </a:extLst>
          </p:cNvPr>
          <p:cNvSpPr>
            <a:spLocks noGrp="1"/>
          </p:cNvSpPr>
          <p:nvPr>
            <p:ph type="title"/>
          </p:nvPr>
        </p:nvSpPr>
        <p:spPr/>
        <p:txBody>
          <a:bodyPr/>
          <a:lstStyle/>
          <a:p>
            <a:r>
              <a:rPr lang="en-US" dirty="0"/>
              <a:t>Designing Software – High Level Phases</a:t>
            </a:r>
          </a:p>
        </p:txBody>
      </p:sp>
      <p:sp>
        <p:nvSpPr>
          <p:cNvPr id="4" name="Rounded Rectangle 3">
            <a:extLst>
              <a:ext uri="{FF2B5EF4-FFF2-40B4-BE49-F238E27FC236}">
                <a16:creationId xmlns:a16="http://schemas.microsoft.com/office/drawing/2014/main" id="{1FA50980-32EC-326F-85DD-3CF03094F555}"/>
              </a:ext>
            </a:extLst>
          </p:cNvPr>
          <p:cNvSpPr/>
          <p:nvPr/>
        </p:nvSpPr>
        <p:spPr>
          <a:xfrm>
            <a:off x="357782" y="2204476"/>
            <a:ext cx="3036711"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Features and capabilities</a:t>
            </a:r>
          </a:p>
          <a:p>
            <a:pPr marL="342900" indent="-342900">
              <a:buFont typeface="Wingdings" pitchFamily="2" charset="2"/>
              <a:buChar char="q"/>
            </a:pPr>
            <a:r>
              <a:rPr lang="en-US" sz="2400" dirty="0"/>
              <a:t>Constraints</a:t>
            </a:r>
          </a:p>
          <a:p>
            <a:pPr marL="342900" indent="-342900">
              <a:buFont typeface="Wingdings" pitchFamily="2" charset="2"/>
              <a:buChar char="q"/>
            </a:pPr>
            <a:r>
              <a:rPr lang="en-US" sz="2400" dirty="0"/>
              <a:t>Limitations</a:t>
            </a:r>
          </a:p>
          <a:p>
            <a:pPr marL="342900" indent="-342900">
              <a:buFont typeface="Wingdings" pitchFamily="2" charset="2"/>
              <a:buChar char="q"/>
            </a:pPr>
            <a:r>
              <a:rPr lang="en-US" sz="2400" dirty="0"/>
              <a:t>Target users</a:t>
            </a:r>
          </a:p>
          <a:p>
            <a:pPr marL="342900" indent="-342900">
              <a:buFont typeface="Wingdings" pitchFamily="2" charset="2"/>
              <a:buChar char="q"/>
            </a:pPr>
            <a:r>
              <a:rPr lang="en-US" sz="2400" dirty="0"/>
              <a:t>Other …..</a:t>
            </a:r>
          </a:p>
        </p:txBody>
      </p:sp>
      <p:sp>
        <p:nvSpPr>
          <p:cNvPr id="5" name="TextBox 4">
            <a:extLst>
              <a:ext uri="{FF2B5EF4-FFF2-40B4-BE49-F238E27FC236}">
                <a16:creationId xmlns:a16="http://schemas.microsoft.com/office/drawing/2014/main" id="{FA0D9DE4-2E38-ADA4-2111-58E62395D1CF}"/>
              </a:ext>
            </a:extLst>
          </p:cNvPr>
          <p:cNvSpPr txBox="1"/>
          <p:nvPr/>
        </p:nvSpPr>
        <p:spPr>
          <a:xfrm>
            <a:off x="827790" y="1253483"/>
            <a:ext cx="2243819" cy="1098762"/>
          </a:xfrm>
          <a:prstGeom prst="rect">
            <a:avLst/>
          </a:prstGeom>
          <a:noFill/>
        </p:spPr>
        <p:txBody>
          <a:bodyPr wrap="none" lIns="118872" tIns="91440" rIns="118872" bIns="91440" rtlCol="0" anchor="ctr" anchorCtr="0">
            <a:spAutoFit/>
          </a:bodyPr>
          <a:lstStyle/>
          <a:p>
            <a:pPr>
              <a:lnSpc>
                <a:spcPct val="90000"/>
              </a:lnSpc>
            </a:pPr>
            <a:r>
              <a:rPr lang="en-US" sz="2400" dirty="0"/>
              <a:t>Requirements </a:t>
            </a:r>
          </a:p>
          <a:p>
            <a:pPr>
              <a:lnSpc>
                <a:spcPct val="90000"/>
              </a:lnSpc>
            </a:pPr>
            <a:r>
              <a:rPr lang="en-US" sz="2400" dirty="0"/>
              <a:t>gathering</a:t>
            </a:r>
          </a:p>
          <a:p>
            <a:pPr algn="l">
              <a:lnSpc>
                <a:spcPct val="90000"/>
              </a:lnSpc>
            </a:pPr>
            <a:endParaRPr lang="en-US" dirty="0"/>
          </a:p>
        </p:txBody>
      </p:sp>
      <p:sp>
        <p:nvSpPr>
          <p:cNvPr id="6" name="Rounded Rectangle 5">
            <a:extLst>
              <a:ext uri="{FF2B5EF4-FFF2-40B4-BE49-F238E27FC236}">
                <a16:creationId xmlns:a16="http://schemas.microsoft.com/office/drawing/2014/main" id="{4C39241D-5C09-4307-67AD-F23DB0AB60AA}"/>
              </a:ext>
            </a:extLst>
          </p:cNvPr>
          <p:cNvSpPr/>
          <p:nvPr/>
        </p:nvSpPr>
        <p:spPr>
          <a:xfrm>
            <a:off x="3579447" y="2204476"/>
            <a:ext cx="3617417"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design space</a:t>
            </a:r>
          </a:p>
          <a:p>
            <a:pPr marL="342900" indent="-342900">
              <a:buFont typeface="Wingdings" pitchFamily="2" charset="2"/>
              <a:buChar char="q"/>
            </a:pPr>
            <a:r>
              <a:rPr lang="en-US" sz="2400" dirty="0"/>
              <a:t>Decompose into high level components</a:t>
            </a:r>
          </a:p>
          <a:p>
            <a:pPr marL="342900" indent="-342900">
              <a:buFont typeface="Wingdings" pitchFamily="2" charset="2"/>
              <a:buChar char="q"/>
            </a:pPr>
            <a:r>
              <a:rPr lang="en-US" sz="2400" dirty="0"/>
              <a:t>Bin components into types</a:t>
            </a:r>
          </a:p>
        </p:txBody>
      </p:sp>
      <p:sp>
        <p:nvSpPr>
          <p:cNvPr id="7" name="TextBox 6">
            <a:extLst>
              <a:ext uri="{FF2B5EF4-FFF2-40B4-BE49-F238E27FC236}">
                <a16:creationId xmlns:a16="http://schemas.microsoft.com/office/drawing/2014/main" id="{2633D9E3-0DB7-838E-127A-B1FC97FE7133}"/>
              </a:ext>
            </a:extLst>
          </p:cNvPr>
          <p:cNvSpPr txBox="1"/>
          <p:nvPr/>
        </p:nvSpPr>
        <p:spPr>
          <a:xfrm>
            <a:off x="4163653" y="1431575"/>
            <a:ext cx="2449004" cy="766364"/>
          </a:xfrm>
          <a:prstGeom prst="rect">
            <a:avLst/>
          </a:prstGeom>
          <a:noFill/>
        </p:spPr>
        <p:txBody>
          <a:bodyPr wrap="none" lIns="118872" tIns="91440" rIns="118872" bIns="91440" rtlCol="0" anchor="ctr" anchorCtr="0">
            <a:spAutoFit/>
          </a:bodyPr>
          <a:lstStyle/>
          <a:p>
            <a:pPr>
              <a:lnSpc>
                <a:spcPct val="90000"/>
              </a:lnSpc>
            </a:pPr>
            <a:r>
              <a:rPr lang="en-US" sz="2400" dirty="0"/>
              <a:t> Decomposition </a:t>
            </a:r>
          </a:p>
          <a:p>
            <a:pPr algn="l">
              <a:lnSpc>
                <a:spcPct val="90000"/>
              </a:lnSpc>
            </a:pPr>
            <a:endParaRPr lang="en-US" dirty="0"/>
          </a:p>
        </p:txBody>
      </p:sp>
      <p:sp>
        <p:nvSpPr>
          <p:cNvPr id="8" name="Rounded Rectangle 7">
            <a:extLst>
              <a:ext uri="{FF2B5EF4-FFF2-40B4-BE49-F238E27FC236}">
                <a16:creationId xmlns:a16="http://schemas.microsoft.com/office/drawing/2014/main" id="{AB44A520-B698-3423-B712-EB569E19AB6A}"/>
              </a:ext>
            </a:extLst>
          </p:cNvPr>
          <p:cNvSpPr/>
          <p:nvPr/>
        </p:nvSpPr>
        <p:spPr>
          <a:xfrm>
            <a:off x="7435818" y="2204476"/>
            <a:ext cx="3868204"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component hierarchy</a:t>
            </a:r>
          </a:p>
          <a:p>
            <a:pPr marL="342900" indent="-342900">
              <a:buFont typeface="Wingdings" pitchFamily="2" charset="2"/>
              <a:buChar char="q"/>
            </a:pPr>
            <a:r>
              <a:rPr lang="en-US" sz="2400" dirty="0"/>
              <a:t>Figure out connectivity among components </a:t>
            </a:r>
          </a:p>
          <a:p>
            <a:pPr marL="342900" indent="-342900">
              <a:buFont typeface="Wingdings" pitchFamily="2" charset="2"/>
              <a:buChar char="q"/>
            </a:pPr>
            <a:r>
              <a:rPr lang="en-US" sz="2400" dirty="0"/>
              <a:t>Articulate dependencies</a:t>
            </a:r>
          </a:p>
        </p:txBody>
      </p:sp>
      <p:sp>
        <p:nvSpPr>
          <p:cNvPr id="10" name="TextBox 9">
            <a:extLst>
              <a:ext uri="{FF2B5EF4-FFF2-40B4-BE49-F238E27FC236}">
                <a16:creationId xmlns:a16="http://schemas.microsoft.com/office/drawing/2014/main" id="{69FE6956-13C8-A349-28BA-03AEB7764C04}"/>
              </a:ext>
            </a:extLst>
          </p:cNvPr>
          <p:cNvSpPr txBox="1"/>
          <p:nvPr/>
        </p:nvSpPr>
        <p:spPr>
          <a:xfrm>
            <a:off x="8311628" y="1398929"/>
            <a:ext cx="1918410" cy="766364"/>
          </a:xfrm>
          <a:prstGeom prst="rect">
            <a:avLst/>
          </a:prstGeom>
          <a:noFill/>
        </p:spPr>
        <p:txBody>
          <a:bodyPr wrap="none" lIns="118872" tIns="91440" rIns="118872" bIns="91440" rtlCol="0" anchor="ctr" anchorCtr="0">
            <a:spAutoFit/>
          </a:bodyPr>
          <a:lstStyle/>
          <a:p>
            <a:pPr>
              <a:lnSpc>
                <a:spcPct val="90000"/>
              </a:lnSpc>
            </a:pPr>
            <a:r>
              <a:rPr lang="en-US" sz="2400" dirty="0"/>
              <a:t>Connectivity</a:t>
            </a:r>
          </a:p>
          <a:p>
            <a:pPr algn="l">
              <a:lnSpc>
                <a:spcPct val="90000"/>
              </a:lnSpc>
            </a:pPr>
            <a:endParaRPr lang="en-US" dirty="0"/>
          </a:p>
        </p:txBody>
      </p:sp>
    </p:spTree>
    <p:extLst>
      <p:ext uri="{BB962C8B-B14F-4D97-AF65-F5344CB8AC3E}">
        <p14:creationId xmlns:p14="http://schemas.microsoft.com/office/powerpoint/2010/main" val="170387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08175" y="325677"/>
            <a:ext cx="11372473" cy="914400"/>
          </a:xfrm>
        </p:spPr>
        <p:txBody>
          <a:bodyPr/>
          <a:lstStyle/>
          <a:p>
            <a:r>
              <a:rPr lang="en-US" dirty="0"/>
              <a:t>Example 1 – Problem Description </a:t>
            </a:r>
          </a:p>
        </p:txBody>
      </p:sp>
      <p:sp>
        <p:nvSpPr>
          <p:cNvPr id="2" name="TextBox 1">
            <a:extLst>
              <a:ext uri="{FF2B5EF4-FFF2-40B4-BE49-F238E27FC236}">
                <a16:creationId xmlns:a16="http://schemas.microsoft.com/office/drawing/2014/main" id="{4C439045-FCA2-2014-FEB7-A07E45870135}"/>
              </a:ext>
            </a:extLst>
          </p:cNvPr>
          <p:cNvSpPr txBox="1"/>
          <p:nvPr/>
        </p:nvSpPr>
        <p:spPr>
          <a:xfrm>
            <a:off x="739035" y="1073794"/>
            <a:ext cx="10083452" cy="1929759"/>
          </a:xfrm>
          <a:prstGeom prst="rect">
            <a:avLst/>
          </a:prstGeom>
          <a:noFill/>
        </p:spPr>
        <p:txBody>
          <a:bodyPr wrap="square" lIns="118872" tIns="91440" rIns="118872" bIns="91440" rtlCol="0" anchor="ctr" anchorCtr="0">
            <a:spAutoFit/>
          </a:bodyPr>
          <a:lstStyle/>
          <a:p>
            <a:pPr algn="l">
              <a:lnSpc>
                <a:spcPct val="90000"/>
              </a:lnSpc>
            </a:pPr>
            <a:r>
              <a:rPr lang="en-US" dirty="0"/>
              <a:t>We have a house with exterior walls made of single material of thickness L</a:t>
            </a:r>
            <a:r>
              <a:rPr lang="en-US" baseline="-25000" dirty="0"/>
              <a:t>x</a:t>
            </a:r>
          </a:p>
          <a:p>
            <a:pPr algn="l">
              <a:lnSpc>
                <a:spcPct val="90000"/>
              </a:lnSpc>
            </a:pPr>
            <a:r>
              <a:rPr lang="en-US" dirty="0"/>
              <a:t>The wall has some water pipes shown in the picture. </a:t>
            </a:r>
          </a:p>
          <a:p>
            <a:pPr algn="l">
              <a:lnSpc>
                <a:spcPct val="90000"/>
              </a:lnSpc>
            </a:pPr>
            <a:endParaRPr lang="en-US" dirty="0"/>
          </a:p>
          <a:p>
            <a:pPr algn="l">
              <a:lnSpc>
                <a:spcPct val="90000"/>
              </a:lnSpc>
            </a:pPr>
            <a:r>
              <a:rPr lang="en-US" dirty="0"/>
              <a:t>The inside temperature is kept at 70 degrees. But outside temperature is expected to be -40 degrees for 15.5 hours.  </a:t>
            </a:r>
          </a:p>
          <a:p>
            <a:pPr algn="l">
              <a:lnSpc>
                <a:spcPct val="90000"/>
              </a:lnSpc>
            </a:pPr>
            <a:endParaRPr lang="en-US" dirty="0"/>
          </a:p>
          <a:p>
            <a:pPr algn="l">
              <a:lnSpc>
                <a:spcPct val="90000"/>
              </a:lnSpc>
            </a:pPr>
            <a:r>
              <a:rPr lang="en-US" dirty="0"/>
              <a:t>Will the pipes freeze before the storm is over</a:t>
            </a:r>
          </a:p>
        </p:txBody>
      </p:sp>
      <p:pic>
        <p:nvPicPr>
          <p:cNvPr id="6" name="Picture 5">
            <a:extLst>
              <a:ext uri="{FF2B5EF4-FFF2-40B4-BE49-F238E27FC236}">
                <a16:creationId xmlns:a16="http://schemas.microsoft.com/office/drawing/2014/main" id="{C9174917-B47A-5964-848F-DEB336774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533" y="3163573"/>
            <a:ext cx="6337300" cy="3644900"/>
          </a:xfrm>
          <a:prstGeom prst="rect">
            <a:avLst/>
          </a:prstGeom>
        </p:spPr>
      </p:pic>
    </p:spTree>
    <p:extLst>
      <p:ext uri="{BB962C8B-B14F-4D97-AF65-F5344CB8AC3E}">
        <p14:creationId xmlns:p14="http://schemas.microsoft.com/office/powerpoint/2010/main" val="387887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A06E-A4E1-9519-6CEC-5B4B39A0E042}"/>
              </a:ext>
            </a:extLst>
          </p:cNvPr>
          <p:cNvSpPr>
            <a:spLocks noGrp="1"/>
          </p:cNvSpPr>
          <p:nvPr>
            <p:ph type="title"/>
          </p:nvPr>
        </p:nvSpPr>
        <p:spPr/>
        <p:txBody>
          <a:bodyPr/>
          <a:lstStyle/>
          <a:p>
            <a:r>
              <a:rPr lang="en-US" dirty="0"/>
              <a:t>Requirements gathering </a:t>
            </a:r>
          </a:p>
        </p:txBody>
      </p:sp>
      <p:sp>
        <p:nvSpPr>
          <p:cNvPr id="3" name="Content Placeholder 2">
            <a:extLst>
              <a:ext uri="{FF2B5EF4-FFF2-40B4-BE49-F238E27FC236}">
                <a16:creationId xmlns:a16="http://schemas.microsoft.com/office/drawing/2014/main" id="{AA632C3A-E42B-55EE-B676-A76A379F5AD8}"/>
              </a:ext>
            </a:extLst>
          </p:cNvPr>
          <p:cNvSpPr>
            <a:spLocks noGrp="1"/>
          </p:cNvSpPr>
          <p:nvPr>
            <p:ph idx="1"/>
          </p:nvPr>
        </p:nvSpPr>
        <p:spPr>
          <a:xfrm>
            <a:off x="1135018" y="1432558"/>
            <a:ext cx="9242695" cy="4489269"/>
          </a:xfrm>
        </p:spPr>
        <p:txBody>
          <a:bodyPr/>
          <a:lstStyle/>
          <a:p>
            <a:r>
              <a:rPr lang="en-US" sz="2800" dirty="0"/>
              <a:t>To solve heat equation we need:</a:t>
            </a:r>
          </a:p>
          <a:p>
            <a:pPr lvl="1"/>
            <a:r>
              <a:rPr lang="en-US" sz="2400" dirty="0"/>
              <a:t>a discretization scheme</a:t>
            </a:r>
          </a:p>
          <a:p>
            <a:pPr lvl="1"/>
            <a:r>
              <a:rPr lang="en-US" sz="2400" dirty="0"/>
              <a:t>a driver for running and book-keeping </a:t>
            </a:r>
          </a:p>
          <a:p>
            <a:pPr lvl="1"/>
            <a:r>
              <a:rPr lang="en-US" sz="2400" dirty="0"/>
              <a:t>an integration method to evolve solution</a:t>
            </a:r>
          </a:p>
          <a:p>
            <a:pPr lvl="1"/>
            <a:r>
              <a:rPr lang="en-US" sz="2400" dirty="0"/>
              <a:t>Initial conditions</a:t>
            </a:r>
          </a:p>
          <a:p>
            <a:pPr lvl="1"/>
            <a:r>
              <a:rPr lang="en-US" sz="2400" dirty="0"/>
              <a:t>Boundary conditions</a:t>
            </a:r>
          </a:p>
          <a:p>
            <a:r>
              <a:rPr lang="en-US" sz="2800" dirty="0"/>
              <a:t>To make sure that we are doing it correctly we need:</a:t>
            </a:r>
          </a:p>
          <a:p>
            <a:pPr lvl="1"/>
            <a:r>
              <a:rPr lang="en-US" sz="2400" dirty="0"/>
              <a:t>Ways to inspect the results</a:t>
            </a:r>
          </a:p>
          <a:p>
            <a:pPr lvl="1"/>
            <a:r>
              <a:rPr lang="en-US" sz="2400" dirty="0"/>
              <a:t>Ways of verification</a:t>
            </a:r>
          </a:p>
          <a:p>
            <a:endParaRPr lang="en-US" dirty="0"/>
          </a:p>
        </p:txBody>
      </p:sp>
    </p:spTree>
    <p:extLst>
      <p:ext uri="{BB962C8B-B14F-4D97-AF65-F5344CB8AC3E}">
        <p14:creationId xmlns:p14="http://schemas.microsoft.com/office/powerpoint/2010/main" val="1028985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D41C-1F2F-0CD9-BD98-5C268144F0F1}"/>
              </a:ext>
            </a:extLst>
          </p:cNvPr>
          <p:cNvSpPr>
            <a:spLocks noGrp="1"/>
          </p:cNvSpPr>
          <p:nvPr>
            <p:ph type="title"/>
          </p:nvPr>
        </p:nvSpPr>
        <p:spPr/>
        <p:txBody>
          <a:bodyPr/>
          <a:lstStyle/>
          <a:p>
            <a:r>
              <a:rPr lang="en-US" dirty="0"/>
              <a:t>Decomposition</a:t>
            </a:r>
          </a:p>
        </p:txBody>
      </p:sp>
      <p:sp>
        <p:nvSpPr>
          <p:cNvPr id="3" name="Content Placeholder 2">
            <a:extLst>
              <a:ext uri="{FF2B5EF4-FFF2-40B4-BE49-F238E27FC236}">
                <a16:creationId xmlns:a16="http://schemas.microsoft.com/office/drawing/2014/main" id="{E86A1A1D-89C4-8A73-4364-CBEAE0130AEC}"/>
              </a:ext>
            </a:extLst>
          </p:cNvPr>
          <p:cNvSpPr>
            <a:spLocks noGrp="1"/>
          </p:cNvSpPr>
          <p:nvPr>
            <p:ph idx="1"/>
          </p:nvPr>
        </p:nvSpPr>
        <p:spPr>
          <a:xfrm>
            <a:off x="365760" y="1325880"/>
            <a:ext cx="4352996" cy="4798907"/>
          </a:xfrm>
        </p:spPr>
        <p:txBody>
          <a:bodyPr/>
          <a:lstStyle/>
          <a:p>
            <a:pPr marL="0" indent="0" algn="ctr">
              <a:buNone/>
            </a:pPr>
            <a:r>
              <a:rPr lang="en-US" dirty="0"/>
              <a:t>This is a small design space</a:t>
            </a:r>
          </a:p>
          <a:p>
            <a:pPr>
              <a:buClr>
                <a:srgbClr val="C00000"/>
              </a:buClr>
              <a:buFont typeface="Wingdings" pitchFamily="2" charset="2"/>
              <a:buChar char="q"/>
            </a:pPr>
            <a:r>
              <a:rPr lang="en-US" dirty="0"/>
              <a:t>Several requirements can directly map to components – in this instance functions</a:t>
            </a:r>
          </a:p>
          <a:p>
            <a:pPr lvl="1">
              <a:buClr>
                <a:srgbClr val="C00000"/>
              </a:buClr>
              <a:buFont typeface="Wingdings" pitchFamily="2" charset="2"/>
              <a:buChar char="q"/>
            </a:pPr>
            <a:r>
              <a:rPr lang="en-US" dirty="0"/>
              <a:t>Driver</a:t>
            </a:r>
          </a:p>
          <a:p>
            <a:pPr lvl="1">
              <a:buClr>
                <a:srgbClr val="C00000"/>
              </a:buClr>
              <a:buFont typeface="Wingdings" pitchFamily="2" charset="2"/>
              <a:buChar char="q"/>
            </a:pPr>
            <a:r>
              <a:rPr lang="en-US" dirty="0"/>
              <a:t>Initialization – data containers</a:t>
            </a:r>
          </a:p>
          <a:p>
            <a:pPr lvl="1">
              <a:buClr>
                <a:srgbClr val="C00000"/>
              </a:buClr>
              <a:buFont typeface="Wingdings" pitchFamily="2" charset="2"/>
              <a:buChar char="q"/>
            </a:pPr>
            <a:r>
              <a:rPr lang="en-US" dirty="0"/>
              <a:t>Mesh initialization – applying initial conditions</a:t>
            </a:r>
          </a:p>
          <a:p>
            <a:pPr lvl="1">
              <a:buClr>
                <a:srgbClr val="C00000"/>
              </a:buClr>
              <a:buFont typeface="Wingdings" pitchFamily="2" charset="2"/>
              <a:buChar char="q"/>
            </a:pPr>
            <a:r>
              <a:rPr lang="en-US" dirty="0"/>
              <a:t>Integrator</a:t>
            </a:r>
          </a:p>
          <a:p>
            <a:pPr lvl="1">
              <a:buClr>
                <a:srgbClr val="C00000"/>
              </a:buClr>
              <a:buFont typeface="Wingdings" pitchFamily="2" charset="2"/>
              <a:buChar char="q"/>
            </a:pPr>
            <a:r>
              <a:rPr lang="en-US" dirty="0"/>
              <a:t>I/O</a:t>
            </a:r>
          </a:p>
          <a:p>
            <a:pPr lvl="1">
              <a:buClr>
                <a:srgbClr val="C00000"/>
              </a:buClr>
              <a:buFont typeface="Wingdings" pitchFamily="2" charset="2"/>
              <a:buChar char="q"/>
            </a:pPr>
            <a:r>
              <a:rPr lang="en-US" dirty="0"/>
              <a:t>Boundary conditions</a:t>
            </a:r>
          </a:p>
          <a:p>
            <a:pPr lvl="1">
              <a:buClr>
                <a:srgbClr val="C00000"/>
              </a:buClr>
              <a:buFont typeface="Wingdings" pitchFamily="2" charset="2"/>
              <a:buChar char="q"/>
            </a:pPr>
            <a:r>
              <a:rPr lang="en-US" dirty="0"/>
              <a:t>Comparison utility</a:t>
            </a:r>
          </a:p>
          <a:p>
            <a:endParaRPr lang="en-US" dirty="0"/>
          </a:p>
          <a:p>
            <a:pPr lvl="2"/>
            <a:endParaRPr lang="en-US" dirty="0"/>
          </a:p>
        </p:txBody>
      </p:sp>
      <p:sp>
        <p:nvSpPr>
          <p:cNvPr id="4" name="Content Placeholder 2">
            <a:extLst>
              <a:ext uri="{FF2B5EF4-FFF2-40B4-BE49-F238E27FC236}">
                <a16:creationId xmlns:a16="http://schemas.microsoft.com/office/drawing/2014/main" id="{0591D631-CE85-82AC-5579-D9B9D0EDD0CE}"/>
              </a:ext>
            </a:extLst>
          </p:cNvPr>
          <p:cNvSpPr txBox="1">
            <a:spLocks/>
          </p:cNvSpPr>
          <p:nvPr/>
        </p:nvSpPr>
        <p:spPr bwMode="auto">
          <a:xfrm>
            <a:off x="5455004" y="1329856"/>
            <a:ext cx="6368061" cy="4709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Binning components</a:t>
            </a:r>
          </a:p>
          <a:p>
            <a:r>
              <a:rPr lang="en-US" dirty="0"/>
              <a:t>Components that will work for any application of heat equation</a:t>
            </a:r>
          </a:p>
          <a:p>
            <a:pPr lvl="1"/>
            <a:r>
              <a:rPr lang="en-US" dirty="0"/>
              <a:t>Driver</a:t>
            </a:r>
          </a:p>
          <a:p>
            <a:pPr lvl="1"/>
            <a:r>
              <a:rPr lang="en-US" dirty="0"/>
              <a:t>Initialization – data containers</a:t>
            </a:r>
          </a:p>
          <a:p>
            <a:pPr lvl="1"/>
            <a:r>
              <a:rPr lang="en-US" dirty="0"/>
              <a:t>I/O </a:t>
            </a:r>
          </a:p>
          <a:p>
            <a:pPr lvl="1"/>
            <a:r>
              <a:rPr lang="en-US" dirty="0"/>
              <a:t>Comparison utility</a:t>
            </a:r>
          </a:p>
          <a:p>
            <a:r>
              <a:rPr lang="en-US" dirty="0"/>
              <a:t>Components that are </a:t>
            </a:r>
          </a:p>
          <a:p>
            <a:pPr lvl="1"/>
            <a:r>
              <a:rPr lang="en-US" dirty="0"/>
              <a:t>Mesh initialization – applying initial conditions</a:t>
            </a:r>
          </a:p>
          <a:p>
            <a:pPr lvl="1"/>
            <a:r>
              <a:rPr lang="en-US" dirty="0"/>
              <a:t>Integrator</a:t>
            </a:r>
          </a:p>
          <a:p>
            <a:pPr lvl="1"/>
            <a:r>
              <a:rPr lang="en-US" dirty="0"/>
              <a:t>Boundary conditions</a:t>
            </a:r>
          </a:p>
          <a:p>
            <a:pPr lvl="1"/>
            <a:endParaRPr lang="en-US" dirty="0"/>
          </a:p>
          <a:p>
            <a:pPr lvl="1"/>
            <a:endParaRPr lang="en-US" dirty="0"/>
          </a:p>
          <a:p>
            <a:endParaRPr lang="en-US" dirty="0"/>
          </a:p>
          <a:p>
            <a:endParaRPr lang="en-US" dirty="0"/>
          </a:p>
          <a:p>
            <a:pPr lvl="2"/>
            <a:endParaRPr lang="en-US" dirty="0"/>
          </a:p>
        </p:txBody>
      </p:sp>
    </p:spTree>
    <p:extLst>
      <p:ext uri="{BB962C8B-B14F-4D97-AF65-F5344CB8AC3E}">
        <p14:creationId xmlns:p14="http://schemas.microsoft.com/office/powerpoint/2010/main" val="270229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89753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stCxn id="15" idx="2"/>
            <a:endCxn id="9" idx="0"/>
          </p:cNvCxnSpPr>
          <p:nvPr/>
        </p:nvCxnSpPr>
        <p:spPr>
          <a:xfrm rot="5400000">
            <a:off x="5317686" y="4655924"/>
            <a:ext cx="685798" cy="3174"/>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stCxn id="15" idx="1"/>
            <a:endCxn id="4" idx="3"/>
          </p:cNvCxnSpPr>
          <p:nvPr/>
        </p:nvCxnSpPr>
        <p:spPr>
          <a:xfrm flipH="1">
            <a:off x="3307646" y="3738879"/>
            <a:ext cx="1597376"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58292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15" idx="2"/>
            <a:endCxn id="8" idx="0"/>
          </p:cNvCxnSpPr>
          <p:nvPr/>
        </p:nvCxnSpPr>
        <p:spPr>
          <a:xfrm flipH="1">
            <a:off x="2562576" y="4314612"/>
            <a:ext cx="3099596" cy="73942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72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 – alternative possibility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93182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cxnSpLocks/>
            <a:stCxn id="10" idx="1"/>
          </p:cNvCxnSpPr>
          <p:nvPr/>
        </p:nvCxnSpPr>
        <p:spPr>
          <a:xfrm rot="10800000" flipV="1">
            <a:off x="6410330" y="5507562"/>
            <a:ext cx="1606369" cy="1"/>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cxnSpLocks/>
            <a:stCxn id="5" idx="1"/>
            <a:endCxn id="4" idx="0"/>
          </p:cNvCxnSpPr>
          <p:nvPr/>
        </p:nvCxnSpPr>
        <p:spPr>
          <a:xfrm flipH="1">
            <a:off x="2550497" y="1901614"/>
            <a:ext cx="825549" cy="126153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61721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4" idx="2"/>
            <a:endCxn id="8" idx="0"/>
          </p:cNvCxnSpPr>
          <p:nvPr/>
        </p:nvCxnSpPr>
        <p:spPr>
          <a:xfrm>
            <a:off x="2550497" y="4314613"/>
            <a:ext cx="12079" cy="73942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21192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2963</TotalTime>
  <Words>1669</Words>
  <Application>Microsoft Macintosh PowerPoint</Application>
  <PresentationFormat>Custom</PresentationFormat>
  <Paragraphs>444</Paragraphs>
  <Slides>30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-apple-system</vt:lpstr>
      <vt:lpstr>Arial</vt:lpstr>
      <vt:lpstr>Arial Black</vt:lpstr>
      <vt:lpstr>Calibri</vt:lpstr>
      <vt:lpstr>Wingdings</vt:lpstr>
      <vt:lpstr>Presentations (Wide Screen)</vt:lpstr>
      <vt:lpstr>Scientific Software Design</vt:lpstr>
      <vt:lpstr>License, Citation and Acknowledgements</vt:lpstr>
      <vt:lpstr>Introduction</vt:lpstr>
      <vt:lpstr>Designing Software – High Level Phases</vt:lpstr>
      <vt:lpstr>Example 1 – Problem Description </vt:lpstr>
      <vt:lpstr>Requirements gathering </vt:lpstr>
      <vt:lpstr>Decomposition</vt:lpstr>
      <vt:lpstr>Connectivity</vt:lpstr>
      <vt:lpstr>Connectivity – alternative possibility</vt:lpstr>
      <vt:lpstr>Resources for Independent Exploration</vt:lpstr>
      <vt:lpstr>Research Software Challenges</vt:lpstr>
      <vt:lpstr>Additional Considerations for Research Software</vt:lpstr>
      <vt:lpstr>More Complex Application Design – Sedov Blast Wave </vt:lpstr>
      <vt:lpstr>Deeper Dive into Requirements</vt:lpstr>
      <vt:lpstr>Components</vt:lpstr>
      <vt:lpstr>Connectivity</vt:lpstr>
      <vt:lpstr>Connectivity</vt:lpstr>
      <vt:lpstr>Connectivity</vt:lpstr>
      <vt:lpstr>Connectivity</vt:lpstr>
      <vt:lpstr>Connectivity</vt:lpstr>
      <vt:lpstr>A Design Model for Separation of Concerns</vt:lpstr>
      <vt:lpstr>Exploring design space – Abstractions</vt:lpstr>
      <vt:lpstr>Separation of Concerns Applied</vt:lpstr>
      <vt:lpstr>Takeaways so far</vt:lpstr>
      <vt:lpstr>PowerPoint Presentation</vt:lpstr>
      <vt:lpstr>Platform Heterogeneity</vt:lpstr>
      <vt:lpstr>Mechanisms Needed by the Code </vt:lpstr>
      <vt:lpstr>Mechanisms Needed by the Code: Example of Flash-X</vt:lpstr>
      <vt:lpstr>Construction of Application with Components and Tools</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392</cp:revision>
  <cp:lastPrinted>2017-11-02T18:35:01Z</cp:lastPrinted>
  <dcterms:created xsi:type="dcterms:W3CDTF">2018-11-06T17:28:56Z</dcterms:created>
  <dcterms:modified xsi:type="dcterms:W3CDTF">2024-03-19T21:10:06Z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