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6"/>
  </p:notesMasterIdLst>
  <p:handoutMasterIdLst>
    <p:handoutMasterId r:id="rId47"/>
  </p:handoutMasterIdLst>
  <p:sldIdLst>
    <p:sldId id="617" r:id="rId5"/>
    <p:sldId id="320" r:id="rId6"/>
    <p:sldId id="610" r:id="rId7"/>
    <p:sldId id="625" r:id="rId8"/>
    <p:sldId id="495" r:id="rId9"/>
    <p:sldId id="636" r:id="rId10"/>
    <p:sldId id="639" r:id="rId11"/>
    <p:sldId id="640" r:id="rId12"/>
    <p:sldId id="603" r:id="rId13"/>
    <p:sldId id="607" r:id="rId14"/>
    <p:sldId id="586" r:id="rId15"/>
    <p:sldId id="297" r:id="rId16"/>
    <p:sldId id="628" r:id="rId17"/>
    <p:sldId id="633" r:id="rId18"/>
    <p:sldId id="605" r:id="rId19"/>
    <p:sldId id="624" r:id="rId20"/>
    <p:sldId id="641" r:id="rId21"/>
    <p:sldId id="618" r:id="rId22"/>
    <p:sldId id="623" r:id="rId23"/>
    <p:sldId id="651" r:id="rId24"/>
    <p:sldId id="650" r:id="rId25"/>
    <p:sldId id="619" r:id="rId26"/>
    <p:sldId id="652" r:id="rId27"/>
    <p:sldId id="644" r:id="rId28"/>
    <p:sldId id="653" r:id="rId29"/>
    <p:sldId id="643" r:id="rId30"/>
    <p:sldId id="658" r:id="rId31"/>
    <p:sldId id="659" r:id="rId32"/>
    <p:sldId id="654" r:id="rId33"/>
    <p:sldId id="655" r:id="rId34"/>
    <p:sldId id="656" r:id="rId35"/>
    <p:sldId id="266" r:id="rId36"/>
    <p:sldId id="660" r:id="rId37"/>
    <p:sldId id="629" r:id="rId38"/>
    <p:sldId id="647" r:id="rId39"/>
    <p:sldId id="648" r:id="rId40"/>
    <p:sldId id="630" r:id="rId41"/>
    <p:sldId id="631" r:id="rId42"/>
    <p:sldId id="649" r:id="rId43"/>
    <p:sldId id="632" r:id="rId44"/>
    <p:sldId id="634" r:id="rId4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54" autoAdjust="0"/>
    <p:restoredTop sz="96571" autoAdjust="0"/>
  </p:normalViewPr>
  <p:slideViewPr>
    <p:cSldViewPr snapToGrid="0" showGuides="1">
      <p:cViewPr varScale="1">
        <p:scale>
          <a:sx n="128" d="100"/>
          <a:sy n="128" d="100"/>
        </p:scale>
        <p:origin x="888" y="17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3/19/24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3/19/24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48864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153370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784149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974849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12</a:t>
            </a:fld>
            <a:endParaRPr lang="en-US"/>
          </a:p>
        </p:txBody>
      </p:sp>
    </p:spTree>
    <p:extLst>
      <p:ext uri="{BB962C8B-B14F-4D97-AF65-F5344CB8AC3E}">
        <p14:creationId xmlns:p14="http://schemas.microsoft.com/office/powerpoint/2010/main" val="840805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13</a:t>
            </a:fld>
            <a:endParaRPr lang="en-US"/>
          </a:p>
        </p:txBody>
      </p:sp>
    </p:spTree>
    <p:extLst>
      <p:ext uri="{BB962C8B-B14F-4D97-AF65-F5344CB8AC3E}">
        <p14:creationId xmlns:p14="http://schemas.microsoft.com/office/powerpoint/2010/main" val="1009731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14</a:t>
            </a:fld>
            <a:endParaRPr lang="en-US"/>
          </a:p>
        </p:txBody>
      </p:sp>
    </p:spTree>
    <p:extLst>
      <p:ext uri="{BB962C8B-B14F-4D97-AF65-F5344CB8AC3E}">
        <p14:creationId xmlns:p14="http://schemas.microsoft.com/office/powerpoint/2010/main" val="1417273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32</a:t>
            </a:fld>
            <a:endParaRPr lang="en-US"/>
          </a:p>
        </p:txBody>
      </p:sp>
    </p:spTree>
    <p:extLst>
      <p:ext uri="{BB962C8B-B14F-4D97-AF65-F5344CB8AC3E}">
        <p14:creationId xmlns:p14="http://schemas.microsoft.com/office/powerpoint/2010/main" val="3940970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33</a:t>
            </a:fld>
            <a:endParaRPr lang="en-US"/>
          </a:p>
        </p:txBody>
      </p:sp>
    </p:spTree>
    <p:extLst>
      <p:ext uri="{BB962C8B-B14F-4D97-AF65-F5344CB8AC3E}">
        <p14:creationId xmlns:p14="http://schemas.microsoft.com/office/powerpoint/2010/main" val="202760946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57260" y="6321694"/>
            <a:ext cx="2409477" cy="401008"/>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03491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bssw-tutorial/hello-numerical-world"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7772308" cy="2855300"/>
          </a:xfrm>
        </p:spPr>
        <p:txBody>
          <a:bodyPr/>
          <a:lstStyle/>
          <a:p>
            <a:r>
              <a:rPr lang="en-US" dirty="0"/>
              <a:t>Anshu Dubey</a:t>
            </a:r>
          </a:p>
          <a:p>
            <a:r>
              <a:rPr lang="en-US" b="0" i="0" dirty="0">
                <a:solidFill>
                  <a:srgbClr val="111111"/>
                </a:solidFill>
                <a:effectLst/>
                <a:latin typeface="-apple-system"/>
              </a:rPr>
              <a:t>Better Scientific Software Tutorial @ ISC24</a:t>
            </a:r>
          </a:p>
          <a:p>
            <a:endParaRPr lang="en-US" dirty="0">
              <a:solidFill>
                <a:srgbClr val="111111"/>
              </a:solidFill>
              <a:latin typeface="-apple-system"/>
            </a:endParaRPr>
          </a:p>
          <a:p>
            <a:r>
              <a:rPr lang="en-US" sz="2000" dirty="0"/>
              <a:t>Contributors: Anshu Dubey (ANL), Mark C. Miller (LLNL), </a:t>
            </a:r>
            <a:r>
              <a:rPr lang="en-US" sz="2000"/>
              <a:t>Jared O’Neal</a:t>
            </a:r>
            <a:endParaRPr lang="en-US" sz="2000" dirty="0"/>
          </a:p>
        </p:txBody>
      </p:sp>
      <p:sp>
        <p:nvSpPr>
          <p:cNvPr id="5" name="Title 3">
            <a:extLst>
              <a:ext uri="{FF2B5EF4-FFF2-40B4-BE49-F238E27FC236}">
                <a16:creationId xmlns:a16="http://schemas.microsoft.com/office/drawing/2014/main" id="{7D03A5FE-AFA2-5E74-3EC3-4FF7F3A7F3B6}"/>
              </a:ext>
            </a:extLst>
          </p:cNvPr>
          <p:cNvSpPr>
            <a:spLocks noGrp="1"/>
          </p:cNvSpPr>
          <p:nvPr>
            <p:ph type="ctrTitle"/>
          </p:nvPr>
        </p:nvSpPr>
        <p:spPr>
          <a:xfrm>
            <a:off x="3177633" y="503144"/>
            <a:ext cx="8292316" cy="1030930"/>
          </a:xfrm>
        </p:spPr>
        <p:txBody>
          <a:bodyPr/>
          <a:lstStyle/>
          <a:p>
            <a:r>
              <a:rPr lang="en-US" dirty="0"/>
              <a:t>Refactoring Scientific Software</a:t>
            </a:r>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9227"/>
            <a:ext cx="11160961" cy="4422776"/>
          </a:xfrm>
        </p:spPr>
        <p:txBody>
          <a:bodyPr/>
          <a:lstStyle/>
          <a:p>
            <a:r>
              <a:rPr lang="en-US" dirty="0"/>
              <a:t>Know why you are refactoring</a:t>
            </a:r>
          </a:p>
          <a:p>
            <a:pPr lvl="1"/>
            <a:r>
              <a:rPr lang="en-US" dirty="0"/>
              <a:t>Is it necessary </a:t>
            </a:r>
          </a:p>
          <a:p>
            <a:pPr lvl="1"/>
            <a:r>
              <a:rPr lang="en-US" dirty="0"/>
              <a:t>Where should the code be after refactoring</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16" name="Content Placeholder 2">
            <a:extLst>
              <a:ext uri="{FF2B5EF4-FFF2-40B4-BE49-F238E27FC236}">
                <a16:creationId xmlns:a16="http://schemas.microsoft.com/office/drawing/2014/main" id="{FFC7FCAD-8E94-314F-B0F0-99AD91CFCBE4}"/>
              </a:ext>
            </a:extLst>
          </p:cNvPr>
          <p:cNvSpPr txBox="1">
            <a:spLocks/>
          </p:cNvSpPr>
          <p:nvPr/>
        </p:nvSpPr>
        <p:spPr bwMode="auto">
          <a:xfrm>
            <a:off x="703690" y="2559949"/>
            <a:ext cx="7886517" cy="30166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heat example version 1</a:t>
            </a:r>
          </a:p>
          <a:p>
            <a:pPr lvl="1"/>
            <a:r>
              <a:rPr lang="en-US" dirty="0"/>
              <a:t>It is necessary because</a:t>
            </a:r>
          </a:p>
          <a:p>
            <a:pPr lvl="2"/>
            <a:r>
              <a:rPr lang="en-US" dirty="0"/>
              <a:t>It is a monolithic code</a:t>
            </a:r>
          </a:p>
          <a:p>
            <a:pPr lvl="2"/>
            <a:r>
              <a:rPr lang="en-US" dirty="0"/>
              <a:t>No reusability of any part of the code</a:t>
            </a:r>
          </a:p>
          <a:p>
            <a:pPr lvl="2"/>
            <a:r>
              <a:rPr lang="en-US" dirty="0"/>
              <a:t>Devising tests is hard</a:t>
            </a:r>
          </a:p>
          <a:p>
            <a:pPr lvl="2"/>
            <a:r>
              <a:rPr lang="en-US" dirty="0"/>
              <a:t>Limited extensibility</a:t>
            </a:r>
          </a:p>
          <a:p>
            <a:pPr lvl="1"/>
            <a:r>
              <a:rPr lang="en-US" dirty="0"/>
              <a:t>Where do we want to be after refactoring</a:t>
            </a:r>
          </a:p>
          <a:p>
            <a:pPr lvl="2"/>
            <a:r>
              <a:rPr lang="en-US" dirty="0"/>
              <a:t>Closer to the second version</a:t>
            </a:r>
          </a:p>
          <a:p>
            <a:pPr lvl="2"/>
            <a:r>
              <a:rPr lang="en-US" dirty="0"/>
              <a:t>More modular, maintainable and extensible</a:t>
            </a:r>
          </a:p>
        </p:txBody>
      </p:sp>
    </p:spTree>
    <p:extLst>
      <p:ext uri="{BB962C8B-B14F-4D97-AF65-F5344CB8AC3E}">
        <p14:creationId xmlns:p14="http://schemas.microsoft.com/office/powerpoint/2010/main" val="513062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Know the scope of refactoring</a:t>
            </a:r>
          </a:p>
          <a:p>
            <a:pPr lvl="1"/>
            <a:r>
              <a:rPr lang="en-US" dirty="0"/>
              <a:t>How deep a change</a:t>
            </a:r>
          </a:p>
          <a:p>
            <a:pPr lvl="1"/>
            <a:r>
              <a:rPr lang="en-US" dirty="0"/>
              <a:t>How much code will be affected</a:t>
            </a:r>
          </a:p>
          <a:p>
            <a:r>
              <a:rPr lang="en-US" dirty="0"/>
              <a:t>In heat example</a:t>
            </a:r>
          </a:p>
          <a:p>
            <a:pPr lvl="1"/>
            <a:r>
              <a:rPr lang="en-US" dirty="0"/>
              <a:t>No capability extension</a:t>
            </a:r>
          </a:p>
          <a:p>
            <a:pPr lvl="1"/>
            <a:r>
              <a:rPr lang="en-US" dirty="0"/>
              <a:t>No performance consideration</a:t>
            </a:r>
          </a:p>
          <a:p>
            <a:pPr lvl="1"/>
            <a:r>
              <a:rPr lang="en-US" dirty="0"/>
              <a:t>Cleaner, more maintainable code</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6" name="Content Placeholder 2">
            <a:extLst>
              <a:ext uri="{FF2B5EF4-FFF2-40B4-BE49-F238E27FC236}">
                <a16:creationId xmlns:a16="http://schemas.microsoft.com/office/drawing/2014/main" id="{FF06DE31-D9D1-7F47-B3C0-6D0E91DA550C}"/>
              </a:ext>
            </a:extLst>
          </p:cNvPr>
          <p:cNvSpPr txBox="1">
            <a:spLocks/>
          </p:cNvSpPr>
          <p:nvPr/>
        </p:nvSpPr>
        <p:spPr bwMode="auto">
          <a:xfrm>
            <a:off x="5869757" y="666934"/>
            <a:ext cx="5953308" cy="52320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pPr marL="0" indent="0">
              <a:buNone/>
            </a:pPr>
            <a:endParaRPr lang="en-US" dirty="0"/>
          </a:p>
          <a:p>
            <a:pPr marL="0" indent="0">
              <a:buNone/>
            </a:pPr>
            <a:r>
              <a:rPr lang="en-US" dirty="0"/>
              <a:t>To modularize the monolithic code…</a:t>
            </a:r>
          </a:p>
          <a:p>
            <a:r>
              <a:rPr lang="en-US" dirty="0"/>
              <a:t>Separate out utilities, generalize interfaces</a:t>
            </a:r>
          </a:p>
          <a:p>
            <a:r>
              <a:rPr lang="en-US" dirty="0"/>
              <a:t>Put global definitions in a header file</a:t>
            </a:r>
          </a:p>
          <a:p>
            <a:r>
              <a:rPr lang="en-US" dirty="0"/>
              <a:t>Create a general build function</a:t>
            </a:r>
          </a:p>
          <a:p>
            <a:r>
              <a:rPr lang="en-US" dirty="0"/>
              <a:t>No new code or intrusive changes</a:t>
            </a:r>
          </a:p>
          <a:p>
            <a:pPr lvl="2"/>
            <a:endParaRPr lang="en-US" dirty="0"/>
          </a:p>
        </p:txBody>
      </p:sp>
    </p:spTree>
    <p:extLst>
      <p:ext uri="{BB962C8B-B14F-4D97-AF65-F5344CB8AC3E}">
        <p14:creationId xmlns:p14="http://schemas.microsoft.com/office/powerpoint/2010/main" val="4968749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Tree>
    <p:extLst>
      <p:ext uri="{BB962C8B-B14F-4D97-AF65-F5344CB8AC3E}">
        <p14:creationId xmlns:p14="http://schemas.microsoft.com/office/powerpoint/2010/main" val="1423201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Tree>
    <p:extLst>
      <p:ext uri="{BB962C8B-B14F-4D97-AF65-F5344CB8AC3E}">
        <p14:creationId xmlns:p14="http://schemas.microsoft.com/office/powerpoint/2010/main" val="1602079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
        <p:nvSpPr>
          <p:cNvPr id="6" name="Content Placeholder 2">
            <a:extLst>
              <a:ext uri="{FF2B5EF4-FFF2-40B4-BE49-F238E27FC236}">
                <a16:creationId xmlns:a16="http://schemas.microsoft.com/office/drawing/2014/main" id="{B16C07C3-A711-3341-A0D0-97F8B0897BD3}"/>
              </a:ext>
            </a:extLst>
          </p:cNvPr>
          <p:cNvSpPr txBox="1">
            <a:spLocks/>
          </p:cNvSpPr>
          <p:nvPr/>
        </p:nvSpPr>
        <p:spPr bwMode="auto">
          <a:xfrm>
            <a:off x="365761" y="4610637"/>
            <a:ext cx="10156278" cy="2090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endParaRPr lang="en-US" dirty="0"/>
          </a:p>
          <a:p>
            <a:pPr marL="0" indent="0" algn="ctr">
              <a:buFont typeface="Arial" charset="0"/>
              <a:buNone/>
            </a:pPr>
            <a:r>
              <a:rPr lang="en-US" dirty="0">
                <a:solidFill>
                  <a:srgbClr val="00B050"/>
                </a:solidFill>
              </a:rPr>
              <a:t>Incorporate testing overheads into refactoring cost estimates</a:t>
            </a:r>
          </a:p>
        </p:txBody>
      </p:sp>
    </p:spTree>
    <p:extLst>
      <p:ext uri="{BB962C8B-B14F-4D97-AF65-F5344CB8AC3E}">
        <p14:creationId xmlns:p14="http://schemas.microsoft.com/office/powerpoint/2010/main" val="6731553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26D6-BE43-F24E-9571-E7D5F8289BBA}"/>
              </a:ext>
            </a:extLst>
          </p:cNvPr>
          <p:cNvSpPr>
            <a:spLocks noGrp="1"/>
          </p:cNvSpPr>
          <p:nvPr>
            <p:ph type="title"/>
          </p:nvPr>
        </p:nvSpPr>
        <p:spPr/>
        <p:txBody>
          <a:bodyPr/>
          <a:lstStyle/>
          <a:p>
            <a:r>
              <a:rPr lang="en-US" dirty="0"/>
              <a:t>Exercise: </a:t>
            </a:r>
            <a:r>
              <a:rPr lang="en-US" b="0" dirty="0"/>
              <a:t>Refactoring</a:t>
            </a:r>
            <a:r>
              <a:rPr lang="en-US" dirty="0"/>
              <a:t> </a:t>
            </a:r>
            <a:r>
              <a:rPr lang="en-US" b="0" dirty="0" err="1">
                <a:latin typeface="Consolas" panose="020B0609020204030204" pitchFamily="49" charset="0"/>
                <a:cs typeface="Consolas" panose="020B0609020204030204" pitchFamily="49" charset="0"/>
                <a:hlinkClick r:id="rId2"/>
              </a:rPr>
              <a:t>bssw</a:t>
            </a:r>
            <a:r>
              <a:rPr lang="en-US" b="0" dirty="0">
                <a:latin typeface="Consolas" panose="020B0609020204030204" pitchFamily="49" charset="0"/>
                <a:cs typeface="Consolas" panose="020B0609020204030204" pitchFamily="49" charset="0"/>
                <a:hlinkClick r:id="rId2"/>
              </a:rPr>
              <a:t>-tutorial/hello-numerical-world</a:t>
            </a:r>
            <a:endParaRPr lang="en-US" b="0" dirty="0">
              <a:latin typeface="Consolas" panose="020B0609020204030204" pitchFamily="49" charset="0"/>
              <a:cs typeface="Consolas" panose="020B0609020204030204" pitchFamily="49" charset="0"/>
            </a:endParaRPr>
          </a:p>
        </p:txBody>
      </p:sp>
      <p:sp>
        <p:nvSpPr>
          <p:cNvPr id="3" name="Content Placeholder 2">
            <a:extLst>
              <a:ext uri="{FF2B5EF4-FFF2-40B4-BE49-F238E27FC236}">
                <a16:creationId xmlns:a16="http://schemas.microsoft.com/office/drawing/2014/main" id="{1F25DAE9-E8E7-5547-A182-7A6D23995DA5}"/>
              </a:ext>
            </a:extLst>
          </p:cNvPr>
          <p:cNvSpPr>
            <a:spLocks noGrp="1"/>
          </p:cNvSpPr>
          <p:nvPr>
            <p:ph idx="1"/>
          </p:nvPr>
        </p:nvSpPr>
        <p:spPr>
          <a:xfrm>
            <a:off x="409508" y="1510747"/>
            <a:ext cx="11139025" cy="2902227"/>
          </a:xfrm>
        </p:spPr>
        <p:txBody>
          <a:bodyPr>
            <a:normAutofit/>
          </a:bodyPr>
          <a:lstStyle/>
          <a:p>
            <a:pPr lvl="1"/>
            <a:endParaRPr lang="en-US" dirty="0"/>
          </a:p>
          <a:p>
            <a:pPr lvl="1"/>
            <a:endParaRPr lang="en-US" dirty="0"/>
          </a:p>
          <a:p>
            <a:r>
              <a:rPr lang="en-US" dirty="0"/>
              <a:t>I am taking the clean solution and generalizing the </a:t>
            </a:r>
            <a:r>
              <a:rPr lang="en-US" dirty="0" err="1"/>
              <a:t>update_solution</a:t>
            </a:r>
            <a:r>
              <a:rPr lang="en-US" dirty="0"/>
              <a:t> interface</a:t>
            </a:r>
          </a:p>
          <a:p>
            <a:pPr lvl="1"/>
            <a:r>
              <a:rPr lang="en-US" dirty="0"/>
              <a:t>Motivation: Do not want to change </a:t>
            </a:r>
            <a:r>
              <a:rPr lang="en-US" dirty="0" err="1"/>
              <a:t>heat.C</a:t>
            </a:r>
            <a:r>
              <a:rPr lang="en-US" dirty="0"/>
              <a:t> for adding another method</a:t>
            </a:r>
          </a:p>
          <a:p>
            <a:pPr lvl="1"/>
            <a:r>
              <a:rPr lang="en-US" dirty="0"/>
              <a:t>For this exercise we will use “</a:t>
            </a:r>
            <a:r>
              <a:rPr lang="en-US" dirty="0" err="1"/>
              <a:t>ftcs</a:t>
            </a:r>
            <a:r>
              <a:rPr lang="en-US" dirty="0"/>
              <a:t>” and “upwind15” as alternative options</a:t>
            </a:r>
          </a:p>
        </p:txBody>
      </p:sp>
    </p:spTree>
    <p:extLst>
      <p:ext uri="{BB962C8B-B14F-4D97-AF65-F5344CB8AC3E}">
        <p14:creationId xmlns:p14="http://schemas.microsoft.com/office/powerpoint/2010/main" val="2431711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A118D715-0962-0743-95A9-DFAF97E858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730" y="3099848"/>
            <a:ext cx="4720590" cy="2602189"/>
          </a:xfrm>
          <a:prstGeom prst="rect">
            <a:avLst/>
          </a:prstGeom>
        </p:spPr>
      </p:pic>
      <p:pic>
        <p:nvPicPr>
          <p:cNvPr id="12" name="Picture 11">
            <a:extLst>
              <a:ext uri="{FF2B5EF4-FFF2-40B4-BE49-F238E27FC236}">
                <a16:creationId xmlns:a16="http://schemas.microsoft.com/office/drawing/2014/main" id="{B2C0FA68-A2C4-BD4D-B6C9-1B8088DEEB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531" y="2837998"/>
            <a:ext cx="6788702" cy="3110613"/>
          </a:xfrm>
          <a:prstGeom prst="rect">
            <a:avLst/>
          </a:prstGeom>
        </p:spPr>
      </p:pic>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199730" y="1035852"/>
            <a:ext cx="5000663" cy="18787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Run ./heat </a:t>
            </a:r>
            <a:r>
              <a:rPr lang="en-US" dirty="0" err="1"/>
              <a:t>runame</a:t>
            </a:r>
            <a:r>
              <a:rPr lang="en-US" dirty="0"/>
              <a:t>=“</a:t>
            </a:r>
            <a:r>
              <a:rPr lang="en-US" dirty="0" err="1"/>
              <a:t>ftcs_results</a:t>
            </a:r>
            <a:r>
              <a:rPr lang="en-US" dirty="0"/>
              <a:t>”</a:t>
            </a:r>
          </a:p>
          <a:p>
            <a:r>
              <a:rPr lang="en-US" dirty="0"/>
              <a:t>Run </a:t>
            </a:r>
            <a:r>
              <a:rPr lang="en-US" dirty="0" err="1"/>
              <a:t>gcov</a:t>
            </a:r>
            <a:r>
              <a:rPr lang="en-US" dirty="0"/>
              <a:t> </a:t>
            </a:r>
            <a:r>
              <a:rPr lang="en-US" dirty="0" err="1"/>
              <a:t>heat.C</a:t>
            </a:r>
            <a:endParaRPr lang="en-US" dirty="0"/>
          </a:p>
          <a:p>
            <a:r>
              <a:rPr lang="en-US" dirty="0"/>
              <a:t>Examine </a:t>
            </a:r>
            <a:r>
              <a:rPr lang="en-US" dirty="0" err="1"/>
              <a:t>heat.C.gcov</a:t>
            </a:r>
            <a:endParaRPr lang="en-US" dirty="0"/>
          </a:p>
          <a:p>
            <a:endParaRPr lang="en-US" dirty="0"/>
          </a:p>
          <a:p>
            <a:pPr lvl="1"/>
            <a:endParaRPr lang="en-US" dirty="0"/>
          </a:p>
          <a:p>
            <a:pPr lvl="1"/>
            <a:endParaRPr lang="en-US" b="1" dirty="0">
              <a:solidFill>
                <a:schemeClr val="accent6">
                  <a:lumMod val="75000"/>
                </a:schemeClr>
              </a:solidFill>
            </a:endParaRPr>
          </a:p>
        </p:txBody>
      </p:sp>
      <p:sp>
        <p:nvSpPr>
          <p:cNvPr id="15" name="Content Placeholder 2">
            <a:extLst>
              <a:ext uri="{FF2B5EF4-FFF2-40B4-BE49-F238E27FC236}">
                <a16:creationId xmlns:a16="http://schemas.microsoft.com/office/drawing/2014/main" id="{F6D4692D-62D5-7C41-A0F1-C8834FE69CF0}"/>
              </a:ext>
            </a:extLst>
          </p:cNvPr>
          <p:cNvSpPr txBox="1">
            <a:spLocks/>
          </p:cNvSpPr>
          <p:nvPr/>
        </p:nvSpPr>
        <p:spPr bwMode="auto">
          <a:xfrm>
            <a:off x="5743280" y="1029766"/>
            <a:ext cx="5994953" cy="16817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dash indicates non-executable line</a:t>
            </a:r>
          </a:p>
          <a:p>
            <a:r>
              <a:rPr lang="en-US" dirty="0"/>
              <a:t>A number indicated the times the line was called</a:t>
            </a:r>
          </a:p>
          <a:p>
            <a:r>
              <a:rPr lang="en-US" dirty="0"/>
              <a:t>##### indicates line wasn’t exercised</a:t>
            </a:r>
          </a:p>
          <a:p>
            <a:pPr lvl="1"/>
            <a:endParaRPr lang="en-US" dirty="0"/>
          </a:p>
          <a:p>
            <a:pPr lvl="1"/>
            <a:endParaRPr lang="en-US" b="1" dirty="0">
              <a:solidFill>
                <a:schemeClr val="accent6">
                  <a:lumMod val="75000"/>
                </a:schemeClr>
              </a:solidFill>
            </a:endParaRPr>
          </a:p>
        </p:txBody>
      </p:sp>
      <p:sp>
        <p:nvSpPr>
          <p:cNvPr id="14" name="Title 1">
            <a:extLst>
              <a:ext uri="{FF2B5EF4-FFF2-40B4-BE49-F238E27FC236}">
                <a16:creationId xmlns:a16="http://schemas.microsoft.com/office/drawing/2014/main" id="{2F506FA7-26D4-9C48-99BC-EF935F79E651}"/>
              </a:ext>
            </a:extLst>
          </p:cNvPr>
          <p:cNvSpPr>
            <a:spLocks noGrp="1"/>
          </p:cNvSpPr>
          <p:nvPr>
            <p:ph type="title"/>
          </p:nvPr>
        </p:nvSpPr>
        <p:spPr>
          <a:xfrm>
            <a:off x="365760" y="411480"/>
            <a:ext cx="11372473" cy="914400"/>
          </a:xfrm>
        </p:spPr>
        <p:txBody>
          <a:bodyPr/>
          <a:lstStyle/>
          <a:p>
            <a:r>
              <a:rPr lang="en-US" dirty="0"/>
              <a:t>Preparing for Refactoring – check coverage</a:t>
            </a:r>
          </a:p>
        </p:txBody>
      </p:sp>
    </p:spTree>
    <p:extLst>
      <p:ext uri="{BB962C8B-B14F-4D97-AF65-F5344CB8AC3E}">
        <p14:creationId xmlns:p14="http://schemas.microsoft.com/office/powerpoint/2010/main" val="486124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94EE-67F8-3F47-B702-5C0362F4F942}"/>
              </a:ext>
            </a:extLst>
          </p:cNvPr>
          <p:cNvSpPr>
            <a:spLocks noGrp="1"/>
          </p:cNvSpPr>
          <p:nvPr>
            <p:ph type="title"/>
          </p:nvPr>
        </p:nvSpPr>
        <p:spPr/>
        <p:txBody>
          <a:bodyPr/>
          <a:lstStyle/>
          <a:p>
            <a:r>
              <a:rPr lang="en-US" dirty="0"/>
              <a:t>Preparing for Refactoring – get baselines</a:t>
            </a:r>
          </a:p>
        </p:txBody>
      </p:sp>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365760" y="1032934"/>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Call to upwind15 not exercised</a:t>
            </a:r>
          </a:p>
          <a:p>
            <a:r>
              <a:rPr lang="en-US" dirty="0"/>
              <a:t>Run ./heat </a:t>
            </a:r>
            <a:r>
              <a:rPr lang="en-US" dirty="0" err="1"/>
              <a:t>alg</a:t>
            </a:r>
            <a:r>
              <a:rPr lang="en-US" dirty="0"/>
              <a:t>=“upwind15” </a:t>
            </a:r>
            <a:r>
              <a:rPr lang="en-US" dirty="0" err="1"/>
              <a:t>runame</a:t>
            </a:r>
            <a:r>
              <a:rPr lang="en-US" dirty="0"/>
              <a:t>=“</a:t>
            </a:r>
            <a:r>
              <a:rPr lang="en-US" dirty="0" err="1"/>
              <a:t>upwind_results</a:t>
            </a:r>
            <a:endParaRPr lang="en-US" dirty="0"/>
          </a:p>
          <a:p>
            <a:pPr marL="0" indent="0">
              <a:buNone/>
            </a:pPr>
            <a:endParaRPr lang="en-US" dirty="0"/>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4" name="Picture 3" descr="A picture containing sitting, green, table, computer&#10;&#10;Description automatically generated">
            <a:extLst>
              <a:ext uri="{FF2B5EF4-FFF2-40B4-BE49-F238E27FC236}">
                <a16:creationId xmlns:a16="http://schemas.microsoft.com/office/drawing/2014/main" id="{5DA37E29-A5C2-3E4E-82BE-684D49F38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 y="1947334"/>
            <a:ext cx="9822323" cy="2358832"/>
          </a:xfrm>
          <a:prstGeom prst="rect">
            <a:avLst/>
          </a:prstGeom>
        </p:spPr>
      </p:pic>
      <p:sp>
        <p:nvSpPr>
          <p:cNvPr id="8" name="Content Placeholder 2">
            <a:extLst>
              <a:ext uri="{FF2B5EF4-FFF2-40B4-BE49-F238E27FC236}">
                <a16:creationId xmlns:a16="http://schemas.microsoft.com/office/drawing/2014/main" id="{32696C72-6800-2243-8F9D-C3CB80D7EA66}"/>
              </a:ext>
            </a:extLst>
          </p:cNvPr>
          <p:cNvSpPr txBox="1">
            <a:spLocks/>
          </p:cNvSpPr>
          <p:nvPr/>
        </p:nvSpPr>
        <p:spPr bwMode="auto">
          <a:xfrm>
            <a:off x="365760" y="4306166"/>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have baselines for </a:t>
            </a:r>
            <a:r>
              <a:rPr lang="en-US" dirty="0" err="1"/>
              <a:t>ftcs</a:t>
            </a:r>
            <a:r>
              <a:rPr lang="en-US" dirty="0"/>
              <a:t> and upwind</a:t>
            </a:r>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6" name="Picture 5" descr="A picture containing indoor, sitting, dark, front&#10;&#10;Description automatically generated">
            <a:extLst>
              <a:ext uri="{FF2B5EF4-FFF2-40B4-BE49-F238E27FC236}">
                <a16:creationId xmlns:a16="http://schemas.microsoft.com/office/drawing/2014/main" id="{EC4CE2B4-3BC3-8B47-B6B4-57C8C6CD1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 y="4763366"/>
            <a:ext cx="10618741" cy="1350934"/>
          </a:xfrm>
          <a:prstGeom prst="rect">
            <a:avLst/>
          </a:prstGeom>
        </p:spPr>
      </p:pic>
    </p:spTree>
    <p:extLst>
      <p:ext uri="{BB962C8B-B14F-4D97-AF65-F5344CB8AC3E}">
        <p14:creationId xmlns:p14="http://schemas.microsoft.com/office/powerpoint/2010/main" val="1447768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 The starting code </a:t>
            </a:r>
          </a:p>
        </p:txBody>
      </p:sp>
      <p:pic>
        <p:nvPicPr>
          <p:cNvPr id="5" name="Picture 4" descr="A screenshot of a cell phone&#10;&#10;Description automatically generated">
            <a:extLst>
              <a:ext uri="{FF2B5EF4-FFF2-40B4-BE49-F238E27FC236}">
                <a16:creationId xmlns:a16="http://schemas.microsoft.com/office/drawing/2014/main" id="{E7DC770A-DBE2-E14C-89DF-F403678E30D4}"/>
              </a:ext>
            </a:extLst>
          </p:cNvPr>
          <p:cNvPicPr>
            <a:picLocks noChangeAspect="1"/>
          </p:cNvPicPr>
          <p:nvPr/>
        </p:nvPicPr>
        <p:blipFill rotWithShape="1">
          <a:blip r:embed="rId2">
            <a:extLst>
              <a:ext uri="{28A0092B-C50C-407E-A947-70E740481C1C}">
                <a14:useLocalDpi xmlns:a14="http://schemas.microsoft.com/office/drawing/2010/main" val="0"/>
              </a:ext>
            </a:extLst>
          </a:blip>
          <a:srcRect l="1046" r="-1046"/>
          <a:stretch/>
        </p:blipFill>
        <p:spPr>
          <a:xfrm>
            <a:off x="338328" y="868680"/>
            <a:ext cx="5490104" cy="5308613"/>
          </a:xfrm>
          <a:prstGeom prst="rect">
            <a:avLst/>
          </a:prstGeom>
        </p:spPr>
      </p:pic>
      <p:sp>
        <p:nvSpPr>
          <p:cNvPr id="12" name="Content Placeholder 2">
            <a:extLst>
              <a:ext uri="{FF2B5EF4-FFF2-40B4-BE49-F238E27FC236}">
                <a16:creationId xmlns:a16="http://schemas.microsoft.com/office/drawing/2014/main" id="{62845947-6633-7549-B91C-E3D53BD2A820}"/>
              </a:ext>
            </a:extLst>
          </p:cNvPr>
          <p:cNvSpPr txBox="1">
            <a:spLocks/>
          </p:cNvSpPr>
          <p:nvPr/>
        </p:nvSpPr>
        <p:spPr bwMode="auto">
          <a:xfrm>
            <a:off x="5771031" y="2912533"/>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Interfaces are not identical</a:t>
            </a:r>
          </a:p>
          <a:p>
            <a:r>
              <a:rPr lang="en-US" dirty="0" err="1"/>
              <a:t>crankn</a:t>
            </a:r>
            <a:r>
              <a:rPr lang="en-US" dirty="0"/>
              <a:t>  has an extra argument</a:t>
            </a:r>
          </a:p>
          <a:p>
            <a:r>
              <a:rPr lang="en-US" dirty="0"/>
              <a:t>It also has an extra step in initialization</a:t>
            </a:r>
          </a:p>
          <a:p>
            <a:pPr lvl="1"/>
            <a:endParaRPr lang="en-US" dirty="0"/>
          </a:p>
          <a:p>
            <a:pPr lvl="1"/>
            <a:endParaRPr lang="en-US" b="1" dirty="0">
              <a:solidFill>
                <a:schemeClr val="accent6">
                  <a:lumMod val="75000"/>
                </a:schemeClr>
              </a:solidFill>
            </a:endParaRPr>
          </a:p>
        </p:txBody>
      </p:sp>
      <p:pic>
        <p:nvPicPr>
          <p:cNvPr id="14" name="Picture 13" descr="A close up of a logo&#10;&#10;Description automatically generated">
            <a:extLst>
              <a:ext uri="{FF2B5EF4-FFF2-40B4-BE49-F238E27FC236}">
                <a16:creationId xmlns:a16="http://schemas.microsoft.com/office/drawing/2014/main" id="{2DCE68C5-08C9-DA41-9AE1-A05B8E102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025" y="1018117"/>
            <a:ext cx="7289800" cy="977900"/>
          </a:xfrm>
          <a:prstGeom prst="rect">
            <a:avLst/>
          </a:prstGeom>
        </p:spPr>
      </p:pic>
    </p:spTree>
    <p:extLst>
      <p:ext uri="{BB962C8B-B14F-4D97-AF65-F5344CB8AC3E}">
        <p14:creationId xmlns:p14="http://schemas.microsoft.com/office/powerpoint/2010/main" val="2316625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73853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879673"/>
            <a:ext cx="11369809" cy="5293976"/>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David E. </a:t>
            </a:r>
            <a:r>
              <a:rPr lang="en-US" sz="1600" b="0" i="0" dirty="0" err="1">
                <a:solidFill>
                  <a:srgbClr val="111111"/>
                </a:solidFill>
                <a:effectLst/>
                <a:latin typeface="+mn-lt"/>
              </a:rPr>
              <a:t>Bernholdt</a:t>
            </a:r>
            <a:r>
              <a:rPr lang="en-US" sz="1600" b="0" i="0" dirty="0">
                <a:solidFill>
                  <a:srgbClr val="111111"/>
                </a:solidFill>
                <a:effectLst/>
                <a:latin typeface="+mn-lt"/>
              </a:rPr>
              <a:t>, Better Scientific Software tutorial, in ISC High Performance, Hamburg, Germany and online, 2024</a:t>
            </a:r>
          </a:p>
          <a:p>
            <a:pPr>
              <a:spcBef>
                <a:spcPts val="400"/>
              </a:spcBef>
            </a:pPr>
            <a:endParaRPr lang="en-US" sz="1600" dirty="0">
              <a:solidFill>
                <a:srgbClr val="111111"/>
              </a:solidFill>
              <a:latin typeface="+mn-lt"/>
            </a:endParaRPr>
          </a:p>
          <a:p>
            <a:pPr>
              <a:spcBef>
                <a:spcPts val="400"/>
              </a:spcBef>
            </a:pPr>
            <a:endParaRPr lang="en-US" sz="1600" b="0" i="0" dirty="0">
              <a:solidFill>
                <a:srgbClr val="111111"/>
              </a:solidFill>
              <a:effectLst/>
              <a:latin typeface="+mn-lt"/>
            </a:endParaRPr>
          </a:p>
          <a:p>
            <a:pPr marL="0" indent="0">
              <a:spcBef>
                <a:spcPts val="800"/>
              </a:spcBef>
              <a:buNone/>
            </a:pPr>
            <a:r>
              <a:rPr lang="en-US" sz="2000" b="1" dirty="0"/>
              <a:t>Acknowledgements</a:t>
            </a:r>
          </a:p>
          <a:p>
            <a:pPr>
              <a:spcBef>
                <a:spcPts val="400"/>
              </a:spcBef>
            </a:pPr>
            <a:endParaRPr lang="en-US" sz="1400" dirty="0"/>
          </a:p>
          <a:p>
            <a:pPr>
              <a:spcBef>
                <a:spcPts val="400"/>
              </a:spcBef>
            </a:pPr>
            <a:r>
              <a:rPr lang="en-US" sz="1400" dirty="0"/>
              <a:t>Material included in these presentation is derived from work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endParaRPr lang="en-US" sz="1400" dirty="0"/>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endParaRPr lang="en-US" sz="1400" dirty="0"/>
          </a:p>
          <a:p>
            <a:pPr>
              <a:spcBef>
                <a:spcPts val="400"/>
              </a:spcBef>
            </a:pPr>
            <a:endParaRPr lang="en-US" sz="1400" dirty="0"/>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2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3142693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r>
              <a:rPr lang="en-US" dirty="0"/>
              <a:t>Add null implementations of </a:t>
            </a:r>
            <a:r>
              <a:rPr lang="en-US" dirty="0" err="1"/>
              <a:t>initialize_crank</a:t>
            </a:r>
            <a:r>
              <a:rPr lang="en-US" dirty="0"/>
              <a:t> in </a:t>
            </a:r>
            <a:r>
              <a:rPr lang="en-US" dirty="0" err="1"/>
              <a:t>ftcs</a:t>
            </a:r>
            <a:r>
              <a:rPr lang="en-US" dirty="0"/>
              <a:t> and upwind15</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2738917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11" name="Picture 10">
            <a:extLst>
              <a:ext uri="{FF2B5EF4-FFF2-40B4-BE49-F238E27FC236}">
                <a16:creationId xmlns:a16="http://schemas.microsoft.com/office/drawing/2014/main" id="{12CF33BF-7DBF-FB4E-8A97-CC0DB40A6F9B}"/>
              </a:ext>
            </a:extLst>
          </p:cNvPr>
          <p:cNvPicPr>
            <a:picLocks noChangeAspect="1"/>
          </p:cNvPicPr>
          <p:nvPr/>
        </p:nvPicPr>
        <p:blipFill rotWithShape="1">
          <a:blip r:embed="rId2">
            <a:extLst>
              <a:ext uri="{28A0092B-C50C-407E-A947-70E740481C1C}">
                <a14:useLocalDpi xmlns:a14="http://schemas.microsoft.com/office/drawing/2010/main" val="0"/>
              </a:ext>
            </a:extLst>
          </a:blip>
          <a:srcRect l="333" r="-522"/>
          <a:stretch/>
        </p:blipFill>
        <p:spPr>
          <a:xfrm>
            <a:off x="475488" y="971556"/>
            <a:ext cx="7491929" cy="5091716"/>
          </a:xfrm>
          <a:prstGeom prst="rect">
            <a:avLst/>
          </a:prstGeom>
        </p:spPr>
      </p:pic>
      <p:sp>
        <p:nvSpPr>
          <p:cNvPr id="8" name="Content Placeholder 2">
            <a:extLst>
              <a:ext uri="{FF2B5EF4-FFF2-40B4-BE49-F238E27FC236}">
                <a16:creationId xmlns:a16="http://schemas.microsoft.com/office/drawing/2014/main" id="{695E2922-B9CB-D046-B17C-38C8DFE203E8}"/>
              </a:ext>
            </a:extLst>
          </p:cNvPr>
          <p:cNvSpPr txBox="1">
            <a:spLocks/>
          </p:cNvSpPr>
          <p:nvPr/>
        </p:nvSpPr>
        <p:spPr bwMode="auto">
          <a:xfrm>
            <a:off x="6837788" y="971556"/>
            <a:ext cx="4900445" cy="20978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make heat1</a:t>
            </a:r>
          </a:p>
          <a:p>
            <a:r>
              <a:rPr lang="en-US" dirty="0"/>
              <a:t>Run ./heat </a:t>
            </a:r>
            <a:r>
              <a:rPr lang="en-US" dirty="0" err="1"/>
              <a:t>runame</a:t>
            </a:r>
            <a:r>
              <a:rPr lang="en-US" dirty="0"/>
              <a:t>=“</a:t>
            </a:r>
            <a:r>
              <a:rPr lang="en-US" dirty="0" err="1"/>
              <a:t>ftcs_results</a:t>
            </a:r>
            <a:r>
              <a:rPr lang="en-US" dirty="0"/>
              <a:t>”</a:t>
            </a:r>
          </a:p>
          <a:p>
            <a:r>
              <a:rPr lang="en-US" dirty="0"/>
              <a:t>Make heat2</a:t>
            </a:r>
          </a:p>
          <a:p>
            <a:r>
              <a:rPr lang="en-US" dirty="0"/>
              <a:t>Run ./heat </a:t>
            </a:r>
            <a:r>
              <a:rPr lang="en-US" dirty="0" err="1"/>
              <a:t>runame</a:t>
            </a:r>
            <a:r>
              <a:rPr lang="en-US" dirty="0"/>
              <a:t>=“</a:t>
            </a:r>
            <a:r>
              <a:rPr lang="en-US" dirty="0" err="1"/>
              <a:t>upwind_results</a:t>
            </a:r>
            <a:r>
              <a:rPr lang="en-US" dirty="0"/>
              <a:t>”</a:t>
            </a:r>
          </a:p>
          <a:p>
            <a:r>
              <a:rPr lang="en-US" dirty="0"/>
              <a:t>Verify against baselines</a:t>
            </a:r>
          </a:p>
          <a:p>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170639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609442" y="1056324"/>
            <a:ext cx="11160961" cy="499715"/>
          </a:xfrm>
        </p:spPr>
        <p:txBody>
          <a:bodyPr/>
          <a:lstStyle/>
          <a:p>
            <a:r>
              <a:rPr lang="en-US" dirty="0"/>
              <a:t>Proportionate to the scope</a:t>
            </a:r>
          </a:p>
        </p:txBody>
      </p:sp>
      <p:sp>
        <p:nvSpPr>
          <p:cNvPr id="2" name="Title 1"/>
          <p:cNvSpPr>
            <a:spLocks noGrp="1"/>
          </p:cNvSpPr>
          <p:nvPr>
            <p:ph type="title"/>
          </p:nvPr>
        </p:nvSpPr>
        <p:spPr/>
        <p:txBody>
          <a:bodyPr/>
          <a:lstStyle/>
          <a:p>
            <a:r>
              <a:rPr lang="en-US" dirty="0"/>
              <a:t>Map from Here to There: On ramp plan</a:t>
            </a:r>
          </a:p>
        </p:txBody>
      </p:sp>
      <p:sp>
        <p:nvSpPr>
          <p:cNvPr id="11" name="TextBox 10"/>
          <p:cNvSpPr txBox="1"/>
          <p:nvPr/>
        </p:nvSpPr>
        <p:spPr>
          <a:xfrm>
            <a:off x="7569649" y="4056979"/>
            <a:ext cx="3432967" cy="1200330"/>
          </a:xfrm>
          <a:prstGeom prst="rect">
            <a:avLst/>
          </a:prstGeom>
          <a:noFill/>
        </p:spPr>
        <p:txBody>
          <a:bodyPr wrap="square" rtlCol="0">
            <a:spAutoFit/>
          </a:bodyPr>
          <a:lstStyle/>
          <a:p>
            <a:r>
              <a:rPr lang="en-US" sz="2400" b="1" dirty="0"/>
              <a:t>Invasive large-scale change in the code - Bad idea</a:t>
            </a:r>
          </a:p>
        </p:txBody>
      </p:sp>
      <p:grpSp>
        <p:nvGrpSpPr>
          <p:cNvPr id="19" name="Group 18"/>
          <p:cNvGrpSpPr/>
          <p:nvPr/>
        </p:nvGrpSpPr>
        <p:grpSpPr>
          <a:xfrm>
            <a:off x="2881234" y="1906597"/>
            <a:ext cx="1546191" cy="938906"/>
            <a:chOff x="3333750" y="2238375"/>
            <a:chExt cx="1275347" cy="877332"/>
          </a:xfrm>
        </p:grpSpPr>
        <p:sp>
          <p:nvSpPr>
            <p:cNvPr id="20" name="Right Arrow 19"/>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333750" y="2746375"/>
              <a:ext cx="1275347" cy="369332"/>
            </a:xfrm>
            <a:prstGeom prst="rect">
              <a:avLst/>
            </a:prstGeom>
            <a:noFill/>
          </p:spPr>
          <p:txBody>
            <a:bodyPr wrap="none" rtlCol="0">
              <a:spAutoFit/>
            </a:bodyPr>
            <a:lstStyle/>
            <a:p>
              <a:r>
                <a:rPr lang="en-US" dirty="0"/>
                <a:t>All at once</a:t>
              </a:r>
            </a:p>
          </p:txBody>
        </p:sp>
      </p:grpSp>
      <p:sp>
        <p:nvSpPr>
          <p:cNvPr id="23" name="TextBox 22"/>
          <p:cNvSpPr txBox="1"/>
          <p:nvPr/>
        </p:nvSpPr>
        <p:spPr>
          <a:xfrm>
            <a:off x="7461867" y="1838641"/>
            <a:ext cx="3709715" cy="830997"/>
          </a:xfrm>
          <a:prstGeom prst="rect">
            <a:avLst/>
          </a:prstGeom>
          <a:noFill/>
        </p:spPr>
        <p:txBody>
          <a:bodyPr wrap="square" rtlCol="0">
            <a:spAutoFit/>
          </a:bodyPr>
          <a:lstStyle/>
          <a:p>
            <a:r>
              <a:rPr lang="en-US" sz="2400" b="1" dirty="0"/>
              <a:t>Scattered independent changes - May be OK</a:t>
            </a:r>
          </a:p>
        </p:txBody>
      </p:sp>
      <p:grpSp>
        <p:nvGrpSpPr>
          <p:cNvPr id="18" name="Group 17"/>
          <p:cNvGrpSpPr/>
          <p:nvPr/>
        </p:nvGrpSpPr>
        <p:grpSpPr>
          <a:xfrm>
            <a:off x="3119890" y="4529724"/>
            <a:ext cx="1546192" cy="938906"/>
            <a:chOff x="3333750" y="2238375"/>
            <a:chExt cx="1275347" cy="877332"/>
          </a:xfrm>
        </p:grpSpPr>
        <p:sp>
          <p:nvSpPr>
            <p:cNvPr id="9" name="Right Arrow 8"/>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333750" y="2746375"/>
              <a:ext cx="1275347" cy="369332"/>
            </a:xfrm>
            <a:prstGeom prst="rect">
              <a:avLst/>
            </a:prstGeom>
            <a:noFill/>
          </p:spPr>
          <p:txBody>
            <a:bodyPr wrap="none" rtlCol="0">
              <a:spAutoFit/>
            </a:bodyPr>
            <a:lstStyle/>
            <a:p>
              <a:r>
                <a:rPr lang="en-US" dirty="0"/>
                <a:t>All at once</a:t>
              </a:r>
            </a:p>
          </p:txBody>
        </p:sp>
      </p:grpSp>
      <p:grpSp>
        <p:nvGrpSpPr>
          <p:cNvPr id="14" name="Group 13">
            <a:extLst>
              <a:ext uri="{FF2B5EF4-FFF2-40B4-BE49-F238E27FC236}">
                <a16:creationId xmlns:a16="http://schemas.microsoft.com/office/drawing/2014/main" id="{51A96BEA-6603-1F42-B37D-AE1F06F5649A}"/>
              </a:ext>
            </a:extLst>
          </p:cNvPr>
          <p:cNvGrpSpPr/>
          <p:nvPr/>
        </p:nvGrpSpPr>
        <p:grpSpPr>
          <a:xfrm>
            <a:off x="4624954" y="1510293"/>
            <a:ext cx="2232578" cy="1546014"/>
            <a:chOff x="4624954" y="1510293"/>
            <a:chExt cx="2232578" cy="1546014"/>
          </a:xfrm>
        </p:grpSpPr>
        <p:sp>
          <p:nvSpPr>
            <p:cNvPr id="24" name="Rectangle 23">
              <a:extLst>
                <a:ext uri="{FF2B5EF4-FFF2-40B4-BE49-F238E27FC236}">
                  <a16:creationId xmlns:a16="http://schemas.microsoft.com/office/drawing/2014/main" id="{EA7F5CDB-1DF2-6040-88DC-817DEA6FB94D}"/>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AC09F784-2801-2441-92AD-9FCF6B82C681}"/>
                </a:ext>
              </a:extLst>
            </p:cNvPr>
            <p:cNvSpPr/>
            <p:nvPr/>
          </p:nvSpPr>
          <p:spPr>
            <a:xfrm>
              <a:off x="5018657" y="2309597"/>
              <a:ext cx="489097" cy="471022"/>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0" name="Oval 29">
              <a:extLst>
                <a:ext uri="{FF2B5EF4-FFF2-40B4-BE49-F238E27FC236}">
                  <a16:creationId xmlns:a16="http://schemas.microsoft.com/office/drawing/2014/main" id="{39E01F56-318B-D04D-A189-87231547BD93}"/>
                </a:ext>
              </a:extLst>
            </p:cNvPr>
            <p:cNvSpPr/>
            <p:nvPr/>
          </p:nvSpPr>
          <p:spPr>
            <a:xfrm>
              <a:off x="5676456" y="1729861"/>
              <a:ext cx="489097" cy="47102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 name="Group 7">
            <a:extLst>
              <a:ext uri="{FF2B5EF4-FFF2-40B4-BE49-F238E27FC236}">
                <a16:creationId xmlns:a16="http://schemas.microsoft.com/office/drawing/2014/main" id="{4904E5F7-A5DA-874B-9B07-FDC4ED4738CC}"/>
              </a:ext>
            </a:extLst>
          </p:cNvPr>
          <p:cNvGrpSpPr/>
          <p:nvPr/>
        </p:nvGrpSpPr>
        <p:grpSpPr>
          <a:xfrm>
            <a:off x="4767377" y="4052661"/>
            <a:ext cx="2232578" cy="1546013"/>
            <a:chOff x="4767377" y="4052661"/>
            <a:chExt cx="2232578" cy="1546013"/>
          </a:xfrm>
        </p:grpSpPr>
        <p:sp>
          <p:nvSpPr>
            <p:cNvPr id="27" name="Rectangle 26">
              <a:extLst>
                <a:ext uri="{FF2B5EF4-FFF2-40B4-BE49-F238E27FC236}">
                  <a16:creationId xmlns:a16="http://schemas.microsoft.com/office/drawing/2014/main" id="{DB42A299-947A-B449-9092-6282EEEE4B5B}"/>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EE53242-0474-F947-A3F6-F8229F9EA0B4}"/>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1" name="Oval 30">
              <a:extLst>
                <a:ext uri="{FF2B5EF4-FFF2-40B4-BE49-F238E27FC236}">
                  <a16:creationId xmlns:a16="http://schemas.microsoft.com/office/drawing/2014/main" id="{A3E6977D-83B6-AD45-B651-0625DB1BB7E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2" name="Oval 31">
              <a:extLst>
                <a:ext uri="{FF2B5EF4-FFF2-40B4-BE49-F238E27FC236}">
                  <a16:creationId xmlns:a16="http://schemas.microsoft.com/office/drawing/2014/main" id="{01CB49B5-CDCD-E149-BE7D-4D7650C48A47}"/>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1" name="Group 50">
            <a:extLst>
              <a:ext uri="{FF2B5EF4-FFF2-40B4-BE49-F238E27FC236}">
                <a16:creationId xmlns:a16="http://schemas.microsoft.com/office/drawing/2014/main" id="{1E041940-7B13-FC43-8B18-2E02BDEA80DE}"/>
              </a:ext>
            </a:extLst>
          </p:cNvPr>
          <p:cNvGrpSpPr/>
          <p:nvPr/>
        </p:nvGrpSpPr>
        <p:grpSpPr>
          <a:xfrm>
            <a:off x="584950" y="1510293"/>
            <a:ext cx="2232578" cy="1546014"/>
            <a:chOff x="4624954" y="1510293"/>
            <a:chExt cx="2232578" cy="1546014"/>
          </a:xfrm>
        </p:grpSpPr>
        <p:sp>
          <p:nvSpPr>
            <p:cNvPr id="52" name="Rectangle 51">
              <a:extLst>
                <a:ext uri="{FF2B5EF4-FFF2-40B4-BE49-F238E27FC236}">
                  <a16:creationId xmlns:a16="http://schemas.microsoft.com/office/drawing/2014/main" id="{FF08583C-ACF4-1446-B2C8-0FE1380BB8CF}"/>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D0C05DAE-1B71-A84E-914E-FAF400737D75}"/>
                </a:ext>
              </a:extLst>
            </p:cNvPr>
            <p:cNvSpPr/>
            <p:nvPr/>
          </p:nvSpPr>
          <p:spPr>
            <a:xfrm>
              <a:off x="5018657" y="2309597"/>
              <a:ext cx="489097" cy="471022"/>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4" name="Oval 53">
              <a:extLst>
                <a:ext uri="{FF2B5EF4-FFF2-40B4-BE49-F238E27FC236}">
                  <a16:creationId xmlns:a16="http://schemas.microsoft.com/office/drawing/2014/main" id="{AB46AF1D-4F37-A24F-B85F-DBD4C63FD04D}"/>
                </a:ext>
              </a:extLst>
            </p:cNvPr>
            <p:cNvSpPr/>
            <p:nvPr/>
          </p:nvSpPr>
          <p:spPr>
            <a:xfrm>
              <a:off x="5676456" y="1729861"/>
              <a:ext cx="489097" cy="471022"/>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FA6D909D-72D8-C147-9192-2B889083FC47}"/>
              </a:ext>
            </a:extLst>
          </p:cNvPr>
          <p:cNvGrpSpPr/>
          <p:nvPr/>
        </p:nvGrpSpPr>
        <p:grpSpPr>
          <a:xfrm>
            <a:off x="590325" y="4052661"/>
            <a:ext cx="2232578" cy="1546013"/>
            <a:chOff x="4767377" y="4052661"/>
            <a:chExt cx="2232578" cy="1546013"/>
          </a:xfrm>
        </p:grpSpPr>
        <p:sp>
          <p:nvSpPr>
            <p:cNvPr id="56" name="Rectangle 55">
              <a:extLst>
                <a:ext uri="{FF2B5EF4-FFF2-40B4-BE49-F238E27FC236}">
                  <a16:creationId xmlns:a16="http://schemas.microsoft.com/office/drawing/2014/main" id="{4B06C4EF-BF41-1945-A384-3FA5DF837FBE}"/>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80FC8D1-EC4D-DA4E-9A79-2598FDDAAF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8" name="Oval 57">
              <a:extLst>
                <a:ext uri="{FF2B5EF4-FFF2-40B4-BE49-F238E27FC236}">
                  <a16:creationId xmlns:a16="http://schemas.microsoft.com/office/drawing/2014/main" id="{D5D13BE0-0A7B-0A41-9236-A0A69797554E}"/>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9" name="Oval 58">
              <a:extLst>
                <a:ext uri="{FF2B5EF4-FFF2-40B4-BE49-F238E27FC236}">
                  <a16:creationId xmlns:a16="http://schemas.microsoft.com/office/drawing/2014/main" id="{1AC44ADC-F2C7-5E4F-9BF5-BFC512F633D2}"/>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1782763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5" name="Group 4">
            <a:extLst>
              <a:ext uri="{FF2B5EF4-FFF2-40B4-BE49-F238E27FC236}">
                <a16:creationId xmlns:a16="http://schemas.microsoft.com/office/drawing/2014/main" id="{E99FEBBA-E527-F74C-A601-B3D599C0FE73}"/>
              </a:ext>
            </a:extLst>
          </p:cNvPr>
          <p:cNvGrpSpPr/>
          <p:nvPr/>
        </p:nvGrpSpPr>
        <p:grpSpPr>
          <a:xfrm>
            <a:off x="330872" y="1011799"/>
            <a:ext cx="4861598" cy="4875357"/>
            <a:chOff x="330872" y="1011799"/>
            <a:chExt cx="4861598" cy="4875357"/>
          </a:xfrm>
        </p:grpSpPr>
        <p:sp>
          <p:nvSpPr>
            <p:cNvPr id="44" name="TextBox 43">
              <a:extLst>
                <a:ext uri="{FF2B5EF4-FFF2-40B4-BE49-F238E27FC236}">
                  <a16:creationId xmlns:a16="http://schemas.microsoft.com/office/drawing/2014/main" id="{3CCAD567-96F6-E14C-BC53-5BB7D951BB5F}"/>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34" name="Group 33">
              <a:extLst>
                <a:ext uri="{FF2B5EF4-FFF2-40B4-BE49-F238E27FC236}">
                  <a16:creationId xmlns:a16="http://schemas.microsoft.com/office/drawing/2014/main" id="{2575A895-781C-784E-A42C-2232CE2EAEDF}"/>
                </a:ext>
              </a:extLst>
            </p:cNvPr>
            <p:cNvGrpSpPr/>
            <p:nvPr/>
          </p:nvGrpSpPr>
          <p:grpSpPr>
            <a:xfrm>
              <a:off x="330872" y="1014434"/>
              <a:ext cx="2232578" cy="1546013"/>
              <a:chOff x="4767377" y="4052661"/>
              <a:chExt cx="2232578" cy="1546013"/>
            </a:xfrm>
          </p:grpSpPr>
          <p:sp>
            <p:nvSpPr>
              <p:cNvPr id="36" name="Rectangle 35">
                <a:extLst>
                  <a:ext uri="{FF2B5EF4-FFF2-40B4-BE49-F238E27FC236}">
                    <a16:creationId xmlns:a16="http://schemas.microsoft.com/office/drawing/2014/main" id="{A1300D8A-1248-9C4A-A09A-39EB4A41B1D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F36A626-DB75-1C4F-94BF-DA4E29E4BB9D}"/>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85" name="TextBox 84">
              <a:extLst>
                <a:ext uri="{FF2B5EF4-FFF2-40B4-BE49-F238E27FC236}">
                  <a16:creationId xmlns:a16="http://schemas.microsoft.com/office/drawing/2014/main" id="{44175779-B94B-5B41-A337-3E1F9C29F177}"/>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6" name="TextBox 85">
              <a:extLst>
                <a:ext uri="{FF2B5EF4-FFF2-40B4-BE49-F238E27FC236}">
                  <a16:creationId xmlns:a16="http://schemas.microsoft.com/office/drawing/2014/main" id="{EEF65665-6394-BE44-90BC-E3954CD445BD}"/>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87" name="Group 86">
              <a:extLst>
                <a:ext uri="{FF2B5EF4-FFF2-40B4-BE49-F238E27FC236}">
                  <a16:creationId xmlns:a16="http://schemas.microsoft.com/office/drawing/2014/main" id="{0F6444A8-C0CB-204F-9793-95E921A1CA20}"/>
                </a:ext>
              </a:extLst>
            </p:cNvPr>
            <p:cNvGrpSpPr/>
            <p:nvPr/>
          </p:nvGrpSpPr>
          <p:grpSpPr>
            <a:xfrm>
              <a:off x="2704289" y="1011799"/>
              <a:ext cx="2232578" cy="1546013"/>
              <a:chOff x="4767377" y="4052661"/>
              <a:chExt cx="2232578" cy="1546013"/>
            </a:xfrm>
          </p:grpSpPr>
          <p:sp>
            <p:nvSpPr>
              <p:cNvPr id="94" name="Rectangle 93">
                <a:extLst>
                  <a:ext uri="{FF2B5EF4-FFF2-40B4-BE49-F238E27FC236}">
                    <a16:creationId xmlns:a16="http://schemas.microsoft.com/office/drawing/2014/main" id="{D2FAB04C-C503-624C-A6B5-D5BA2AE4B85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4BF8B8AD-D9D5-F649-A6E4-52E6EDBD1CF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6" name="Group 105">
              <a:extLst>
                <a:ext uri="{FF2B5EF4-FFF2-40B4-BE49-F238E27FC236}">
                  <a16:creationId xmlns:a16="http://schemas.microsoft.com/office/drawing/2014/main" id="{06FFA82E-F68A-8B4E-A243-62C8B6AFBFEB}"/>
                </a:ext>
              </a:extLst>
            </p:cNvPr>
            <p:cNvGrpSpPr/>
            <p:nvPr/>
          </p:nvGrpSpPr>
          <p:grpSpPr>
            <a:xfrm>
              <a:off x="330872" y="2658451"/>
              <a:ext cx="2232578" cy="1546013"/>
              <a:chOff x="4767377" y="4052661"/>
              <a:chExt cx="2232578" cy="1546013"/>
            </a:xfrm>
          </p:grpSpPr>
          <p:sp>
            <p:nvSpPr>
              <p:cNvPr id="107" name="Rectangle 106">
                <a:extLst>
                  <a:ext uri="{FF2B5EF4-FFF2-40B4-BE49-F238E27FC236}">
                    <a16:creationId xmlns:a16="http://schemas.microsoft.com/office/drawing/2014/main" id="{FE1AEE75-28F6-9F42-BBBE-39429D6D0878}"/>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2F929B1F-C7D9-F743-86C7-CC75408B5C43}"/>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1" name="Group 110">
              <a:extLst>
                <a:ext uri="{FF2B5EF4-FFF2-40B4-BE49-F238E27FC236}">
                  <a16:creationId xmlns:a16="http://schemas.microsoft.com/office/drawing/2014/main" id="{B41EEB45-A66F-3D4E-A03D-B25701673110}"/>
                </a:ext>
              </a:extLst>
            </p:cNvPr>
            <p:cNvGrpSpPr/>
            <p:nvPr/>
          </p:nvGrpSpPr>
          <p:grpSpPr>
            <a:xfrm>
              <a:off x="2704289" y="2693096"/>
              <a:ext cx="2232578" cy="1546013"/>
              <a:chOff x="4767377" y="4052661"/>
              <a:chExt cx="2232578" cy="1546013"/>
            </a:xfrm>
          </p:grpSpPr>
          <p:sp>
            <p:nvSpPr>
              <p:cNvPr id="112" name="Rectangle 111">
                <a:extLst>
                  <a:ext uri="{FF2B5EF4-FFF2-40B4-BE49-F238E27FC236}">
                    <a16:creationId xmlns:a16="http://schemas.microsoft.com/office/drawing/2014/main" id="{5D6E4FE2-6ED5-714C-9859-24E98751D13F}"/>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E9BCBF99-D35D-0143-841B-C3447C662BF5}"/>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9" name="Group 118">
              <a:extLst>
                <a:ext uri="{FF2B5EF4-FFF2-40B4-BE49-F238E27FC236}">
                  <a16:creationId xmlns:a16="http://schemas.microsoft.com/office/drawing/2014/main" id="{17035DD1-A510-3C40-B2B1-9552D68550B8}"/>
                </a:ext>
              </a:extLst>
            </p:cNvPr>
            <p:cNvGrpSpPr/>
            <p:nvPr/>
          </p:nvGrpSpPr>
          <p:grpSpPr>
            <a:xfrm>
              <a:off x="330872" y="4341143"/>
              <a:ext cx="2232578" cy="1546013"/>
              <a:chOff x="4767377" y="4052661"/>
              <a:chExt cx="2232578" cy="1546013"/>
            </a:xfrm>
          </p:grpSpPr>
          <p:sp>
            <p:nvSpPr>
              <p:cNvPr id="120" name="Rectangle 119">
                <a:extLst>
                  <a:ext uri="{FF2B5EF4-FFF2-40B4-BE49-F238E27FC236}">
                    <a16:creationId xmlns:a16="http://schemas.microsoft.com/office/drawing/2014/main" id="{00D4BBAB-741D-584C-A1BB-5C35EABE21C1}"/>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FB370AA6-EAF1-E747-BD71-4404904C6C40}"/>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22" name="Group 121">
              <a:extLst>
                <a:ext uri="{FF2B5EF4-FFF2-40B4-BE49-F238E27FC236}">
                  <a16:creationId xmlns:a16="http://schemas.microsoft.com/office/drawing/2014/main" id="{8677C9D3-E045-E248-A59F-BE4200FCB55D}"/>
                </a:ext>
              </a:extLst>
            </p:cNvPr>
            <p:cNvGrpSpPr/>
            <p:nvPr/>
          </p:nvGrpSpPr>
          <p:grpSpPr>
            <a:xfrm>
              <a:off x="2711997" y="4341143"/>
              <a:ext cx="2232578" cy="1546013"/>
              <a:chOff x="4767377" y="4052661"/>
              <a:chExt cx="2232578" cy="1546013"/>
            </a:xfrm>
          </p:grpSpPr>
          <p:sp>
            <p:nvSpPr>
              <p:cNvPr id="123" name="Rectangle 122">
                <a:extLst>
                  <a:ext uri="{FF2B5EF4-FFF2-40B4-BE49-F238E27FC236}">
                    <a16:creationId xmlns:a16="http://schemas.microsoft.com/office/drawing/2014/main" id="{D55A04F1-E4B3-D548-81D1-E318B92EF23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BCD37C5B-20C1-3446-85FE-689B5FC859B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1575474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9930335" y="2407266"/>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96" name="Group 95">
            <a:extLst>
              <a:ext uri="{FF2B5EF4-FFF2-40B4-BE49-F238E27FC236}">
                <a16:creationId xmlns:a16="http://schemas.microsoft.com/office/drawing/2014/main" id="{3FFFCBD3-6BD9-C94D-8DF6-7925903B29E1}"/>
              </a:ext>
            </a:extLst>
          </p:cNvPr>
          <p:cNvGrpSpPr/>
          <p:nvPr/>
        </p:nvGrpSpPr>
        <p:grpSpPr>
          <a:xfrm>
            <a:off x="8401554" y="1178283"/>
            <a:ext cx="2232578" cy="1546013"/>
            <a:chOff x="4767377" y="4052661"/>
            <a:chExt cx="2232578" cy="1546013"/>
          </a:xfrm>
        </p:grpSpPr>
        <p:sp>
          <p:nvSpPr>
            <p:cNvPr id="97" name="Rectangle 96">
              <a:extLst>
                <a:ext uri="{FF2B5EF4-FFF2-40B4-BE49-F238E27FC236}">
                  <a16:creationId xmlns:a16="http://schemas.microsoft.com/office/drawing/2014/main" id="{23C12D5B-C197-1148-BAC6-5F437EBF6E8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57669A2-261F-A046-9F8A-3DDB47376138}"/>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9" name="Oval 98">
              <a:extLst>
                <a:ext uri="{FF2B5EF4-FFF2-40B4-BE49-F238E27FC236}">
                  <a16:creationId xmlns:a16="http://schemas.microsoft.com/office/drawing/2014/main" id="{7E5532A7-3881-3D43-A58B-0EB3C96899E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0" name="Group 99">
            <a:extLst>
              <a:ext uri="{FF2B5EF4-FFF2-40B4-BE49-F238E27FC236}">
                <a16:creationId xmlns:a16="http://schemas.microsoft.com/office/drawing/2014/main" id="{E4953E90-1472-7F4D-8556-650F956B07B6}"/>
              </a:ext>
            </a:extLst>
          </p:cNvPr>
          <p:cNvGrpSpPr/>
          <p:nvPr/>
        </p:nvGrpSpPr>
        <p:grpSpPr>
          <a:xfrm>
            <a:off x="8363242" y="2916937"/>
            <a:ext cx="2232578" cy="1546013"/>
            <a:chOff x="4767377" y="4052661"/>
            <a:chExt cx="2232578" cy="1546013"/>
          </a:xfrm>
        </p:grpSpPr>
        <p:sp>
          <p:nvSpPr>
            <p:cNvPr id="101" name="Rectangle 100">
              <a:extLst>
                <a:ext uri="{FF2B5EF4-FFF2-40B4-BE49-F238E27FC236}">
                  <a16:creationId xmlns:a16="http://schemas.microsoft.com/office/drawing/2014/main" id="{48FA496E-B055-DD49-BA99-16914DA1ED8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BF1F265-ACA9-8B45-911D-0A474DDF8F16}"/>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3" name="Oval 102">
              <a:extLst>
                <a:ext uri="{FF2B5EF4-FFF2-40B4-BE49-F238E27FC236}">
                  <a16:creationId xmlns:a16="http://schemas.microsoft.com/office/drawing/2014/main" id="{81BBC1FA-FEE8-8346-8BA8-00753F89C210}"/>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4" name="Oval 103">
              <a:extLst>
                <a:ext uri="{FF2B5EF4-FFF2-40B4-BE49-F238E27FC236}">
                  <a16:creationId xmlns:a16="http://schemas.microsoft.com/office/drawing/2014/main" id="{E56C2C09-F9C5-8E47-9070-7F08E90DBFD1}"/>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105" name="Content Placeholder 2">
            <a:extLst>
              <a:ext uri="{FF2B5EF4-FFF2-40B4-BE49-F238E27FC236}">
                <a16:creationId xmlns:a16="http://schemas.microsoft.com/office/drawing/2014/main" id="{FE46BDAE-EEBC-AD4D-AE63-4306F660D45D}"/>
              </a:ext>
            </a:extLst>
          </p:cNvPr>
          <p:cNvSpPr txBox="1">
            <a:spLocks/>
          </p:cNvSpPr>
          <p:nvPr/>
        </p:nvSpPr>
        <p:spPr bwMode="auto">
          <a:xfrm>
            <a:off x="8144927" y="4538656"/>
            <a:ext cx="3285073" cy="13049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One by one turn on more than one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43" name="Group 42">
            <a:extLst>
              <a:ext uri="{FF2B5EF4-FFF2-40B4-BE49-F238E27FC236}">
                <a16:creationId xmlns:a16="http://schemas.microsoft.com/office/drawing/2014/main" id="{54003A27-DDDF-E548-8A53-E7B0D95E74EF}"/>
              </a:ext>
            </a:extLst>
          </p:cNvPr>
          <p:cNvGrpSpPr/>
          <p:nvPr/>
        </p:nvGrpSpPr>
        <p:grpSpPr>
          <a:xfrm>
            <a:off x="330872" y="1011799"/>
            <a:ext cx="4861598" cy="4875357"/>
            <a:chOff x="330872" y="1011799"/>
            <a:chExt cx="4861598" cy="4875357"/>
          </a:xfrm>
        </p:grpSpPr>
        <p:sp>
          <p:nvSpPr>
            <p:cNvPr id="46" name="TextBox 45">
              <a:extLst>
                <a:ext uri="{FF2B5EF4-FFF2-40B4-BE49-F238E27FC236}">
                  <a16:creationId xmlns:a16="http://schemas.microsoft.com/office/drawing/2014/main" id="{D97A63E4-6057-2A48-8789-EC5E025F3FB5}"/>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0" name="Group 49">
              <a:extLst>
                <a:ext uri="{FF2B5EF4-FFF2-40B4-BE49-F238E27FC236}">
                  <a16:creationId xmlns:a16="http://schemas.microsoft.com/office/drawing/2014/main" id="{1C8477BC-9C0C-2A40-919F-DD93C31D146F}"/>
                </a:ext>
              </a:extLst>
            </p:cNvPr>
            <p:cNvGrpSpPr/>
            <p:nvPr/>
          </p:nvGrpSpPr>
          <p:grpSpPr>
            <a:xfrm>
              <a:off x="330872" y="1014434"/>
              <a:ext cx="2232578" cy="1546013"/>
              <a:chOff x="4767377" y="4052661"/>
              <a:chExt cx="2232578" cy="1546013"/>
            </a:xfrm>
          </p:grpSpPr>
          <p:sp>
            <p:nvSpPr>
              <p:cNvPr id="71" name="Rectangle 70">
                <a:extLst>
                  <a:ext uri="{FF2B5EF4-FFF2-40B4-BE49-F238E27FC236}">
                    <a16:creationId xmlns:a16="http://schemas.microsoft.com/office/drawing/2014/main" id="{2BE4E0C1-853C-A34A-9CBF-4193C72EDA9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BC203B07-8331-5646-B851-516E939E8DF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51" name="TextBox 50">
              <a:extLst>
                <a:ext uri="{FF2B5EF4-FFF2-40B4-BE49-F238E27FC236}">
                  <a16:creationId xmlns:a16="http://schemas.microsoft.com/office/drawing/2014/main" id="{5BF905EE-E613-1F42-B059-9D980E9CB5EC}"/>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2" name="TextBox 51">
              <a:extLst>
                <a:ext uri="{FF2B5EF4-FFF2-40B4-BE49-F238E27FC236}">
                  <a16:creationId xmlns:a16="http://schemas.microsoft.com/office/drawing/2014/main" id="{93A9F5C7-B1D4-AD45-AD27-CF364B227834}"/>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3" name="Group 52">
              <a:extLst>
                <a:ext uri="{FF2B5EF4-FFF2-40B4-BE49-F238E27FC236}">
                  <a16:creationId xmlns:a16="http://schemas.microsoft.com/office/drawing/2014/main" id="{01C646EF-E8F6-1F4B-B754-867819238F38}"/>
                </a:ext>
              </a:extLst>
            </p:cNvPr>
            <p:cNvGrpSpPr/>
            <p:nvPr/>
          </p:nvGrpSpPr>
          <p:grpSpPr>
            <a:xfrm>
              <a:off x="2704289" y="1011799"/>
              <a:ext cx="2232578" cy="1546013"/>
              <a:chOff x="4767377" y="4052661"/>
              <a:chExt cx="2232578" cy="1546013"/>
            </a:xfrm>
          </p:grpSpPr>
          <p:sp>
            <p:nvSpPr>
              <p:cNvPr id="69" name="Rectangle 68">
                <a:extLst>
                  <a:ext uri="{FF2B5EF4-FFF2-40B4-BE49-F238E27FC236}">
                    <a16:creationId xmlns:a16="http://schemas.microsoft.com/office/drawing/2014/main" id="{7CC9A3BE-F3A7-2448-A3EE-5AD3BB78F5A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46C6CA3A-9CC6-F142-B100-154221D323D2}"/>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4791B321-79CA-9343-B1A4-37A21EA8D4F0}"/>
                </a:ext>
              </a:extLst>
            </p:cNvPr>
            <p:cNvGrpSpPr/>
            <p:nvPr/>
          </p:nvGrpSpPr>
          <p:grpSpPr>
            <a:xfrm>
              <a:off x="330872" y="2658451"/>
              <a:ext cx="2232578" cy="1546013"/>
              <a:chOff x="4767377" y="4052661"/>
              <a:chExt cx="2232578" cy="1546013"/>
            </a:xfrm>
          </p:grpSpPr>
          <p:sp>
            <p:nvSpPr>
              <p:cNvPr id="67" name="Rectangle 66">
                <a:extLst>
                  <a:ext uri="{FF2B5EF4-FFF2-40B4-BE49-F238E27FC236}">
                    <a16:creationId xmlns:a16="http://schemas.microsoft.com/office/drawing/2014/main" id="{0674EF68-04C4-C741-A82E-EAA14F5128AD}"/>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81D6E716-83A9-F74C-BBE5-D259C724C80A}"/>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6" name="Group 55">
              <a:extLst>
                <a:ext uri="{FF2B5EF4-FFF2-40B4-BE49-F238E27FC236}">
                  <a16:creationId xmlns:a16="http://schemas.microsoft.com/office/drawing/2014/main" id="{C1DBD27E-C54E-6C48-BB99-6AEC4BEE41E3}"/>
                </a:ext>
              </a:extLst>
            </p:cNvPr>
            <p:cNvGrpSpPr/>
            <p:nvPr/>
          </p:nvGrpSpPr>
          <p:grpSpPr>
            <a:xfrm>
              <a:off x="2704289" y="2693096"/>
              <a:ext cx="2232578" cy="1546013"/>
              <a:chOff x="4767377" y="4052661"/>
              <a:chExt cx="2232578" cy="1546013"/>
            </a:xfrm>
          </p:grpSpPr>
          <p:sp>
            <p:nvSpPr>
              <p:cNvPr id="65" name="Rectangle 64">
                <a:extLst>
                  <a:ext uri="{FF2B5EF4-FFF2-40B4-BE49-F238E27FC236}">
                    <a16:creationId xmlns:a16="http://schemas.microsoft.com/office/drawing/2014/main" id="{A19339BB-B5F5-E541-9DB0-EB73CB8778B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176D9A16-2585-2742-8286-F221E06A3ABA}"/>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7" name="Group 56">
              <a:extLst>
                <a:ext uri="{FF2B5EF4-FFF2-40B4-BE49-F238E27FC236}">
                  <a16:creationId xmlns:a16="http://schemas.microsoft.com/office/drawing/2014/main" id="{F79416F0-A9CE-EC4D-A066-8C1C9641E8BF}"/>
                </a:ext>
              </a:extLst>
            </p:cNvPr>
            <p:cNvGrpSpPr/>
            <p:nvPr/>
          </p:nvGrpSpPr>
          <p:grpSpPr>
            <a:xfrm>
              <a:off x="330872" y="4341143"/>
              <a:ext cx="2232578" cy="1546013"/>
              <a:chOff x="4767377" y="4052661"/>
              <a:chExt cx="2232578" cy="1546013"/>
            </a:xfrm>
          </p:grpSpPr>
          <p:sp>
            <p:nvSpPr>
              <p:cNvPr id="62" name="Rectangle 61">
                <a:extLst>
                  <a:ext uri="{FF2B5EF4-FFF2-40B4-BE49-F238E27FC236}">
                    <a16:creationId xmlns:a16="http://schemas.microsoft.com/office/drawing/2014/main" id="{52D4B449-664D-8248-88BA-24F140335C7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CD13903-8A0A-8348-AD18-041DAB1D7D5A}"/>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8" name="Group 57">
              <a:extLst>
                <a:ext uri="{FF2B5EF4-FFF2-40B4-BE49-F238E27FC236}">
                  <a16:creationId xmlns:a16="http://schemas.microsoft.com/office/drawing/2014/main" id="{4B3A3E0D-8948-C14B-8F42-628672D29487}"/>
                </a:ext>
              </a:extLst>
            </p:cNvPr>
            <p:cNvGrpSpPr/>
            <p:nvPr/>
          </p:nvGrpSpPr>
          <p:grpSpPr>
            <a:xfrm>
              <a:off x="2711997" y="4341143"/>
              <a:ext cx="2232578" cy="1546013"/>
              <a:chOff x="4767377" y="4052661"/>
              <a:chExt cx="2232578" cy="1546013"/>
            </a:xfrm>
          </p:grpSpPr>
          <p:sp>
            <p:nvSpPr>
              <p:cNvPr id="60" name="Rectangle 59">
                <a:extLst>
                  <a:ext uri="{FF2B5EF4-FFF2-40B4-BE49-F238E27FC236}">
                    <a16:creationId xmlns:a16="http://schemas.microsoft.com/office/drawing/2014/main" id="{2052369E-D5F3-F748-B8E0-A1A53D84FF24}"/>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AFB5AC9B-EC3E-0A48-AC6A-D495E98B5EBE}"/>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30607282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288740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39" name="Rectangle 38">
            <a:extLst>
              <a:ext uri="{FF2B5EF4-FFF2-40B4-BE49-F238E27FC236}">
                <a16:creationId xmlns:a16="http://schemas.microsoft.com/office/drawing/2014/main" id="{1A0684AF-2511-514C-91BA-BD8A46356612}"/>
              </a:ext>
            </a:extLst>
          </p:cNvPr>
          <p:cNvSpPr/>
          <p:nvPr/>
        </p:nvSpPr>
        <p:spPr>
          <a:xfrm>
            <a:off x="2840161" y="946345"/>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32611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261261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6899746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Tree>
    <p:extLst>
      <p:ext uri="{BB962C8B-B14F-4D97-AF65-F5344CB8AC3E}">
        <p14:creationId xmlns:p14="http://schemas.microsoft.com/office/powerpoint/2010/main" val="11657086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0133630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3" name="Group 72">
            <a:extLst>
              <a:ext uri="{FF2B5EF4-FFF2-40B4-BE49-F238E27FC236}">
                <a16:creationId xmlns:a16="http://schemas.microsoft.com/office/drawing/2014/main" id="{2900BE9A-222C-F34F-85D2-40911B1A0472}"/>
              </a:ext>
            </a:extLst>
          </p:cNvPr>
          <p:cNvGrpSpPr/>
          <p:nvPr/>
        </p:nvGrpSpPr>
        <p:grpSpPr>
          <a:xfrm>
            <a:off x="392551" y="4375961"/>
            <a:ext cx="2232578" cy="1546013"/>
            <a:chOff x="4767377" y="4052661"/>
            <a:chExt cx="2232578" cy="1546013"/>
          </a:xfrm>
        </p:grpSpPr>
        <p:sp>
          <p:nvSpPr>
            <p:cNvPr id="74" name="Rectangle 73">
              <a:extLst>
                <a:ext uri="{FF2B5EF4-FFF2-40B4-BE49-F238E27FC236}">
                  <a16:creationId xmlns:a16="http://schemas.microsoft.com/office/drawing/2014/main" id="{F4811ECF-3823-ED44-AEA5-2371CA47DA0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086F7AE-DE56-A44C-A088-40C3EDD3B107}"/>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6" name="Oval 75">
              <a:extLst>
                <a:ext uri="{FF2B5EF4-FFF2-40B4-BE49-F238E27FC236}">
                  <a16:creationId xmlns:a16="http://schemas.microsoft.com/office/drawing/2014/main" id="{EE7C5E8D-1487-0A48-97B0-36ED785B271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7" name="Oval 76">
              <a:extLst>
                <a:ext uri="{FF2B5EF4-FFF2-40B4-BE49-F238E27FC236}">
                  <a16:creationId xmlns:a16="http://schemas.microsoft.com/office/drawing/2014/main" id="{EC92B467-1749-3A4F-A91D-25A18BEFC8FA}"/>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8" name="Group 77">
            <a:extLst>
              <a:ext uri="{FF2B5EF4-FFF2-40B4-BE49-F238E27FC236}">
                <a16:creationId xmlns:a16="http://schemas.microsoft.com/office/drawing/2014/main" id="{44050444-3705-5D4C-ABA7-D11D5D6F7897}"/>
              </a:ext>
            </a:extLst>
          </p:cNvPr>
          <p:cNvGrpSpPr/>
          <p:nvPr/>
        </p:nvGrpSpPr>
        <p:grpSpPr>
          <a:xfrm>
            <a:off x="2801849" y="4379090"/>
            <a:ext cx="2232578" cy="1546013"/>
            <a:chOff x="4767377" y="4052661"/>
            <a:chExt cx="2232578" cy="1546013"/>
          </a:xfrm>
        </p:grpSpPr>
        <p:sp>
          <p:nvSpPr>
            <p:cNvPr id="79" name="Rectangle 78">
              <a:extLst>
                <a:ext uri="{FF2B5EF4-FFF2-40B4-BE49-F238E27FC236}">
                  <a16:creationId xmlns:a16="http://schemas.microsoft.com/office/drawing/2014/main" id="{B4225D62-651C-E042-9457-5FC58B68BF7D}"/>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8DE3E7A2-A59C-EF4D-A8F1-2F809E1812BD}"/>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4" name="Group 83">
            <a:extLst>
              <a:ext uri="{FF2B5EF4-FFF2-40B4-BE49-F238E27FC236}">
                <a16:creationId xmlns:a16="http://schemas.microsoft.com/office/drawing/2014/main" id="{84EDE78D-1420-644A-A249-B51C18E3444E}"/>
              </a:ext>
            </a:extLst>
          </p:cNvPr>
          <p:cNvGrpSpPr/>
          <p:nvPr/>
        </p:nvGrpSpPr>
        <p:grpSpPr>
          <a:xfrm>
            <a:off x="5247686" y="4379090"/>
            <a:ext cx="2232578" cy="1546013"/>
            <a:chOff x="4767377" y="4052661"/>
            <a:chExt cx="2232578" cy="1546013"/>
          </a:xfrm>
        </p:grpSpPr>
        <p:sp>
          <p:nvSpPr>
            <p:cNvPr id="85" name="Rectangle 84">
              <a:extLst>
                <a:ext uri="{FF2B5EF4-FFF2-40B4-BE49-F238E27FC236}">
                  <a16:creationId xmlns:a16="http://schemas.microsoft.com/office/drawing/2014/main" id="{CCFB8E6D-6782-ED49-81D5-CBF316D9E00F}"/>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C27F7A82-1FCE-304B-8ACB-A7E666821BF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7" name="Group 86">
            <a:extLst>
              <a:ext uri="{FF2B5EF4-FFF2-40B4-BE49-F238E27FC236}">
                <a16:creationId xmlns:a16="http://schemas.microsoft.com/office/drawing/2014/main" id="{F75348C1-9D26-6F48-9BE6-726607348619}"/>
              </a:ext>
            </a:extLst>
          </p:cNvPr>
          <p:cNvGrpSpPr/>
          <p:nvPr/>
        </p:nvGrpSpPr>
        <p:grpSpPr>
          <a:xfrm>
            <a:off x="7735582" y="4375960"/>
            <a:ext cx="2232578" cy="1546013"/>
            <a:chOff x="4767377" y="4052661"/>
            <a:chExt cx="2232578" cy="1546013"/>
          </a:xfrm>
        </p:grpSpPr>
        <p:sp>
          <p:nvSpPr>
            <p:cNvPr id="88" name="Rectangle 87">
              <a:extLst>
                <a:ext uri="{FF2B5EF4-FFF2-40B4-BE49-F238E27FC236}">
                  <a16:creationId xmlns:a16="http://schemas.microsoft.com/office/drawing/2014/main" id="{DED9100E-8F98-5148-9C14-93BFF0D46B3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B555DEA0-F236-054B-BE33-D9C94CACB95F}"/>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0" name="Oval 89">
              <a:extLst>
                <a:ext uri="{FF2B5EF4-FFF2-40B4-BE49-F238E27FC236}">
                  <a16:creationId xmlns:a16="http://schemas.microsoft.com/office/drawing/2014/main" id="{91F19AE4-0FBE-CC4F-95CB-88FF24B4A43B}"/>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1" name="Oval 90">
              <a:extLst>
                <a:ext uri="{FF2B5EF4-FFF2-40B4-BE49-F238E27FC236}">
                  <a16:creationId xmlns:a16="http://schemas.microsoft.com/office/drawing/2014/main" id="{B69A9F52-5071-5C4E-8F83-E53E37E5C03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520087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to supporting a different AMR library</a:t>
            </a:r>
          </a:p>
        </p:txBody>
      </p:sp>
      <p:sp>
        <p:nvSpPr>
          <p:cNvPr id="2" name="Title 1"/>
          <p:cNvSpPr>
            <a:spLocks noGrp="1"/>
          </p:cNvSpPr>
          <p:nvPr>
            <p:ph type="title"/>
          </p:nvPr>
        </p:nvSpPr>
        <p:spPr/>
        <p:txBody>
          <a:bodyPr/>
          <a:lstStyle/>
          <a:p>
            <a:r>
              <a:rPr lang="en-US" dirty="0"/>
              <a:t>A Real-World Example: FLASH to Flash-X</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896910" y="1627079"/>
            <a:ext cx="3792618" cy="2870016"/>
          </a:xfrm>
          <a:prstGeom prst="rect">
            <a:avLst/>
          </a:prstGeom>
          <a:noFill/>
        </p:spPr>
        <p:txBody>
          <a:bodyPr wrap="square" rtlCol="0">
            <a:spAutoFit/>
          </a:bodyPr>
          <a:lstStyle/>
          <a:p>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Tree>
    <p:extLst>
      <p:ext uri="{BB962C8B-B14F-4D97-AF65-F5344CB8AC3E}">
        <p14:creationId xmlns:p14="http://schemas.microsoft.com/office/powerpoint/2010/main" val="3273437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to supporting a different AMR library</a:t>
            </a:r>
          </a:p>
        </p:txBody>
      </p:sp>
      <p:sp>
        <p:nvSpPr>
          <p:cNvPr id="2" name="Title 1"/>
          <p:cNvSpPr>
            <a:spLocks noGrp="1"/>
          </p:cNvSpPr>
          <p:nvPr>
            <p:ph type="title"/>
          </p:nvPr>
        </p:nvSpPr>
        <p:spPr/>
        <p:txBody>
          <a:bodyPr/>
          <a:lstStyle/>
          <a:p>
            <a:r>
              <a:rPr lang="en-US" dirty="0"/>
              <a:t>A Real-World Example: FLASH to Flash-X</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896910" y="1627079"/>
            <a:ext cx="3792618" cy="2870016"/>
          </a:xfrm>
          <a:prstGeom prst="rect">
            <a:avLst/>
          </a:prstGeom>
          <a:noFill/>
        </p:spPr>
        <p:txBody>
          <a:bodyPr wrap="square" rtlCol="0">
            <a:spAutoFit/>
          </a:bodyPr>
          <a:lstStyle/>
          <a:p>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
        <p:nvSpPr>
          <p:cNvPr id="7" name="Content Placeholder 2">
            <a:extLst>
              <a:ext uri="{FF2B5EF4-FFF2-40B4-BE49-F238E27FC236}">
                <a16:creationId xmlns:a16="http://schemas.microsoft.com/office/drawing/2014/main" id="{E55DE92F-BBBF-0852-12B9-03CB4769B091}"/>
              </a:ext>
            </a:extLst>
          </p:cNvPr>
          <p:cNvSpPr>
            <a:spLocks noGrp="1"/>
          </p:cNvSpPr>
          <p:nvPr>
            <p:ph idx="1"/>
          </p:nvPr>
        </p:nvSpPr>
        <p:spPr>
          <a:xfrm>
            <a:off x="991443" y="3918032"/>
            <a:ext cx="4610100" cy="2103927"/>
          </a:xfrm>
        </p:spPr>
        <p:txBody>
          <a:bodyPr>
            <a:normAutofit fontScale="77500" lnSpcReduction="20000"/>
          </a:bodyPr>
          <a:lstStyle/>
          <a:p>
            <a:r>
              <a:rPr lang="en-US" dirty="0"/>
              <a:t>Cost estimation</a:t>
            </a:r>
          </a:p>
          <a:p>
            <a:pPr lvl="1"/>
            <a:r>
              <a:rPr lang="en-US" dirty="0"/>
              <a:t>Expected developer time </a:t>
            </a:r>
          </a:p>
          <a:p>
            <a:pPr lvl="1"/>
            <a:r>
              <a:rPr lang="en-US" dirty="0"/>
              <a:t>Extent of disruption in production schedules</a:t>
            </a:r>
          </a:p>
          <a:p>
            <a:r>
              <a:rPr lang="en-US" dirty="0"/>
              <a:t>Get a buy-in from the stakeholders</a:t>
            </a:r>
          </a:p>
          <a:p>
            <a:pPr lvl="1"/>
            <a:r>
              <a:rPr lang="en-US" dirty="0"/>
              <a:t>That includes the users</a:t>
            </a:r>
          </a:p>
          <a:p>
            <a:pPr lvl="1"/>
            <a:r>
              <a:rPr lang="en-US" dirty="0"/>
              <a:t>For both development time and disruption</a:t>
            </a:r>
          </a:p>
          <a:p>
            <a:pPr lvl="1"/>
            <a:endParaRPr lang="en-US" dirty="0"/>
          </a:p>
        </p:txBody>
      </p:sp>
    </p:spTree>
    <p:extLst>
      <p:ext uri="{BB962C8B-B14F-4D97-AF65-F5344CB8AC3E}">
        <p14:creationId xmlns:p14="http://schemas.microsoft.com/office/powerpoint/2010/main" val="38882151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Rectangle 5">
            <a:extLst>
              <a:ext uri="{FF2B5EF4-FFF2-40B4-BE49-F238E27FC236}">
                <a16:creationId xmlns:a16="http://schemas.microsoft.com/office/drawing/2014/main" id="{A5B6EE5A-1EFD-3246-8021-016544B18DC4}"/>
              </a:ext>
            </a:extLst>
          </p:cNvPr>
          <p:cNvSpPr/>
          <p:nvPr/>
        </p:nvSpPr>
        <p:spPr>
          <a:xfrm>
            <a:off x="2647506" y="3429000"/>
            <a:ext cx="3217235" cy="3324200"/>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169802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41E1A88C-7D5F-454E-B32C-4F152E97D1F4}"/>
              </a:ext>
            </a:extLst>
          </p:cNvPr>
          <p:cNvSpPr txBox="1"/>
          <p:nvPr/>
        </p:nvSpPr>
        <p:spPr>
          <a:xfrm>
            <a:off x="4667692" y="3806951"/>
            <a:ext cx="1850067" cy="1431161"/>
          </a:xfrm>
          <a:prstGeom prst="rect">
            <a:avLst/>
          </a:prstGeom>
          <a:noFill/>
        </p:spPr>
        <p:txBody>
          <a:bodyPr wrap="square" lIns="118872" tIns="91440" rIns="118872" bIns="91440" rtlCol="0" anchor="ctr" anchorCtr="0">
            <a:spAutoFit/>
          </a:bodyPr>
          <a:lstStyle/>
          <a:p>
            <a:pPr algn="l">
              <a:lnSpc>
                <a:spcPct val="90000"/>
              </a:lnSpc>
            </a:pPr>
            <a:r>
              <a:rPr lang="en-US" dirty="0"/>
              <a:t>Part of a simpler environment for refactoring and testing </a:t>
            </a:r>
          </a:p>
        </p:txBody>
      </p:sp>
      <p:cxnSp>
        <p:nvCxnSpPr>
          <p:cNvPr id="5" name="Straight Arrow Connector 4">
            <a:extLst>
              <a:ext uri="{FF2B5EF4-FFF2-40B4-BE49-F238E27FC236}">
                <a16:creationId xmlns:a16="http://schemas.microsoft.com/office/drawing/2014/main" id="{E6813FCF-81D0-694A-8C12-CDF21FE4EC10}"/>
              </a:ext>
            </a:extLst>
          </p:cNvPr>
          <p:cNvCxnSpPr/>
          <p:nvPr/>
        </p:nvCxnSpPr>
        <p:spPr>
          <a:xfrm flipH="1">
            <a:off x="4000500" y="4614530"/>
            <a:ext cx="465174" cy="3934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8708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CC29F18-C33A-FC47-857C-F1429336F1A3}"/>
              </a:ext>
            </a:extLst>
          </p:cNvPr>
          <p:cNvSpPr/>
          <p:nvPr/>
        </p:nvSpPr>
        <p:spPr>
          <a:xfrm>
            <a:off x="3912781" y="723849"/>
            <a:ext cx="2513785" cy="276307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50BBE552-F789-0048-9128-3AC76414B540}"/>
              </a:ext>
            </a:extLst>
          </p:cNvPr>
          <p:cNvSpPr/>
          <p:nvPr/>
        </p:nvSpPr>
        <p:spPr>
          <a:xfrm>
            <a:off x="5433236" y="3606958"/>
            <a:ext cx="404037" cy="11670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AEF00C9-B5CB-A840-A75C-A027EEA846F7}"/>
              </a:ext>
            </a:extLst>
          </p:cNvPr>
          <p:cNvSpPr txBox="1"/>
          <p:nvPr/>
        </p:nvSpPr>
        <p:spPr>
          <a:xfrm>
            <a:off x="5955338" y="3474907"/>
            <a:ext cx="1885821" cy="1431161"/>
          </a:xfrm>
          <a:prstGeom prst="rect">
            <a:avLst/>
          </a:prstGeom>
          <a:noFill/>
        </p:spPr>
        <p:txBody>
          <a:bodyPr wrap="square" lIns="118872" tIns="91440" rIns="118872" bIns="91440" rtlCol="0" anchor="ctr" anchorCtr="0">
            <a:spAutoFit/>
          </a:bodyPr>
          <a:lstStyle/>
          <a:p>
            <a:pPr algn="l">
              <a:lnSpc>
                <a:spcPct val="90000"/>
              </a:lnSpc>
            </a:pPr>
            <a:r>
              <a:rPr lang="en-US" dirty="0"/>
              <a:t>built to resemble behavior expected by </a:t>
            </a:r>
            <a:r>
              <a:rPr lang="en-US" dirty="0" err="1"/>
              <a:t>AMReX</a:t>
            </a:r>
            <a:endParaRPr lang="en-US" dirty="0"/>
          </a:p>
        </p:txBody>
      </p:sp>
    </p:spTree>
    <p:extLst>
      <p:ext uri="{BB962C8B-B14F-4D97-AF65-F5344CB8AC3E}">
        <p14:creationId xmlns:p14="http://schemas.microsoft.com/office/powerpoint/2010/main" val="658568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F0E705DA-B9AD-B54B-884B-9DA0139CD0EB}"/>
              </a:ext>
            </a:extLst>
          </p:cNvPr>
          <p:cNvSpPr/>
          <p:nvPr/>
        </p:nvSpPr>
        <p:spPr>
          <a:xfrm>
            <a:off x="5411972" y="2083981"/>
            <a:ext cx="350875" cy="1345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6FE48D63-01F4-3E4E-B9D2-57E10C8B8470}"/>
              </a:ext>
            </a:extLst>
          </p:cNvPr>
          <p:cNvSpPr txBox="1"/>
          <p:nvPr/>
        </p:nvSpPr>
        <p:spPr>
          <a:xfrm>
            <a:off x="5870207" y="2083981"/>
            <a:ext cx="1658680" cy="1431161"/>
          </a:xfrm>
          <a:prstGeom prst="rect">
            <a:avLst/>
          </a:prstGeom>
          <a:noFill/>
        </p:spPr>
        <p:txBody>
          <a:bodyPr wrap="square" lIns="118872" tIns="91440" rIns="118872" bIns="91440" rtlCol="0" anchor="ctr" anchorCtr="0">
            <a:spAutoFit/>
          </a:bodyPr>
          <a:lstStyle/>
          <a:p>
            <a:pPr algn="l">
              <a:lnSpc>
                <a:spcPct val="90000"/>
              </a:lnSpc>
            </a:pPr>
            <a:r>
              <a:rPr lang="en-US" dirty="0"/>
              <a:t>Refactored Grid interface made compatible with </a:t>
            </a:r>
            <a:r>
              <a:rPr lang="en-US" dirty="0" err="1"/>
              <a:t>AMReX</a:t>
            </a:r>
            <a:endParaRPr lang="en-US" dirty="0"/>
          </a:p>
        </p:txBody>
      </p:sp>
    </p:spTree>
    <p:extLst>
      <p:ext uri="{BB962C8B-B14F-4D97-AF65-F5344CB8AC3E}">
        <p14:creationId xmlns:p14="http://schemas.microsoft.com/office/powerpoint/2010/main" val="24408905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92A2E56-3A04-9B4C-8536-E2223B95B046}"/>
              </a:ext>
            </a:extLst>
          </p:cNvPr>
          <p:cNvSpPr/>
          <p:nvPr/>
        </p:nvSpPr>
        <p:spPr>
          <a:xfrm>
            <a:off x="5543781" y="733183"/>
            <a:ext cx="1261056" cy="2695817"/>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28AF8A39-F555-CF4A-AF21-760F4EAF1E00}"/>
              </a:ext>
            </a:extLst>
          </p:cNvPr>
          <p:cNvSpPr txBox="1"/>
          <p:nvPr/>
        </p:nvSpPr>
        <p:spPr>
          <a:xfrm>
            <a:off x="7419902" y="3143783"/>
            <a:ext cx="1534945" cy="2179058"/>
          </a:xfrm>
          <a:prstGeom prst="rect">
            <a:avLst/>
          </a:prstGeom>
          <a:noFill/>
        </p:spPr>
        <p:txBody>
          <a:bodyPr wrap="square" lIns="118872" tIns="91440" rIns="118872" bIns="91440" rtlCol="0" anchor="ctr" anchorCtr="0">
            <a:spAutoFit/>
          </a:bodyPr>
          <a:lstStyle/>
          <a:p>
            <a:pPr algn="l">
              <a:lnSpc>
                <a:spcPct val="90000"/>
              </a:lnSpc>
            </a:pPr>
            <a:r>
              <a:rPr lang="en-US" dirty="0"/>
              <a:t>Bring back the real environment but turn off some features related to AMR</a:t>
            </a:r>
          </a:p>
        </p:txBody>
      </p:sp>
      <p:cxnSp>
        <p:nvCxnSpPr>
          <p:cNvPr id="7" name="Straight Arrow Connector 6">
            <a:extLst>
              <a:ext uri="{FF2B5EF4-FFF2-40B4-BE49-F238E27FC236}">
                <a16:creationId xmlns:a16="http://schemas.microsoft.com/office/drawing/2014/main" id="{EDCB1090-7BF0-6945-A5CA-88D0A664812F}"/>
              </a:ext>
            </a:extLst>
          </p:cNvPr>
          <p:cNvCxnSpPr/>
          <p:nvPr/>
        </p:nvCxnSpPr>
        <p:spPr>
          <a:xfrm flipH="1">
            <a:off x="6879265" y="4306186"/>
            <a:ext cx="425302" cy="39340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4269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9BFC18D9-DDA2-BC47-A0D3-8233412B6FA0}"/>
              </a:ext>
            </a:extLst>
          </p:cNvPr>
          <p:cNvSpPr txBox="1"/>
          <p:nvPr/>
        </p:nvSpPr>
        <p:spPr>
          <a:xfrm>
            <a:off x="7496038" y="2105386"/>
            <a:ext cx="1488558" cy="1680460"/>
          </a:xfrm>
          <a:prstGeom prst="rect">
            <a:avLst/>
          </a:prstGeom>
          <a:noFill/>
        </p:spPr>
        <p:txBody>
          <a:bodyPr wrap="square" lIns="118872" tIns="91440" rIns="118872" bIns="91440" rtlCol="0" anchor="ctr" anchorCtr="0">
            <a:spAutoFit/>
          </a:bodyPr>
          <a:lstStyle/>
          <a:p>
            <a:pPr algn="l">
              <a:lnSpc>
                <a:spcPct val="90000"/>
              </a:lnSpc>
            </a:pPr>
            <a:r>
              <a:rPr lang="en-US" dirty="0"/>
              <a:t>Turn on all AMR features needed in the final stage</a:t>
            </a:r>
          </a:p>
        </p:txBody>
      </p:sp>
      <p:cxnSp>
        <p:nvCxnSpPr>
          <p:cNvPr id="5" name="Straight Arrow Connector 4">
            <a:extLst>
              <a:ext uri="{FF2B5EF4-FFF2-40B4-BE49-F238E27FC236}">
                <a16:creationId xmlns:a16="http://schemas.microsoft.com/office/drawing/2014/main" id="{F14949D7-0F65-E748-898A-58EC12412C79}"/>
              </a:ext>
            </a:extLst>
          </p:cNvPr>
          <p:cNvCxnSpPr>
            <a:cxnSpLocks/>
          </p:cNvCxnSpPr>
          <p:nvPr/>
        </p:nvCxnSpPr>
        <p:spPr>
          <a:xfrm flipH="1" flipV="1">
            <a:off x="6783573" y="2456122"/>
            <a:ext cx="595422" cy="30834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7359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
        <p:nvSpPr>
          <p:cNvPr id="6" name="Content Placeholder 2">
            <a:extLst>
              <a:ext uri="{FF2B5EF4-FFF2-40B4-BE49-F238E27FC236}">
                <a16:creationId xmlns:a16="http://schemas.microsoft.com/office/drawing/2014/main" id="{A3969DB6-AB62-0A43-A6B7-8B07C828C355}"/>
              </a:ext>
            </a:extLst>
          </p:cNvPr>
          <p:cNvSpPr txBox="1">
            <a:spLocks/>
          </p:cNvSpPr>
          <p:nvPr/>
        </p:nvSpPr>
        <p:spPr bwMode="auto">
          <a:xfrm>
            <a:off x="6607828" y="1258433"/>
            <a:ext cx="4971554" cy="4204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r>
              <a:rPr lang="en-US" dirty="0"/>
              <a:t>General motivations</a:t>
            </a:r>
          </a:p>
          <a:p>
            <a:pPr lvl="1"/>
            <a:r>
              <a:rPr lang="en-US" dirty="0"/>
              <a:t>Modularity enhancement </a:t>
            </a:r>
          </a:p>
          <a:p>
            <a:pPr lvl="2"/>
            <a:r>
              <a:rPr lang="en-US" dirty="0"/>
              <a:t>Improve sustainability</a:t>
            </a:r>
          </a:p>
          <a:p>
            <a:pPr lvl="1"/>
            <a:r>
              <a:rPr lang="en-US" dirty="0"/>
              <a:t>Release to outside users</a:t>
            </a:r>
          </a:p>
          <a:p>
            <a:pPr lvl="2"/>
            <a:r>
              <a:rPr lang="en-US" dirty="0"/>
              <a:t>Easier to use and understand</a:t>
            </a:r>
          </a:p>
          <a:p>
            <a:pPr lvl="1"/>
            <a:r>
              <a:rPr lang="en-US" dirty="0"/>
              <a:t>Port to new platforms</a:t>
            </a:r>
          </a:p>
          <a:p>
            <a:pPr lvl="2"/>
            <a:r>
              <a:rPr lang="en-US" dirty="0"/>
              <a:t>Performance portability</a:t>
            </a:r>
          </a:p>
          <a:p>
            <a:pPr lvl="1"/>
            <a:r>
              <a:rPr lang="en-US" dirty="0"/>
              <a:t>Expand capabilities</a:t>
            </a:r>
          </a:p>
          <a:p>
            <a:pPr lvl="2"/>
            <a:r>
              <a:rPr lang="en-US" dirty="0"/>
              <a:t>Structural flexibility</a:t>
            </a:r>
          </a:p>
          <a:p>
            <a:pPr marL="0" indent="0">
              <a:buFont typeface="Arial" charset="0"/>
              <a:buNone/>
            </a:pPr>
            <a:endParaRPr lang="en-US" dirty="0"/>
          </a:p>
          <a:p>
            <a:pPr lvl="1"/>
            <a:endParaRPr lang="en-US" dirty="0"/>
          </a:p>
          <a:p>
            <a:pPr marL="684212" lvl="2" indent="0">
              <a:buFont typeface="Arial" charset="0"/>
              <a:buNone/>
            </a:pPr>
            <a:endParaRPr lang="en-US" dirty="0"/>
          </a:p>
        </p:txBody>
      </p:sp>
    </p:spTree>
    <p:extLst>
      <p:ext uri="{BB962C8B-B14F-4D97-AF65-F5344CB8AC3E}">
        <p14:creationId xmlns:p14="http://schemas.microsoft.com/office/powerpoint/2010/main" val="4067883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Tree>
    <p:extLst>
      <p:ext uri="{BB962C8B-B14F-4D97-AF65-F5344CB8AC3E}">
        <p14:creationId xmlns:p14="http://schemas.microsoft.com/office/powerpoint/2010/main" val="614372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026D64-CF81-4590-8E7D-51586DE803B8}"/>
              </a:ext>
            </a:extLst>
          </p:cNvPr>
          <p:cNvSpPr>
            <a:spLocks noGrp="1"/>
          </p:cNvSpPr>
          <p:nvPr>
            <p:ph type="title"/>
          </p:nvPr>
        </p:nvSpPr>
        <p:spPr>
          <a:xfrm>
            <a:off x="365760" y="411480"/>
            <a:ext cx="11372473" cy="914400"/>
          </a:xfrm>
        </p:spPr>
        <p:txBody>
          <a:bodyPr/>
          <a:lstStyle/>
          <a:p>
            <a:r>
              <a:rPr lang="en-US"/>
              <a:t>To Have a Good </a:t>
            </a:r>
            <a:r>
              <a:rPr lang="en-US" dirty="0"/>
              <a:t>O</a:t>
            </a:r>
            <a:r>
              <a:rPr lang="en-US"/>
              <a:t>utcome from Refactoring</a:t>
            </a:r>
            <a:endParaRPr lang="en-US" dirty="0"/>
          </a:p>
        </p:txBody>
      </p:sp>
      <p:sp>
        <p:nvSpPr>
          <p:cNvPr id="4" name="Content Placeholder 3">
            <a:extLst>
              <a:ext uri="{FF2B5EF4-FFF2-40B4-BE49-F238E27FC236}">
                <a16:creationId xmlns:a16="http://schemas.microsoft.com/office/drawing/2014/main" id="{F0098609-3DB0-410A-ACC1-6699EBD68CF4}"/>
              </a:ext>
            </a:extLst>
          </p:cNvPr>
          <p:cNvSpPr>
            <a:spLocks noGrp="1"/>
          </p:cNvSpPr>
          <p:nvPr>
            <p:ph idx="1"/>
          </p:nvPr>
        </p:nvSpPr>
        <p:spPr>
          <a:xfrm>
            <a:off x="365760" y="1737360"/>
            <a:ext cx="11369809" cy="4047778"/>
          </a:xfrm>
        </p:spPr>
        <p:txBody>
          <a:bodyPr/>
          <a:lstStyle/>
          <a:p>
            <a:pPr marL="457200" indent="-457200">
              <a:buFont typeface="+mj-lt"/>
              <a:buAutoNum type="arabicPeriod"/>
            </a:pPr>
            <a:r>
              <a:rPr lang="en-US" dirty="0"/>
              <a:t>Know why</a:t>
            </a:r>
          </a:p>
          <a:p>
            <a:pPr marL="457200" indent="-457200">
              <a:buFont typeface="+mj-lt"/>
              <a:buAutoNum type="arabicPeriod"/>
            </a:pPr>
            <a:r>
              <a:rPr lang="en-US" dirty="0"/>
              <a:t>Know how much</a:t>
            </a:r>
          </a:p>
          <a:p>
            <a:pPr marL="457200" indent="-457200">
              <a:buFont typeface="+mj-lt"/>
              <a:buAutoNum type="arabicPeriod"/>
            </a:pPr>
            <a:r>
              <a:rPr lang="en-US" dirty="0"/>
              <a:t>Know the cost</a:t>
            </a:r>
          </a:p>
          <a:p>
            <a:pPr marL="457200" indent="-457200">
              <a:buFont typeface="+mj-lt"/>
              <a:buAutoNum type="arabicPeriod"/>
            </a:pPr>
            <a:r>
              <a:rPr lang="en-US" dirty="0"/>
              <a:t>Plan</a:t>
            </a:r>
          </a:p>
          <a:p>
            <a:pPr marL="457200" indent="-457200">
              <a:buFont typeface="+mj-lt"/>
              <a:buAutoNum type="arabicPeriod"/>
            </a:pPr>
            <a:r>
              <a:rPr lang="en-US" dirty="0"/>
              <a:t>Have strong testing and verification</a:t>
            </a:r>
          </a:p>
          <a:p>
            <a:pPr marL="457200" indent="-457200">
              <a:buFont typeface="+mj-lt"/>
              <a:buAutoNum type="arabicPeriod"/>
            </a:pPr>
            <a:r>
              <a:rPr lang="en-US" dirty="0"/>
              <a:t>Get buy-in from stakeholders</a:t>
            </a:r>
          </a:p>
        </p:txBody>
      </p:sp>
    </p:spTree>
    <p:extLst>
      <p:ext uri="{BB962C8B-B14F-4D97-AF65-F5344CB8AC3E}">
        <p14:creationId xmlns:p14="http://schemas.microsoft.com/office/powerpoint/2010/main" val="235238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3525866720"/>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7003532"/>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4700947"/>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6" name="Oval 5">
            <a:extLst>
              <a:ext uri="{FF2B5EF4-FFF2-40B4-BE49-F238E27FC236}">
                <a16:creationId xmlns:a16="http://schemas.microsoft.com/office/drawing/2014/main" id="{3CC2B641-3BBD-3747-B143-E1FD0EBB301D}"/>
              </a:ext>
            </a:extLst>
          </p:cNvPr>
          <p:cNvSpPr/>
          <p:nvPr/>
        </p:nvSpPr>
        <p:spPr>
          <a:xfrm>
            <a:off x="8868939" y="3638490"/>
            <a:ext cx="1436646"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SUCCESS</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a:endCxn id="6" idx="0"/>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4291553796"/>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395926" y="1124654"/>
            <a:ext cx="7315200" cy="4141410"/>
          </a:xfrm>
          <a:prstGeom prst="rect">
            <a:avLst/>
          </a:prstGeom>
        </p:spPr>
      </p:pic>
      <p:sp>
        <p:nvSpPr>
          <p:cNvPr id="3" name="Title 1">
            <a:extLst>
              <a:ext uri="{FF2B5EF4-FFF2-40B4-BE49-F238E27FC236}">
                <a16:creationId xmlns:a16="http://schemas.microsoft.com/office/drawing/2014/main" id="{751C3202-86CA-8A4F-9676-1D487D0263F1}"/>
              </a:ext>
            </a:extLst>
          </p:cNvPr>
          <p:cNvSpPr>
            <a:spLocks noGrp="1"/>
          </p:cNvSpPr>
          <p:nvPr>
            <p:ph type="title"/>
          </p:nvPr>
        </p:nvSpPr>
        <p:spPr>
          <a:xfrm>
            <a:off x="365760" y="411480"/>
            <a:ext cx="11376442" cy="510909"/>
          </a:xfrm>
        </p:spPr>
        <p:txBody>
          <a:bodyPr/>
          <a:lstStyle/>
          <a:p>
            <a:r>
              <a:rPr lang="en-US" dirty="0"/>
              <a:t>Look at the Running Example</a:t>
            </a:r>
          </a:p>
        </p:txBody>
      </p:sp>
      <p:sp>
        <p:nvSpPr>
          <p:cNvPr id="5" name="Content Placeholder 2">
            <a:extLst>
              <a:ext uri="{FF2B5EF4-FFF2-40B4-BE49-F238E27FC236}">
                <a16:creationId xmlns:a16="http://schemas.microsoft.com/office/drawing/2014/main" id="{A171101B-6E48-1348-B025-173671AB4A36}"/>
              </a:ext>
            </a:extLst>
          </p:cNvPr>
          <p:cNvSpPr txBox="1">
            <a:spLocks/>
          </p:cNvSpPr>
          <p:nvPr/>
        </p:nvSpPr>
        <p:spPr bwMode="auto">
          <a:xfrm>
            <a:off x="7711126" y="1006836"/>
            <a:ext cx="3653560" cy="43380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Consider two versions of this code…</a:t>
            </a:r>
          </a:p>
          <a:p>
            <a:pPr marL="342900" indent="-342900"/>
            <a:r>
              <a:rPr lang="en-US" dirty="0"/>
              <a:t>One is a single file with monolithic code</a:t>
            </a:r>
          </a:p>
          <a:p>
            <a:pPr marL="342900" indent="-342900"/>
            <a:r>
              <a:rPr lang="en-US" dirty="0"/>
              <a:t>The other is modularized reusable maintainable code</a:t>
            </a:r>
          </a:p>
          <a:p>
            <a:pPr marL="342900" indent="-342900"/>
            <a:r>
              <a:rPr lang="en-US" dirty="0"/>
              <a:t>If we had only the first version, we would be refactoring to get to the second</a:t>
            </a:r>
          </a:p>
        </p:txBody>
      </p:sp>
    </p:spTree>
    <p:extLst>
      <p:ext uri="{BB962C8B-B14F-4D97-AF65-F5344CB8AC3E}">
        <p14:creationId xmlns:p14="http://schemas.microsoft.com/office/powerpoint/2010/main" val="296936230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2967</TotalTime>
  <Words>1755</Words>
  <Application>Microsoft Macintosh PowerPoint</Application>
  <PresentationFormat>Custom</PresentationFormat>
  <Paragraphs>383</Paragraphs>
  <Slides>41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-apple-system</vt:lpstr>
      <vt:lpstr>Arial</vt:lpstr>
      <vt:lpstr>Arial Black</vt:lpstr>
      <vt:lpstr>Calibri</vt:lpstr>
      <vt:lpstr>Consolas</vt:lpstr>
      <vt:lpstr>Presentations (Wide Screen)</vt:lpstr>
      <vt:lpstr>Refactoring Scientific Software</vt:lpstr>
      <vt:lpstr>License, Citation and Acknowledgements</vt:lpstr>
      <vt:lpstr>What is Refactoring  </vt:lpstr>
      <vt:lpstr>What is Refactoring  </vt:lpstr>
      <vt:lpstr>An Example Workflow</vt:lpstr>
      <vt:lpstr>An Example Workflow</vt:lpstr>
      <vt:lpstr>An Example Workflow</vt:lpstr>
      <vt:lpstr>An Example Workflow</vt:lpstr>
      <vt:lpstr>Look at the Running Example</vt:lpstr>
      <vt:lpstr>Considerations for Refactoring</vt:lpstr>
      <vt:lpstr>Considerations for Refactoring</vt:lpstr>
      <vt:lpstr>Before Starting</vt:lpstr>
      <vt:lpstr>Before Starting</vt:lpstr>
      <vt:lpstr>Before Starting</vt:lpstr>
      <vt:lpstr>Exercise: Refactoring bssw-tutorial/hello-numerical-world</vt:lpstr>
      <vt:lpstr>Preparing for Refactoring – check coverage</vt:lpstr>
      <vt:lpstr>Preparing for Refactoring – get baselines</vt:lpstr>
      <vt:lpstr>Refactoring – The starting code </vt:lpstr>
      <vt:lpstr>Refactoring </vt:lpstr>
      <vt:lpstr>Refactoring </vt:lpstr>
      <vt:lpstr>Refactoring </vt:lpstr>
      <vt:lpstr>Refactoring </vt:lpstr>
      <vt:lpstr>Map from Here to There: On ramp plan</vt:lpstr>
      <vt:lpstr>Map from Here to There: On ramp plan1</vt:lpstr>
      <vt:lpstr>Map from Here to There: On ramp plan1</vt:lpstr>
      <vt:lpstr>Map from Here to There: On ramp plan2</vt:lpstr>
      <vt:lpstr>Map from Here to There: On ramp plan2</vt:lpstr>
      <vt:lpstr>Map from Here to There: On ramp plan2</vt:lpstr>
      <vt:lpstr>Map from Here to There: On ramp plan2</vt:lpstr>
      <vt:lpstr>Map from Here to There: On ramp plan2</vt:lpstr>
      <vt:lpstr>Map from Here to There: On ramp plan2</vt:lpstr>
      <vt:lpstr>A Real-World Example: FLASH to Flash-X</vt:lpstr>
      <vt:lpstr>A Real-World Example: FLASH to Flash-X</vt:lpstr>
      <vt:lpstr>Steps in the Flash-X Refactoring : a mix of strategies</vt:lpstr>
      <vt:lpstr>Steps in the Flash-X Refactoring : a mix of strategies</vt:lpstr>
      <vt:lpstr>Steps in the Process</vt:lpstr>
      <vt:lpstr>Steps in the Process</vt:lpstr>
      <vt:lpstr>Steps in the Process</vt:lpstr>
      <vt:lpstr>Steps in the Process</vt:lpstr>
      <vt:lpstr>Steps in the Process</vt:lpstr>
      <vt:lpstr>To Have a Good Outcome from Refactoring</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Dubey, Anshu</cp:lastModifiedBy>
  <cp:revision>395</cp:revision>
  <cp:lastPrinted>2017-11-02T18:35:01Z</cp:lastPrinted>
  <dcterms:created xsi:type="dcterms:W3CDTF">2018-11-06T17:28:56Z</dcterms:created>
  <dcterms:modified xsi:type="dcterms:W3CDTF">2024-03-19T21:28:59Z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