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0"/>
  </p:notesMasterIdLst>
  <p:handoutMasterIdLst>
    <p:handoutMasterId r:id="rId41"/>
  </p:handoutMasterIdLst>
  <p:sldIdLst>
    <p:sldId id="318" r:id="rId5"/>
    <p:sldId id="5590" r:id="rId6"/>
    <p:sldId id="618" r:id="rId7"/>
    <p:sldId id="5571" r:id="rId8"/>
    <p:sldId id="5577" r:id="rId9"/>
    <p:sldId id="5591" r:id="rId10"/>
    <p:sldId id="5594" r:id="rId11"/>
    <p:sldId id="5593" r:id="rId12"/>
    <p:sldId id="5579" r:id="rId13"/>
    <p:sldId id="5581" r:id="rId14"/>
    <p:sldId id="5576" r:id="rId15"/>
    <p:sldId id="5572" r:id="rId16"/>
    <p:sldId id="5570" r:id="rId17"/>
    <p:sldId id="5584" r:id="rId18"/>
    <p:sldId id="5585" r:id="rId19"/>
    <p:sldId id="5587" r:id="rId20"/>
    <p:sldId id="5586" r:id="rId21"/>
    <p:sldId id="5596" r:id="rId22"/>
    <p:sldId id="5597" r:id="rId23"/>
    <p:sldId id="5598" r:id="rId24"/>
    <p:sldId id="5599" r:id="rId25"/>
    <p:sldId id="677" r:id="rId26"/>
    <p:sldId id="5557" r:id="rId27"/>
    <p:sldId id="5558" r:id="rId28"/>
    <p:sldId id="5559" r:id="rId29"/>
    <p:sldId id="5560" r:id="rId30"/>
    <p:sldId id="5561" r:id="rId31"/>
    <p:sldId id="5562" r:id="rId32"/>
    <p:sldId id="5563" r:id="rId33"/>
    <p:sldId id="5564" r:id="rId34"/>
    <p:sldId id="5565" r:id="rId35"/>
    <p:sldId id="5566" r:id="rId36"/>
    <p:sldId id="5567" r:id="rId37"/>
    <p:sldId id="5555" r:id="rId38"/>
    <p:sldId id="674" r:id="rId3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9" autoAdjust="0"/>
    <p:restoredTop sz="96571" autoAdjust="0"/>
  </p:normalViewPr>
  <p:slideViewPr>
    <p:cSldViewPr snapToGrid="0" showGuides="1">
      <p:cViewPr varScale="1">
        <p:scale>
          <a:sx n="112" d="100"/>
          <a:sy n="112" d="100"/>
        </p:scale>
        <p:origin x="1136" y="20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forms :: CUDE, HIP, </a:t>
            </a:r>
            <a:r>
              <a:rPr lang="en-US" dirty="0" err="1"/>
              <a:t>OpenACC</a:t>
            </a:r>
            <a:r>
              <a:rPr lang="en-US" dirty="0"/>
              <a:t>, OpenMP, </a:t>
            </a:r>
            <a:r>
              <a:rPr lang="en-US" dirty="0" err="1"/>
              <a:t>OneAPI</a:t>
            </a:r>
            <a:r>
              <a:rPr lang="en-US" dirty="0"/>
              <a:t>, SYCL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accelerator systems these days have mechanisms for sharing (reading/writing) memory between host and device.  Easy, but generally not the most performant approach</a:t>
            </a:r>
          </a:p>
          <a:p>
            <a:r>
              <a:rPr lang="en-US" dirty="0"/>
              <a:t>confounding differences between systems with regard to how well that sharing is supported.</a:t>
            </a:r>
          </a:p>
          <a:p>
            <a:r>
              <a:rPr lang="en-US" dirty="0"/>
              <a:t>Task based examples – Legion, </a:t>
            </a:r>
            <a:r>
              <a:rPr lang="en-US" dirty="0" err="1"/>
              <a:t>PaRSEC</a:t>
            </a:r>
            <a:r>
              <a:rPr lang="en-US" dirty="0"/>
              <a:t>, HPX, </a:t>
            </a:r>
            <a:r>
              <a:rPr lang="en-US" dirty="0" err="1"/>
              <a:t>StarPU</a:t>
            </a:r>
            <a:r>
              <a:rPr lang="en-US" dirty="0"/>
              <a:t>, Charm++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DD1-DDB5-AB43-B311-7649AD474C8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D163-D76A-5F4F-A4CE-5FA8F639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3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Upwind_sche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rank%E2%80%93Nicolson_method" TargetMode="External"/><Relationship Id="rId5" Type="http://schemas.openxmlformats.org/officeDocument/2006/relationships/hyperlink" Target="https://en.wikipedia.org/wiki/Explicit_and_implicit_methods" TargetMode="External"/><Relationship Id="rId4" Type="http://schemas.openxmlformats.org/officeDocument/2006/relationships/hyperlink" Target="https://en.wikipedia.org/wiki/FTCS_sche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Anshu Dubey</a:t>
            </a:r>
            <a:r>
              <a:rPr lang="en-US" sz="2000" dirty="0"/>
              <a:t>(she/her)</a:t>
            </a:r>
            <a:br>
              <a:rPr lang="en-US" sz="2000" u="sng" dirty="0"/>
            </a:br>
            <a:r>
              <a:rPr lang="en-US" sz="2000" dirty="0"/>
              <a:t>Argonne National Laboratory</a:t>
            </a:r>
            <a:endParaRPr lang="en-US" sz="2400" dirty="0"/>
          </a:p>
          <a:p>
            <a:pPr>
              <a:spcBef>
                <a:spcPts val="2800"/>
              </a:spcBef>
            </a:pPr>
            <a:r>
              <a:rPr lang="en-US" sz="2000" dirty="0"/>
              <a:t>Better Scientific Software tutorial </a:t>
            </a:r>
            <a:br>
              <a:rPr lang="en-US" sz="2000" dirty="0"/>
            </a:br>
            <a:r>
              <a:rPr lang="en-US" sz="2000" dirty="0"/>
              <a:t>@ ATPESC (2023)</a:t>
            </a:r>
          </a:p>
          <a:p>
            <a:pPr>
              <a:spcBef>
                <a:spcPts val="2800"/>
              </a:spcBef>
            </a:pPr>
            <a:r>
              <a:rPr lang="en-US" sz="2000" dirty="0"/>
              <a:t>Contributors: Anshu Dubey (ANL), Mark C. Miller (LLNL), David E. Bernholdt (ORNL)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883-856A-9179-F3D3-F2497D1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79D3-B80F-8530-261E-E5E2AB75C171}"/>
              </a:ext>
            </a:extLst>
          </p:cNvPr>
          <p:cNvSpPr/>
          <p:nvPr/>
        </p:nvSpPr>
        <p:spPr>
          <a:xfrm>
            <a:off x="1793347" y="3163146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Initialize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Data containers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68FFD-E545-9339-B2DF-228BB36AB6CE}"/>
              </a:ext>
            </a:extLst>
          </p:cNvPr>
          <p:cNvSpPr/>
          <p:nvPr/>
        </p:nvSpPr>
        <p:spPr>
          <a:xfrm>
            <a:off x="3376046" y="1325880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 generation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54E20-50FC-B428-0228-DA208C531818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Write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E046-DBB6-6989-A4CD-465ED83FA3F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137E0-559A-87C9-44A4-CC05DDF1ABF4}"/>
              </a:ext>
            </a:extLst>
          </p:cNvPr>
          <p:cNvSpPr/>
          <p:nvPr/>
        </p:nvSpPr>
        <p:spPr>
          <a:xfrm>
            <a:off x="1811247" y="5054034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5BC9-4149-266B-9864-EA6BCB153E61}"/>
              </a:ext>
            </a:extLst>
          </p:cNvPr>
          <p:cNvSpPr/>
          <p:nvPr/>
        </p:nvSpPr>
        <p:spPr>
          <a:xfrm>
            <a:off x="4901848" y="5000410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3A828-C79C-704E-ECEF-42204011EEA5}"/>
              </a:ext>
            </a:extLst>
          </p:cNvPr>
          <p:cNvSpPr/>
          <p:nvPr/>
        </p:nvSpPr>
        <p:spPr>
          <a:xfrm>
            <a:off x="8016698" y="4931829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33F01-623E-CC47-EABA-D27C2B93CD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8D779F-6B35-0358-9330-4D1D3C9E202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410330" y="5507562"/>
            <a:ext cx="1606369" cy="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20B30-5D0E-FC88-5E7A-83AB6944C88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2BEF6-CF6E-B6E6-9FFB-47DB56C7C713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550497" y="1901614"/>
            <a:ext cx="825549" cy="1261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61D80-1A66-A086-4DF7-D7E8B5C56806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127C0-D859-0D06-9789-FB0EE9548096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133196" y="2477347"/>
            <a:ext cx="1528976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D8BEA-8801-7EF3-E62C-11556DECFAA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62172" y="4314612"/>
            <a:ext cx="3111676" cy="617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A27EF-4D7F-ADC3-FA9F-4F3E4EA7233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50497" y="4314613"/>
            <a:ext cx="12079" cy="739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8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5AD-BD02-18EE-81DD-20B8E137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Software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1047-BA2C-4ACC-7601-558D32B2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90" y="1736215"/>
            <a:ext cx="5469833" cy="3886352"/>
          </a:xfrm>
        </p:spPr>
        <p:txBody>
          <a:bodyPr/>
          <a:lstStyle/>
          <a:p>
            <a:r>
              <a:rPr lang="en-US" dirty="0"/>
              <a:t>Many</a:t>
            </a:r>
            <a:r>
              <a:rPr lang="en-US" sz="2400" dirty="0"/>
              <a:t> parts of the model and software system can be under research</a:t>
            </a:r>
          </a:p>
          <a:p>
            <a:r>
              <a:rPr lang="en-US" sz="2400" dirty="0"/>
              <a:t>Requirements change throughout the lifecycle as knowledge grows</a:t>
            </a:r>
          </a:p>
          <a:p>
            <a:r>
              <a:rPr lang="en-US" sz="2400" dirty="0"/>
              <a:t>Verification complicated by floating point representation</a:t>
            </a:r>
          </a:p>
          <a:p>
            <a:r>
              <a:rPr lang="en-US" sz="2400" dirty="0"/>
              <a:t>Real world is messy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E7F93-E896-2CD5-EFC6-29F7E53784BF}"/>
              </a:ext>
            </a:extLst>
          </p:cNvPr>
          <p:cNvGrpSpPr/>
          <p:nvPr/>
        </p:nvGrpSpPr>
        <p:grpSpPr>
          <a:xfrm>
            <a:off x="269970" y="1687125"/>
            <a:ext cx="6067194" cy="2923603"/>
            <a:chOff x="2176244" y="1817067"/>
            <a:chExt cx="4826771" cy="31427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DE098D-2514-988B-969D-C0701269A8E3}"/>
                </a:ext>
              </a:extLst>
            </p:cNvPr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69E183-5E7B-40C3-C69F-7E7F2E4B354D}"/>
                </a:ext>
              </a:extLst>
            </p:cNvPr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38C6E7-504F-D418-77ED-EE08B698678C}"/>
                </a:ext>
              </a:extLst>
            </p:cNvPr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9B4A93-46F5-F54C-4521-5F441780AE11}"/>
                </a:ext>
              </a:extLst>
            </p:cNvPr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BD0B991-7672-F256-C0EE-5A822DB50ECE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7370E24-CC2D-9094-10BF-6F1AF8F84DF2}"/>
                </a:ext>
              </a:extLst>
            </p:cNvPr>
            <p:cNvCxnSpPr>
              <a:cxnSpLocks/>
              <a:stCxn id="6" idx="4"/>
              <a:endCxn id="7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0D80839-06B2-CBCA-378D-51A31698D7F8}"/>
                </a:ext>
              </a:extLst>
            </p:cNvPr>
            <p:cNvCxnSpPr>
              <a:stCxn id="7" idx="2"/>
              <a:endCxn id="8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06A2679-94E8-A783-7065-88C4BC14CA92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169E4E-6764-BFFF-F8D2-4D73E14EEF62}"/>
                </a:ext>
              </a:extLst>
            </p:cNvPr>
            <p:cNvCxnSpPr>
              <a:cxnSpLocks/>
              <a:stCxn id="6" idx="2"/>
              <a:endCxn id="8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05740"/>
            <a:ext cx="11372473" cy="914400"/>
          </a:xfrm>
        </p:spPr>
        <p:txBody>
          <a:bodyPr/>
          <a:lstStyle/>
          <a:p>
            <a:r>
              <a:rPr lang="en-US" dirty="0"/>
              <a:t>SOLID Principles Pose Some Difficulties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BBE479-B16C-D94F-BC94-6B60F0645C44}"/>
              </a:ext>
            </a:extLst>
          </p:cNvPr>
          <p:cNvSpPr/>
          <p:nvPr/>
        </p:nvSpPr>
        <p:spPr>
          <a:xfrm>
            <a:off x="109445" y="983597"/>
            <a:ext cx="5721178" cy="4868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Single responsibility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Class/method/function should do only one thing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Open/closed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 for extension, close for modification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Liskov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substitution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Implementations of an interface should give same result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Interface segregation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should not have to use methods it does not need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Dependency inversion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 level modules should not depend on low level modules, only on abstractions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8EF71D-D46F-983C-1736-1808FD8BCE62}"/>
              </a:ext>
            </a:extLst>
          </p:cNvPr>
          <p:cNvSpPr/>
          <p:nvPr/>
        </p:nvSpPr>
        <p:spPr>
          <a:xfrm>
            <a:off x="6017055" y="983596"/>
            <a:ext cx="5721178" cy="494857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Function calls hav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hne"/>
              </a:rPr>
              <a:t>e overheads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Performance matters – quick turnaround of results desirable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New insights may cause modification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ohne"/>
              </a:rPr>
              <a:t>May lead to unmaintainable code duplication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algn="l"/>
            <a:endParaRPr lang="en-US" sz="2000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algn="l"/>
            <a:endParaRPr lang="en-US" sz="2000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hne"/>
              </a:rPr>
              <a:t>It is not always possible to eliminate lateral interactions</a:t>
            </a:r>
            <a:endParaRPr lang="en-US" sz="2000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Not always possible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E72FB0F-483C-CBB5-550B-89C8865463BC}"/>
              </a:ext>
            </a:extLst>
          </p:cNvPr>
          <p:cNvSpPr/>
          <p:nvPr/>
        </p:nvSpPr>
        <p:spPr>
          <a:xfrm>
            <a:off x="5113943" y="1444414"/>
            <a:ext cx="903111" cy="2502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8A1BBE8-2381-BCF2-4AA3-9719C7A875F5}"/>
              </a:ext>
            </a:extLst>
          </p:cNvPr>
          <p:cNvSpPr/>
          <p:nvPr/>
        </p:nvSpPr>
        <p:spPr>
          <a:xfrm>
            <a:off x="5113942" y="2214303"/>
            <a:ext cx="903111" cy="2502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4C7E6C2-0B1A-99DC-F18E-EE5B2E6FDB3B}"/>
              </a:ext>
            </a:extLst>
          </p:cNvPr>
          <p:cNvSpPr/>
          <p:nvPr/>
        </p:nvSpPr>
        <p:spPr>
          <a:xfrm>
            <a:off x="5131539" y="3839812"/>
            <a:ext cx="903111" cy="2502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ADA3D3B-86CD-0F77-F175-8AB06EC3C1FD}"/>
              </a:ext>
            </a:extLst>
          </p:cNvPr>
          <p:cNvSpPr/>
          <p:nvPr/>
        </p:nvSpPr>
        <p:spPr>
          <a:xfrm>
            <a:off x="5113942" y="4484558"/>
            <a:ext cx="903111" cy="2502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6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 for Research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BBE479-B16C-D94F-BC94-6B60F0645C44}"/>
              </a:ext>
            </a:extLst>
          </p:cNvPr>
          <p:cNvSpPr/>
          <p:nvPr/>
        </p:nvSpPr>
        <p:spPr>
          <a:xfrm>
            <a:off x="64698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C70085-0AD4-7C45-92D4-B6627442268A}"/>
              </a:ext>
            </a:extLst>
          </p:cNvPr>
          <p:cNvSpPr/>
          <p:nvPr/>
        </p:nvSpPr>
        <p:spPr>
          <a:xfrm>
            <a:off x="5883736" y="1059936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B686305-E74E-EB44-801D-1C14E473827F}"/>
              </a:ext>
            </a:extLst>
          </p:cNvPr>
          <p:cNvSpPr/>
          <p:nvPr/>
        </p:nvSpPr>
        <p:spPr>
          <a:xfrm>
            <a:off x="5166497" y="2165025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FC44B4-B5D6-5949-8DAA-80AD31E8FBAB}"/>
              </a:ext>
            </a:extLst>
          </p:cNvPr>
          <p:cNvSpPr/>
          <p:nvPr/>
        </p:nvSpPr>
        <p:spPr>
          <a:xfrm>
            <a:off x="5166496" y="32501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3BB968-F9E4-1E45-80DC-477122F2D2FF}"/>
              </a:ext>
            </a:extLst>
          </p:cNvPr>
          <p:cNvSpPr/>
          <p:nvPr/>
        </p:nvSpPr>
        <p:spPr>
          <a:xfrm>
            <a:off x="5071006" y="436040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2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D86-AD27-9B67-E405-85C81A48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Application Design – </a:t>
            </a:r>
            <a:r>
              <a:rPr lang="en-US" dirty="0" err="1"/>
              <a:t>Sedov</a:t>
            </a:r>
            <a:r>
              <a:rPr lang="en-US" dirty="0"/>
              <a:t> Blast Wave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7" descr="&#10;sedov_pm3.png                                                  00238215Macintosh HD                   B746699A:">
            <a:extLst>
              <a:ext uri="{FF2B5EF4-FFF2-40B4-BE49-F238E27FC236}">
                <a16:creationId xmlns:a16="http://schemas.microsoft.com/office/drawing/2014/main" id="{525C433C-2878-C8D3-22FB-9973AF79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1016654" y="3304089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3C691-1C18-175B-F248-2AD87723C5BF}"/>
              </a:ext>
            </a:extLst>
          </p:cNvPr>
          <p:cNvSpPr/>
          <p:nvPr/>
        </p:nvSpPr>
        <p:spPr>
          <a:xfrm>
            <a:off x="772160" y="1202813"/>
            <a:ext cx="5410266" cy="169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Description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High pressure at the center cause a shock to moves out in a circle. High resolution is needed only at and near the shock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01B2E5-4098-B6B1-3360-034A76C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743" y="1123343"/>
            <a:ext cx="4985173" cy="46113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Requirements </a:t>
            </a:r>
          </a:p>
          <a:p>
            <a:r>
              <a:rPr lang="en-US" dirty="0"/>
              <a:t>Adaptive mesh refinement</a:t>
            </a:r>
          </a:p>
          <a:p>
            <a:pPr lvl="1"/>
            <a:r>
              <a:rPr lang="en-US" dirty="0"/>
              <a:t>Easiest with finite volume methods</a:t>
            </a:r>
          </a:p>
          <a:p>
            <a:r>
              <a:rPr lang="en-US" dirty="0"/>
              <a:t>Driver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Initial condition</a:t>
            </a:r>
          </a:p>
          <a:p>
            <a:r>
              <a:rPr lang="en-US" dirty="0"/>
              <a:t>Boundary condition</a:t>
            </a:r>
          </a:p>
          <a:p>
            <a:r>
              <a:rPr lang="en-US" dirty="0"/>
              <a:t>Shock Hydrodynamics</a:t>
            </a:r>
          </a:p>
          <a:p>
            <a:r>
              <a:rPr lang="en-US" dirty="0"/>
              <a:t>Ideal gas equation of state</a:t>
            </a:r>
          </a:p>
          <a:p>
            <a:r>
              <a:rPr lang="en-US" dirty="0"/>
              <a:t>Method of verification</a:t>
            </a:r>
          </a:p>
          <a:p>
            <a:pPr lvl="1"/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0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E14-E448-7BB2-D527-0B26AA1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 into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CC62-0743-7AB7-1EC0-AD670554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92" y="1229359"/>
            <a:ext cx="10273852" cy="5137573"/>
          </a:xfrm>
        </p:spPr>
        <p:txBody>
          <a:bodyPr/>
          <a:lstStyle/>
          <a:p>
            <a:r>
              <a:rPr lang="en-US" dirty="0"/>
              <a:t>Adaptive mesh refinement =&gt; divide domain into blocks</a:t>
            </a:r>
          </a:p>
          <a:p>
            <a:pPr lvl="1"/>
            <a:r>
              <a:rPr lang="en-US" dirty="0"/>
              <a:t>Blocks need halos to be filled with values from neighbors or boundary conditions</a:t>
            </a:r>
          </a:p>
          <a:p>
            <a:pPr lvl="2"/>
            <a:r>
              <a:rPr lang="en-US" dirty="0"/>
              <a:t>At fine-coarse boundaries there is interpolation and restriction</a:t>
            </a:r>
          </a:p>
          <a:p>
            <a:pPr lvl="1"/>
            <a:r>
              <a:rPr lang="en-US" dirty="0"/>
              <a:t>Blocks are dynamic, go in and out of existence</a:t>
            </a:r>
          </a:p>
          <a:p>
            <a:pPr lvl="1"/>
            <a:r>
              <a:rPr lang="en-US" dirty="0"/>
              <a:t>Conservation needs reconciliation at fine-coarse boundaries</a:t>
            </a:r>
          </a:p>
          <a:p>
            <a:r>
              <a:rPr lang="en-US" dirty="0"/>
              <a:t>Shock hydrodynamics</a:t>
            </a:r>
          </a:p>
          <a:p>
            <a:pPr lvl="1"/>
            <a:r>
              <a:rPr lang="en-US" dirty="0"/>
              <a:t>Solver for Euler’s equations at discontinuities</a:t>
            </a:r>
          </a:p>
          <a:p>
            <a:pPr lvl="1"/>
            <a:r>
              <a:rPr lang="en-US" dirty="0"/>
              <a:t>EOS provides closure</a:t>
            </a:r>
          </a:p>
          <a:p>
            <a:pPr lvl="1"/>
            <a:r>
              <a:rPr lang="en-US" dirty="0"/>
              <a:t>Riemann solver</a:t>
            </a:r>
          </a:p>
          <a:p>
            <a:pPr lvl="1"/>
            <a:r>
              <a:rPr lang="en-US" dirty="0"/>
              <a:t>Halo cells are fine-coarse boundaries need EOS after interpolation</a:t>
            </a:r>
          </a:p>
          <a:p>
            <a:r>
              <a:rPr lang="en-US" dirty="0"/>
              <a:t>Method of verification</a:t>
            </a:r>
          </a:p>
          <a:p>
            <a:pPr lvl="1"/>
            <a:r>
              <a:rPr lang="en-US" dirty="0"/>
              <a:t>An indirect way of checking – shock distance traveled can be computed analytically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7C93-979B-EF55-4109-2B0A4F2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873F-398D-29B2-A7D6-B628F8F1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794" y="417223"/>
            <a:ext cx="5686237" cy="4736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Deeper Dive into some Components</a:t>
            </a:r>
          </a:p>
          <a:p>
            <a:r>
              <a:rPr lang="en-US" dirty="0"/>
              <a:t>Driver</a:t>
            </a:r>
          </a:p>
          <a:p>
            <a:pPr lvl="1"/>
            <a:r>
              <a:rPr lang="en-US" dirty="0"/>
              <a:t>Iterate over blocks</a:t>
            </a:r>
          </a:p>
          <a:p>
            <a:pPr lvl="1"/>
            <a:r>
              <a:rPr lang="en-US" dirty="0"/>
              <a:t>Implement connectivity</a:t>
            </a:r>
          </a:p>
          <a:p>
            <a:r>
              <a:rPr lang="en-US" dirty="0"/>
              <a:t>Mesh </a:t>
            </a:r>
          </a:p>
          <a:p>
            <a:pPr lvl="1"/>
            <a:r>
              <a:rPr lang="en-US" dirty="0"/>
              <a:t>Data containers</a:t>
            </a:r>
          </a:p>
          <a:p>
            <a:pPr lvl="1"/>
            <a:r>
              <a:rPr lang="en-US" dirty="0"/>
              <a:t>Halo cell fill, including application of boundary conditions</a:t>
            </a:r>
          </a:p>
          <a:p>
            <a:pPr lvl="1"/>
            <a:r>
              <a:rPr lang="en-US" dirty="0"/>
              <a:t>Reconciliation of quantities at fine-coarse block boundaries</a:t>
            </a:r>
          </a:p>
          <a:p>
            <a:pPr lvl="1"/>
            <a:r>
              <a:rPr lang="en-US" dirty="0" err="1"/>
              <a:t>Remesh</a:t>
            </a:r>
            <a:r>
              <a:rPr lang="en-US" dirty="0"/>
              <a:t> when refinement patterns change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Getting runtime parameters and possibly initial conditions</a:t>
            </a:r>
          </a:p>
          <a:p>
            <a:pPr lvl="1"/>
            <a:r>
              <a:rPr lang="en-US" dirty="0"/>
              <a:t>Writing checkpoint and analysis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45C9D-C83C-9672-418A-997D74409054}"/>
              </a:ext>
            </a:extLst>
          </p:cNvPr>
          <p:cNvSpPr txBox="1">
            <a:spLocks/>
          </p:cNvSpPr>
          <p:nvPr/>
        </p:nvSpPr>
        <p:spPr bwMode="auto">
          <a:xfrm>
            <a:off x="450592" y="1123343"/>
            <a:ext cx="4985173" cy="461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/>
              <a:t>Binned Components</a:t>
            </a:r>
          </a:p>
          <a:p>
            <a:r>
              <a:rPr lang="en-US" dirty="0"/>
              <a:t>Unchanging or slow changing infrastructure</a:t>
            </a:r>
          </a:p>
          <a:p>
            <a:pPr lvl="1"/>
            <a:r>
              <a:rPr lang="en-US" dirty="0"/>
              <a:t>Mesh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evolving with research – physics solvers</a:t>
            </a:r>
          </a:p>
          <a:p>
            <a:pPr lvl="1"/>
            <a:r>
              <a:rPr lang="en-US" dirty="0"/>
              <a:t>Initial and boundary conditions</a:t>
            </a:r>
          </a:p>
          <a:p>
            <a:pPr lvl="1"/>
            <a:r>
              <a:rPr lang="en-US" dirty="0"/>
              <a:t>Hydrodynamics</a:t>
            </a:r>
          </a:p>
          <a:p>
            <a:pPr lvl="1"/>
            <a:r>
              <a:rPr lang="en-US" dirty="0"/>
              <a:t>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5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4880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1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3017-A750-F726-3A1A-1F298D2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179530"/>
            <a:ext cx="11369809" cy="5463866"/>
          </a:xfrm>
        </p:spPr>
        <p:txBody>
          <a:bodyPr>
            <a:normAutofit/>
          </a:bodyPr>
          <a:lstStyle/>
          <a:p>
            <a:r>
              <a:rPr lang="en-US" dirty="0"/>
              <a:t>Investing some thought in design of software makes it possible to maintain, reuse and extend it</a:t>
            </a:r>
          </a:p>
          <a:p>
            <a:r>
              <a:rPr lang="en-US" dirty="0"/>
              <a:t>Even if some research software begins its life as a one-off use case, it often gets reused</a:t>
            </a:r>
          </a:p>
          <a:p>
            <a:pPr lvl="1"/>
            <a:r>
              <a:rPr lang="en-US" dirty="0"/>
              <a:t>Without proper design it is likely to accrete features haphazardly and become a monstrosity</a:t>
            </a:r>
          </a:p>
          <a:p>
            <a:pPr lvl="2"/>
            <a:r>
              <a:rPr lang="en-US" dirty="0"/>
              <a:t>Acquires a lot of technical debt in the process</a:t>
            </a:r>
          </a:p>
          <a:p>
            <a:pPr lvl="1"/>
            <a:r>
              <a:rPr lang="en-US" dirty="0"/>
              <a:t>Many projects have had this happen </a:t>
            </a:r>
          </a:p>
          <a:p>
            <a:pPr lvl="1"/>
            <a:r>
              <a:rPr lang="en-US" dirty="0"/>
              <a:t>Most end up with a hard reset and start over again</a:t>
            </a:r>
          </a:p>
          <a:p>
            <a:r>
              <a:rPr lang="en-US" dirty="0"/>
              <a:t>In this module we will cover general design principles and those that are tailored for scientific software</a:t>
            </a:r>
          </a:p>
          <a:p>
            <a:r>
              <a:rPr lang="en-US" dirty="0"/>
              <a:t>We will also work through two use 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FE85-F68E-DA20-11B5-9FB90BB9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868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5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5C21F6-A544-F80D-CA8C-02C34DA8BF3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50355" y="4306708"/>
            <a:ext cx="1367341" cy="18248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608157" y="2416928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7013943" y="2416928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0E4DB40-020F-13AF-1116-399F2265801B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3200" b="0" dirty="0"/>
              <a:t>New Paradigm Because of Platform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96186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61120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0520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8678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So,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85753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111B62-9139-BD45-973A-64F08EA0ADA8}"/>
              </a:ext>
            </a:extLst>
          </p:cNvPr>
          <p:cNvSpPr/>
          <p:nvPr/>
        </p:nvSpPr>
        <p:spPr>
          <a:xfrm>
            <a:off x="743983" y="1609343"/>
            <a:ext cx="10700856" cy="21336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Same algorithm different data layouts or operation sequence: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let compiler know that ”this” expression can be specialized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specializations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done with template meta-programming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Unification of Computational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743984" y="4059935"/>
            <a:ext cx="10700856" cy="145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challenging if algorithms need to be fundamentally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5331203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Make the same code work on different devices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Moving Work and Data to the Target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597680" y="1660614"/>
            <a:ext cx="10700856" cy="1450849"/>
          </a:xfrm>
          <a:prstGeom prst="roundRect">
            <a:avLst/>
          </a:prstGeom>
          <a:solidFill>
            <a:srgbClr val="A952EE">
              <a:alpha val="62966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Hierarchy in domain decomposition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memory model at node level – still very prevalent, likely to remain so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done with PGAS models – shared with locality being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2650982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Parallelization Models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97680" y="3257480"/>
            <a:ext cx="10700856" cy="2623170"/>
          </a:xfrm>
          <a:prstGeom prst="roundRect">
            <a:avLst/>
          </a:prstGeom>
          <a:solidFill>
            <a:srgbClr val="EEC8F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Assigning work within the node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“Parallel For” or directives with  unified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 or specific programming model for explicit data movement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complex data orchestration system for asynchronous computation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based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58885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Mapping Work to Targets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79392" y="959137"/>
            <a:ext cx="10700856" cy="3320919"/>
          </a:xfrm>
          <a:prstGeom prst="roundRect">
            <a:avLst/>
          </a:prstGeom>
          <a:solidFill>
            <a:srgbClr val="0070C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This is how many abstraction layers work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structure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map between algorithms and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data movements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 computations to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specified either through constructs or pragmas</a:t>
            </a: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4EF6-4771-DB83-B9DD-4A338ABCF8E4}"/>
              </a:ext>
            </a:extLst>
          </p:cNvPr>
          <p:cNvSpPr/>
          <p:nvPr/>
        </p:nvSpPr>
        <p:spPr>
          <a:xfrm>
            <a:off x="2434780" y="4609699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57D32-6340-7CCA-E204-70855E162224}"/>
              </a:ext>
            </a:extLst>
          </p:cNvPr>
          <p:cNvSpPr/>
          <p:nvPr/>
        </p:nvSpPr>
        <p:spPr>
          <a:xfrm>
            <a:off x="579392" y="4609699"/>
            <a:ext cx="10700856" cy="1035198"/>
          </a:xfrm>
          <a:prstGeom prst="roundRect">
            <a:avLst/>
          </a:prstGeom>
          <a:solidFill>
            <a:srgbClr val="00B0F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It can also be the end user who figures out the mapping</a:t>
            </a:r>
          </a:p>
          <a:p>
            <a:r>
              <a:rPr lang="en-US" sz="2000" b="1" dirty="0"/>
              <a:t>In either case performance depends upon how well the mapping is done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5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Maintainable Software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918CC8-79ED-86A0-F247-1AC79103DFA2}"/>
              </a:ext>
            </a:extLst>
          </p:cNvPr>
          <p:cNvSpPr/>
          <p:nvPr/>
        </p:nvSpPr>
        <p:spPr>
          <a:xfrm>
            <a:off x="169333" y="1184114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 definitions from the web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Encapsulate what varies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Favor composition over inheritance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Program to interfaces not implementations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Loose coupling – interacting components should have minimal knowledge about each other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hne"/>
              </a:rPr>
              <a:t>SOLID</a:t>
            </a:r>
            <a:endParaRPr lang="en-US" sz="2000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bootcamp.uxdesign.cc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/software-design-principles-every-developers-should-know-23d24735518e</a:t>
            </a:r>
          </a:p>
        </p:txBody>
      </p:sp>
    </p:spTree>
    <p:extLst>
      <p:ext uri="{BB962C8B-B14F-4D97-AF65-F5344CB8AC3E}">
        <p14:creationId xmlns:p14="http://schemas.microsoft.com/office/powerpoint/2010/main" val="3139204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109848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916990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53331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082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a</a:t>
                </a:r>
                <a:r>
                  <a:rPr sz="1351" dirty="0"/>
                  <a:t>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r</a:t>
                </a:r>
                <a:r>
                  <a:rPr sz="1351" dirty="0"/>
                  <a:t>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T</a:t>
                </a:r>
                <a:r>
                  <a:rPr sz="1351" dirty="0"/>
                  <a:t>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Code </a:t>
                </a:r>
                <a:r>
                  <a:rPr lang="en-US" sz="1351" dirty="0"/>
                  <a:t>a</a:t>
                </a:r>
                <a:r>
                  <a:rPr sz="1351" dirty="0"/>
                  <a:t>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D152E73-0A93-8236-75A8-875C287D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5" y="401605"/>
            <a:ext cx="10512862" cy="1325218"/>
          </a:xfrm>
        </p:spPr>
        <p:txBody>
          <a:bodyPr/>
          <a:lstStyle/>
          <a:p>
            <a:r>
              <a:rPr lang="en-US" dirty="0"/>
              <a:t>Construction of Application with Components and Tools</a:t>
            </a:r>
          </a:p>
        </p:txBody>
      </p:sp>
    </p:spTree>
    <p:extLst>
      <p:ext uri="{BB962C8B-B14F-4D97-AF65-F5344CB8AC3E}">
        <p14:creationId xmlns:p14="http://schemas.microsoft.com/office/powerpoint/2010/main" val="67335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3840"/>
            <a:ext cx="11372473" cy="91440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Requirements gathering and intentional design are indispensable for sustainable software development</a:t>
            </a:r>
          </a:p>
          <a:p>
            <a:r>
              <a:rPr lang="en-US" dirty="0"/>
              <a:t>Many books and online resources available for good design principles</a:t>
            </a:r>
          </a:p>
          <a:p>
            <a:r>
              <a:rPr lang="en-US" dirty="0"/>
              <a:t>Research software poses additional constraints on design because of its exploratory nature</a:t>
            </a:r>
          </a:p>
          <a:p>
            <a:pPr lvl="1"/>
            <a:r>
              <a:rPr lang="en-US" dirty="0"/>
              <a:t>Scientific research software has further challenges</a:t>
            </a:r>
          </a:p>
          <a:p>
            <a:pPr lvl="1"/>
            <a:r>
              <a:rPr lang="en-US" dirty="0"/>
              <a:t>High performance computing research software has even more challenges</a:t>
            </a:r>
          </a:p>
          <a:p>
            <a:pPr lvl="1"/>
            <a:r>
              <a:rPr lang="en-US" dirty="0"/>
              <a:t>That are further exacerbated by the ubiquity of accelerators in platforms</a:t>
            </a:r>
          </a:p>
          <a:p>
            <a:r>
              <a:rPr lang="en-US" dirty="0"/>
              <a:t>Separation of concerns at various granularities, and abstractions enable sustainable software design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Maintainable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BBE479-B16C-D94F-BC94-6B60F0645C44}"/>
              </a:ext>
            </a:extLst>
          </p:cNvPr>
          <p:cNvSpPr/>
          <p:nvPr/>
        </p:nvSpPr>
        <p:spPr>
          <a:xfrm>
            <a:off x="6017055" y="1024986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90000"/>
              </a:lnSpc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SOLID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Single responsibility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Class/method/function should do only one thing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Open/closed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 for extension, close for modification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Liskov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substitution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Implementations of an interface should give same result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Interface segregation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Client should not have to use methods it does not need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Dependency inversion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High level modules should not depend on low level modules, only on abstractions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5A1FDF-B4AF-440E-FEA6-3D2FD8BA872B}"/>
              </a:ext>
            </a:extLst>
          </p:cNvPr>
          <p:cNvSpPr/>
          <p:nvPr/>
        </p:nvSpPr>
        <p:spPr>
          <a:xfrm>
            <a:off x="169333" y="1046954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Found on the web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Encapsulate what varies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Favor composition over inheritance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Program to interfaces not implementations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b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ohne"/>
              </a:rPr>
              <a:t>Loose coupling – interacting components should have minimal knowledge about each other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hne"/>
              </a:rPr>
              <a:t>SOLID</a:t>
            </a:r>
            <a:endParaRPr lang="en-US" sz="2000" b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ohne"/>
            </a:endParaRP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bootcamp.uxdesign.cc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/software-design-principles-every-developers-should-know-23d24735518e</a:t>
            </a:r>
          </a:p>
        </p:txBody>
      </p:sp>
    </p:spTree>
    <p:extLst>
      <p:ext uri="{BB962C8B-B14F-4D97-AF65-F5344CB8AC3E}">
        <p14:creationId xmlns:p14="http://schemas.microsoft.com/office/powerpoint/2010/main" val="26267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85C9-0085-AB61-AB08-70EECA00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Software – High Level 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A50980-32EC-326F-85DD-3CF03094F555}"/>
              </a:ext>
            </a:extLst>
          </p:cNvPr>
          <p:cNvSpPr/>
          <p:nvPr/>
        </p:nvSpPr>
        <p:spPr>
          <a:xfrm>
            <a:off x="357782" y="2204476"/>
            <a:ext cx="3036711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Features and capabilities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Constraints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Limitations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Target users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Other 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D9DE4-2E38-ADA4-2111-58E62395D1CF}"/>
              </a:ext>
            </a:extLst>
          </p:cNvPr>
          <p:cNvSpPr txBox="1"/>
          <p:nvPr/>
        </p:nvSpPr>
        <p:spPr>
          <a:xfrm>
            <a:off x="827790" y="1253483"/>
            <a:ext cx="2243819" cy="10987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Requirements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gathering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39241D-5C09-4307-67AD-F23DB0AB60AA}"/>
              </a:ext>
            </a:extLst>
          </p:cNvPr>
          <p:cNvSpPr/>
          <p:nvPr/>
        </p:nvSpPr>
        <p:spPr>
          <a:xfrm>
            <a:off x="3579447" y="2204476"/>
            <a:ext cx="3617417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design space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Decompose into high level components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Bin components into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3D9E3-0DB7-838E-127A-B1FC97FE7133}"/>
              </a:ext>
            </a:extLst>
          </p:cNvPr>
          <p:cNvSpPr txBox="1"/>
          <p:nvPr/>
        </p:nvSpPr>
        <p:spPr>
          <a:xfrm>
            <a:off x="4163653" y="1431575"/>
            <a:ext cx="2449004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Decomposition 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44A520-B698-3423-B712-EB569E19AB6A}"/>
              </a:ext>
            </a:extLst>
          </p:cNvPr>
          <p:cNvSpPr/>
          <p:nvPr/>
        </p:nvSpPr>
        <p:spPr>
          <a:xfrm>
            <a:off x="7435818" y="2204476"/>
            <a:ext cx="3868204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component hierarchy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Figure out connectivity among components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Articulate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E6956-13C8-A349-28BA-03AEB7764C04}"/>
              </a:ext>
            </a:extLst>
          </p:cNvPr>
          <p:cNvSpPr txBox="1"/>
          <p:nvPr/>
        </p:nvSpPr>
        <p:spPr>
          <a:xfrm>
            <a:off x="8311628" y="1398929"/>
            <a:ext cx="1918410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Connectivity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7A2BF5-DB7A-E642-B501-8F10E15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325677"/>
            <a:ext cx="11372473" cy="914400"/>
          </a:xfrm>
        </p:spPr>
        <p:txBody>
          <a:bodyPr/>
          <a:lstStyle/>
          <a:p>
            <a:r>
              <a:rPr lang="en-US" dirty="0"/>
              <a:t>Example 1 – Problem Description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39045-FCA2-2014-FEB7-A07E45870135}"/>
              </a:ext>
            </a:extLst>
          </p:cNvPr>
          <p:cNvSpPr txBox="1"/>
          <p:nvPr/>
        </p:nvSpPr>
        <p:spPr>
          <a:xfrm>
            <a:off x="739035" y="1073794"/>
            <a:ext cx="10083452" cy="1929759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We have a house with exterior walls made of single material of thickness L</a:t>
            </a:r>
            <a:r>
              <a:rPr lang="en-US" baseline="-25000" dirty="0"/>
              <a:t>x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The wall has some water pipes shown in the picture.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The inside temperature is kept at 70 degrees. But outside temperature is expected to be -40 degrees for 15.5 hours. 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Will the pipes freeze before the storm is 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74917-B47A-5964-848F-DEB3367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33" y="3163573"/>
            <a:ext cx="633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E1BF-6E32-A34B-7956-473A1B6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BEE9-6D64-C905-AF2A-758F3FD1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25880"/>
            <a:ext cx="8763726" cy="4047778"/>
          </a:xfrm>
        </p:spPr>
        <p:txBody>
          <a:bodyPr/>
          <a:lstStyle/>
          <a:p>
            <a:r>
              <a:rPr lang="en-US" dirty="0"/>
              <a:t>Heat conduction is governed by a partial differential equation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make some simplifying assumptions</a:t>
            </a:r>
          </a:p>
          <a:p>
            <a:pPr lvl="1"/>
            <a:r>
              <a:rPr lang="en-US" dirty="0"/>
              <a:t>The thermal diffusivity is constant for all space and time.</a:t>
            </a:r>
          </a:p>
          <a:p>
            <a:pPr lvl="1"/>
            <a:r>
              <a:rPr lang="en-US" dirty="0"/>
              <a:t>The only heat source is from the initial and/or boundary conditions.</a:t>
            </a:r>
          </a:p>
          <a:p>
            <a:pPr lvl="1"/>
            <a:r>
              <a:rPr lang="en-US" dirty="0"/>
              <a:t>We will deal only with the one dimensional problem in Cartesian coordinates.</a:t>
            </a:r>
          </a:p>
          <a:p>
            <a:pPr lvl="1"/>
            <a:r>
              <a:rPr lang="en-US" dirty="0"/>
              <a:t>That reduces the heat equation to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4D16E-77AB-39CA-49E1-18890FBA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673369"/>
            <a:ext cx="449580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2ECEE-EBAD-C040-6061-1C73EA8E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4882947"/>
            <a:ext cx="34671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0C26505-1F00-67E0-3B87-395726D39151}"/>
              </a:ext>
            </a:extLst>
          </p:cNvPr>
          <p:cNvSpPr/>
          <p:nvPr/>
        </p:nvSpPr>
        <p:spPr>
          <a:xfrm>
            <a:off x="8862930" y="487679"/>
            <a:ext cx="3265715" cy="488597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The repository has solutions using three numerical methods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Foward Time Centered Space (FTCS)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, an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explicit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Crank-Nicholson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, an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implicit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Upwind-15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, another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explicit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method with higher spatial order than FTCS.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We will use FTCS for this exercise</a:t>
            </a: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06E-A4E1-9519-6CEC-5B4B39A0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2C3A-E42B-55EE-B676-A76A379F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18" y="1432558"/>
            <a:ext cx="9242695" cy="4489269"/>
          </a:xfrm>
        </p:spPr>
        <p:txBody>
          <a:bodyPr/>
          <a:lstStyle/>
          <a:p>
            <a:r>
              <a:rPr lang="en-US" sz="2800" dirty="0"/>
              <a:t>To solve heat equation we need:</a:t>
            </a:r>
          </a:p>
          <a:p>
            <a:pPr lvl="1"/>
            <a:r>
              <a:rPr lang="en-US" sz="2400" dirty="0"/>
              <a:t>a discretization scheme</a:t>
            </a:r>
          </a:p>
          <a:p>
            <a:pPr lvl="1"/>
            <a:r>
              <a:rPr lang="en-US" sz="2400" dirty="0"/>
              <a:t>a driver for running and book-keeping </a:t>
            </a:r>
          </a:p>
          <a:p>
            <a:pPr lvl="1"/>
            <a:r>
              <a:rPr lang="en-US" sz="2400" dirty="0"/>
              <a:t>an integration method to evolve solution</a:t>
            </a:r>
          </a:p>
          <a:p>
            <a:pPr lvl="1"/>
            <a:r>
              <a:rPr lang="en-US" sz="2400" dirty="0"/>
              <a:t>Initial conditions</a:t>
            </a:r>
          </a:p>
          <a:p>
            <a:pPr lvl="1"/>
            <a:r>
              <a:rPr lang="en-US" sz="2400" dirty="0"/>
              <a:t>Boundary conditions</a:t>
            </a:r>
          </a:p>
          <a:p>
            <a:r>
              <a:rPr lang="en-US" sz="2800" dirty="0"/>
              <a:t>To make sure that we are doing it correctly we need:</a:t>
            </a:r>
          </a:p>
          <a:p>
            <a:pPr lvl="1"/>
            <a:r>
              <a:rPr lang="en-US" sz="2400" dirty="0"/>
              <a:t>Ways to inspect the results</a:t>
            </a:r>
          </a:p>
          <a:p>
            <a:pPr lvl="1"/>
            <a:r>
              <a:rPr lang="en-US" sz="2400" dirty="0"/>
              <a:t>Ways of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3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D41C-1F2F-0CD9-BD98-5C26814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A1D-89C4-8A73-4364-CBEAE013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5880"/>
            <a:ext cx="4352996" cy="47989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is a small design space</a:t>
            </a:r>
          </a:p>
          <a:p>
            <a:r>
              <a:rPr lang="en-US" dirty="0"/>
              <a:t>Several requirements can directly map to components – in this instance functions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Initialization – data containers</a:t>
            </a:r>
          </a:p>
          <a:p>
            <a:pPr lvl="1"/>
            <a:r>
              <a:rPr lang="en-US" dirty="0"/>
              <a:t>Mesh initialization – applying initial conditions</a:t>
            </a:r>
          </a:p>
          <a:p>
            <a:pPr lvl="1"/>
            <a:r>
              <a:rPr lang="en-US" dirty="0"/>
              <a:t>Integrator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Boundary conditions</a:t>
            </a:r>
          </a:p>
          <a:p>
            <a:pPr lvl="1"/>
            <a:r>
              <a:rPr lang="en-US" dirty="0"/>
              <a:t>Comparison utility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1D631-CE85-82AC-5579-D9B9D0EDD0CE}"/>
              </a:ext>
            </a:extLst>
          </p:cNvPr>
          <p:cNvSpPr txBox="1">
            <a:spLocks/>
          </p:cNvSpPr>
          <p:nvPr/>
        </p:nvSpPr>
        <p:spPr bwMode="auto">
          <a:xfrm>
            <a:off x="5044464" y="1325880"/>
            <a:ext cx="6368061" cy="470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Binning components</a:t>
            </a:r>
          </a:p>
          <a:p>
            <a:r>
              <a:rPr lang="en-US" dirty="0"/>
              <a:t>Components that will work for any application of heat equation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Initialization – data containers</a:t>
            </a:r>
          </a:p>
          <a:p>
            <a:pPr lvl="1"/>
            <a:r>
              <a:rPr lang="en-US" dirty="0"/>
              <a:t>I/O 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that are </a:t>
            </a:r>
          </a:p>
          <a:p>
            <a:pPr lvl="1"/>
            <a:r>
              <a:rPr lang="en-US" dirty="0"/>
              <a:t>Mesh initialization – applying initial conditions</a:t>
            </a:r>
          </a:p>
          <a:p>
            <a:pPr lvl="1"/>
            <a:r>
              <a:rPr lang="en-US" dirty="0"/>
              <a:t>Integrator</a:t>
            </a:r>
          </a:p>
          <a:p>
            <a:pPr lvl="1"/>
            <a:r>
              <a:rPr lang="en-US" dirty="0"/>
              <a:t>Boundary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776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2490</TotalTime>
  <Words>2009</Words>
  <Application>Microsoft Macintosh PowerPoint</Application>
  <PresentationFormat>Custom</PresentationFormat>
  <Paragraphs>469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Arial Black</vt:lpstr>
      <vt:lpstr>Calibri</vt:lpstr>
      <vt:lpstr>sohne</vt:lpstr>
      <vt:lpstr>Wingdings</vt:lpstr>
      <vt:lpstr>Presentations (Wide Screen)</vt:lpstr>
      <vt:lpstr>Scientific Software Design</vt:lpstr>
      <vt:lpstr>Introduction</vt:lpstr>
      <vt:lpstr>General Design Principles for Maintainable Software</vt:lpstr>
      <vt:lpstr>General Design Principles for Maintainable Software</vt:lpstr>
      <vt:lpstr>Designing Software – High Level Phases</vt:lpstr>
      <vt:lpstr>Example 1 – Problem Description </vt:lpstr>
      <vt:lpstr>Mathematical formulation</vt:lpstr>
      <vt:lpstr>Requirements gathering </vt:lpstr>
      <vt:lpstr>Decomposition</vt:lpstr>
      <vt:lpstr>Connectivity </vt:lpstr>
      <vt:lpstr>Research Software Challenges</vt:lpstr>
      <vt:lpstr>SOLID Principles Pose Some Difficulties</vt:lpstr>
      <vt:lpstr>Additional Considerations for Research Software</vt:lpstr>
      <vt:lpstr>More Complex Application Design – Sedov Blast Wave </vt:lpstr>
      <vt:lpstr>Deeper Dive into Requirements</vt:lpstr>
      <vt:lpstr>Components</vt:lpstr>
      <vt:lpstr>Connectivity</vt:lpstr>
      <vt:lpstr>Connectivity</vt:lpstr>
      <vt:lpstr>Connectivity</vt:lpstr>
      <vt:lpstr>Connectivity</vt:lpstr>
      <vt:lpstr>Connectivity</vt:lpstr>
      <vt:lpstr>PowerPoint Presentation</vt:lpstr>
      <vt:lpstr>Mechanisms Needed by the Code </vt:lpstr>
      <vt:lpstr>Mechanisms Needed by the Code </vt:lpstr>
      <vt:lpstr>Mechanisms Needed by the Code </vt:lpstr>
      <vt:lpstr>Mechanisms Needed by the Code </vt:lpstr>
      <vt:lpstr>Underlying Ideas: Unification of Computational Expressions</vt:lpstr>
      <vt:lpstr>Underlying Ideas: Moving Work and Data to the Target</vt:lpstr>
      <vt:lpstr>Underlying Ideas: Mapping Work to Targets</vt:lpstr>
      <vt:lpstr>Mechanisms Needed by the Code : Example Flash-X</vt:lpstr>
      <vt:lpstr>Mechanisms Needed by the Code : Example Flash-X</vt:lpstr>
      <vt:lpstr>Mechanisms Needed by the Code : Example Flash-X</vt:lpstr>
      <vt:lpstr>Mechanisms Needed by the Code : Example Flash-X</vt:lpstr>
      <vt:lpstr>Construction of Application with Components and Tools</vt:lpstr>
      <vt:lpstr>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Anshu</cp:lastModifiedBy>
  <cp:revision>230</cp:revision>
  <cp:lastPrinted>2017-11-02T18:35:01Z</cp:lastPrinted>
  <dcterms:created xsi:type="dcterms:W3CDTF">2018-11-06T17:28:56Z</dcterms:created>
  <dcterms:modified xsi:type="dcterms:W3CDTF">2023-08-02T19:28:46Z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