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5"/>
  </p:notesMasterIdLst>
  <p:handoutMasterIdLst>
    <p:handoutMasterId r:id="rId46"/>
  </p:handoutMasterIdLst>
  <p:sldIdLst>
    <p:sldId id="626" r:id="rId5"/>
    <p:sldId id="610" r:id="rId6"/>
    <p:sldId id="625" r:id="rId7"/>
    <p:sldId id="495" r:id="rId8"/>
    <p:sldId id="636" r:id="rId9"/>
    <p:sldId id="639" r:id="rId10"/>
    <p:sldId id="640" r:id="rId11"/>
    <p:sldId id="603" r:id="rId12"/>
    <p:sldId id="607" r:id="rId13"/>
    <p:sldId id="586" r:id="rId14"/>
    <p:sldId id="297" r:id="rId15"/>
    <p:sldId id="628" r:id="rId16"/>
    <p:sldId id="633" r:id="rId17"/>
    <p:sldId id="605" r:id="rId18"/>
    <p:sldId id="624" r:id="rId19"/>
    <p:sldId id="617" r:id="rId20"/>
    <p:sldId id="618" r:id="rId21"/>
    <p:sldId id="623" r:id="rId22"/>
    <p:sldId id="651" r:id="rId23"/>
    <p:sldId id="650" r:id="rId24"/>
    <p:sldId id="619" r:id="rId25"/>
    <p:sldId id="641" r:id="rId26"/>
    <p:sldId id="644" r:id="rId27"/>
    <p:sldId id="652" r:id="rId28"/>
    <p:sldId id="643" r:id="rId29"/>
    <p:sldId id="658" r:id="rId30"/>
    <p:sldId id="653" r:id="rId31"/>
    <p:sldId id="654" r:id="rId32"/>
    <p:sldId id="655" r:id="rId33"/>
    <p:sldId id="656" r:id="rId34"/>
    <p:sldId id="266" r:id="rId35"/>
    <p:sldId id="659" r:id="rId36"/>
    <p:sldId id="629" r:id="rId37"/>
    <p:sldId id="647" r:id="rId38"/>
    <p:sldId id="648" r:id="rId39"/>
    <p:sldId id="630" r:id="rId40"/>
    <p:sldId id="631" r:id="rId41"/>
    <p:sldId id="649" r:id="rId42"/>
    <p:sldId id="632" r:id="rId43"/>
    <p:sldId id="634" r:id="rId4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1E5"/>
    <a:srgbClr val="C39C2F"/>
    <a:srgbClr val="C59C27"/>
    <a:srgbClr val="D13940"/>
    <a:srgbClr val="EF9A1A"/>
    <a:srgbClr val="907262"/>
    <a:srgbClr val="B3CD1F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05" d="100"/>
          <a:sy n="105" d="100"/>
        </p:scale>
        <p:origin x="192" y="36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Tests written before refactoring encapsulate and enforce a contract made at design time.  Having them available easily allows us to maintain that any small change does not alter behavior of code being refactored.</a:t>
            </a:r>
          </a:p>
          <a:p>
            <a:endParaRPr dirty="0"/>
          </a:p>
          <a:p>
            <a:r>
              <a:rPr dirty="0"/>
              <a:t>Fowler (1999) via Code Complete:</a:t>
            </a:r>
          </a:p>
          <a:p>
            <a:r>
              <a:rPr dirty="0"/>
              <a:t>Refactoring is “a change made to the internal structure of the software to make it easier to understand and cheaper to modify without changing its behavior”.</a:t>
            </a:r>
          </a:p>
        </p:txBody>
      </p:sp>
    </p:spTree>
    <p:extLst>
      <p:ext uri="{BB962C8B-B14F-4D97-AF65-F5344CB8AC3E}">
        <p14:creationId xmlns:p14="http://schemas.microsoft.com/office/powerpoint/2010/main" val="48864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Tests written before refactoring encapsulate and enforce a contract made at design time.  Having them available easily allows us to maintain that any small change does not alter behavior of code being refactored.</a:t>
            </a:r>
          </a:p>
          <a:p>
            <a:endParaRPr dirty="0"/>
          </a:p>
          <a:p>
            <a:r>
              <a:rPr dirty="0"/>
              <a:t>Fowler (1999) via Code Complete:</a:t>
            </a:r>
          </a:p>
          <a:p>
            <a:r>
              <a:rPr dirty="0"/>
              <a:t>Refactoring is “a change made to the internal structure of the software to make it easier to understand and cheaper to modify without changing its behavior”.</a:t>
            </a:r>
          </a:p>
        </p:txBody>
      </p:sp>
    </p:spTree>
    <p:extLst>
      <p:ext uri="{BB962C8B-B14F-4D97-AF65-F5344CB8AC3E}">
        <p14:creationId xmlns:p14="http://schemas.microsoft.com/office/powerpoint/2010/main" val="315337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Tests written before refactoring encapsulate and enforce a contract made at design time.  Having them available easily allows us to maintain that any small change does not alter behavior of code being refactored.</a:t>
            </a:r>
          </a:p>
          <a:p>
            <a:endParaRPr dirty="0"/>
          </a:p>
          <a:p>
            <a:r>
              <a:rPr dirty="0"/>
              <a:t>Fowler (1999) via Code Complete:</a:t>
            </a:r>
          </a:p>
          <a:p>
            <a:r>
              <a:rPr dirty="0"/>
              <a:t>Refactoring is “a change made to the internal structure of the software to make it easier to understand and cheaper to modify without changing its behavior”.</a:t>
            </a:r>
          </a:p>
        </p:txBody>
      </p:sp>
    </p:spTree>
    <p:extLst>
      <p:ext uri="{BB962C8B-B14F-4D97-AF65-F5344CB8AC3E}">
        <p14:creationId xmlns:p14="http://schemas.microsoft.com/office/powerpoint/2010/main" val="378414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Tests written before refactoring encapsulate and enforce a contract made at design time.  Having them available easily allows us to maintain that any small change does not alter behavior of code being refactored.</a:t>
            </a:r>
          </a:p>
          <a:p>
            <a:endParaRPr dirty="0"/>
          </a:p>
          <a:p>
            <a:r>
              <a:rPr dirty="0"/>
              <a:t>Fowler (1999) via Code Complete:</a:t>
            </a:r>
          </a:p>
          <a:p>
            <a:r>
              <a:rPr dirty="0"/>
              <a:t>Refactoring is “a change made to the internal structure of the software to make it easier to understand and cheaper to modify without changing its behavior”.</a:t>
            </a:r>
          </a:p>
        </p:txBody>
      </p:sp>
    </p:spTree>
    <p:extLst>
      <p:ext uri="{BB962C8B-B14F-4D97-AF65-F5344CB8AC3E}">
        <p14:creationId xmlns:p14="http://schemas.microsoft.com/office/powerpoint/2010/main" val="97484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point out that this graphic show the need to update the tree - two AMR implementations required a new AMR subfolder.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point out that this graphic show the need to update the tree - two AMR implementations required a new AMR subfolder.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69999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49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8AEED-62FF-45A4-9B5A-29E8EB7A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2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  <p:sldLayoutId id="2147483952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sw-tutorial/hello-numerical-world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Scientific Software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Anshu Dubey</a:t>
            </a:r>
            <a:r>
              <a:rPr lang="en-US" dirty="0"/>
              <a:t> </a:t>
            </a:r>
            <a:r>
              <a:rPr lang="en-US" sz="2000" dirty="0"/>
              <a:t>(she/her)</a:t>
            </a:r>
            <a:br>
              <a:rPr lang="en-US" sz="2000" u="sng" dirty="0"/>
            </a:br>
            <a:r>
              <a:rPr lang="en-US" sz="2000" dirty="0"/>
              <a:t>Argonne National Laboratory</a:t>
            </a:r>
            <a:endParaRPr lang="en-US" sz="2800" dirty="0"/>
          </a:p>
          <a:p>
            <a:pPr>
              <a:spcBef>
                <a:spcPts val="2800"/>
              </a:spcBef>
            </a:pPr>
            <a:r>
              <a:rPr lang="en-US" sz="2000" dirty="0"/>
              <a:t>@ ATPESC (2023)</a:t>
            </a:r>
          </a:p>
          <a:p>
            <a:pPr>
              <a:spcBef>
                <a:spcPts val="2800"/>
              </a:spcBef>
            </a:pPr>
            <a:r>
              <a:rPr lang="en-US" sz="2000" dirty="0"/>
              <a:t>Contributors: Anshu Dubey (ANL), Mark C. Miller (LLNL), David M. Rogers (ORNL), David E. Bernholdt (ORNL)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1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the scope of refactoring</a:t>
            </a:r>
          </a:p>
          <a:p>
            <a:pPr lvl="1"/>
            <a:r>
              <a:rPr lang="en-US" dirty="0"/>
              <a:t>How deep a change</a:t>
            </a:r>
          </a:p>
          <a:p>
            <a:pPr lvl="1"/>
            <a:r>
              <a:rPr lang="en-US" dirty="0"/>
              <a:t>How much code will be affected</a:t>
            </a:r>
          </a:p>
          <a:p>
            <a:r>
              <a:rPr lang="en-US" dirty="0"/>
              <a:t>In heat example</a:t>
            </a:r>
          </a:p>
          <a:p>
            <a:pPr lvl="1"/>
            <a:r>
              <a:rPr lang="en-US" dirty="0"/>
              <a:t>No capability extension</a:t>
            </a:r>
          </a:p>
          <a:p>
            <a:pPr lvl="1"/>
            <a:r>
              <a:rPr lang="en-US" dirty="0"/>
              <a:t>No performance consideration</a:t>
            </a:r>
          </a:p>
          <a:p>
            <a:pPr lvl="1"/>
            <a:r>
              <a:rPr lang="en-US" dirty="0"/>
              <a:t>Cleaner, more maintainable code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Refactoring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6DE31-D9D1-7F47-B3C0-6D0E91DA550C}"/>
              </a:ext>
            </a:extLst>
          </p:cNvPr>
          <p:cNvSpPr txBox="1">
            <a:spLocks/>
          </p:cNvSpPr>
          <p:nvPr/>
        </p:nvSpPr>
        <p:spPr bwMode="auto">
          <a:xfrm>
            <a:off x="5869757" y="666934"/>
            <a:ext cx="5953308" cy="523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modularize the monolithic code…</a:t>
            </a:r>
          </a:p>
          <a:p>
            <a:r>
              <a:rPr lang="en-US" dirty="0"/>
              <a:t>Separate out utilities, generalize interfaces</a:t>
            </a:r>
          </a:p>
          <a:p>
            <a:r>
              <a:rPr lang="en-US" dirty="0"/>
              <a:t>Put global definitions in a header file</a:t>
            </a:r>
          </a:p>
          <a:p>
            <a:r>
              <a:rPr lang="en-US" dirty="0"/>
              <a:t>Create a general build function</a:t>
            </a:r>
          </a:p>
          <a:p>
            <a:r>
              <a:rPr lang="en-US" dirty="0"/>
              <a:t>No new code or intrusive changes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301408"/>
            <a:ext cx="5166127" cy="4422776"/>
          </a:xfrm>
        </p:spPr>
        <p:txBody>
          <a:bodyPr/>
          <a:lstStyle/>
          <a:p>
            <a:r>
              <a:rPr lang="en-US" dirty="0"/>
              <a:t>Know your cost estimates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Check for coverage provided by existing tests</a:t>
            </a:r>
          </a:p>
          <a:p>
            <a:pPr lvl="1"/>
            <a:r>
              <a:rPr lang="en-US" dirty="0"/>
              <a:t>Develop new tests where there are gaps</a:t>
            </a:r>
          </a:p>
          <a:p>
            <a:pPr lvl="1"/>
            <a:r>
              <a:rPr lang="en-US" dirty="0"/>
              <a:t>Make sure tests exist at different granularities</a:t>
            </a:r>
          </a:p>
          <a:p>
            <a:pPr lvl="2"/>
            <a:r>
              <a:rPr lang="en-US" dirty="0"/>
              <a:t>There should be demanding integration and system level tests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FFD9CD1-CB20-401F-B512-EEEA727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Starting</a:t>
            </a:r>
          </a:p>
        </p:txBody>
      </p:sp>
    </p:spTree>
    <p:extLst>
      <p:ext uri="{BB962C8B-B14F-4D97-AF65-F5344CB8AC3E}">
        <p14:creationId xmlns:p14="http://schemas.microsoft.com/office/powerpoint/2010/main" val="14232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301408"/>
            <a:ext cx="5166127" cy="4422776"/>
          </a:xfrm>
        </p:spPr>
        <p:txBody>
          <a:bodyPr/>
          <a:lstStyle/>
          <a:p>
            <a:r>
              <a:rPr lang="en-US" dirty="0"/>
              <a:t>Know your cost estimates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Check for coverage provided by existing tests</a:t>
            </a:r>
          </a:p>
          <a:p>
            <a:pPr lvl="1"/>
            <a:r>
              <a:rPr lang="en-US" dirty="0"/>
              <a:t>Develop new tests where there are gaps</a:t>
            </a:r>
          </a:p>
          <a:p>
            <a:pPr lvl="1"/>
            <a:r>
              <a:rPr lang="en-US" dirty="0"/>
              <a:t>Make sure tests exist at different granularities</a:t>
            </a:r>
          </a:p>
          <a:p>
            <a:pPr lvl="2"/>
            <a:r>
              <a:rPr lang="en-US" dirty="0"/>
              <a:t>There should be demanding integration and system level tests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FFD9CD1-CB20-401F-B512-EEEA727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Starting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0F94E-35BF-204A-9D74-FAC1DA4C1624}"/>
              </a:ext>
            </a:extLst>
          </p:cNvPr>
          <p:cNvSpPr txBox="1">
            <a:spLocks/>
          </p:cNvSpPr>
          <p:nvPr/>
        </p:nvSpPr>
        <p:spPr bwMode="auto">
          <a:xfrm>
            <a:off x="5838327" y="1301408"/>
            <a:ext cx="5106570" cy="41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 your bounds</a:t>
            </a:r>
          </a:p>
          <a:p>
            <a:pPr lvl="1"/>
            <a:r>
              <a:rPr lang="en-US" dirty="0"/>
              <a:t>on acceptable behavior change</a:t>
            </a:r>
          </a:p>
          <a:p>
            <a:pPr lvl="1"/>
            <a:r>
              <a:rPr lang="en-US" dirty="0"/>
              <a:t>error bounds</a:t>
            </a:r>
          </a:p>
          <a:p>
            <a:pPr lvl="2"/>
            <a:r>
              <a:rPr lang="en-US" dirty="0"/>
              <a:t>bitwise reproduction of results unlikely after transition </a:t>
            </a:r>
          </a:p>
          <a:p>
            <a:r>
              <a:rPr lang="en-US" dirty="0"/>
              <a:t>Map from here to there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301408"/>
            <a:ext cx="5166127" cy="4422776"/>
          </a:xfrm>
        </p:spPr>
        <p:txBody>
          <a:bodyPr/>
          <a:lstStyle/>
          <a:p>
            <a:r>
              <a:rPr lang="en-US" dirty="0"/>
              <a:t>Know your cost estimates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Check for coverage provided by existing tests</a:t>
            </a:r>
          </a:p>
          <a:p>
            <a:pPr lvl="1"/>
            <a:r>
              <a:rPr lang="en-US" dirty="0"/>
              <a:t>Develop new tests where there are gaps</a:t>
            </a:r>
          </a:p>
          <a:p>
            <a:pPr lvl="1"/>
            <a:r>
              <a:rPr lang="en-US" dirty="0"/>
              <a:t>Make sure tests exist at different granularities</a:t>
            </a:r>
          </a:p>
          <a:p>
            <a:pPr lvl="2"/>
            <a:r>
              <a:rPr lang="en-US" dirty="0"/>
              <a:t>There should be demanding integration and system level tests</a:t>
            </a:r>
          </a:p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FFD9CD1-CB20-401F-B512-EEEA727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Starting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0F94E-35BF-204A-9D74-FAC1DA4C1624}"/>
              </a:ext>
            </a:extLst>
          </p:cNvPr>
          <p:cNvSpPr txBox="1">
            <a:spLocks/>
          </p:cNvSpPr>
          <p:nvPr/>
        </p:nvSpPr>
        <p:spPr bwMode="auto">
          <a:xfrm>
            <a:off x="5838327" y="1301408"/>
            <a:ext cx="5106570" cy="41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 your bounds</a:t>
            </a:r>
          </a:p>
          <a:p>
            <a:pPr lvl="1"/>
            <a:r>
              <a:rPr lang="en-US" dirty="0"/>
              <a:t>on acceptable behavior change</a:t>
            </a:r>
          </a:p>
          <a:p>
            <a:pPr lvl="1"/>
            <a:r>
              <a:rPr lang="en-US" dirty="0"/>
              <a:t>error bounds</a:t>
            </a:r>
          </a:p>
          <a:p>
            <a:pPr lvl="2"/>
            <a:r>
              <a:rPr lang="en-US" dirty="0"/>
              <a:t>bitwise reproduction of results unlikely after transition </a:t>
            </a:r>
          </a:p>
          <a:p>
            <a:r>
              <a:rPr lang="en-US" dirty="0"/>
              <a:t>Map from here to there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6C07C3-A711-3341-A0D0-97F8B0897BD3}"/>
              </a:ext>
            </a:extLst>
          </p:cNvPr>
          <p:cNvSpPr txBox="1">
            <a:spLocks/>
          </p:cNvSpPr>
          <p:nvPr/>
        </p:nvSpPr>
        <p:spPr bwMode="auto">
          <a:xfrm>
            <a:off x="365761" y="4610637"/>
            <a:ext cx="10156278" cy="209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lvl="1" indent="0">
              <a:buNone/>
            </a:pPr>
            <a:endParaRPr lang="en-US" dirty="0"/>
          </a:p>
          <a:p>
            <a:pPr marL="0" indent="0" algn="ctr">
              <a:buFont typeface="Arial" charset="0"/>
              <a:buNone/>
            </a:pPr>
            <a:r>
              <a:rPr lang="en-US" dirty="0">
                <a:solidFill>
                  <a:srgbClr val="00B050"/>
                </a:solidFill>
              </a:rPr>
              <a:t>Incorporate testing overheads into refactoring cost estimates</a:t>
            </a:r>
          </a:p>
        </p:txBody>
      </p:sp>
    </p:spTree>
    <p:extLst>
      <p:ext uri="{BB962C8B-B14F-4D97-AF65-F5344CB8AC3E}">
        <p14:creationId xmlns:p14="http://schemas.microsoft.com/office/powerpoint/2010/main" val="6731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26D6-BE43-F24E-9571-E7D5F828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b="0" dirty="0"/>
              <a:t>Refactoring</a:t>
            </a:r>
            <a:r>
              <a:rPr lang="en-US" dirty="0"/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bssw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-tutorial/hello-numerical-world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DAE9-E8E7-5547-A182-7A6D2399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8" y="1510747"/>
            <a:ext cx="11139025" cy="290222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am taking the clean solution and generalizing the </a:t>
            </a:r>
            <a:r>
              <a:rPr lang="en-US" dirty="0" err="1"/>
              <a:t>update_solution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Motivation: Do not want to change </a:t>
            </a:r>
            <a:r>
              <a:rPr lang="en-US" dirty="0" err="1"/>
              <a:t>heat.C</a:t>
            </a:r>
            <a:r>
              <a:rPr lang="en-US" dirty="0"/>
              <a:t> for adding another method</a:t>
            </a:r>
          </a:p>
          <a:p>
            <a:pPr lvl="1"/>
            <a:r>
              <a:rPr lang="en-US" dirty="0"/>
              <a:t>For this exercise we will use “</a:t>
            </a:r>
            <a:r>
              <a:rPr lang="en-US" dirty="0" err="1"/>
              <a:t>ftcs</a:t>
            </a:r>
            <a:r>
              <a:rPr lang="en-US" dirty="0"/>
              <a:t>” and “upwind15” as alternative options</a:t>
            </a:r>
          </a:p>
        </p:txBody>
      </p:sp>
    </p:spTree>
    <p:extLst>
      <p:ext uri="{BB962C8B-B14F-4D97-AF65-F5344CB8AC3E}">
        <p14:creationId xmlns:p14="http://schemas.microsoft.com/office/powerpoint/2010/main" val="243171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18D715-0962-0743-95A9-DFAF97E85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0" y="3099848"/>
            <a:ext cx="4720590" cy="2602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0FA68-A2C4-BD4D-B6C9-1B8088DEE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31" y="2837998"/>
            <a:ext cx="6788702" cy="31106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999DBB-12B1-1841-9D89-7EE1B1D8B648}"/>
              </a:ext>
            </a:extLst>
          </p:cNvPr>
          <p:cNvSpPr txBox="1">
            <a:spLocks/>
          </p:cNvSpPr>
          <p:nvPr/>
        </p:nvSpPr>
        <p:spPr bwMode="auto">
          <a:xfrm>
            <a:off x="199730" y="1035852"/>
            <a:ext cx="5000663" cy="187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./heat </a:t>
            </a:r>
            <a:r>
              <a:rPr lang="en-US" dirty="0" err="1"/>
              <a:t>runame</a:t>
            </a:r>
            <a:r>
              <a:rPr lang="en-US" dirty="0"/>
              <a:t>=“</a:t>
            </a:r>
            <a:r>
              <a:rPr lang="en-US" dirty="0" err="1"/>
              <a:t>ftcs_results</a:t>
            </a:r>
            <a:r>
              <a:rPr lang="en-US" dirty="0"/>
              <a:t>”</a:t>
            </a:r>
          </a:p>
          <a:p>
            <a:r>
              <a:rPr lang="en-US" dirty="0"/>
              <a:t>Run </a:t>
            </a:r>
            <a:r>
              <a:rPr lang="en-US" dirty="0" err="1"/>
              <a:t>gcov</a:t>
            </a:r>
            <a:r>
              <a:rPr lang="en-US" dirty="0"/>
              <a:t> </a:t>
            </a:r>
            <a:r>
              <a:rPr lang="en-US" dirty="0" err="1"/>
              <a:t>heat.C</a:t>
            </a:r>
            <a:endParaRPr lang="en-US" dirty="0"/>
          </a:p>
          <a:p>
            <a:r>
              <a:rPr lang="en-US" dirty="0"/>
              <a:t>Examine </a:t>
            </a:r>
            <a:r>
              <a:rPr lang="en-US" dirty="0" err="1"/>
              <a:t>heat.C.gcov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D4692D-62D5-7C41-A0F1-C8834FE69CF0}"/>
              </a:ext>
            </a:extLst>
          </p:cNvPr>
          <p:cNvSpPr txBox="1">
            <a:spLocks/>
          </p:cNvSpPr>
          <p:nvPr/>
        </p:nvSpPr>
        <p:spPr bwMode="auto">
          <a:xfrm>
            <a:off x="5743280" y="1029766"/>
            <a:ext cx="5994953" cy="168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dash indicates non-executable line</a:t>
            </a:r>
          </a:p>
          <a:p>
            <a:r>
              <a:rPr lang="en-US" dirty="0"/>
              <a:t>A number indicated the times the line was called</a:t>
            </a:r>
          </a:p>
          <a:p>
            <a:r>
              <a:rPr lang="en-US" dirty="0"/>
              <a:t>##### indicates line wasn’t exercised</a:t>
            </a:r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506FA7-26D4-9C48-99BC-EF935F79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Preparing for Refactoring – check coverage</a:t>
            </a:r>
          </a:p>
        </p:txBody>
      </p:sp>
    </p:spTree>
    <p:extLst>
      <p:ext uri="{BB962C8B-B14F-4D97-AF65-F5344CB8AC3E}">
        <p14:creationId xmlns:p14="http://schemas.microsoft.com/office/powerpoint/2010/main" val="48612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94EE-67F8-3F47-B702-5C0362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Refactoring – get baselines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999DBB-12B1-1841-9D89-7EE1B1D8B648}"/>
              </a:ext>
            </a:extLst>
          </p:cNvPr>
          <p:cNvSpPr txBox="1">
            <a:spLocks/>
          </p:cNvSpPr>
          <p:nvPr/>
        </p:nvSpPr>
        <p:spPr bwMode="auto">
          <a:xfrm>
            <a:off x="365760" y="1032934"/>
            <a:ext cx="69325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to upwind15 not exercised</a:t>
            </a:r>
          </a:p>
          <a:p>
            <a:r>
              <a:rPr lang="en-US" dirty="0"/>
              <a:t>Run ./heat </a:t>
            </a:r>
            <a:r>
              <a:rPr lang="en-US" dirty="0" err="1"/>
              <a:t>alg</a:t>
            </a:r>
            <a:r>
              <a:rPr lang="en-US" dirty="0"/>
              <a:t>=“upwind15” </a:t>
            </a:r>
            <a:r>
              <a:rPr lang="en-US" dirty="0" err="1"/>
              <a:t>runame</a:t>
            </a:r>
            <a:r>
              <a:rPr lang="en-US" dirty="0"/>
              <a:t>=“</a:t>
            </a:r>
            <a:r>
              <a:rPr lang="en-US" dirty="0" err="1"/>
              <a:t>upwind_results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346075" lvl="1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sitting, green, table, computer&#10;&#10;Description automatically generated">
            <a:extLst>
              <a:ext uri="{FF2B5EF4-FFF2-40B4-BE49-F238E27FC236}">
                <a16:creationId xmlns:a16="http://schemas.microsoft.com/office/drawing/2014/main" id="{5DA37E29-A5C2-3E4E-82BE-684D49F38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947334"/>
            <a:ext cx="9822323" cy="23588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696C72-6800-2243-8F9D-C3CB80D7EA66}"/>
              </a:ext>
            </a:extLst>
          </p:cNvPr>
          <p:cNvSpPr txBox="1">
            <a:spLocks/>
          </p:cNvSpPr>
          <p:nvPr/>
        </p:nvSpPr>
        <p:spPr bwMode="auto">
          <a:xfrm>
            <a:off x="365760" y="4306166"/>
            <a:ext cx="69325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baselines for </a:t>
            </a:r>
            <a:r>
              <a:rPr lang="en-US" dirty="0" err="1"/>
              <a:t>ftcs</a:t>
            </a:r>
            <a:r>
              <a:rPr lang="en-US" dirty="0"/>
              <a:t> and upwind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346075" lvl="1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A picture containing indoor, sitting, dark, front&#10;&#10;Description automatically generated">
            <a:extLst>
              <a:ext uri="{FF2B5EF4-FFF2-40B4-BE49-F238E27FC236}">
                <a16:creationId xmlns:a16="http://schemas.microsoft.com/office/drawing/2014/main" id="{EC4CE2B4-3BC3-8B47-B6B4-57C8C6CD1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4763366"/>
            <a:ext cx="10618741" cy="13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6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F74-266F-A348-B126-9D41A04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– The starting code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C770A-DBE2-E14C-89DF-F403678E3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r="-1046"/>
          <a:stretch/>
        </p:blipFill>
        <p:spPr>
          <a:xfrm>
            <a:off x="338328" y="868680"/>
            <a:ext cx="5490104" cy="53086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845947-6633-7549-B91C-E3D53BD2A820}"/>
              </a:ext>
            </a:extLst>
          </p:cNvPr>
          <p:cNvSpPr txBox="1">
            <a:spLocks/>
          </p:cNvSpPr>
          <p:nvPr/>
        </p:nvSpPr>
        <p:spPr bwMode="auto">
          <a:xfrm>
            <a:off x="5771031" y="2912533"/>
            <a:ext cx="5818758" cy="30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Interfaces are not identical</a:t>
            </a:r>
          </a:p>
          <a:p>
            <a:r>
              <a:rPr lang="en-US" dirty="0" err="1"/>
              <a:t>crankn</a:t>
            </a:r>
            <a:r>
              <a:rPr lang="en-US" dirty="0"/>
              <a:t>  has an extra argument</a:t>
            </a:r>
          </a:p>
          <a:p>
            <a:r>
              <a:rPr lang="en-US" dirty="0"/>
              <a:t>It also has an extra step in initialization</a:t>
            </a:r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DCE68C5-08C9-DA41-9AE1-A05B8E102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25" y="1018117"/>
            <a:ext cx="7289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F74-266F-A348-B126-9D41A04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F1D7B-EF1D-224E-92A7-1E859DF9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31649"/>
            <a:ext cx="5435600" cy="2260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CD30F3-7E39-014B-A374-9F7BD7F6003E}"/>
              </a:ext>
            </a:extLst>
          </p:cNvPr>
          <p:cNvSpPr txBox="1">
            <a:spLocks/>
          </p:cNvSpPr>
          <p:nvPr/>
        </p:nvSpPr>
        <p:spPr bwMode="auto">
          <a:xfrm>
            <a:off x="467525" y="1280160"/>
            <a:ext cx="4764876" cy="47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Generalize the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Modify the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F74-266F-A348-B126-9D41A04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F1D7B-EF1D-224E-92A7-1E859DF9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31649"/>
            <a:ext cx="5435600" cy="2260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CD30F3-7E39-014B-A374-9F7BD7F6003E}"/>
              </a:ext>
            </a:extLst>
          </p:cNvPr>
          <p:cNvSpPr txBox="1">
            <a:spLocks/>
          </p:cNvSpPr>
          <p:nvPr/>
        </p:nvSpPr>
        <p:spPr bwMode="auto">
          <a:xfrm>
            <a:off x="467525" y="1280160"/>
            <a:ext cx="4764876" cy="47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Generalize the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Modify the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43F8C72C-5560-A04C-A680-0A9F3E203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-33" r="1908" b="33"/>
          <a:stretch/>
        </p:blipFill>
        <p:spPr>
          <a:xfrm>
            <a:off x="5801360" y="1731649"/>
            <a:ext cx="603504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30512F-71BE-C842-A3D2-4229E918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3" y="1699995"/>
            <a:ext cx="5881298" cy="44227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Definition: Refactoring is a disciplined technique for restructuring an existing body of code, altering its internal structure without changing its external behavior.</a:t>
            </a:r>
          </a:p>
          <a:p>
            <a:r>
              <a:rPr lang="en-US" dirty="0"/>
              <a:t>Different from development</a:t>
            </a:r>
          </a:p>
          <a:p>
            <a:pPr lvl="1"/>
            <a:r>
              <a:rPr lang="en-US" dirty="0"/>
              <a:t>You have a working code </a:t>
            </a:r>
          </a:p>
          <a:p>
            <a:pPr lvl="1"/>
            <a:r>
              <a:rPr lang="en-US" dirty="0"/>
              <a:t>You know and understand the behavior</a:t>
            </a:r>
          </a:p>
          <a:p>
            <a:pPr lvl="1"/>
            <a:r>
              <a:rPr lang="en-US" dirty="0"/>
              <a:t>You have a baseline that you can use for comparison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Refactoring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F74-266F-A348-B126-9D41A04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F1D7B-EF1D-224E-92A7-1E859DF9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31649"/>
            <a:ext cx="5435600" cy="2260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CD30F3-7E39-014B-A374-9F7BD7F6003E}"/>
              </a:ext>
            </a:extLst>
          </p:cNvPr>
          <p:cNvSpPr txBox="1">
            <a:spLocks/>
          </p:cNvSpPr>
          <p:nvPr/>
        </p:nvSpPr>
        <p:spPr bwMode="auto">
          <a:xfrm>
            <a:off x="467525" y="1280160"/>
            <a:ext cx="4764876" cy="47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Generalize the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Modify the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r>
              <a:rPr lang="en-US" dirty="0"/>
              <a:t>Add null implementations of </a:t>
            </a:r>
            <a:r>
              <a:rPr lang="en-US" dirty="0" err="1"/>
              <a:t>initialize_crank</a:t>
            </a:r>
            <a:r>
              <a:rPr lang="en-US" dirty="0"/>
              <a:t> in </a:t>
            </a:r>
            <a:r>
              <a:rPr lang="en-US" dirty="0" err="1"/>
              <a:t>ftcs</a:t>
            </a:r>
            <a:r>
              <a:rPr lang="en-US" dirty="0"/>
              <a:t> and upwind15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43F8C72C-5560-A04C-A680-0A9F3E203E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-33" r="1908" b="33"/>
          <a:stretch/>
        </p:blipFill>
        <p:spPr>
          <a:xfrm>
            <a:off x="5801360" y="1731649"/>
            <a:ext cx="603504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F74-266F-A348-B126-9D41A04D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CF33BF-7DBF-FB4E-8A97-CC0DB40A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r="-522"/>
          <a:stretch/>
        </p:blipFill>
        <p:spPr>
          <a:xfrm>
            <a:off x="475488" y="971556"/>
            <a:ext cx="7491929" cy="50917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E2922-B9CB-D046-B17C-38C8DFE203E8}"/>
              </a:ext>
            </a:extLst>
          </p:cNvPr>
          <p:cNvSpPr txBox="1">
            <a:spLocks/>
          </p:cNvSpPr>
          <p:nvPr/>
        </p:nvSpPr>
        <p:spPr bwMode="auto">
          <a:xfrm>
            <a:off x="6837788" y="971556"/>
            <a:ext cx="4900445" cy="209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heat1</a:t>
            </a:r>
          </a:p>
          <a:p>
            <a:r>
              <a:rPr lang="en-US" dirty="0"/>
              <a:t>Run ./heat </a:t>
            </a:r>
            <a:r>
              <a:rPr lang="en-US" dirty="0" err="1"/>
              <a:t>runame</a:t>
            </a:r>
            <a:r>
              <a:rPr lang="en-US" dirty="0"/>
              <a:t>=“</a:t>
            </a:r>
            <a:r>
              <a:rPr lang="en-US" dirty="0" err="1"/>
              <a:t>ftcs_results</a:t>
            </a:r>
            <a:r>
              <a:rPr lang="en-US" dirty="0"/>
              <a:t>”</a:t>
            </a:r>
          </a:p>
          <a:p>
            <a:r>
              <a:rPr lang="en-US" dirty="0"/>
              <a:t>Make heat2</a:t>
            </a:r>
          </a:p>
          <a:p>
            <a:r>
              <a:rPr lang="en-US" dirty="0"/>
              <a:t>Run ./heat </a:t>
            </a:r>
            <a:r>
              <a:rPr lang="en-US" dirty="0" err="1"/>
              <a:t>runame</a:t>
            </a:r>
            <a:r>
              <a:rPr lang="en-US" dirty="0"/>
              <a:t>=“</a:t>
            </a:r>
            <a:r>
              <a:rPr lang="en-US" dirty="0" err="1"/>
              <a:t>upwind_results</a:t>
            </a:r>
            <a:r>
              <a:rPr lang="en-US" dirty="0"/>
              <a:t>”</a:t>
            </a:r>
          </a:p>
          <a:p>
            <a:r>
              <a:rPr lang="en-US" dirty="0"/>
              <a:t>Verify against baselines</a:t>
            </a:r>
          </a:p>
          <a:p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442" y="1056324"/>
            <a:ext cx="11160961" cy="499715"/>
          </a:xfrm>
        </p:spPr>
        <p:txBody>
          <a:bodyPr/>
          <a:lstStyle/>
          <a:p>
            <a:r>
              <a:rPr lang="en-US" dirty="0"/>
              <a:t>Proportionate to the scope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649" y="4056979"/>
            <a:ext cx="3432967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Invasive large-scale change in the code - Bad idea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81234" y="1906597"/>
            <a:ext cx="1546191" cy="938906"/>
            <a:chOff x="3333750" y="2238375"/>
            <a:chExt cx="1275347" cy="877332"/>
          </a:xfrm>
        </p:grpSpPr>
        <p:sp>
          <p:nvSpPr>
            <p:cNvPr id="20" name="Right Arrow 19"/>
            <p:cNvSpPr/>
            <p:nvPr/>
          </p:nvSpPr>
          <p:spPr>
            <a:xfrm>
              <a:off x="3429000" y="2238375"/>
              <a:ext cx="793750" cy="238125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33750" y="2746375"/>
              <a:ext cx="1275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at once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61867" y="1838641"/>
            <a:ext cx="3709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Scattered independent changes - May be OK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19890" y="4529724"/>
            <a:ext cx="1546192" cy="938906"/>
            <a:chOff x="3333750" y="2238375"/>
            <a:chExt cx="1275347" cy="877332"/>
          </a:xfrm>
        </p:grpSpPr>
        <p:sp>
          <p:nvSpPr>
            <p:cNvPr id="9" name="Right Arrow 8"/>
            <p:cNvSpPr/>
            <p:nvPr/>
          </p:nvSpPr>
          <p:spPr>
            <a:xfrm>
              <a:off x="3429000" y="2238375"/>
              <a:ext cx="793750" cy="238125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33750" y="2746375"/>
              <a:ext cx="1275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at once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A96BEA-6603-1F42-B37D-AE1F06F5649A}"/>
              </a:ext>
            </a:extLst>
          </p:cNvPr>
          <p:cNvGrpSpPr/>
          <p:nvPr/>
        </p:nvGrpSpPr>
        <p:grpSpPr>
          <a:xfrm>
            <a:off x="4624954" y="1510293"/>
            <a:ext cx="2232578" cy="1546014"/>
            <a:chOff x="4624954" y="1510293"/>
            <a:chExt cx="2232578" cy="15460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7F5CDB-1DF2-6040-88DC-817DEA6FB94D}"/>
                </a:ext>
              </a:extLst>
            </p:cNvPr>
            <p:cNvSpPr/>
            <p:nvPr/>
          </p:nvSpPr>
          <p:spPr>
            <a:xfrm>
              <a:off x="4624954" y="1510293"/>
              <a:ext cx="2232578" cy="15460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09F784-2801-2441-92AD-9FCF6B82C681}"/>
                </a:ext>
              </a:extLst>
            </p:cNvPr>
            <p:cNvSpPr/>
            <p:nvPr/>
          </p:nvSpPr>
          <p:spPr>
            <a:xfrm>
              <a:off x="5018657" y="2309597"/>
              <a:ext cx="489097" cy="471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E01F56-318B-D04D-A189-87231547BD93}"/>
                </a:ext>
              </a:extLst>
            </p:cNvPr>
            <p:cNvSpPr/>
            <p:nvPr/>
          </p:nvSpPr>
          <p:spPr>
            <a:xfrm>
              <a:off x="5676456" y="1729861"/>
              <a:ext cx="489097" cy="47102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04E5F7-A5DA-874B-9B07-FDC4ED4738CC}"/>
              </a:ext>
            </a:extLst>
          </p:cNvPr>
          <p:cNvGrpSpPr/>
          <p:nvPr/>
        </p:nvGrpSpPr>
        <p:grpSpPr>
          <a:xfrm>
            <a:off x="4767377" y="4052661"/>
            <a:ext cx="2232578" cy="1546013"/>
            <a:chOff x="4767377" y="4052661"/>
            <a:chExt cx="2232578" cy="15460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42A299-947A-B449-9092-6282EEEE4B5B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E53242-0474-F947-A3F6-F8229F9EA0B4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E6977D-83B6-AD45-B651-0625DB1BB7E9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CB49B5-CDCD-E149-BE7D-4D7650C48A47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041940-7B13-FC43-8B18-2E02BDEA80DE}"/>
              </a:ext>
            </a:extLst>
          </p:cNvPr>
          <p:cNvGrpSpPr/>
          <p:nvPr/>
        </p:nvGrpSpPr>
        <p:grpSpPr>
          <a:xfrm>
            <a:off x="584950" y="1510293"/>
            <a:ext cx="2232578" cy="1546014"/>
            <a:chOff x="4624954" y="1510293"/>
            <a:chExt cx="2232578" cy="154601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08583C-ACF4-1446-B2C8-0FE1380BB8CF}"/>
                </a:ext>
              </a:extLst>
            </p:cNvPr>
            <p:cNvSpPr/>
            <p:nvPr/>
          </p:nvSpPr>
          <p:spPr>
            <a:xfrm>
              <a:off x="4624954" y="1510293"/>
              <a:ext cx="2232578" cy="15460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C05DAE-1B71-A84E-914E-FAF400737D75}"/>
                </a:ext>
              </a:extLst>
            </p:cNvPr>
            <p:cNvSpPr/>
            <p:nvPr/>
          </p:nvSpPr>
          <p:spPr>
            <a:xfrm>
              <a:off x="5018657" y="2309597"/>
              <a:ext cx="489097" cy="47102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46AF1D-4F37-A24F-B85F-DBD4C63FD04D}"/>
                </a:ext>
              </a:extLst>
            </p:cNvPr>
            <p:cNvSpPr/>
            <p:nvPr/>
          </p:nvSpPr>
          <p:spPr>
            <a:xfrm>
              <a:off x="5676456" y="1729861"/>
              <a:ext cx="489097" cy="4710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6D909D-72D8-C147-9192-2B889083FC47}"/>
              </a:ext>
            </a:extLst>
          </p:cNvPr>
          <p:cNvGrpSpPr/>
          <p:nvPr/>
        </p:nvGrpSpPr>
        <p:grpSpPr>
          <a:xfrm>
            <a:off x="590325" y="4052661"/>
            <a:ext cx="2232578" cy="1546013"/>
            <a:chOff x="4767377" y="4052661"/>
            <a:chExt cx="2232578" cy="15460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06C4EF-BF41-1945-A384-3FA5DF837FBE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0FC8D1-EC4D-DA4E-9A79-2598FDDAAF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5D13BE0-0A7B-0A41-9236-A0A69797554E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44ADC-F2C7-5E4F-9BF5-BFC512F633D2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2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EFC24-E33C-F24E-8A4D-D2F5EE22B1CC}"/>
              </a:ext>
            </a:extLst>
          </p:cNvPr>
          <p:cNvSpPr txBox="1"/>
          <p:nvPr/>
        </p:nvSpPr>
        <p:spPr>
          <a:xfrm>
            <a:off x="7697757" y="4341143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6884388" y="241295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678E0D-0250-3B4B-A625-79D2A2CDEDE5}"/>
              </a:ext>
            </a:extLst>
          </p:cNvPr>
          <p:cNvSpPr txBox="1">
            <a:spLocks/>
          </p:cNvSpPr>
          <p:nvPr/>
        </p:nvSpPr>
        <p:spPr bwMode="auto">
          <a:xfrm>
            <a:off x="5250143" y="1085902"/>
            <a:ext cx="2846884" cy="424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 off all modules except for the one being refactored.</a:t>
            </a:r>
          </a:p>
          <a:p>
            <a:r>
              <a:rPr lang="en-US" dirty="0"/>
              <a:t>Have a way of testing in intermediate stages</a:t>
            </a:r>
          </a:p>
          <a:p>
            <a:r>
              <a:rPr lang="en-US" dirty="0"/>
              <a:t>Do this for all modules that need refactoring independently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FEBBA-E527-F74C-A601-B3D599C0FE73}"/>
              </a:ext>
            </a:extLst>
          </p:cNvPr>
          <p:cNvGrpSpPr/>
          <p:nvPr/>
        </p:nvGrpSpPr>
        <p:grpSpPr>
          <a:xfrm>
            <a:off x="330872" y="1011799"/>
            <a:ext cx="4861598" cy="4875357"/>
            <a:chOff x="330872" y="1011799"/>
            <a:chExt cx="4861598" cy="48753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CAD567-96F6-E14C-BC53-5BB7D951BB5F}"/>
                </a:ext>
              </a:extLst>
            </p:cNvPr>
            <p:cNvSpPr txBox="1"/>
            <p:nvPr/>
          </p:nvSpPr>
          <p:spPr>
            <a:xfrm>
              <a:off x="2426947" y="2237843"/>
              <a:ext cx="240130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75A895-781C-784E-A42C-2232CE2EAEDF}"/>
                </a:ext>
              </a:extLst>
            </p:cNvPr>
            <p:cNvGrpSpPr/>
            <p:nvPr/>
          </p:nvGrpSpPr>
          <p:grpSpPr>
            <a:xfrm>
              <a:off x="330872" y="1014434"/>
              <a:ext cx="2232578" cy="1546013"/>
              <a:chOff x="4767377" y="4052661"/>
              <a:chExt cx="2232578" cy="154601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300D8A-1248-9C4A-A09A-39EB4A41B1DC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F36A626-DB75-1C4F-94BF-DA4E29E4BB9D}"/>
                  </a:ext>
                </a:extLst>
              </p:cNvPr>
              <p:cNvSpPr/>
              <p:nvPr/>
            </p:nvSpPr>
            <p:spPr>
              <a:xfrm>
                <a:off x="4888424" y="4178676"/>
                <a:ext cx="956930" cy="89470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175779-B94B-5B41-A337-3E1F9C29F177}"/>
                </a:ext>
              </a:extLst>
            </p:cNvPr>
            <p:cNvSpPr txBox="1"/>
            <p:nvPr/>
          </p:nvSpPr>
          <p:spPr>
            <a:xfrm>
              <a:off x="4952340" y="2263449"/>
              <a:ext cx="240130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65665-6394-BE44-90BC-E3954CD445BD}"/>
                </a:ext>
              </a:extLst>
            </p:cNvPr>
            <p:cNvSpPr txBox="1"/>
            <p:nvPr/>
          </p:nvSpPr>
          <p:spPr>
            <a:xfrm>
              <a:off x="4848713" y="4227612"/>
              <a:ext cx="240130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F6444A8-C0CB-204F-9793-95E921A1CA20}"/>
                </a:ext>
              </a:extLst>
            </p:cNvPr>
            <p:cNvGrpSpPr/>
            <p:nvPr/>
          </p:nvGrpSpPr>
          <p:grpSpPr>
            <a:xfrm>
              <a:off x="2704289" y="1011799"/>
              <a:ext cx="2232578" cy="1546013"/>
              <a:chOff x="4767377" y="4052661"/>
              <a:chExt cx="2232578" cy="15460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2FAB04C-C503-624C-A6B5-D5BA2AE4B856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BF8B8AD-D9D5-F649-A6E4-52E6EDBD1CF0}"/>
                  </a:ext>
                </a:extLst>
              </p:cNvPr>
              <p:cNvSpPr/>
              <p:nvPr/>
            </p:nvSpPr>
            <p:spPr>
              <a:xfrm>
                <a:off x="4888424" y="4178676"/>
                <a:ext cx="956930" cy="89470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6FFA82E-F68A-8B4E-A243-62C8B6AFBFEB}"/>
                </a:ext>
              </a:extLst>
            </p:cNvPr>
            <p:cNvGrpSpPr/>
            <p:nvPr/>
          </p:nvGrpSpPr>
          <p:grpSpPr>
            <a:xfrm>
              <a:off x="330872" y="2658451"/>
              <a:ext cx="2232578" cy="1546013"/>
              <a:chOff x="4767377" y="4052661"/>
              <a:chExt cx="2232578" cy="154601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E1AEE75-28F6-9F42-BBBE-39429D6D0878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F929B1F-C7D9-F743-86C7-CC75408B5C43}"/>
                  </a:ext>
                </a:extLst>
              </p:cNvPr>
              <p:cNvSpPr/>
              <p:nvPr/>
            </p:nvSpPr>
            <p:spPr>
              <a:xfrm>
                <a:off x="5651736" y="4071017"/>
                <a:ext cx="956930" cy="8947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41EEB45-A66F-3D4E-A03D-B25701673110}"/>
                </a:ext>
              </a:extLst>
            </p:cNvPr>
            <p:cNvGrpSpPr/>
            <p:nvPr/>
          </p:nvGrpSpPr>
          <p:grpSpPr>
            <a:xfrm>
              <a:off x="2704289" y="2693096"/>
              <a:ext cx="2232578" cy="1546013"/>
              <a:chOff x="4767377" y="4052661"/>
              <a:chExt cx="2232578" cy="1546013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D6E4FE2-6ED5-714C-9859-24E98751D13F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9BCBF99-D35D-0143-841B-C3447C662BF5}"/>
                  </a:ext>
                </a:extLst>
              </p:cNvPr>
              <p:cNvSpPr/>
              <p:nvPr/>
            </p:nvSpPr>
            <p:spPr>
              <a:xfrm>
                <a:off x="5651736" y="4071017"/>
                <a:ext cx="956930" cy="89470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7035DD1-A510-3C40-B2B1-9552D68550B8}"/>
                </a:ext>
              </a:extLst>
            </p:cNvPr>
            <p:cNvGrpSpPr/>
            <p:nvPr/>
          </p:nvGrpSpPr>
          <p:grpSpPr>
            <a:xfrm>
              <a:off x="330872" y="4341143"/>
              <a:ext cx="2232578" cy="1546013"/>
              <a:chOff x="4767377" y="4052661"/>
              <a:chExt cx="2232578" cy="154601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0D4BBAB-741D-584C-A1BB-5C35EABE21C1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B370AA6-EAF1-E747-BD71-4404904C6C40}"/>
                  </a:ext>
                </a:extLst>
              </p:cNvPr>
              <p:cNvSpPr/>
              <p:nvPr/>
            </p:nvSpPr>
            <p:spPr>
              <a:xfrm>
                <a:off x="5405201" y="4573101"/>
                <a:ext cx="956930" cy="89470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677C9D3-E045-E248-A59F-BE4200FCB55D}"/>
                </a:ext>
              </a:extLst>
            </p:cNvPr>
            <p:cNvGrpSpPr/>
            <p:nvPr/>
          </p:nvGrpSpPr>
          <p:grpSpPr>
            <a:xfrm>
              <a:off x="2711997" y="4341143"/>
              <a:ext cx="2232578" cy="1546013"/>
              <a:chOff x="4767377" y="4052661"/>
              <a:chExt cx="2232578" cy="1546013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55A04F1-E4B3-D548-81D1-E318B92EF237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CD37C5B-20C1-3446-85FE-689B5FC859BB}"/>
                  </a:ext>
                </a:extLst>
              </p:cNvPr>
              <p:cNvSpPr/>
              <p:nvPr/>
            </p:nvSpPr>
            <p:spPr>
              <a:xfrm>
                <a:off x="5405201" y="4573101"/>
                <a:ext cx="956930" cy="89470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47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EFC24-E33C-F24E-8A4D-D2F5EE22B1CC}"/>
              </a:ext>
            </a:extLst>
          </p:cNvPr>
          <p:cNvSpPr txBox="1"/>
          <p:nvPr/>
        </p:nvSpPr>
        <p:spPr>
          <a:xfrm>
            <a:off x="7697757" y="4341143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6884388" y="241295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9930335" y="2407266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678E0D-0250-3B4B-A625-79D2A2CDEDE5}"/>
              </a:ext>
            </a:extLst>
          </p:cNvPr>
          <p:cNvSpPr txBox="1">
            <a:spLocks/>
          </p:cNvSpPr>
          <p:nvPr/>
        </p:nvSpPr>
        <p:spPr bwMode="auto">
          <a:xfrm>
            <a:off x="5250143" y="1085902"/>
            <a:ext cx="2846884" cy="424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 off all modules except for the one being refactored.</a:t>
            </a:r>
          </a:p>
          <a:p>
            <a:r>
              <a:rPr lang="en-US" dirty="0"/>
              <a:t>Have a way of testing in intermediate stages</a:t>
            </a:r>
          </a:p>
          <a:p>
            <a:r>
              <a:rPr lang="en-US" dirty="0"/>
              <a:t>Do this for all modules that need refactoring independently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FFCBD3-6BD9-C94D-8DF6-7925903B29E1}"/>
              </a:ext>
            </a:extLst>
          </p:cNvPr>
          <p:cNvGrpSpPr/>
          <p:nvPr/>
        </p:nvGrpSpPr>
        <p:grpSpPr>
          <a:xfrm>
            <a:off x="8401554" y="1178283"/>
            <a:ext cx="2232578" cy="1546013"/>
            <a:chOff x="4767377" y="4052661"/>
            <a:chExt cx="2232578" cy="154601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3C12D5B-C197-1148-BAC6-5F437EBF6E8A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57669A2-261F-A046-9F8A-3DDB47376138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E5532A7-3881-3D43-A58B-0EB3C96899EC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4953E90-1472-7F4D-8556-650F956B07B6}"/>
              </a:ext>
            </a:extLst>
          </p:cNvPr>
          <p:cNvGrpSpPr/>
          <p:nvPr/>
        </p:nvGrpSpPr>
        <p:grpSpPr>
          <a:xfrm>
            <a:off x="8363242" y="2916937"/>
            <a:ext cx="2232578" cy="1546013"/>
            <a:chOff x="4767377" y="4052661"/>
            <a:chExt cx="2232578" cy="154601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8FA496E-B055-DD49-BA99-16914DA1ED89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BF1F265-ACA9-8B45-911D-0A474DDF8F16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1BBC1FA-FEE8-8346-8BA8-00753F89C210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6C2C09-F9C5-8E47-9070-7F08E90DBFD1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E46BDAE-EEBC-AD4D-AE63-4306F660D45D}"/>
              </a:ext>
            </a:extLst>
          </p:cNvPr>
          <p:cNvSpPr txBox="1">
            <a:spLocks/>
          </p:cNvSpPr>
          <p:nvPr/>
        </p:nvSpPr>
        <p:spPr bwMode="auto">
          <a:xfrm>
            <a:off x="8144927" y="4538656"/>
            <a:ext cx="3285073" cy="130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by one turn on more than one refactored module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003A27-DDDF-E548-8A53-E7B0D95E74EF}"/>
              </a:ext>
            </a:extLst>
          </p:cNvPr>
          <p:cNvGrpSpPr/>
          <p:nvPr/>
        </p:nvGrpSpPr>
        <p:grpSpPr>
          <a:xfrm>
            <a:off x="330872" y="1011799"/>
            <a:ext cx="4861598" cy="4875357"/>
            <a:chOff x="330872" y="1011799"/>
            <a:chExt cx="4861598" cy="48753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7A63E4-6057-2A48-8789-EC5E025F3FB5}"/>
                </a:ext>
              </a:extLst>
            </p:cNvPr>
            <p:cNvSpPr txBox="1"/>
            <p:nvPr/>
          </p:nvSpPr>
          <p:spPr>
            <a:xfrm>
              <a:off x="2426947" y="2237843"/>
              <a:ext cx="240130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C8477BC-9C0C-2A40-919F-DD93C31D146F}"/>
                </a:ext>
              </a:extLst>
            </p:cNvPr>
            <p:cNvGrpSpPr/>
            <p:nvPr/>
          </p:nvGrpSpPr>
          <p:grpSpPr>
            <a:xfrm>
              <a:off x="330872" y="1014434"/>
              <a:ext cx="2232578" cy="1546013"/>
              <a:chOff x="4767377" y="4052661"/>
              <a:chExt cx="2232578" cy="154601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E4E0C1-853C-A34A-9CBF-4193C72EDA97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C203B07-8331-5646-B851-516E939E8DFB}"/>
                  </a:ext>
                </a:extLst>
              </p:cNvPr>
              <p:cNvSpPr/>
              <p:nvPr/>
            </p:nvSpPr>
            <p:spPr>
              <a:xfrm>
                <a:off x="4888424" y="4178676"/>
                <a:ext cx="956930" cy="89470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F905EE-E613-1F42-B059-9D980E9CB5EC}"/>
                </a:ext>
              </a:extLst>
            </p:cNvPr>
            <p:cNvSpPr txBox="1"/>
            <p:nvPr/>
          </p:nvSpPr>
          <p:spPr>
            <a:xfrm>
              <a:off x="4952340" y="2263449"/>
              <a:ext cx="240130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A9F5C7-B1D4-AD45-AD27-CF364B227834}"/>
                </a:ext>
              </a:extLst>
            </p:cNvPr>
            <p:cNvSpPr txBox="1"/>
            <p:nvPr/>
          </p:nvSpPr>
          <p:spPr>
            <a:xfrm>
              <a:off x="4848713" y="4227612"/>
              <a:ext cx="240130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C646EF-E8F6-1F4B-B754-867819238F38}"/>
                </a:ext>
              </a:extLst>
            </p:cNvPr>
            <p:cNvGrpSpPr/>
            <p:nvPr/>
          </p:nvGrpSpPr>
          <p:grpSpPr>
            <a:xfrm>
              <a:off x="2704289" y="1011799"/>
              <a:ext cx="2232578" cy="1546013"/>
              <a:chOff x="4767377" y="4052661"/>
              <a:chExt cx="2232578" cy="154601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CC9A3BE-F3A7-2448-A3EE-5AD3BB78F5AA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6C6CA3A-9CC6-F142-B100-154221D323D2}"/>
                  </a:ext>
                </a:extLst>
              </p:cNvPr>
              <p:cNvSpPr/>
              <p:nvPr/>
            </p:nvSpPr>
            <p:spPr>
              <a:xfrm>
                <a:off x="4888424" y="4178676"/>
                <a:ext cx="956930" cy="89470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91B321-79CA-9343-B1A4-37A21EA8D4F0}"/>
                </a:ext>
              </a:extLst>
            </p:cNvPr>
            <p:cNvGrpSpPr/>
            <p:nvPr/>
          </p:nvGrpSpPr>
          <p:grpSpPr>
            <a:xfrm>
              <a:off x="330872" y="2658451"/>
              <a:ext cx="2232578" cy="1546013"/>
              <a:chOff x="4767377" y="4052661"/>
              <a:chExt cx="2232578" cy="154601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674EF68-04C4-C741-A82E-EAA14F5128AD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1D6E716-83A9-F74C-BBE5-D259C724C80A}"/>
                  </a:ext>
                </a:extLst>
              </p:cNvPr>
              <p:cNvSpPr/>
              <p:nvPr/>
            </p:nvSpPr>
            <p:spPr>
              <a:xfrm>
                <a:off x="5651736" y="4071017"/>
                <a:ext cx="956930" cy="8947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DBD27E-C54E-6C48-BB99-6AEC4BEE41E3}"/>
                </a:ext>
              </a:extLst>
            </p:cNvPr>
            <p:cNvGrpSpPr/>
            <p:nvPr/>
          </p:nvGrpSpPr>
          <p:grpSpPr>
            <a:xfrm>
              <a:off x="2704289" y="2693096"/>
              <a:ext cx="2232578" cy="1546013"/>
              <a:chOff x="4767377" y="4052661"/>
              <a:chExt cx="2232578" cy="154601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19339BB-B5F5-E541-9DB0-EB73CB8778B2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76D9A16-2585-2742-8286-F221E06A3ABA}"/>
                  </a:ext>
                </a:extLst>
              </p:cNvPr>
              <p:cNvSpPr/>
              <p:nvPr/>
            </p:nvSpPr>
            <p:spPr>
              <a:xfrm>
                <a:off x="5651736" y="4071017"/>
                <a:ext cx="956930" cy="89470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79416F0-A9CE-EC4D-A066-8C1C9641E8BF}"/>
                </a:ext>
              </a:extLst>
            </p:cNvPr>
            <p:cNvGrpSpPr/>
            <p:nvPr/>
          </p:nvGrpSpPr>
          <p:grpSpPr>
            <a:xfrm>
              <a:off x="330872" y="4341143"/>
              <a:ext cx="2232578" cy="1546013"/>
              <a:chOff x="4767377" y="4052661"/>
              <a:chExt cx="2232578" cy="154601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D4B449-664D-8248-88BA-24F140335C72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CD13903-8A0A-8348-AD18-041DAB1D7D5A}"/>
                  </a:ext>
                </a:extLst>
              </p:cNvPr>
              <p:cNvSpPr/>
              <p:nvPr/>
            </p:nvSpPr>
            <p:spPr>
              <a:xfrm>
                <a:off x="5405201" y="4573101"/>
                <a:ext cx="956930" cy="89470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B3A3E0D-8948-C14B-8F42-628672D29487}"/>
                </a:ext>
              </a:extLst>
            </p:cNvPr>
            <p:cNvGrpSpPr/>
            <p:nvPr/>
          </p:nvGrpSpPr>
          <p:grpSpPr>
            <a:xfrm>
              <a:off x="2711997" y="4341143"/>
              <a:ext cx="2232578" cy="1546013"/>
              <a:chOff x="4767377" y="4052661"/>
              <a:chExt cx="2232578" cy="154601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052369E-D5F3-F748-B8E0-A1A53D84FF24}"/>
                  </a:ext>
                </a:extLst>
              </p:cNvPr>
              <p:cNvSpPr/>
              <p:nvPr/>
            </p:nvSpPr>
            <p:spPr>
              <a:xfrm>
                <a:off x="4767377" y="4052661"/>
                <a:ext cx="2232578" cy="15460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FB5AC9B-EC3E-0A48-AC6A-D495E98B5EBE}"/>
                  </a:ext>
                </a:extLst>
              </p:cNvPr>
              <p:cNvSpPr/>
              <p:nvPr/>
            </p:nvSpPr>
            <p:spPr>
              <a:xfrm>
                <a:off x="5405201" y="4573101"/>
                <a:ext cx="956930" cy="89470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72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AD567-96F6-E14C-BC53-5BB7D951BB5F}"/>
              </a:ext>
            </a:extLst>
          </p:cNvPr>
          <p:cNvSpPr txBox="1"/>
          <p:nvPr/>
        </p:nvSpPr>
        <p:spPr>
          <a:xfrm>
            <a:off x="2684376" y="260078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5635161" y="27413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DEF1B-BB22-6E46-A026-20BF92281A68}"/>
              </a:ext>
            </a:extLst>
          </p:cNvPr>
          <p:cNvSpPr txBox="1"/>
          <p:nvPr/>
        </p:nvSpPr>
        <p:spPr>
          <a:xfrm>
            <a:off x="6889544" y="245081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11786505" y="29270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65D86-B73C-9449-B0DC-4097F6C82E93}"/>
              </a:ext>
            </a:extLst>
          </p:cNvPr>
          <p:cNvSpPr txBox="1"/>
          <p:nvPr/>
        </p:nvSpPr>
        <p:spPr>
          <a:xfrm>
            <a:off x="2571365" y="2444379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BD3173-2F50-1C4C-8237-FAE3C5360FF4}"/>
              </a:ext>
            </a:extLst>
          </p:cNvPr>
          <p:cNvGrpSpPr/>
          <p:nvPr/>
        </p:nvGrpSpPr>
        <p:grpSpPr>
          <a:xfrm>
            <a:off x="394324" y="947077"/>
            <a:ext cx="2232578" cy="1546013"/>
            <a:chOff x="4767377" y="4052661"/>
            <a:chExt cx="2232578" cy="1546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2CC6A6-EADD-834A-A1DB-9FC60EB6D2D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3411E0-9923-FC4D-AF90-C0EB18B9E8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403CDB-875C-ED41-BF72-0D24B9372C04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5CBDE7-AC4B-7840-ABC8-6E6BF41EF2D8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4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AD567-96F6-E14C-BC53-5BB7D951BB5F}"/>
              </a:ext>
            </a:extLst>
          </p:cNvPr>
          <p:cNvSpPr txBox="1"/>
          <p:nvPr/>
        </p:nvSpPr>
        <p:spPr>
          <a:xfrm>
            <a:off x="2684376" y="260078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5635161" y="27413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DEF1B-BB22-6E46-A026-20BF92281A68}"/>
              </a:ext>
            </a:extLst>
          </p:cNvPr>
          <p:cNvSpPr txBox="1"/>
          <p:nvPr/>
        </p:nvSpPr>
        <p:spPr>
          <a:xfrm>
            <a:off x="6889544" y="245081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11786505" y="29270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65D86-B73C-9449-B0DC-4097F6C82E93}"/>
              </a:ext>
            </a:extLst>
          </p:cNvPr>
          <p:cNvSpPr txBox="1"/>
          <p:nvPr/>
        </p:nvSpPr>
        <p:spPr>
          <a:xfrm>
            <a:off x="2571365" y="2444379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7276B1D-3724-E242-B77E-0C1E387B32EB}"/>
              </a:ext>
            </a:extLst>
          </p:cNvPr>
          <p:cNvSpPr txBox="1">
            <a:spLocks/>
          </p:cNvSpPr>
          <p:nvPr/>
        </p:nvSpPr>
        <p:spPr bwMode="auto">
          <a:xfrm>
            <a:off x="10103279" y="1034858"/>
            <a:ext cx="1983802" cy="465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Build a separate environment for testing refactored module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BD3173-2F50-1C4C-8237-FAE3C5360FF4}"/>
              </a:ext>
            </a:extLst>
          </p:cNvPr>
          <p:cNvGrpSpPr/>
          <p:nvPr/>
        </p:nvGrpSpPr>
        <p:grpSpPr>
          <a:xfrm>
            <a:off x="394324" y="947077"/>
            <a:ext cx="2232578" cy="1546013"/>
            <a:chOff x="4767377" y="4052661"/>
            <a:chExt cx="2232578" cy="1546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2CC6A6-EADD-834A-A1DB-9FC60EB6D2D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3411E0-9923-FC4D-AF90-C0EB18B9E8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403CDB-875C-ED41-BF72-0D24B9372C04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5CBDE7-AC4B-7840-ABC8-6E6BF41EF2D8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A0684AF-2511-514C-91BA-BD8A46356612}"/>
              </a:ext>
            </a:extLst>
          </p:cNvPr>
          <p:cNvSpPr/>
          <p:nvPr/>
        </p:nvSpPr>
        <p:spPr>
          <a:xfrm>
            <a:off x="2840161" y="946345"/>
            <a:ext cx="2232578" cy="1546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6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AD567-96F6-E14C-BC53-5BB7D951BB5F}"/>
              </a:ext>
            </a:extLst>
          </p:cNvPr>
          <p:cNvSpPr txBox="1"/>
          <p:nvPr/>
        </p:nvSpPr>
        <p:spPr>
          <a:xfrm>
            <a:off x="2684376" y="260078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5635161" y="27413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DEF1B-BB22-6E46-A026-20BF92281A68}"/>
              </a:ext>
            </a:extLst>
          </p:cNvPr>
          <p:cNvSpPr txBox="1"/>
          <p:nvPr/>
        </p:nvSpPr>
        <p:spPr>
          <a:xfrm>
            <a:off x="6889544" y="245081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11786505" y="29270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65D86-B73C-9449-B0DC-4097F6C82E93}"/>
              </a:ext>
            </a:extLst>
          </p:cNvPr>
          <p:cNvSpPr txBox="1"/>
          <p:nvPr/>
        </p:nvSpPr>
        <p:spPr>
          <a:xfrm>
            <a:off x="2571365" y="2444379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7276B1D-3724-E242-B77E-0C1E387B32EB}"/>
              </a:ext>
            </a:extLst>
          </p:cNvPr>
          <p:cNvSpPr txBox="1">
            <a:spLocks/>
          </p:cNvSpPr>
          <p:nvPr/>
        </p:nvSpPr>
        <p:spPr bwMode="auto">
          <a:xfrm>
            <a:off x="10103279" y="1034858"/>
            <a:ext cx="1983802" cy="465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Build a separate environment for testing refactored module</a:t>
            </a:r>
          </a:p>
          <a:p>
            <a:r>
              <a:rPr lang="en-US" sz="2200" dirty="0"/>
              <a:t>Copy over the module in this isolated environment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BD3173-2F50-1C4C-8237-FAE3C5360FF4}"/>
              </a:ext>
            </a:extLst>
          </p:cNvPr>
          <p:cNvGrpSpPr/>
          <p:nvPr/>
        </p:nvGrpSpPr>
        <p:grpSpPr>
          <a:xfrm>
            <a:off x="394324" y="947077"/>
            <a:ext cx="2232578" cy="1546013"/>
            <a:chOff x="4767377" y="4052661"/>
            <a:chExt cx="2232578" cy="1546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2CC6A6-EADD-834A-A1DB-9FC60EB6D2D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3411E0-9923-FC4D-AF90-C0EB18B9E8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403CDB-875C-ED41-BF72-0D24B9372C04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5CBDE7-AC4B-7840-ABC8-6E6BF41EF2D8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6C081-2C6E-1E43-B9F6-A82C83F1ED0E}"/>
              </a:ext>
            </a:extLst>
          </p:cNvPr>
          <p:cNvGrpSpPr/>
          <p:nvPr/>
        </p:nvGrpSpPr>
        <p:grpSpPr>
          <a:xfrm>
            <a:off x="2840161" y="946345"/>
            <a:ext cx="2232578" cy="1546013"/>
            <a:chOff x="4767377" y="4052661"/>
            <a:chExt cx="2232578" cy="15460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0684AF-2511-514C-91BA-BD8A46356612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CD347B-1249-3747-A32C-4791B7A9A54B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26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AD567-96F6-E14C-BC53-5BB7D951BB5F}"/>
              </a:ext>
            </a:extLst>
          </p:cNvPr>
          <p:cNvSpPr txBox="1"/>
          <p:nvPr/>
        </p:nvSpPr>
        <p:spPr>
          <a:xfrm>
            <a:off x="2684376" y="260078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5635161" y="27413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DEF1B-BB22-6E46-A026-20BF92281A68}"/>
              </a:ext>
            </a:extLst>
          </p:cNvPr>
          <p:cNvSpPr txBox="1"/>
          <p:nvPr/>
        </p:nvSpPr>
        <p:spPr>
          <a:xfrm>
            <a:off x="6889544" y="245081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11786505" y="29270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65D86-B73C-9449-B0DC-4097F6C82E93}"/>
              </a:ext>
            </a:extLst>
          </p:cNvPr>
          <p:cNvSpPr txBox="1"/>
          <p:nvPr/>
        </p:nvSpPr>
        <p:spPr>
          <a:xfrm>
            <a:off x="2571365" y="2444379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7276B1D-3724-E242-B77E-0C1E387B32EB}"/>
              </a:ext>
            </a:extLst>
          </p:cNvPr>
          <p:cNvSpPr txBox="1">
            <a:spLocks/>
          </p:cNvSpPr>
          <p:nvPr/>
        </p:nvSpPr>
        <p:spPr bwMode="auto">
          <a:xfrm>
            <a:off x="10103279" y="1034858"/>
            <a:ext cx="1983802" cy="465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Build a separate environment for testing refactored module</a:t>
            </a:r>
          </a:p>
          <a:p>
            <a:r>
              <a:rPr lang="en-US" sz="2200" dirty="0"/>
              <a:t>Copy over the module in this isolated environment</a:t>
            </a:r>
          </a:p>
          <a:p>
            <a:r>
              <a:rPr lang="en-US" sz="2200" dirty="0"/>
              <a:t>Put back refactored module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BD3173-2F50-1C4C-8237-FAE3C5360FF4}"/>
              </a:ext>
            </a:extLst>
          </p:cNvPr>
          <p:cNvGrpSpPr/>
          <p:nvPr/>
        </p:nvGrpSpPr>
        <p:grpSpPr>
          <a:xfrm>
            <a:off x="394324" y="947077"/>
            <a:ext cx="2232578" cy="1546013"/>
            <a:chOff x="4767377" y="4052661"/>
            <a:chExt cx="2232578" cy="1546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2CC6A6-EADD-834A-A1DB-9FC60EB6D2D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3411E0-9923-FC4D-AF90-C0EB18B9E8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403CDB-875C-ED41-BF72-0D24B9372C04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5CBDE7-AC4B-7840-ABC8-6E6BF41EF2D8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6C081-2C6E-1E43-B9F6-A82C83F1ED0E}"/>
              </a:ext>
            </a:extLst>
          </p:cNvPr>
          <p:cNvGrpSpPr/>
          <p:nvPr/>
        </p:nvGrpSpPr>
        <p:grpSpPr>
          <a:xfrm>
            <a:off x="2840161" y="946345"/>
            <a:ext cx="2232578" cy="1546013"/>
            <a:chOff x="4767377" y="4052661"/>
            <a:chExt cx="2232578" cy="15460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0684AF-2511-514C-91BA-BD8A46356612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CD347B-1249-3747-A32C-4791B7A9A54B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400D72-BB55-DA42-A849-2679F4F881B8}"/>
              </a:ext>
            </a:extLst>
          </p:cNvPr>
          <p:cNvGrpSpPr/>
          <p:nvPr/>
        </p:nvGrpSpPr>
        <p:grpSpPr>
          <a:xfrm>
            <a:off x="5285998" y="951794"/>
            <a:ext cx="2232578" cy="1546013"/>
            <a:chOff x="4767377" y="4052661"/>
            <a:chExt cx="2232578" cy="15460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5AB2DC-1884-1A4F-9D27-A75E231E2555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71910C9-E85C-F34E-821C-505E005A877E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EDCD50-7F99-844C-8766-60D6F9D51D9F}"/>
              </a:ext>
            </a:extLst>
          </p:cNvPr>
          <p:cNvGrpSpPr/>
          <p:nvPr/>
        </p:nvGrpSpPr>
        <p:grpSpPr>
          <a:xfrm>
            <a:off x="7735582" y="944862"/>
            <a:ext cx="2232578" cy="1546013"/>
            <a:chOff x="4767377" y="4052661"/>
            <a:chExt cx="2232578" cy="15460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68DA67-2AFE-0E43-80EA-66F03FB4F3E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CBC9C4-4DEB-C64A-BD85-C7DF666460CF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E4A95F-75A8-CB44-9F15-22500210E001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75A031-B991-5247-A959-A9BFB7F4D44C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97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AD567-96F6-E14C-BC53-5BB7D951BB5F}"/>
              </a:ext>
            </a:extLst>
          </p:cNvPr>
          <p:cNvSpPr txBox="1"/>
          <p:nvPr/>
        </p:nvSpPr>
        <p:spPr>
          <a:xfrm>
            <a:off x="2684376" y="260078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5635161" y="27413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DEF1B-BB22-6E46-A026-20BF92281A68}"/>
              </a:ext>
            </a:extLst>
          </p:cNvPr>
          <p:cNvSpPr txBox="1"/>
          <p:nvPr/>
        </p:nvSpPr>
        <p:spPr>
          <a:xfrm>
            <a:off x="6889544" y="245081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11786505" y="29270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65D86-B73C-9449-B0DC-4097F6C82E93}"/>
              </a:ext>
            </a:extLst>
          </p:cNvPr>
          <p:cNvSpPr txBox="1"/>
          <p:nvPr/>
        </p:nvSpPr>
        <p:spPr>
          <a:xfrm>
            <a:off x="2571365" y="2444379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7276B1D-3724-E242-B77E-0C1E387B32EB}"/>
              </a:ext>
            </a:extLst>
          </p:cNvPr>
          <p:cNvSpPr txBox="1">
            <a:spLocks/>
          </p:cNvSpPr>
          <p:nvPr/>
        </p:nvSpPr>
        <p:spPr bwMode="auto">
          <a:xfrm>
            <a:off x="10103279" y="1034858"/>
            <a:ext cx="1983802" cy="465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Build a separate environment for testing refactored module</a:t>
            </a:r>
          </a:p>
          <a:p>
            <a:r>
              <a:rPr lang="en-US" sz="2200" dirty="0"/>
              <a:t>Copy over the module in this isolated environment</a:t>
            </a:r>
          </a:p>
          <a:p>
            <a:r>
              <a:rPr lang="en-US" sz="2200" dirty="0"/>
              <a:t>Put back refactored module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BD3173-2F50-1C4C-8237-FAE3C5360FF4}"/>
              </a:ext>
            </a:extLst>
          </p:cNvPr>
          <p:cNvGrpSpPr/>
          <p:nvPr/>
        </p:nvGrpSpPr>
        <p:grpSpPr>
          <a:xfrm>
            <a:off x="394324" y="947077"/>
            <a:ext cx="2232578" cy="1546013"/>
            <a:chOff x="4767377" y="4052661"/>
            <a:chExt cx="2232578" cy="1546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2CC6A6-EADD-834A-A1DB-9FC60EB6D2D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3411E0-9923-FC4D-AF90-C0EB18B9E8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403CDB-875C-ED41-BF72-0D24B9372C04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5CBDE7-AC4B-7840-ABC8-6E6BF41EF2D8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1DBC3A-C1EF-604E-9B29-C2DCE04EBF1A}"/>
              </a:ext>
            </a:extLst>
          </p:cNvPr>
          <p:cNvGrpSpPr/>
          <p:nvPr/>
        </p:nvGrpSpPr>
        <p:grpSpPr>
          <a:xfrm>
            <a:off x="7735582" y="2655993"/>
            <a:ext cx="2232578" cy="1546013"/>
            <a:chOff x="4767377" y="4052661"/>
            <a:chExt cx="2232578" cy="15460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5762A7-7F38-1246-A793-026941A09827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DD257F-04AC-A24D-88FF-854FA5C23F7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13C9E2-C074-8E41-9E2C-446108A88941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3FD273-2574-C542-9F35-9CFE224A851C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6C081-2C6E-1E43-B9F6-A82C83F1ED0E}"/>
              </a:ext>
            </a:extLst>
          </p:cNvPr>
          <p:cNvGrpSpPr/>
          <p:nvPr/>
        </p:nvGrpSpPr>
        <p:grpSpPr>
          <a:xfrm>
            <a:off x="2840161" y="946345"/>
            <a:ext cx="2232578" cy="1546013"/>
            <a:chOff x="4767377" y="4052661"/>
            <a:chExt cx="2232578" cy="15460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0684AF-2511-514C-91BA-BD8A46356612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CD347B-1249-3747-A32C-4791B7A9A54B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400D72-BB55-DA42-A849-2679F4F881B8}"/>
              </a:ext>
            </a:extLst>
          </p:cNvPr>
          <p:cNvGrpSpPr/>
          <p:nvPr/>
        </p:nvGrpSpPr>
        <p:grpSpPr>
          <a:xfrm>
            <a:off x="5285998" y="951794"/>
            <a:ext cx="2232578" cy="1546013"/>
            <a:chOff x="4767377" y="4052661"/>
            <a:chExt cx="2232578" cy="15460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5AB2DC-1884-1A4F-9D27-A75E231E2555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71910C9-E85C-F34E-821C-505E005A877E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EDCD50-7F99-844C-8766-60D6F9D51D9F}"/>
              </a:ext>
            </a:extLst>
          </p:cNvPr>
          <p:cNvGrpSpPr/>
          <p:nvPr/>
        </p:nvGrpSpPr>
        <p:grpSpPr>
          <a:xfrm>
            <a:off x="7735582" y="944862"/>
            <a:ext cx="2232578" cy="1546013"/>
            <a:chOff x="4767377" y="4052661"/>
            <a:chExt cx="2232578" cy="15460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68DA67-2AFE-0E43-80EA-66F03FB4F3E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CBC9C4-4DEB-C64A-BD85-C7DF666460CF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E4A95F-75A8-CB44-9F15-22500210E001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75A031-B991-5247-A959-A9BFB7F4D44C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B835E0-E918-4B47-8FF3-0E90E73033EC}"/>
              </a:ext>
            </a:extLst>
          </p:cNvPr>
          <p:cNvGrpSpPr/>
          <p:nvPr/>
        </p:nvGrpSpPr>
        <p:grpSpPr>
          <a:xfrm>
            <a:off x="2814266" y="2681151"/>
            <a:ext cx="2232578" cy="1546013"/>
            <a:chOff x="4767377" y="4052661"/>
            <a:chExt cx="2232578" cy="1546013"/>
          </a:xfrm>
          <a:solidFill>
            <a:schemeClr val="bg2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D35338-02B7-4444-AE73-0BB9408F39C5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546894-4B91-8C4D-AEC3-33A020D59A1B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3D9072-B6CA-6644-AA28-2A9098C1461F}"/>
              </a:ext>
            </a:extLst>
          </p:cNvPr>
          <p:cNvGrpSpPr/>
          <p:nvPr/>
        </p:nvGrpSpPr>
        <p:grpSpPr>
          <a:xfrm>
            <a:off x="5290282" y="2661361"/>
            <a:ext cx="2232578" cy="1546013"/>
            <a:chOff x="4767377" y="4052661"/>
            <a:chExt cx="2232578" cy="1546013"/>
          </a:xfrm>
          <a:solidFill>
            <a:schemeClr val="bg2">
              <a:lumMod val="75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CEE113-2696-0145-8348-7FE168D534CB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7ECB756-F51A-1145-AAC8-519557DD4A95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rgbClr val="43B1E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FA805F-DB59-0B4A-8A78-4A9543CE4BB7}"/>
              </a:ext>
            </a:extLst>
          </p:cNvPr>
          <p:cNvGrpSpPr/>
          <p:nvPr/>
        </p:nvGrpSpPr>
        <p:grpSpPr>
          <a:xfrm>
            <a:off x="392551" y="2660024"/>
            <a:ext cx="2232578" cy="1546013"/>
            <a:chOff x="4767377" y="4052661"/>
            <a:chExt cx="2232578" cy="15460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D4FD44-B8D1-F24D-9799-46F6019D2806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01D16E-E2A8-C547-846B-97101C634B38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BBB2E2-0959-0E47-A041-AFA5092FFD2D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764BD2-6A38-8F41-9FBD-20B2E4773A10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36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30512F-71BE-C842-A3D2-4229E918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3" y="1699995"/>
            <a:ext cx="5881298" cy="44227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Definition: Refactoring is a disciplined technique for restructuring an existing body of code, altering its internal structure without changing its external behavior.</a:t>
            </a:r>
          </a:p>
          <a:p>
            <a:r>
              <a:rPr lang="en-US" dirty="0"/>
              <a:t>Different from development</a:t>
            </a:r>
          </a:p>
          <a:p>
            <a:pPr lvl="1"/>
            <a:r>
              <a:rPr lang="en-US" dirty="0"/>
              <a:t>You have a working code </a:t>
            </a:r>
          </a:p>
          <a:p>
            <a:pPr lvl="1"/>
            <a:r>
              <a:rPr lang="en-US" dirty="0"/>
              <a:t>You know and understand the behavior</a:t>
            </a:r>
          </a:p>
          <a:p>
            <a:pPr lvl="1"/>
            <a:r>
              <a:rPr lang="en-US" dirty="0"/>
              <a:t>You have a baseline that you can use for comparison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Refactoring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969DB6-AB62-0A43-A6B7-8B07C828C355}"/>
              </a:ext>
            </a:extLst>
          </p:cNvPr>
          <p:cNvSpPr txBox="1">
            <a:spLocks/>
          </p:cNvSpPr>
          <p:nvPr/>
        </p:nvSpPr>
        <p:spPr bwMode="auto">
          <a:xfrm>
            <a:off x="6607828" y="1258433"/>
            <a:ext cx="4971554" cy="420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dirty="0"/>
          </a:p>
          <a:p>
            <a:r>
              <a:rPr lang="en-US" dirty="0"/>
              <a:t>General motivations</a:t>
            </a:r>
          </a:p>
          <a:p>
            <a:pPr lvl="1"/>
            <a:r>
              <a:rPr lang="en-US" dirty="0"/>
              <a:t>Modularity enhancement </a:t>
            </a:r>
          </a:p>
          <a:p>
            <a:pPr lvl="2"/>
            <a:r>
              <a:rPr lang="en-US" dirty="0"/>
              <a:t>Improve sustainability</a:t>
            </a:r>
          </a:p>
          <a:p>
            <a:pPr lvl="1"/>
            <a:r>
              <a:rPr lang="en-US" dirty="0"/>
              <a:t>Release to outside users</a:t>
            </a:r>
          </a:p>
          <a:p>
            <a:pPr lvl="2"/>
            <a:r>
              <a:rPr lang="en-US" dirty="0"/>
              <a:t>Easier to use and understand</a:t>
            </a:r>
          </a:p>
          <a:p>
            <a:pPr lvl="1"/>
            <a:r>
              <a:rPr lang="en-US" dirty="0"/>
              <a:t>Port to new platforms</a:t>
            </a:r>
          </a:p>
          <a:p>
            <a:pPr lvl="2"/>
            <a:r>
              <a:rPr lang="en-US" dirty="0"/>
              <a:t>Performance portability</a:t>
            </a:r>
          </a:p>
          <a:p>
            <a:pPr lvl="1"/>
            <a:r>
              <a:rPr lang="en-US" dirty="0"/>
              <a:t>Expand capabilities</a:t>
            </a:r>
          </a:p>
          <a:p>
            <a:pPr lvl="2"/>
            <a:r>
              <a:rPr lang="en-US" dirty="0"/>
              <a:t>Structural flexibility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lvl="1"/>
            <a:endParaRPr lang="en-US" dirty="0"/>
          </a:p>
          <a:p>
            <a:pPr marL="684212" lvl="2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from Here to There: On ramp plan2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AD567-96F6-E14C-BC53-5BB7D951BB5F}"/>
              </a:ext>
            </a:extLst>
          </p:cNvPr>
          <p:cNvSpPr txBox="1"/>
          <p:nvPr/>
        </p:nvSpPr>
        <p:spPr>
          <a:xfrm>
            <a:off x="2684376" y="260078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D1D53-3272-DF47-B110-6A3A31F286F5}"/>
              </a:ext>
            </a:extLst>
          </p:cNvPr>
          <p:cNvSpPr txBox="1"/>
          <p:nvPr/>
        </p:nvSpPr>
        <p:spPr>
          <a:xfrm>
            <a:off x="5635161" y="27413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DEF1B-BB22-6E46-A026-20BF92281A68}"/>
              </a:ext>
            </a:extLst>
          </p:cNvPr>
          <p:cNvSpPr txBox="1"/>
          <p:nvPr/>
        </p:nvSpPr>
        <p:spPr>
          <a:xfrm>
            <a:off x="6889544" y="2450812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5188C-8EF9-E942-BB17-36AF56B62E7E}"/>
              </a:ext>
            </a:extLst>
          </p:cNvPr>
          <p:cNvSpPr txBox="1"/>
          <p:nvPr/>
        </p:nvSpPr>
        <p:spPr>
          <a:xfrm>
            <a:off x="11786505" y="2927051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65D86-B73C-9449-B0DC-4097F6C82E93}"/>
              </a:ext>
            </a:extLst>
          </p:cNvPr>
          <p:cNvSpPr txBox="1"/>
          <p:nvPr/>
        </p:nvSpPr>
        <p:spPr>
          <a:xfrm>
            <a:off x="2571365" y="2444379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7276B1D-3724-E242-B77E-0C1E387B32EB}"/>
              </a:ext>
            </a:extLst>
          </p:cNvPr>
          <p:cNvSpPr txBox="1">
            <a:spLocks/>
          </p:cNvSpPr>
          <p:nvPr/>
        </p:nvSpPr>
        <p:spPr bwMode="auto">
          <a:xfrm>
            <a:off x="10103279" y="1034858"/>
            <a:ext cx="1983802" cy="465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Build a separate environment for testing refactored module</a:t>
            </a:r>
          </a:p>
          <a:p>
            <a:r>
              <a:rPr lang="en-US" sz="2200" dirty="0"/>
              <a:t>Copy over the module in this isolated environment</a:t>
            </a:r>
          </a:p>
          <a:p>
            <a:r>
              <a:rPr lang="en-US" sz="2200" dirty="0"/>
              <a:t>Put back refactored module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BD3173-2F50-1C4C-8237-FAE3C5360FF4}"/>
              </a:ext>
            </a:extLst>
          </p:cNvPr>
          <p:cNvGrpSpPr/>
          <p:nvPr/>
        </p:nvGrpSpPr>
        <p:grpSpPr>
          <a:xfrm>
            <a:off x="394324" y="947077"/>
            <a:ext cx="2232578" cy="1546013"/>
            <a:chOff x="4767377" y="4052661"/>
            <a:chExt cx="2232578" cy="1546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2CC6A6-EADD-834A-A1DB-9FC60EB6D2D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3411E0-9923-FC4D-AF90-C0EB18B9E82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403CDB-875C-ED41-BF72-0D24B9372C04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5CBDE7-AC4B-7840-ABC8-6E6BF41EF2D8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1DBC3A-C1EF-604E-9B29-C2DCE04EBF1A}"/>
              </a:ext>
            </a:extLst>
          </p:cNvPr>
          <p:cNvGrpSpPr/>
          <p:nvPr/>
        </p:nvGrpSpPr>
        <p:grpSpPr>
          <a:xfrm>
            <a:off x="7735582" y="2655993"/>
            <a:ext cx="2232578" cy="1546013"/>
            <a:chOff x="4767377" y="4052661"/>
            <a:chExt cx="2232578" cy="15460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5762A7-7F38-1246-A793-026941A09827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DD257F-04AC-A24D-88FF-854FA5C23F73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13C9E2-C074-8E41-9E2C-446108A88941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3FD273-2574-C542-9F35-9CFE224A851C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C6C081-2C6E-1E43-B9F6-A82C83F1ED0E}"/>
              </a:ext>
            </a:extLst>
          </p:cNvPr>
          <p:cNvGrpSpPr/>
          <p:nvPr/>
        </p:nvGrpSpPr>
        <p:grpSpPr>
          <a:xfrm>
            <a:off x="2840161" y="946345"/>
            <a:ext cx="2232578" cy="1546013"/>
            <a:chOff x="4767377" y="4052661"/>
            <a:chExt cx="2232578" cy="15460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0684AF-2511-514C-91BA-BD8A46356612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CD347B-1249-3747-A32C-4791B7A9A54B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400D72-BB55-DA42-A849-2679F4F881B8}"/>
              </a:ext>
            </a:extLst>
          </p:cNvPr>
          <p:cNvGrpSpPr/>
          <p:nvPr/>
        </p:nvGrpSpPr>
        <p:grpSpPr>
          <a:xfrm>
            <a:off x="5285998" y="951794"/>
            <a:ext cx="2232578" cy="1546013"/>
            <a:chOff x="4767377" y="4052661"/>
            <a:chExt cx="2232578" cy="15460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5AB2DC-1884-1A4F-9D27-A75E231E2555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71910C9-E85C-F34E-821C-505E005A877E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EDCD50-7F99-844C-8766-60D6F9D51D9F}"/>
              </a:ext>
            </a:extLst>
          </p:cNvPr>
          <p:cNvGrpSpPr/>
          <p:nvPr/>
        </p:nvGrpSpPr>
        <p:grpSpPr>
          <a:xfrm>
            <a:off x="7735582" y="944862"/>
            <a:ext cx="2232578" cy="1546013"/>
            <a:chOff x="4767377" y="4052661"/>
            <a:chExt cx="2232578" cy="15460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68DA67-2AFE-0E43-80EA-66F03FB4F3E3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CBC9C4-4DEB-C64A-BD85-C7DF666460CF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E4A95F-75A8-CB44-9F15-22500210E001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75A031-B991-5247-A959-A9BFB7F4D44C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B835E0-E918-4B47-8FF3-0E90E73033EC}"/>
              </a:ext>
            </a:extLst>
          </p:cNvPr>
          <p:cNvGrpSpPr/>
          <p:nvPr/>
        </p:nvGrpSpPr>
        <p:grpSpPr>
          <a:xfrm>
            <a:off x="2814266" y="2681151"/>
            <a:ext cx="2232578" cy="1546013"/>
            <a:chOff x="4767377" y="4052661"/>
            <a:chExt cx="2232578" cy="1546013"/>
          </a:xfrm>
          <a:solidFill>
            <a:schemeClr val="bg2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D35338-02B7-4444-AE73-0BB9408F39C5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546894-4B91-8C4D-AEC3-33A020D59A1B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3D9072-B6CA-6644-AA28-2A9098C1461F}"/>
              </a:ext>
            </a:extLst>
          </p:cNvPr>
          <p:cNvGrpSpPr/>
          <p:nvPr/>
        </p:nvGrpSpPr>
        <p:grpSpPr>
          <a:xfrm>
            <a:off x="5290282" y="2661361"/>
            <a:ext cx="2232578" cy="1546013"/>
            <a:chOff x="4767377" y="4052661"/>
            <a:chExt cx="2232578" cy="1546013"/>
          </a:xfrm>
          <a:solidFill>
            <a:schemeClr val="bg2">
              <a:lumMod val="75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CEE113-2696-0145-8348-7FE168D534CB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7ECB756-F51A-1145-AAC8-519557DD4A95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rgbClr val="43B1E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FA805F-DB59-0B4A-8A78-4A9543CE4BB7}"/>
              </a:ext>
            </a:extLst>
          </p:cNvPr>
          <p:cNvGrpSpPr/>
          <p:nvPr/>
        </p:nvGrpSpPr>
        <p:grpSpPr>
          <a:xfrm>
            <a:off x="392551" y="2660024"/>
            <a:ext cx="2232578" cy="1546013"/>
            <a:chOff x="4767377" y="4052661"/>
            <a:chExt cx="2232578" cy="15460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D4FD44-B8D1-F24D-9799-46F6019D2806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01D16E-E2A8-C547-846B-97101C634B38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BBB2E2-0959-0E47-A041-AFA5092FFD2D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764BD2-6A38-8F41-9FBD-20B2E4773A10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900BE9A-222C-F34F-85D2-40911B1A0472}"/>
              </a:ext>
            </a:extLst>
          </p:cNvPr>
          <p:cNvGrpSpPr/>
          <p:nvPr/>
        </p:nvGrpSpPr>
        <p:grpSpPr>
          <a:xfrm>
            <a:off x="392551" y="4375961"/>
            <a:ext cx="2232578" cy="1546013"/>
            <a:chOff x="4767377" y="4052661"/>
            <a:chExt cx="2232578" cy="154601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4811ECF-3823-ED44-AEA5-2371CA47DA09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86F7AE-DE56-A44C-A088-40C3EDD3B107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7C5E8D-1487-0A48-97B0-36ED785B2719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92B467-1749-3A4F-A91D-25A18BEFC8FA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050444-3705-5D4C-ABA7-D11D5D6F7897}"/>
              </a:ext>
            </a:extLst>
          </p:cNvPr>
          <p:cNvGrpSpPr/>
          <p:nvPr/>
        </p:nvGrpSpPr>
        <p:grpSpPr>
          <a:xfrm>
            <a:off x="2801849" y="4379090"/>
            <a:ext cx="2232578" cy="1546013"/>
            <a:chOff x="4767377" y="4052661"/>
            <a:chExt cx="2232578" cy="154601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4225D62-651C-E042-9457-5FC58B68BF7D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DE3E7A2-A59C-EF4D-A8F1-2F809E1812BD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EDE78D-1420-644A-A249-B51C18E3444E}"/>
              </a:ext>
            </a:extLst>
          </p:cNvPr>
          <p:cNvGrpSpPr/>
          <p:nvPr/>
        </p:nvGrpSpPr>
        <p:grpSpPr>
          <a:xfrm>
            <a:off x="5247686" y="4379090"/>
            <a:ext cx="2232578" cy="1546013"/>
            <a:chOff x="4767377" y="4052661"/>
            <a:chExt cx="2232578" cy="154601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FB8E6D-6782-ED49-81D5-CBF316D9E00F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27F7A82-1FCE-304B-8ACB-A7E666821BFB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75348C1-9D26-6F48-9BE6-726607348619}"/>
              </a:ext>
            </a:extLst>
          </p:cNvPr>
          <p:cNvGrpSpPr/>
          <p:nvPr/>
        </p:nvGrpSpPr>
        <p:grpSpPr>
          <a:xfrm>
            <a:off x="7735582" y="4375960"/>
            <a:ext cx="2232578" cy="1546013"/>
            <a:chOff x="4767377" y="4052661"/>
            <a:chExt cx="2232578" cy="15460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ED9100E-8F98-5148-9C14-93BFF0D46B3C}"/>
                </a:ext>
              </a:extLst>
            </p:cNvPr>
            <p:cNvSpPr/>
            <p:nvPr/>
          </p:nvSpPr>
          <p:spPr>
            <a:xfrm>
              <a:off x="4767377" y="4052661"/>
              <a:ext cx="2232578" cy="15460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555DEA0-F236-054B-BE33-D9C94CACB95F}"/>
                </a:ext>
              </a:extLst>
            </p:cNvPr>
            <p:cNvSpPr/>
            <p:nvPr/>
          </p:nvSpPr>
          <p:spPr>
            <a:xfrm>
              <a:off x="5405201" y="4573101"/>
              <a:ext cx="956930" cy="89470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1F19AE4-0FBE-CC4F-95CB-88FF24B4A43B}"/>
                </a:ext>
              </a:extLst>
            </p:cNvPr>
            <p:cNvSpPr/>
            <p:nvPr/>
          </p:nvSpPr>
          <p:spPr>
            <a:xfrm>
              <a:off x="5651736" y="4071017"/>
              <a:ext cx="956930" cy="894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69A9F52-5071-5C4E-8F83-E53E37E5C03E}"/>
                </a:ext>
              </a:extLst>
            </p:cNvPr>
            <p:cNvSpPr/>
            <p:nvPr/>
          </p:nvSpPr>
          <p:spPr>
            <a:xfrm>
              <a:off x="4888424" y="4178676"/>
              <a:ext cx="956930" cy="89470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08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to supporting a different AMR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Example: FLASH to Flash-X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ADAC1-15CD-8E44-946A-4A711DC4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31" y="2353796"/>
            <a:ext cx="4610100" cy="261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57A9D-D6A7-6544-969C-564C5AE22E4E}"/>
              </a:ext>
            </a:extLst>
          </p:cNvPr>
          <p:cNvSpPr txBox="1"/>
          <p:nvPr/>
        </p:nvSpPr>
        <p:spPr>
          <a:xfrm>
            <a:off x="896910" y="1627079"/>
            <a:ext cx="3792618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Goal</a:t>
            </a:r>
            <a:r>
              <a:rPr lang="en-US" sz="1400" dirty="0"/>
              <a:t>: Replace Paramesh with </a:t>
            </a:r>
            <a:r>
              <a:rPr lang="en-US" sz="1400" dirty="0" err="1"/>
              <a:t>AMReX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Plan</a:t>
            </a:r>
            <a:r>
              <a:rPr lang="en-US" sz="1400" dirty="0"/>
              <a:t>: Getting there from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ramping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Intermediate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Realizing the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5" indent="-285755">
              <a:buFont typeface="Arial" panose="020B0604020202020204" pitchFamily="34" charset="0"/>
              <a:buChar char="•"/>
            </a:pPr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734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to supporting a different AMR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Example: FLASH to Flash-X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ADAC1-15CD-8E44-946A-4A711DC4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31" y="2353796"/>
            <a:ext cx="4610100" cy="261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57A9D-D6A7-6544-969C-564C5AE22E4E}"/>
              </a:ext>
            </a:extLst>
          </p:cNvPr>
          <p:cNvSpPr txBox="1"/>
          <p:nvPr/>
        </p:nvSpPr>
        <p:spPr>
          <a:xfrm>
            <a:off x="896910" y="1627079"/>
            <a:ext cx="3792618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Goal</a:t>
            </a:r>
            <a:r>
              <a:rPr lang="en-US" sz="1400" dirty="0"/>
              <a:t>: Replace Paramesh with </a:t>
            </a:r>
            <a:r>
              <a:rPr lang="en-US" sz="1400" dirty="0" err="1"/>
              <a:t>AMReX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Plan</a:t>
            </a:r>
            <a:r>
              <a:rPr lang="en-US" sz="1400" dirty="0"/>
              <a:t>: Getting there from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ramping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Intermediate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Realizing the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5" indent="-285755">
              <a:buFont typeface="Arial" panose="020B0604020202020204" pitchFamily="34" charset="0"/>
              <a:buChar char="•"/>
            </a:pPr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5DE92F-BBBF-0852-12B9-03CB4769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43" y="3918032"/>
            <a:ext cx="4610100" cy="2103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 estimation</a:t>
            </a:r>
          </a:p>
          <a:p>
            <a:pPr lvl="1"/>
            <a:r>
              <a:rPr lang="en-US" dirty="0"/>
              <a:t>Expected developer time </a:t>
            </a:r>
          </a:p>
          <a:p>
            <a:pPr lvl="1"/>
            <a:r>
              <a:rPr lang="en-US" dirty="0"/>
              <a:t>Extent of disruption in production schedules</a:t>
            </a:r>
          </a:p>
          <a:p>
            <a:r>
              <a:rPr lang="en-US" dirty="0"/>
              <a:t>Get a buy-in from the stakeholders</a:t>
            </a:r>
          </a:p>
          <a:p>
            <a:pPr lvl="1"/>
            <a:r>
              <a:rPr lang="en-US" dirty="0"/>
              <a:t>That includes the users</a:t>
            </a:r>
          </a:p>
          <a:p>
            <a:pPr lvl="1"/>
            <a:r>
              <a:rPr lang="en-US" dirty="0"/>
              <a:t>For both development time and disruption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Flash-X Refactoring : a mix of strategies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6E88DB-86F6-D14F-86CE-50EC5CBFE3C4}"/>
              </a:ext>
            </a:extLst>
          </p:cNvPr>
          <p:cNvSpPr/>
          <p:nvPr/>
        </p:nvSpPr>
        <p:spPr>
          <a:xfrm>
            <a:off x="4000500" y="1123950"/>
            <a:ext cx="4114800" cy="4831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6EE5A-1EFD-3246-8021-016544B18DC4}"/>
              </a:ext>
            </a:extLst>
          </p:cNvPr>
          <p:cNvSpPr/>
          <p:nvPr/>
        </p:nvSpPr>
        <p:spPr>
          <a:xfrm>
            <a:off x="2647506" y="3429000"/>
            <a:ext cx="3217235" cy="3324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Flash-X Refactoring : a mix of strategies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6E88DB-86F6-D14F-86CE-50EC5CBFE3C4}"/>
              </a:ext>
            </a:extLst>
          </p:cNvPr>
          <p:cNvSpPr/>
          <p:nvPr/>
        </p:nvSpPr>
        <p:spPr>
          <a:xfrm>
            <a:off x="4000500" y="1123950"/>
            <a:ext cx="4114800" cy="4831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A88C-7D5F-454E-B32C-4F152E97D1F4}"/>
              </a:ext>
            </a:extLst>
          </p:cNvPr>
          <p:cNvSpPr txBox="1"/>
          <p:nvPr/>
        </p:nvSpPr>
        <p:spPr>
          <a:xfrm>
            <a:off x="4667692" y="3806951"/>
            <a:ext cx="1850067" cy="1431161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Part of a simpler environment for refactoring and testing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813FCF-81D0-694A-8C12-CDF21FE4EC10}"/>
              </a:ext>
            </a:extLst>
          </p:cNvPr>
          <p:cNvCxnSpPr/>
          <p:nvPr/>
        </p:nvCxnSpPr>
        <p:spPr>
          <a:xfrm flipH="1">
            <a:off x="4000500" y="4614530"/>
            <a:ext cx="465174" cy="3934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Process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4A1392-E665-6D49-9DFC-CEBB383689E2}"/>
              </a:ext>
            </a:extLst>
          </p:cNvPr>
          <p:cNvSpPr/>
          <p:nvPr/>
        </p:nvSpPr>
        <p:spPr>
          <a:xfrm>
            <a:off x="5554663" y="1191192"/>
            <a:ext cx="4065588" cy="4831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29F18-C33A-FC47-857C-F1429336F1A3}"/>
              </a:ext>
            </a:extLst>
          </p:cNvPr>
          <p:cNvSpPr/>
          <p:nvPr/>
        </p:nvSpPr>
        <p:spPr>
          <a:xfrm>
            <a:off x="3912781" y="723849"/>
            <a:ext cx="2513785" cy="27630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0BBE552-F789-0048-9128-3AC76414B540}"/>
              </a:ext>
            </a:extLst>
          </p:cNvPr>
          <p:cNvSpPr/>
          <p:nvPr/>
        </p:nvSpPr>
        <p:spPr>
          <a:xfrm>
            <a:off x="5433236" y="3606958"/>
            <a:ext cx="404037" cy="1167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00C9-B5CB-A840-A75C-A027EEA846F7}"/>
              </a:ext>
            </a:extLst>
          </p:cNvPr>
          <p:cNvSpPr txBox="1"/>
          <p:nvPr/>
        </p:nvSpPr>
        <p:spPr>
          <a:xfrm>
            <a:off x="5955338" y="3474907"/>
            <a:ext cx="1885821" cy="1431161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built to resemble behavior expected by </a:t>
            </a:r>
            <a:r>
              <a:rPr lang="en-US" dirty="0" err="1"/>
              <a:t>AMReX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Process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4A1392-E665-6D49-9DFC-CEBB383689E2}"/>
              </a:ext>
            </a:extLst>
          </p:cNvPr>
          <p:cNvSpPr/>
          <p:nvPr/>
        </p:nvSpPr>
        <p:spPr>
          <a:xfrm>
            <a:off x="5554663" y="1191192"/>
            <a:ext cx="4065588" cy="4831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0E705DA-B9AD-B54B-884B-9DA0139CD0EB}"/>
              </a:ext>
            </a:extLst>
          </p:cNvPr>
          <p:cNvSpPr/>
          <p:nvPr/>
        </p:nvSpPr>
        <p:spPr>
          <a:xfrm>
            <a:off x="5411972" y="2083981"/>
            <a:ext cx="350875" cy="1345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48D63-01F4-3E4E-B9D2-57E10C8B8470}"/>
              </a:ext>
            </a:extLst>
          </p:cNvPr>
          <p:cNvSpPr txBox="1"/>
          <p:nvPr/>
        </p:nvSpPr>
        <p:spPr>
          <a:xfrm>
            <a:off x="5870207" y="2083981"/>
            <a:ext cx="1658680" cy="1431161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Refactored Grid interface made compatible with </a:t>
            </a:r>
            <a:r>
              <a:rPr lang="en-US" dirty="0" err="1"/>
              <a:t>AMReX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Process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90E2CD-7C5B-8947-8F33-968401F90289}"/>
              </a:ext>
            </a:extLst>
          </p:cNvPr>
          <p:cNvSpPr/>
          <p:nvPr/>
        </p:nvSpPr>
        <p:spPr>
          <a:xfrm>
            <a:off x="6994600" y="1061266"/>
            <a:ext cx="1787450" cy="4894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2E56-3A04-9B4C-8536-E2223B95B046}"/>
              </a:ext>
            </a:extLst>
          </p:cNvPr>
          <p:cNvSpPr/>
          <p:nvPr/>
        </p:nvSpPr>
        <p:spPr>
          <a:xfrm>
            <a:off x="5543781" y="733183"/>
            <a:ext cx="1261056" cy="26958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F8A39-F555-CF4A-AF21-760F4EAF1E00}"/>
              </a:ext>
            </a:extLst>
          </p:cNvPr>
          <p:cNvSpPr txBox="1"/>
          <p:nvPr/>
        </p:nvSpPr>
        <p:spPr>
          <a:xfrm>
            <a:off x="7419902" y="3143783"/>
            <a:ext cx="1534945" cy="2179058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Bring back the real environment but turn off some features related to AMR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CB1090-7BF0-6945-A5CA-88D0A664812F}"/>
              </a:ext>
            </a:extLst>
          </p:cNvPr>
          <p:cNvCxnSpPr/>
          <p:nvPr/>
        </p:nvCxnSpPr>
        <p:spPr>
          <a:xfrm flipH="1">
            <a:off x="6879265" y="4306186"/>
            <a:ext cx="425302" cy="3934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Process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90E2CD-7C5B-8947-8F33-968401F90289}"/>
              </a:ext>
            </a:extLst>
          </p:cNvPr>
          <p:cNvSpPr/>
          <p:nvPr/>
        </p:nvSpPr>
        <p:spPr>
          <a:xfrm>
            <a:off x="6994600" y="1061266"/>
            <a:ext cx="1787450" cy="48942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C18D9-DDA2-BC47-A0D3-8233412B6FA0}"/>
              </a:ext>
            </a:extLst>
          </p:cNvPr>
          <p:cNvSpPr txBox="1"/>
          <p:nvPr/>
        </p:nvSpPr>
        <p:spPr>
          <a:xfrm>
            <a:off x="7496038" y="2105386"/>
            <a:ext cx="1488558" cy="1680460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Turn on all AMR features needed in the final stage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4949D7-0F65-E748-898A-58EC12412C79}"/>
              </a:ext>
            </a:extLst>
          </p:cNvPr>
          <p:cNvCxnSpPr>
            <a:cxnSpLocks/>
          </p:cNvCxnSpPr>
          <p:nvPr/>
        </p:nvCxnSpPr>
        <p:spPr>
          <a:xfrm flipH="1" flipV="1">
            <a:off x="6783573" y="2456122"/>
            <a:ext cx="595422" cy="3083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Process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2426650-9F82-EB44-8ED8-BA2D3B8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0" y="1258433"/>
            <a:ext cx="6812840" cy="46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90299EC-CCA2-6A44-A9C8-5B8C7D631B69}"/>
              </a:ext>
            </a:extLst>
          </p:cNvPr>
          <p:cNvSpPr/>
          <p:nvPr/>
        </p:nvSpPr>
        <p:spPr>
          <a:xfrm>
            <a:off x="1347118" y="2468188"/>
            <a:ext cx="1351722" cy="74543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3A2D9-24AD-6C40-8C42-F23592225510}"/>
              </a:ext>
            </a:extLst>
          </p:cNvPr>
          <p:cNvSpPr/>
          <p:nvPr/>
        </p:nvSpPr>
        <p:spPr>
          <a:xfrm>
            <a:off x="3196086" y="3632433"/>
            <a:ext cx="1371600" cy="6760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REGRESSION/UNIT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108CE-6C3A-8A49-96F1-373668921B6B}"/>
              </a:ext>
            </a:extLst>
          </p:cNvPr>
          <p:cNvSpPr/>
          <p:nvPr/>
        </p:nvSpPr>
        <p:spPr>
          <a:xfrm>
            <a:off x="3196086" y="2525793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FIX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17335-9C7D-FD4A-97F1-06E8AC064FC0}"/>
              </a:ext>
            </a:extLst>
          </p:cNvPr>
          <p:cNvSpPr/>
          <p:nvPr/>
        </p:nvSpPr>
        <p:spPr>
          <a:xfrm>
            <a:off x="1347118" y="3632434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REFACTOR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927D061-CC43-9C4B-AC50-F67CA02BD96C}"/>
              </a:ext>
            </a:extLst>
          </p:cNvPr>
          <p:cNvSpPr/>
          <p:nvPr/>
        </p:nvSpPr>
        <p:spPr>
          <a:xfrm>
            <a:off x="4929868" y="3647191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PASS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E23F11-4C9A-7A46-99FF-0AFAB9BB6850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022979" y="3213623"/>
            <a:ext cx="9939" cy="41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4282F-50DD-104D-BB62-A2C061551EA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718718" y="3970478"/>
            <a:ext cx="4773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B07EC7-B9A0-B542-B0F5-0D8FD9936DB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67686" y="3970477"/>
            <a:ext cx="3621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F17202-42AB-D349-9287-7D4B3ABE246B}"/>
              </a:ext>
            </a:extLst>
          </p:cNvPr>
          <p:cNvCxnSpPr>
            <a:cxnSpLocks/>
          </p:cNvCxnSpPr>
          <p:nvPr/>
        </p:nvCxnSpPr>
        <p:spPr>
          <a:xfrm>
            <a:off x="6431560" y="3985236"/>
            <a:ext cx="36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EE7EC0-3201-9F4C-BF7C-2A977C79757E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rot="16200000" flipV="1">
            <a:off x="4732524" y="2699001"/>
            <a:ext cx="783353" cy="11130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965197-C037-5344-948D-0BE4A06D00CC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881886" y="3201882"/>
            <a:ext cx="0" cy="430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920185-A2F8-394F-8796-320ED51FBF46}"/>
              </a:ext>
            </a:extLst>
          </p:cNvPr>
          <p:cNvSpPr txBox="1"/>
          <p:nvPr/>
        </p:nvSpPr>
        <p:spPr>
          <a:xfrm>
            <a:off x="6258046" y="4025057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AAFBD-D859-E246-9C51-B5B05D65A9BC}"/>
              </a:ext>
            </a:extLst>
          </p:cNvPr>
          <p:cNvSpPr txBox="1"/>
          <p:nvPr/>
        </p:nvSpPr>
        <p:spPr>
          <a:xfrm>
            <a:off x="5719869" y="3308408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6AB9A130-9145-1146-AED7-9FA1F5FC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" y="439134"/>
            <a:ext cx="11372473" cy="914400"/>
          </a:xfrm>
        </p:spPr>
        <p:txBody>
          <a:bodyPr/>
          <a:lstStyle/>
          <a:p>
            <a:r>
              <a:rPr lang="en-US" dirty="0"/>
              <a:t>An Example Workflow</a:t>
            </a:r>
          </a:p>
        </p:txBody>
      </p:sp>
    </p:spTree>
    <p:extLst>
      <p:ext uri="{BB962C8B-B14F-4D97-AF65-F5344CB8AC3E}">
        <p14:creationId xmlns:p14="http://schemas.microsoft.com/office/powerpoint/2010/main" val="35258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94"/>
    </mc:Choice>
    <mc:Fallback xmlns="">
      <p:transition spd="slow" advTm="159994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026D64-CF81-4590-8E7D-51586DE8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/>
              <a:t>To Have a Good </a:t>
            </a:r>
            <a:r>
              <a:rPr lang="en-US" dirty="0"/>
              <a:t>O</a:t>
            </a:r>
            <a:r>
              <a:rPr lang="en-US"/>
              <a:t>utcome from Refactoring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8609-3DB0-410A-ACC1-6699EBD6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37360"/>
            <a:ext cx="11369809" cy="40477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 why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how much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the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strong testing and 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buy-in from stakeholders</a:t>
            </a:r>
          </a:p>
        </p:txBody>
      </p:sp>
    </p:spTree>
    <p:extLst>
      <p:ext uri="{BB962C8B-B14F-4D97-AF65-F5344CB8AC3E}">
        <p14:creationId xmlns:p14="http://schemas.microsoft.com/office/powerpoint/2010/main" val="23523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90299EC-CCA2-6A44-A9C8-5B8C7D631B69}"/>
              </a:ext>
            </a:extLst>
          </p:cNvPr>
          <p:cNvSpPr/>
          <p:nvPr/>
        </p:nvSpPr>
        <p:spPr>
          <a:xfrm>
            <a:off x="1347118" y="2468188"/>
            <a:ext cx="1351722" cy="74543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3A2D9-24AD-6C40-8C42-F23592225510}"/>
              </a:ext>
            </a:extLst>
          </p:cNvPr>
          <p:cNvSpPr/>
          <p:nvPr/>
        </p:nvSpPr>
        <p:spPr>
          <a:xfrm>
            <a:off x="3196086" y="3632433"/>
            <a:ext cx="1371600" cy="6760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REGRESSION/UNIT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108CE-6C3A-8A49-96F1-373668921B6B}"/>
              </a:ext>
            </a:extLst>
          </p:cNvPr>
          <p:cNvSpPr/>
          <p:nvPr/>
        </p:nvSpPr>
        <p:spPr>
          <a:xfrm>
            <a:off x="3196086" y="2525793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FIX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17335-9C7D-FD4A-97F1-06E8AC064FC0}"/>
              </a:ext>
            </a:extLst>
          </p:cNvPr>
          <p:cNvSpPr/>
          <p:nvPr/>
        </p:nvSpPr>
        <p:spPr>
          <a:xfrm>
            <a:off x="1347118" y="3632434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REFACTOR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25C2767-74CC-C348-A13C-4B2194358763}"/>
              </a:ext>
            </a:extLst>
          </p:cNvPr>
          <p:cNvSpPr/>
          <p:nvPr/>
        </p:nvSpPr>
        <p:spPr>
          <a:xfrm>
            <a:off x="6793742" y="3661950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DONE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927D061-CC43-9C4B-AC50-F67CA02BD96C}"/>
              </a:ext>
            </a:extLst>
          </p:cNvPr>
          <p:cNvSpPr/>
          <p:nvPr/>
        </p:nvSpPr>
        <p:spPr>
          <a:xfrm>
            <a:off x="4929868" y="3647191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PASS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E23F11-4C9A-7A46-99FF-0AFAB9BB6850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022979" y="3213623"/>
            <a:ext cx="9939" cy="41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4282F-50DD-104D-BB62-A2C061551EA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718718" y="3970478"/>
            <a:ext cx="4773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B07EC7-B9A0-B542-B0F5-0D8FD9936DB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67686" y="3970477"/>
            <a:ext cx="3621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F17202-42AB-D349-9287-7D4B3ABE246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31560" y="3985236"/>
            <a:ext cx="36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D098AD-ADC5-0E48-93DB-5AD4FF5478B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544588" y="3214877"/>
            <a:ext cx="0" cy="44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EE7EC0-3201-9F4C-BF7C-2A977C79757E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rot="16200000" flipV="1">
            <a:off x="4732524" y="2699001"/>
            <a:ext cx="783353" cy="11130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965197-C037-5344-948D-0BE4A06D00CC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881886" y="3201882"/>
            <a:ext cx="0" cy="430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920185-A2F8-394F-8796-320ED51FBF46}"/>
              </a:ext>
            </a:extLst>
          </p:cNvPr>
          <p:cNvSpPr txBox="1"/>
          <p:nvPr/>
        </p:nvSpPr>
        <p:spPr>
          <a:xfrm>
            <a:off x="6258046" y="4025057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DFCD2-1382-F84C-9E2C-A16C34564670}"/>
              </a:ext>
            </a:extLst>
          </p:cNvPr>
          <p:cNvSpPr txBox="1"/>
          <p:nvPr/>
        </p:nvSpPr>
        <p:spPr>
          <a:xfrm>
            <a:off x="7485357" y="3303411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AD509-40DA-E84D-8CA3-156239135046}"/>
              </a:ext>
            </a:extLst>
          </p:cNvPr>
          <p:cNvSpPr txBox="1"/>
          <p:nvPr/>
        </p:nvSpPr>
        <p:spPr>
          <a:xfrm>
            <a:off x="7528808" y="4305367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AAFBD-D859-E246-9C51-B5B05D65A9BC}"/>
              </a:ext>
            </a:extLst>
          </p:cNvPr>
          <p:cNvSpPr txBox="1"/>
          <p:nvPr/>
        </p:nvSpPr>
        <p:spPr>
          <a:xfrm>
            <a:off x="5719869" y="3308408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B2AC6-7DA0-E741-A129-59695DBC13A3}"/>
              </a:ext>
            </a:extLst>
          </p:cNvPr>
          <p:cNvCxnSpPr>
            <a:stCxn id="12" idx="2"/>
            <a:endCxn id="10" idx="2"/>
          </p:cNvCxnSpPr>
          <p:nvPr/>
        </p:nvCxnSpPr>
        <p:spPr>
          <a:xfrm rot="5400000">
            <a:off x="4788753" y="1552687"/>
            <a:ext cx="1" cy="5511670"/>
          </a:xfrm>
          <a:prstGeom prst="bentConnector3">
            <a:avLst>
              <a:gd name="adj1" fmla="val 2286010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>
            <a:extLst>
              <a:ext uri="{FF2B5EF4-FFF2-40B4-BE49-F238E27FC236}">
                <a16:creationId xmlns:a16="http://schemas.microsoft.com/office/drawing/2014/main" id="{6AB9A130-9145-1146-AED7-9FA1F5FC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" y="439134"/>
            <a:ext cx="11372473" cy="914400"/>
          </a:xfrm>
        </p:spPr>
        <p:txBody>
          <a:bodyPr/>
          <a:lstStyle/>
          <a:p>
            <a:r>
              <a:rPr lang="en-US" dirty="0"/>
              <a:t>An Example Workflow</a:t>
            </a:r>
          </a:p>
        </p:txBody>
      </p:sp>
    </p:spTree>
    <p:extLst>
      <p:ext uri="{BB962C8B-B14F-4D97-AF65-F5344CB8AC3E}">
        <p14:creationId xmlns:p14="http://schemas.microsoft.com/office/powerpoint/2010/main" val="18470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94"/>
    </mc:Choice>
    <mc:Fallback xmlns="">
      <p:transition spd="slow" advTm="1599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90299EC-CCA2-6A44-A9C8-5B8C7D631B69}"/>
              </a:ext>
            </a:extLst>
          </p:cNvPr>
          <p:cNvSpPr/>
          <p:nvPr/>
        </p:nvSpPr>
        <p:spPr>
          <a:xfrm>
            <a:off x="1347118" y="2468188"/>
            <a:ext cx="1351722" cy="74543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94ABD-76B5-164E-804C-61A0F44E4F72}"/>
              </a:ext>
            </a:extLst>
          </p:cNvPr>
          <p:cNvSpPr/>
          <p:nvPr/>
        </p:nvSpPr>
        <p:spPr>
          <a:xfrm>
            <a:off x="6858788" y="2538788"/>
            <a:ext cx="1371600" cy="6760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INTEGRATION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3A2D9-24AD-6C40-8C42-F23592225510}"/>
              </a:ext>
            </a:extLst>
          </p:cNvPr>
          <p:cNvSpPr/>
          <p:nvPr/>
        </p:nvSpPr>
        <p:spPr>
          <a:xfrm>
            <a:off x="3196086" y="3632433"/>
            <a:ext cx="1371600" cy="6760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REGRESSION/UNIT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108CE-6C3A-8A49-96F1-373668921B6B}"/>
              </a:ext>
            </a:extLst>
          </p:cNvPr>
          <p:cNvSpPr/>
          <p:nvPr/>
        </p:nvSpPr>
        <p:spPr>
          <a:xfrm>
            <a:off x="3196086" y="2525793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FIX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17335-9C7D-FD4A-97F1-06E8AC064FC0}"/>
              </a:ext>
            </a:extLst>
          </p:cNvPr>
          <p:cNvSpPr/>
          <p:nvPr/>
        </p:nvSpPr>
        <p:spPr>
          <a:xfrm>
            <a:off x="1347118" y="3632434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REFACTOR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1E16F02-70EF-E245-9409-FD346451B52B}"/>
              </a:ext>
            </a:extLst>
          </p:cNvPr>
          <p:cNvSpPr/>
          <p:nvPr/>
        </p:nvSpPr>
        <p:spPr>
          <a:xfrm>
            <a:off x="8833710" y="2555119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PASS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25C2767-74CC-C348-A13C-4B2194358763}"/>
              </a:ext>
            </a:extLst>
          </p:cNvPr>
          <p:cNvSpPr/>
          <p:nvPr/>
        </p:nvSpPr>
        <p:spPr>
          <a:xfrm>
            <a:off x="6793742" y="3661950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DONE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927D061-CC43-9C4B-AC50-F67CA02BD96C}"/>
              </a:ext>
            </a:extLst>
          </p:cNvPr>
          <p:cNvSpPr/>
          <p:nvPr/>
        </p:nvSpPr>
        <p:spPr>
          <a:xfrm>
            <a:off x="4929868" y="3647191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PASS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E23F11-4C9A-7A46-99FF-0AFAB9BB6850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022979" y="3213623"/>
            <a:ext cx="9939" cy="41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4282F-50DD-104D-BB62-A2C061551EA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718718" y="3970478"/>
            <a:ext cx="4773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B07EC7-B9A0-B542-B0F5-0D8FD9936DB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67686" y="3970477"/>
            <a:ext cx="3621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F17202-42AB-D349-9287-7D4B3ABE246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31560" y="3985236"/>
            <a:ext cx="36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D098AD-ADC5-0E48-93DB-5AD4FF5478B0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7544588" y="3214877"/>
            <a:ext cx="0" cy="44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6F285-74D6-2E49-B4E3-7036F6A129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230388" y="2876833"/>
            <a:ext cx="603322" cy="1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DADAD6-9AC1-BD45-9260-F1BD0D1982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584556" y="3201691"/>
            <a:ext cx="2706" cy="436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EE7EC0-3201-9F4C-BF7C-2A977C79757E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rot="16200000" flipV="1">
            <a:off x="4732524" y="2699001"/>
            <a:ext cx="783353" cy="11130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2581965-0743-CC47-A581-E6F09B1FA5F5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V="1">
            <a:off x="6718558" y="-310879"/>
            <a:ext cx="29326" cy="5702670"/>
          </a:xfrm>
          <a:prstGeom prst="bentConnector3">
            <a:avLst>
              <a:gd name="adj1" fmla="val 8795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965197-C037-5344-948D-0BE4A06D00CC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881886" y="3201882"/>
            <a:ext cx="0" cy="430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920185-A2F8-394F-8796-320ED51FBF46}"/>
              </a:ext>
            </a:extLst>
          </p:cNvPr>
          <p:cNvSpPr txBox="1"/>
          <p:nvPr/>
        </p:nvSpPr>
        <p:spPr>
          <a:xfrm>
            <a:off x="6258046" y="4025057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DFCD2-1382-F84C-9E2C-A16C34564670}"/>
              </a:ext>
            </a:extLst>
          </p:cNvPr>
          <p:cNvSpPr txBox="1"/>
          <p:nvPr/>
        </p:nvSpPr>
        <p:spPr>
          <a:xfrm>
            <a:off x="7485357" y="3303411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F6285-E2BE-724E-8A73-DF71CAE16A81}"/>
              </a:ext>
            </a:extLst>
          </p:cNvPr>
          <p:cNvSpPr txBox="1"/>
          <p:nvPr/>
        </p:nvSpPr>
        <p:spPr>
          <a:xfrm>
            <a:off x="9554664" y="3227473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AD509-40DA-E84D-8CA3-156239135046}"/>
              </a:ext>
            </a:extLst>
          </p:cNvPr>
          <p:cNvSpPr txBox="1"/>
          <p:nvPr/>
        </p:nvSpPr>
        <p:spPr>
          <a:xfrm>
            <a:off x="7528808" y="4305367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AAFBD-D859-E246-9C51-B5B05D65A9BC}"/>
              </a:ext>
            </a:extLst>
          </p:cNvPr>
          <p:cNvSpPr txBox="1"/>
          <p:nvPr/>
        </p:nvSpPr>
        <p:spPr>
          <a:xfrm>
            <a:off x="5719869" y="3308408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2AEF35-9557-A64D-86F9-245E5D296A62}"/>
              </a:ext>
            </a:extLst>
          </p:cNvPr>
          <p:cNvSpPr txBox="1"/>
          <p:nvPr/>
        </p:nvSpPr>
        <p:spPr>
          <a:xfrm>
            <a:off x="9535059" y="2280823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B2AC6-7DA0-E741-A129-59695DBC13A3}"/>
              </a:ext>
            </a:extLst>
          </p:cNvPr>
          <p:cNvCxnSpPr>
            <a:stCxn id="12" idx="2"/>
            <a:endCxn id="10" idx="2"/>
          </p:cNvCxnSpPr>
          <p:nvPr/>
        </p:nvCxnSpPr>
        <p:spPr>
          <a:xfrm rot="5400000">
            <a:off x="4788753" y="1552687"/>
            <a:ext cx="1" cy="5511670"/>
          </a:xfrm>
          <a:prstGeom prst="bentConnector3">
            <a:avLst>
              <a:gd name="adj1" fmla="val 2286010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>
            <a:extLst>
              <a:ext uri="{FF2B5EF4-FFF2-40B4-BE49-F238E27FC236}">
                <a16:creationId xmlns:a16="http://schemas.microsoft.com/office/drawing/2014/main" id="{6AB9A130-9145-1146-AED7-9FA1F5FC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" y="439134"/>
            <a:ext cx="11372473" cy="914400"/>
          </a:xfrm>
        </p:spPr>
        <p:txBody>
          <a:bodyPr/>
          <a:lstStyle/>
          <a:p>
            <a:r>
              <a:rPr lang="en-US" dirty="0"/>
              <a:t>An Example Workflow</a:t>
            </a:r>
          </a:p>
        </p:txBody>
      </p:sp>
    </p:spTree>
    <p:extLst>
      <p:ext uri="{BB962C8B-B14F-4D97-AF65-F5344CB8AC3E}">
        <p14:creationId xmlns:p14="http://schemas.microsoft.com/office/powerpoint/2010/main" val="184470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94"/>
    </mc:Choice>
    <mc:Fallback xmlns="">
      <p:transition spd="slow" advTm="1599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90299EC-CCA2-6A44-A9C8-5B8C7D631B69}"/>
              </a:ext>
            </a:extLst>
          </p:cNvPr>
          <p:cNvSpPr/>
          <p:nvPr/>
        </p:nvSpPr>
        <p:spPr>
          <a:xfrm>
            <a:off x="1347118" y="2468188"/>
            <a:ext cx="1351722" cy="74543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2B641-3BBD-3747-B143-E1FD0EBB301D}"/>
              </a:ext>
            </a:extLst>
          </p:cNvPr>
          <p:cNvSpPr/>
          <p:nvPr/>
        </p:nvSpPr>
        <p:spPr>
          <a:xfrm>
            <a:off x="8868939" y="3638490"/>
            <a:ext cx="1436646" cy="74543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SUCCESS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94ABD-76B5-164E-804C-61A0F44E4F72}"/>
              </a:ext>
            </a:extLst>
          </p:cNvPr>
          <p:cNvSpPr/>
          <p:nvPr/>
        </p:nvSpPr>
        <p:spPr>
          <a:xfrm>
            <a:off x="6858788" y="2538788"/>
            <a:ext cx="1371600" cy="6760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INTEGRATION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3A2D9-24AD-6C40-8C42-F23592225510}"/>
              </a:ext>
            </a:extLst>
          </p:cNvPr>
          <p:cNvSpPr/>
          <p:nvPr/>
        </p:nvSpPr>
        <p:spPr>
          <a:xfrm>
            <a:off x="3196086" y="3632433"/>
            <a:ext cx="1371600" cy="6760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REGRESSION/UNIT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108CE-6C3A-8A49-96F1-373668921B6B}"/>
              </a:ext>
            </a:extLst>
          </p:cNvPr>
          <p:cNvSpPr/>
          <p:nvPr/>
        </p:nvSpPr>
        <p:spPr>
          <a:xfrm>
            <a:off x="3196086" y="2525793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FIX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17335-9C7D-FD4A-97F1-06E8AC064FC0}"/>
              </a:ext>
            </a:extLst>
          </p:cNvPr>
          <p:cNvSpPr/>
          <p:nvPr/>
        </p:nvSpPr>
        <p:spPr>
          <a:xfrm>
            <a:off x="1347118" y="3632434"/>
            <a:ext cx="1371600" cy="676089"/>
          </a:xfrm>
          <a:prstGeom prst="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REFACTOR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1E16F02-70EF-E245-9409-FD346451B52B}"/>
              </a:ext>
            </a:extLst>
          </p:cNvPr>
          <p:cNvSpPr/>
          <p:nvPr/>
        </p:nvSpPr>
        <p:spPr>
          <a:xfrm>
            <a:off x="8833710" y="2555119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PASS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25C2767-74CC-C348-A13C-4B2194358763}"/>
              </a:ext>
            </a:extLst>
          </p:cNvPr>
          <p:cNvSpPr/>
          <p:nvPr/>
        </p:nvSpPr>
        <p:spPr>
          <a:xfrm>
            <a:off x="6793742" y="3661950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DONE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927D061-CC43-9C4B-AC50-F67CA02BD96C}"/>
              </a:ext>
            </a:extLst>
          </p:cNvPr>
          <p:cNvSpPr/>
          <p:nvPr/>
        </p:nvSpPr>
        <p:spPr>
          <a:xfrm>
            <a:off x="4929868" y="3647191"/>
            <a:ext cx="1501692" cy="64657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+mj-lt"/>
              </a:rPr>
              <a:t>PASS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E23F11-4C9A-7A46-99FF-0AFAB9BB6850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022979" y="3213623"/>
            <a:ext cx="9939" cy="41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4282F-50DD-104D-BB62-A2C061551EA0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718718" y="3970478"/>
            <a:ext cx="4773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B07EC7-B9A0-B542-B0F5-0D8FD9936DB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67686" y="3970477"/>
            <a:ext cx="3621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F17202-42AB-D349-9287-7D4B3ABE246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31560" y="3985236"/>
            <a:ext cx="36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D098AD-ADC5-0E48-93DB-5AD4FF5478B0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7544588" y="3214877"/>
            <a:ext cx="0" cy="44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6F285-74D6-2E49-B4E3-7036F6A129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230388" y="2876833"/>
            <a:ext cx="603322" cy="1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DADAD6-9AC1-BD45-9260-F1BD0D19823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584556" y="3201691"/>
            <a:ext cx="2706" cy="436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EE7EC0-3201-9F4C-BF7C-2A977C79757E}"/>
              </a:ext>
            </a:extLst>
          </p:cNvPr>
          <p:cNvCxnSpPr>
            <a:cxnSpLocks/>
            <a:stCxn id="13" idx="0"/>
            <a:endCxn id="9" idx="3"/>
          </p:cNvCxnSpPr>
          <p:nvPr/>
        </p:nvCxnSpPr>
        <p:spPr>
          <a:xfrm rot="16200000" flipV="1">
            <a:off x="4732524" y="2699001"/>
            <a:ext cx="783353" cy="11130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2581965-0743-CC47-A581-E6F09B1FA5F5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V="1">
            <a:off x="6718558" y="-310879"/>
            <a:ext cx="29326" cy="5702670"/>
          </a:xfrm>
          <a:prstGeom prst="bentConnector3">
            <a:avLst>
              <a:gd name="adj1" fmla="val 8795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965197-C037-5344-948D-0BE4A06D00CC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881886" y="3201882"/>
            <a:ext cx="0" cy="430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920185-A2F8-394F-8796-320ED51FBF46}"/>
              </a:ext>
            </a:extLst>
          </p:cNvPr>
          <p:cNvSpPr txBox="1"/>
          <p:nvPr/>
        </p:nvSpPr>
        <p:spPr>
          <a:xfrm>
            <a:off x="6258046" y="4025057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DFCD2-1382-F84C-9E2C-A16C34564670}"/>
              </a:ext>
            </a:extLst>
          </p:cNvPr>
          <p:cNvSpPr txBox="1"/>
          <p:nvPr/>
        </p:nvSpPr>
        <p:spPr>
          <a:xfrm>
            <a:off x="7485357" y="3303411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F6285-E2BE-724E-8A73-DF71CAE16A81}"/>
              </a:ext>
            </a:extLst>
          </p:cNvPr>
          <p:cNvSpPr txBox="1"/>
          <p:nvPr/>
        </p:nvSpPr>
        <p:spPr>
          <a:xfrm>
            <a:off x="9554664" y="3227473"/>
            <a:ext cx="547842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AD509-40DA-E84D-8CA3-156239135046}"/>
              </a:ext>
            </a:extLst>
          </p:cNvPr>
          <p:cNvSpPr txBox="1"/>
          <p:nvPr/>
        </p:nvSpPr>
        <p:spPr>
          <a:xfrm>
            <a:off x="7528808" y="4305367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AAFBD-D859-E246-9C51-B5B05D65A9BC}"/>
              </a:ext>
            </a:extLst>
          </p:cNvPr>
          <p:cNvSpPr txBox="1"/>
          <p:nvPr/>
        </p:nvSpPr>
        <p:spPr>
          <a:xfrm>
            <a:off x="5719869" y="3308408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2AEF35-9557-A64D-86F9-245E5D296A62}"/>
              </a:ext>
            </a:extLst>
          </p:cNvPr>
          <p:cNvSpPr txBox="1"/>
          <p:nvPr/>
        </p:nvSpPr>
        <p:spPr>
          <a:xfrm>
            <a:off x="9535059" y="2280823"/>
            <a:ext cx="470898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j-lt"/>
              </a:rPr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B2AC6-7DA0-E741-A129-59695DBC13A3}"/>
              </a:ext>
            </a:extLst>
          </p:cNvPr>
          <p:cNvCxnSpPr>
            <a:stCxn id="12" idx="2"/>
            <a:endCxn id="10" idx="2"/>
          </p:cNvCxnSpPr>
          <p:nvPr/>
        </p:nvCxnSpPr>
        <p:spPr>
          <a:xfrm rot="5400000">
            <a:off x="4788753" y="1552687"/>
            <a:ext cx="1" cy="5511670"/>
          </a:xfrm>
          <a:prstGeom prst="bentConnector3">
            <a:avLst>
              <a:gd name="adj1" fmla="val 2286010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48">
            <a:extLst>
              <a:ext uri="{FF2B5EF4-FFF2-40B4-BE49-F238E27FC236}">
                <a16:creationId xmlns:a16="http://schemas.microsoft.com/office/drawing/2014/main" id="{6AB9A130-9145-1146-AED7-9FA1F5FC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" y="439134"/>
            <a:ext cx="11372473" cy="914400"/>
          </a:xfrm>
        </p:spPr>
        <p:txBody>
          <a:bodyPr/>
          <a:lstStyle/>
          <a:p>
            <a:r>
              <a:rPr lang="en-US" dirty="0"/>
              <a:t>An Example Workflow</a:t>
            </a:r>
          </a:p>
        </p:txBody>
      </p:sp>
    </p:spTree>
    <p:extLst>
      <p:ext uri="{BB962C8B-B14F-4D97-AF65-F5344CB8AC3E}">
        <p14:creationId xmlns:p14="http://schemas.microsoft.com/office/powerpoint/2010/main" val="42915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94"/>
    </mc:Choice>
    <mc:Fallback xmlns="">
      <p:transition spd="slow" advTm="1599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8DDAD-3F9C-AC4F-A5FD-450E33F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6" y="1124654"/>
            <a:ext cx="7315200" cy="414141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1C3202-86CA-8A4F-9676-1D487D02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Look at the Running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71101B-6E48-1348-B025-173671AB4A36}"/>
              </a:ext>
            </a:extLst>
          </p:cNvPr>
          <p:cNvSpPr txBox="1">
            <a:spLocks/>
          </p:cNvSpPr>
          <p:nvPr/>
        </p:nvSpPr>
        <p:spPr bwMode="auto">
          <a:xfrm>
            <a:off x="7711126" y="1006836"/>
            <a:ext cx="3653560" cy="433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Consider two versions of this code…</a:t>
            </a:r>
          </a:p>
          <a:p>
            <a:pPr marL="342900" indent="-342900"/>
            <a:r>
              <a:rPr lang="en-US" dirty="0"/>
              <a:t>One is a single file with monolithic code</a:t>
            </a:r>
          </a:p>
          <a:p>
            <a:pPr marL="342900" indent="-342900"/>
            <a:r>
              <a:rPr lang="en-US" dirty="0"/>
              <a:t>The other is modularized reusable maintainable code</a:t>
            </a:r>
          </a:p>
          <a:p>
            <a:pPr marL="342900" indent="-342900"/>
            <a:r>
              <a:rPr lang="en-US" dirty="0"/>
              <a:t>If we had only the first version, we would be refactoring to get to the second</a:t>
            </a:r>
          </a:p>
        </p:txBody>
      </p:sp>
    </p:spTree>
    <p:extLst>
      <p:ext uri="{BB962C8B-B14F-4D97-AF65-F5344CB8AC3E}">
        <p14:creationId xmlns:p14="http://schemas.microsoft.com/office/powerpoint/2010/main" val="296936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309227"/>
            <a:ext cx="11160961" cy="4422776"/>
          </a:xfrm>
        </p:spPr>
        <p:txBody>
          <a:bodyPr/>
          <a:lstStyle/>
          <a:p>
            <a:r>
              <a:rPr lang="en-US" dirty="0"/>
              <a:t>Know why you are refactoring</a:t>
            </a:r>
          </a:p>
          <a:p>
            <a:pPr lvl="1"/>
            <a:r>
              <a:rPr lang="en-US" dirty="0"/>
              <a:t>Is it necessary </a:t>
            </a:r>
          </a:p>
          <a:p>
            <a:pPr lvl="1"/>
            <a:r>
              <a:rPr lang="en-US" dirty="0"/>
              <a:t>Where should the code be after refactoring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Refactoring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C7FCAD-8E94-314F-B0F0-99AD91CFCBE4}"/>
              </a:ext>
            </a:extLst>
          </p:cNvPr>
          <p:cNvSpPr txBox="1">
            <a:spLocks/>
          </p:cNvSpPr>
          <p:nvPr/>
        </p:nvSpPr>
        <p:spPr bwMode="auto">
          <a:xfrm>
            <a:off x="703690" y="2559949"/>
            <a:ext cx="7886517" cy="301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heat example version 1</a:t>
            </a:r>
          </a:p>
          <a:p>
            <a:pPr lvl="1"/>
            <a:r>
              <a:rPr lang="en-US" dirty="0"/>
              <a:t>It is necessary because</a:t>
            </a:r>
          </a:p>
          <a:p>
            <a:pPr lvl="2"/>
            <a:r>
              <a:rPr lang="en-US" dirty="0"/>
              <a:t>It is a monolithic code</a:t>
            </a:r>
          </a:p>
          <a:p>
            <a:pPr lvl="2"/>
            <a:r>
              <a:rPr lang="en-US" dirty="0"/>
              <a:t>No reusability of any part of the code</a:t>
            </a:r>
          </a:p>
          <a:p>
            <a:pPr lvl="2"/>
            <a:r>
              <a:rPr lang="en-US" dirty="0"/>
              <a:t>Devising tests is hard</a:t>
            </a:r>
          </a:p>
          <a:p>
            <a:pPr lvl="2"/>
            <a:r>
              <a:rPr lang="en-US" dirty="0"/>
              <a:t>Limited extensibility</a:t>
            </a:r>
          </a:p>
          <a:p>
            <a:pPr lvl="1"/>
            <a:r>
              <a:rPr lang="en-US" dirty="0"/>
              <a:t>Where do we want to be after refactoring</a:t>
            </a:r>
          </a:p>
          <a:p>
            <a:pPr lvl="2"/>
            <a:r>
              <a:rPr lang="en-US" dirty="0"/>
              <a:t>Closer to the second version</a:t>
            </a:r>
          </a:p>
          <a:p>
            <a:pPr lvl="2"/>
            <a:r>
              <a:rPr lang="en-US" dirty="0"/>
              <a:t>More modular, maintainable and extensible</a:t>
            </a:r>
          </a:p>
        </p:txBody>
      </p:sp>
    </p:spTree>
    <p:extLst>
      <p:ext uri="{BB962C8B-B14F-4D97-AF65-F5344CB8AC3E}">
        <p14:creationId xmlns:p14="http://schemas.microsoft.com/office/powerpoint/2010/main" val="5130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2492</TotalTime>
  <Words>1584</Words>
  <Application>Microsoft Macintosh PowerPoint</Application>
  <PresentationFormat>Custom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Presentations (Wide Screen)</vt:lpstr>
      <vt:lpstr>Refactoring Scientific Software</vt:lpstr>
      <vt:lpstr>What is Refactoring  </vt:lpstr>
      <vt:lpstr>What is Refactoring  </vt:lpstr>
      <vt:lpstr>An Example Workflow</vt:lpstr>
      <vt:lpstr>An Example Workflow</vt:lpstr>
      <vt:lpstr>An Example Workflow</vt:lpstr>
      <vt:lpstr>An Example Workflow</vt:lpstr>
      <vt:lpstr>Look at the Running Example</vt:lpstr>
      <vt:lpstr>Considerations for Refactoring</vt:lpstr>
      <vt:lpstr>Considerations for Refactoring</vt:lpstr>
      <vt:lpstr>Before Starting</vt:lpstr>
      <vt:lpstr>Before Starting</vt:lpstr>
      <vt:lpstr>Before Starting</vt:lpstr>
      <vt:lpstr>Exercise: Refactoring bssw-tutorial/hello-numerical-world</vt:lpstr>
      <vt:lpstr>Preparing for Refactoring – check coverage</vt:lpstr>
      <vt:lpstr>Preparing for Refactoring – get baselines</vt:lpstr>
      <vt:lpstr>Refactoring – The starting code </vt:lpstr>
      <vt:lpstr>Refactoring </vt:lpstr>
      <vt:lpstr>Refactoring </vt:lpstr>
      <vt:lpstr>Refactoring </vt:lpstr>
      <vt:lpstr>Refactoring </vt:lpstr>
      <vt:lpstr>Map from Here to There: On ramp plan</vt:lpstr>
      <vt:lpstr>Map from Here to There: On ramp plan1</vt:lpstr>
      <vt:lpstr>Map from Here to There: On ramp plan1</vt:lpstr>
      <vt:lpstr>Map from Here to There: On ramp plan2</vt:lpstr>
      <vt:lpstr>Map from Here to There: On ramp plan2</vt:lpstr>
      <vt:lpstr>Map from Here to There: On ramp plan2</vt:lpstr>
      <vt:lpstr>Map from Here to There: On ramp plan2</vt:lpstr>
      <vt:lpstr>Map from Here to There: On ramp plan2</vt:lpstr>
      <vt:lpstr>Map from Here to There: On ramp plan2</vt:lpstr>
      <vt:lpstr>A Real-World Example: FLASH to Flash-X</vt:lpstr>
      <vt:lpstr>A Real-World Example: FLASH to Flash-X</vt:lpstr>
      <vt:lpstr>Steps in the Flash-X Refactoring : a mix of strategies</vt:lpstr>
      <vt:lpstr>Steps in the Flash-X Refactoring : a mix of strategies</vt:lpstr>
      <vt:lpstr>Steps in the Process</vt:lpstr>
      <vt:lpstr>Steps in the Process</vt:lpstr>
      <vt:lpstr>Steps in the Process</vt:lpstr>
      <vt:lpstr>Steps in the Process</vt:lpstr>
      <vt:lpstr>Steps in the Process</vt:lpstr>
      <vt:lpstr>To Have a Good Outcome from Refactoring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Anshu</cp:lastModifiedBy>
  <cp:revision>224</cp:revision>
  <cp:lastPrinted>2017-11-02T18:35:01Z</cp:lastPrinted>
  <dcterms:created xsi:type="dcterms:W3CDTF">2018-11-06T17:28:56Z</dcterms:created>
  <dcterms:modified xsi:type="dcterms:W3CDTF">2023-08-02T19:36:39Z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