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23" r:id="rId6"/>
    <p:sldId id="308" r:id="rId7"/>
    <p:sldId id="324" r:id="rId8"/>
    <p:sldId id="329" r:id="rId9"/>
    <p:sldId id="619" r:id="rId10"/>
    <p:sldId id="620" r:id="rId11"/>
    <p:sldId id="622" r:id="rId12"/>
    <p:sldId id="616" r:id="rId13"/>
    <p:sldId id="624" r:id="rId14"/>
    <p:sldId id="261"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6019469"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s://ideas-productivity.org/" TargetMode="External"/><Relationship Id="rId7" Type="http://schemas.openxmlformats.org/officeDocument/2006/relationships/image" Target="../media/image11.jpg"/><Relationship Id="rId2" Type="http://schemas.openxmlformats.org/officeDocument/2006/relationships/hyperlink" Target="https://cass.community/" TargetMode="Externa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hyperlink" Target="https://spack.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Practices for Reproducible Science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David E. Bernholdt, Anshu Dubey, Todd Gamblin, and Jared O’Neal</a:t>
            </a:r>
          </a:p>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(1/2)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620732246"/>
              </p:ext>
            </p:extLst>
          </p:nvPr>
        </p:nvGraphicFramePr>
        <p:xfrm>
          <a:off x="1051560" y="1074420"/>
          <a:ext cx="9692640" cy="4637532"/>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dirty="0">
                          <a:effectLst/>
                        </a:rPr>
                        <a:t>8:30 AM</a:t>
                      </a:r>
                    </a:p>
                  </a:txBody>
                  <a:tcPr marL="142875" marR="142875" marT="95250" marB="95250" anchor="ctr"/>
                </a:tc>
                <a:tc>
                  <a:txBody>
                    <a:bodyPr/>
                    <a:lstStyle/>
                    <a:p>
                      <a:r>
                        <a:rPr lang="en-US">
                          <a:effectLst/>
                        </a:rPr>
                        <a:t>Introduction</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4011846257"/>
                  </a:ext>
                </a:extLst>
              </a:tr>
              <a:tr h="526542">
                <a:tc>
                  <a:txBody>
                    <a:bodyPr/>
                    <a:lstStyle/>
                    <a:p>
                      <a:pPr algn="r"/>
                      <a:r>
                        <a:rPr lang="en-US">
                          <a:effectLst/>
                        </a:rPr>
                        <a:t>8:35 AM</a:t>
                      </a:r>
                    </a:p>
                  </a:txBody>
                  <a:tcPr marL="142875" marR="142875" marT="95250" marB="95250" anchor="ctr"/>
                </a:tc>
                <a:tc>
                  <a:txBody>
                    <a:bodyPr/>
                    <a:lstStyle/>
                    <a:p>
                      <a:r>
                        <a:rPr lang="en-US">
                          <a:effectLst/>
                        </a:rPr>
                        <a:t>Motivation and Overview of Best Practices in HPC Software Development</a:t>
                      </a:r>
                    </a:p>
                  </a:txBody>
                  <a:tcPr marL="142875" marR="142875" marT="95250" marB="95250" anchor="ctr"/>
                </a:tc>
                <a:tc>
                  <a:txBody>
                    <a:bodyPr/>
                    <a:lstStyle/>
                    <a:p>
                      <a:r>
                        <a:rPr lang="en-US">
                          <a:effectLst/>
                        </a:rPr>
                        <a:t>David E. Bernholdt (ORNL)</a:t>
                      </a:r>
                    </a:p>
                  </a:txBody>
                  <a:tcPr marL="142875" marR="142875" marT="95250" marB="95250" anchor="ctr"/>
                </a:tc>
                <a:extLst>
                  <a:ext uri="{0D108BD9-81ED-4DB2-BD59-A6C34878D82A}">
                    <a16:rowId xmlns:a16="http://schemas.microsoft.com/office/drawing/2014/main" val="541819896"/>
                  </a:ext>
                </a:extLst>
              </a:tr>
              <a:tr h="526542">
                <a:tc>
                  <a:txBody>
                    <a:bodyPr/>
                    <a:lstStyle/>
                    <a:p>
                      <a:pPr algn="r"/>
                      <a:r>
                        <a:rPr lang="en-US">
                          <a:effectLst/>
                        </a:rPr>
                        <a:t>9:15 AM</a:t>
                      </a:r>
                    </a:p>
                  </a:txBody>
                  <a:tcPr marL="142875" marR="142875" marT="95250" marB="95250" anchor="ctr"/>
                </a:tc>
                <a:tc>
                  <a:txBody>
                    <a:bodyPr/>
                    <a:lstStyle/>
                    <a:p>
                      <a:r>
                        <a:rPr lang="en-US">
                          <a:effectLst/>
                        </a:rPr>
                        <a:t>Scientific Software Design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3922137579"/>
                  </a:ext>
                </a:extLst>
              </a:tr>
              <a:tr h="526542">
                <a:tc>
                  <a:txBody>
                    <a:bodyPr/>
                    <a:lstStyle/>
                    <a:p>
                      <a:pPr algn="r"/>
                      <a:r>
                        <a:rPr lang="en-US">
                          <a:effectLst/>
                        </a:rPr>
                        <a:t>10:00 AM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476507548"/>
                  </a:ext>
                </a:extLst>
              </a:tr>
              <a:tr h="526542">
                <a:tc>
                  <a:txBody>
                    <a:bodyPr/>
                    <a:lstStyle/>
                    <a:p>
                      <a:pPr algn="r"/>
                      <a:r>
                        <a:rPr lang="en-US">
                          <a:effectLst/>
                        </a:rPr>
                        <a:t>10:30 AM</a:t>
                      </a:r>
                    </a:p>
                  </a:txBody>
                  <a:tcPr marL="142875" marR="142875" marT="95250" marB="95250" anchor="ctr"/>
                </a:tc>
                <a:tc>
                  <a:txBody>
                    <a:bodyPr/>
                    <a:lstStyle/>
                    <a:p>
                      <a:r>
                        <a:rPr lang="en-US">
                          <a:effectLst/>
                        </a:rPr>
                        <a:t>Spack: Package Management for HPC</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3487810232"/>
                  </a:ext>
                </a:extLst>
              </a:tr>
              <a:tr h="526542">
                <a:tc>
                  <a:txBody>
                    <a:bodyPr/>
                    <a:lstStyle/>
                    <a:p>
                      <a:pPr algn="r"/>
                      <a:r>
                        <a:rPr lang="en-US">
                          <a:effectLst/>
                        </a:rPr>
                        <a:t>11:30 AM</a:t>
                      </a:r>
                    </a:p>
                  </a:txBody>
                  <a:tcPr marL="142875" marR="142875" marT="95250" marB="95250" anchor="ctr"/>
                </a:tc>
                <a:tc>
                  <a:txBody>
                    <a:bodyPr/>
                    <a:lstStyle/>
                    <a:p>
                      <a:r>
                        <a:rPr lang="en-US">
                          <a:effectLst/>
                        </a:rPr>
                        <a:t>Spack Hands-On</a:t>
                      </a:r>
                    </a:p>
                  </a:txBody>
                  <a:tcPr marL="142875" marR="142875" marT="95250" marB="95250" anchor="ctr"/>
                </a:tc>
                <a:tc>
                  <a:txBody>
                    <a:bodyPr/>
                    <a:lstStyle/>
                    <a:p>
                      <a:r>
                        <a:rPr lang="en-US">
                          <a:effectLst/>
                        </a:rPr>
                        <a:t>Todd Gamblin (LLNL)</a:t>
                      </a:r>
                    </a:p>
                  </a:txBody>
                  <a:tcPr marL="142875" marR="142875" marT="95250" marB="95250" anchor="ctr"/>
                </a:tc>
                <a:extLst>
                  <a:ext uri="{0D108BD9-81ED-4DB2-BD59-A6C34878D82A}">
                    <a16:rowId xmlns:a16="http://schemas.microsoft.com/office/drawing/2014/main" val="2034051112"/>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36432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(2/2)</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07684128"/>
              </p:ext>
            </p:extLst>
          </p:nvPr>
        </p:nvGraphicFramePr>
        <p:xfrm>
          <a:off x="1051560" y="1074420"/>
          <a:ext cx="9692640" cy="5589270"/>
        </p:xfrm>
        <a:graphic>
          <a:graphicData uri="http://schemas.openxmlformats.org/drawingml/2006/table">
            <a:tbl>
              <a:tblPr firstRow="1" bandRow="1">
                <a:tableStyleId>{5C22544A-7EE6-4342-B048-85BDC9FD1C3A}</a:tableStyleId>
              </a:tblPr>
              <a:tblGrid>
                <a:gridCol w="1328947">
                  <a:extLst>
                    <a:ext uri="{9D8B030D-6E8A-4147-A177-3AD203B41FA5}">
                      <a16:colId xmlns:a16="http://schemas.microsoft.com/office/drawing/2014/main" val="41390910"/>
                    </a:ext>
                  </a:extLst>
                </a:gridCol>
                <a:gridCol w="5033753">
                  <a:extLst>
                    <a:ext uri="{9D8B030D-6E8A-4147-A177-3AD203B41FA5}">
                      <a16:colId xmlns:a16="http://schemas.microsoft.com/office/drawing/2014/main" val="2092910534"/>
                    </a:ext>
                  </a:extLst>
                </a:gridCol>
                <a:gridCol w="332994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pPr algn="l"/>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a:effectLst/>
                        </a:rPr>
                        <a:t>12:30 PM</a:t>
                      </a:r>
                    </a:p>
                  </a:txBody>
                  <a:tcPr marL="142875" marR="142875" marT="95250" marB="95250" anchor="ctr"/>
                </a:tc>
                <a:tc>
                  <a:txBody>
                    <a:bodyPr/>
                    <a:lstStyle/>
                    <a:p>
                      <a:r>
                        <a:rPr lang="en-US" i="1">
                          <a:effectLst/>
                        </a:rPr>
                        <a:t>Lunch</a:t>
                      </a:r>
                      <a:endParaRPr lang="en-US">
                        <a:effectLst/>
                      </a:endParaRPr>
                    </a:p>
                  </a:txBody>
                  <a:tcPr marL="142875" marR="142875" marT="95250" marB="95250" anchor="ctr"/>
                </a:tc>
                <a:tc>
                  <a:txBody>
                    <a:bodyPr/>
                    <a:lstStyle/>
                    <a:p>
                      <a:endParaRPr lang="en-US" dirty="0">
                        <a:effectLst/>
                      </a:endParaRPr>
                    </a:p>
                  </a:txBody>
                  <a:tcPr marL="142875" marR="142875" marT="95250" marB="95250" anchor="ctr"/>
                </a:tc>
                <a:extLst>
                  <a:ext uri="{0D108BD9-81ED-4DB2-BD59-A6C34878D82A}">
                    <a16:rowId xmlns:a16="http://schemas.microsoft.com/office/drawing/2014/main" val="1459939263"/>
                  </a:ext>
                </a:extLst>
              </a:tr>
              <a:tr h="526542">
                <a:tc>
                  <a:txBody>
                    <a:bodyPr/>
                    <a:lstStyle/>
                    <a:p>
                      <a:pPr algn="r"/>
                      <a:r>
                        <a:rPr lang="en-US">
                          <a:effectLst/>
                        </a:rPr>
                        <a:t>1:30 PM</a:t>
                      </a:r>
                    </a:p>
                  </a:txBody>
                  <a:tcPr marL="142875" marR="142875" marT="95250" marB="95250" anchor="ctr"/>
                </a:tc>
                <a:tc>
                  <a:txBody>
                    <a:bodyPr/>
                    <a:lstStyle/>
                    <a:p>
                      <a:r>
                        <a:rPr lang="en-US">
                          <a:effectLst/>
                        </a:rPr>
                        <a:t>Software Testing and Verification</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568411987"/>
                  </a:ext>
                </a:extLst>
              </a:tr>
              <a:tr h="526542">
                <a:tc>
                  <a:txBody>
                    <a:bodyPr/>
                    <a:lstStyle/>
                    <a:p>
                      <a:pPr algn="r"/>
                      <a:r>
                        <a:rPr lang="en-US">
                          <a:effectLst/>
                        </a:rPr>
                        <a:t>2:30 PM</a:t>
                      </a:r>
                    </a:p>
                  </a:txBody>
                  <a:tcPr marL="142875" marR="142875" marT="95250" marB="95250" anchor="ctr"/>
                </a:tc>
                <a:tc>
                  <a:txBody>
                    <a:bodyPr/>
                    <a:lstStyle/>
                    <a:p>
                      <a:r>
                        <a:rPr lang="en-US">
                          <a:effectLst/>
                        </a:rPr>
                        <a:t>Refactoring Scientific Software</a:t>
                      </a:r>
                    </a:p>
                  </a:txBody>
                  <a:tcPr marL="142875" marR="142875" marT="95250" marB="95250" anchor="ctr"/>
                </a:tc>
                <a:tc>
                  <a:txBody>
                    <a:bodyPr/>
                    <a:lstStyle/>
                    <a:p>
                      <a:r>
                        <a:rPr lang="en-US">
                          <a:effectLst/>
                        </a:rPr>
                        <a:t>Anshu Dubey (ANL)</a:t>
                      </a:r>
                    </a:p>
                  </a:txBody>
                  <a:tcPr marL="142875" marR="142875" marT="95250" marB="95250" anchor="ctr"/>
                </a:tc>
                <a:extLst>
                  <a:ext uri="{0D108BD9-81ED-4DB2-BD59-A6C34878D82A}">
                    <a16:rowId xmlns:a16="http://schemas.microsoft.com/office/drawing/2014/main" val="439333682"/>
                  </a:ext>
                </a:extLst>
              </a:tr>
              <a:tr h="526542">
                <a:tc>
                  <a:txBody>
                    <a:bodyPr/>
                    <a:lstStyle/>
                    <a:p>
                      <a:pPr algn="r"/>
                      <a:r>
                        <a:rPr lang="en-US">
                          <a:effectLst/>
                        </a:rPr>
                        <a:t>3:00 PM</a:t>
                      </a:r>
                    </a:p>
                  </a:txBody>
                  <a:tcPr marL="142875" marR="142875" marT="95250" marB="95250" anchor="ctr"/>
                </a:tc>
                <a:tc>
                  <a:txBody>
                    <a:bodyPr/>
                    <a:lstStyle/>
                    <a:p>
                      <a:r>
                        <a:rPr lang="en-US" i="1">
                          <a:effectLst/>
                        </a:rPr>
                        <a:t>Break</a:t>
                      </a:r>
                      <a:endParaRPr lang="en-US">
                        <a:effectLst/>
                      </a:endParaRPr>
                    </a:p>
                  </a:txBody>
                  <a:tcPr marL="142875" marR="142875" marT="95250" marB="95250" anchor="ctr"/>
                </a:tc>
                <a:tc>
                  <a:txBody>
                    <a:bodyPr/>
                    <a:lstStyle/>
                    <a:p>
                      <a:endParaRPr lang="en-US">
                        <a:effectLst/>
                      </a:endParaRPr>
                    </a:p>
                  </a:txBody>
                  <a:tcPr marL="142875" marR="142875" marT="95250" marB="95250" anchor="ctr"/>
                </a:tc>
                <a:extLst>
                  <a:ext uri="{0D108BD9-81ED-4DB2-BD59-A6C34878D82A}">
                    <a16:rowId xmlns:a16="http://schemas.microsoft.com/office/drawing/2014/main" val="3500361090"/>
                  </a:ext>
                </a:extLst>
              </a:tr>
              <a:tr h="526542">
                <a:tc>
                  <a:txBody>
                    <a:bodyPr/>
                    <a:lstStyle/>
                    <a:p>
                      <a:pPr algn="r"/>
                      <a:r>
                        <a:rPr lang="en-US">
                          <a:effectLst/>
                        </a:rPr>
                        <a:t>3:30 PM</a:t>
                      </a:r>
                    </a:p>
                  </a:txBody>
                  <a:tcPr marL="142875" marR="142875" marT="95250" marB="95250" anchor="ctr"/>
                </a:tc>
                <a:tc>
                  <a:txBody>
                    <a:bodyPr/>
                    <a:lstStyle/>
                    <a:p>
                      <a:r>
                        <a:rPr lang="en-US">
                          <a:effectLst/>
                        </a:rPr>
                        <a:t>Software Licensing</a:t>
                      </a:r>
                    </a:p>
                  </a:txBody>
                  <a:tcPr marL="142875" marR="142875" marT="95250" marB="95250" anchor="ctr"/>
                </a:tc>
                <a:tc>
                  <a:txBody>
                    <a:bodyPr/>
                    <a:lstStyle/>
                    <a:p>
                      <a:r>
                        <a:rPr lang="en-US">
                          <a:effectLst/>
                        </a:rPr>
                        <a:t>David E. Bernholdt (ORNL) and Todd Gamblin (LLNL)</a:t>
                      </a:r>
                    </a:p>
                  </a:txBody>
                  <a:tcPr marL="142875" marR="142875" marT="95250" marB="95250" anchor="ctr"/>
                </a:tc>
                <a:extLst>
                  <a:ext uri="{0D108BD9-81ED-4DB2-BD59-A6C34878D82A}">
                    <a16:rowId xmlns:a16="http://schemas.microsoft.com/office/drawing/2014/main" val="1733344417"/>
                  </a:ext>
                </a:extLst>
              </a:tr>
              <a:tr h="526542">
                <a:tc>
                  <a:txBody>
                    <a:bodyPr/>
                    <a:lstStyle/>
                    <a:p>
                      <a:pPr algn="r"/>
                      <a:r>
                        <a:rPr lang="en-US">
                          <a:effectLst/>
                        </a:rPr>
                        <a:t>4:30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tc>
                  <a:txBody>
                    <a:bodyPr/>
                    <a:lstStyle/>
                    <a:p>
                      <a:r>
                        <a:rPr lang="en-US" dirty="0">
                          <a:effectLst/>
                        </a:rPr>
                        <a:t>David E. Bernholdt (ORNL)</a:t>
                      </a:r>
                    </a:p>
                  </a:txBody>
                  <a:tcPr marL="142875" marR="142875" marT="95250" marB="95250" anchor="ctr"/>
                </a:tc>
                <a:extLst>
                  <a:ext uri="{0D108BD9-81ED-4DB2-BD59-A6C34878D82A}">
                    <a16:rowId xmlns:a16="http://schemas.microsoft.com/office/drawing/2014/main" val="1855854553"/>
                  </a:ext>
                </a:extLst>
              </a:tr>
              <a:tr h="526542">
                <a:tc>
                  <a:txBody>
                    <a:bodyPr/>
                    <a:lstStyle/>
                    <a:p>
                      <a:pPr algn="r"/>
                      <a:r>
                        <a:rPr lang="en-US">
                          <a:effectLst/>
                        </a:rPr>
                        <a:t>5:30 PM</a:t>
                      </a:r>
                    </a:p>
                  </a:txBody>
                  <a:tcPr marL="142875" marR="142875" marT="95250" marB="95250" anchor="ctr"/>
                </a:tc>
                <a:tc>
                  <a:txBody>
                    <a:bodyPr/>
                    <a:lstStyle/>
                    <a:p>
                      <a:r>
                        <a:rPr lang="en-US">
                          <a:effectLst/>
                        </a:rPr>
                        <a:t>Lab Notebooks for Computational Mathematics, Sciences, &amp; Engineering</a:t>
                      </a:r>
                    </a:p>
                  </a:txBody>
                  <a:tcPr marL="142875" marR="142875" marT="95250" marB="95250" anchor="ctr"/>
                </a:tc>
                <a:tc>
                  <a:txBody>
                    <a:bodyPr/>
                    <a:lstStyle/>
                    <a:p>
                      <a:r>
                        <a:rPr lang="en-US">
                          <a:effectLst/>
                        </a:rPr>
                        <a:t>Jared O'Neal (ANL)</a:t>
                      </a:r>
                    </a:p>
                  </a:txBody>
                  <a:tcPr marL="142875" marR="142875" marT="95250" marB="95250" anchor="ctr"/>
                </a:tc>
                <a:extLst>
                  <a:ext uri="{0D108BD9-81ED-4DB2-BD59-A6C34878D82A}">
                    <a16:rowId xmlns:a16="http://schemas.microsoft.com/office/drawing/2014/main" val="2122309219"/>
                  </a:ext>
                </a:extLst>
              </a:tr>
              <a:tr h="526542">
                <a:tc>
                  <a:txBody>
                    <a:bodyPr/>
                    <a:lstStyle/>
                    <a:p>
                      <a:pPr algn="r"/>
                      <a:r>
                        <a:rPr lang="en-US">
                          <a:effectLst/>
                        </a:rPr>
                        <a:t>6:30 PM</a:t>
                      </a:r>
                    </a:p>
                  </a:txBody>
                  <a:tcPr marL="142875" marR="142875" marT="95250" marB="95250" anchor="ctr"/>
                </a:tc>
                <a:tc>
                  <a:txBody>
                    <a:bodyPr/>
                    <a:lstStyle/>
                    <a:p>
                      <a:r>
                        <a:rPr lang="en-US" i="1">
                          <a:effectLst/>
                        </a:rPr>
                        <a:t>Adjourn</a:t>
                      </a:r>
                      <a:endParaRPr lang="en-US">
                        <a:effectLst/>
                      </a:endParaRPr>
                    </a:p>
                  </a:txBody>
                  <a:tcPr marL="142875" marR="142875" marT="95250" marB="95250" anchor="ctr"/>
                </a:tc>
                <a:tc>
                  <a:txBody>
                    <a:bodyPr/>
                    <a:lstStyle/>
                    <a:p>
                      <a:endParaRPr lang="en-US" dirty="0"/>
                    </a:p>
                  </a:txBody>
                  <a:tcPr/>
                </a:tc>
                <a:extLst>
                  <a:ext uri="{0D108BD9-81ED-4DB2-BD59-A6C34878D82A}">
                    <a16:rowId xmlns:a16="http://schemas.microsoft.com/office/drawing/2014/main" val="3774671062"/>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E. Bernholdt, ORNL</a:t>
            </a:r>
          </a:p>
          <a:p>
            <a:pPr>
              <a:spcBef>
                <a:spcPts val="1000"/>
              </a:spcBef>
            </a:pPr>
            <a:r>
              <a:rPr lang="en-US" dirty="0"/>
              <a:t>Anshu Dubey, ANL</a:t>
            </a:r>
          </a:p>
          <a:p>
            <a:pPr>
              <a:spcBef>
                <a:spcPts val="1000"/>
              </a:spcBef>
            </a:pPr>
            <a:r>
              <a:rPr lang="en-US" dirty="0"/>
              <a:t>Todd Gamblin, LLNL</a:t>
            </a:r>
          </a:p>
          <a:p>
            <a:pPr>
              <a:spcBef>
                <a:spcPts val="1000"/>
              </a:spcBef>
            </a:pPr>
            <a:r>
              <a:rPr lang="en-US" dirty="0"/>
              <a:t>Jared O’Neal, ANL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4" name="TextBox 3">
            <a:extLst>
              <a:ext uri="{FF2B5EF4-FFF2-40B4-BE49-F238E27FC236}">
                <a16:creationId xmlns:a16="http://schemas.microsoft.com/office/drawing/2014/main" id="{75F24105-9372-1C03-4BB0-9287BF335D4A}"/>
              </a:ext>
            </a:extLst>
          </p:cNvPr>
          <p:cNvSpPr txBox="1"/>
          <p:nvPr/>
        </p:nvSpPr>
        <p:spPr>
          <a:xfrm>
            <a:off x="453256" y="3373816"/>
            <a:ext cx="10123321" cy="2708434"/>
          </a:xfrm>
          <a:prstGeom prst="rect">
            <a:avLst/>
          </a:prstGeom>
          <a:noFill/>
        </p:spPr>
        <p:txBody>
          <a:bodyPr wrap="square">
            <a:spAutoFit/>
          </a:bodyPr>
          <a:lstStyle/>
          <a:p>
            <a:pPr marL="227013" indent="-227013">
              <a:spcBef>
                <a:spcPts val="1800"/>
              </a:spcBef>
              <a:buFont typeface="Arial" panose="020B0604020202020204" pitchFamily="34" charset="0"/>
              <a:buChar char="•"/>
            </a:pPr>
            <a:r>
              <a:rPr lang="en-US" sz="2000" dirty="0"/>
              <a:t>Participants in the Consortium for the Advancement of Scientific Software (CASS) and DOE/ASCR software stewardship projects: </a:t>
            </a:r>
            <a:r>
              <a:rPr lang="en-US" sz="2000" dirty="0">
                <a:hlinkClick r:id="rId2"/>
              </a:rPr>
              <a:t>https://cass.community/</a:t>
            </a:r>
            <a:endParaRPr lang="en-US" sz="2000" dirty="0"/>
          </a:p>
          <a:p>
            <a:pPr marL="227013" indent="-227013">
              <a:spcBef>
                <a:spcPts val="1800"/>
              </a:spcBef>
              <a:buFont typeface="Arial" panose="020B0604020202020204" pitchFamily="34" charset="0"/>
              <a:buChar char="•"/>
            </a:pPr>
            <a:r>
              <a:rPr lang="en-US" sz="2000" dirty="0"/>
              <a:t>Members of the IDEAS Productivity family of projects: </a:t>
            </a:r>
            <a:r>
              <a:rPr lang="en-US" sz="2000" dirty="0">
                <a:hlinkClick r:id="rId3"/>
              </a:rPr>
              <a:t>https://ideas-productivity.org/</a:t>
            </a:r>
            <a:endParaRPr lang="en-US" sz="2000" dirty="0"/>
          </a:p>
          <a:p>
            <a:pPr marL="227013" indent="-227013">
              <a:spcBef>
                <a:spcPts val="1800"/>
              </a:spcBef>
              <a:buFont typeface="Arial" panose="020B0604020202020204" pitchFamily="34" charset="0"/>
              <a:buChar char="•"/>
            </a:pPr>
            <a:r>
              <a:rPr lang="en-US" sz="2000" dirty="0"/>
              <a:t>Lead for the Spack project: </a:t>
            </a:r>
            <a:r>
              <a:rPr lang="en-US" sz="2000" dirty="0">
                <a:hlinkClick r:id="rId4"/>
              </a:rPr>
              <a:t>https://spack.io/</a:t>
            </a:r>
            <a:r>
              <a:rPr lang="en-US" sz="2000" dirty="0"/>
              <a:t> (Todd)</a:t>
            </a:r>
          </a:p>
          <a:p>
            <a:pPr marL="227013" indent="-227013">
              <a:spcBef>
                <a:spcPts val="1800"/>
              </a:spcBef>
              <a:buFont typeface="Arial" panose="020B0604020202020204" pitchFamily="34" charset="0"/>
              <a:buChar char="•"/>
            </a:pPr>
            <a:r>
              <a:rPr lang="en-US" sz="2000" dirty="0"/>
              <a:t>Also…</a:t>
            </a:r>
          </a:p>
          <a:p>
            <a:pPr marL="684213" lvl="1" indent="-227013">
              <a:spcBef>
                <a:spcPts val="600"/>
              </a:spcBef>
              <a:buFont typeface="Arial" panose="020B0604020202020204" pitchFamily="34" charset="0"/>
              <a:buChar char="•"/>
            </a:pPr>
            <a:r>
              <a:rPr lang="en-US" sz="2000" dirty="0" err="1"/>
              <a:t>SciDAC</a:t>
            </a:r>
            <a:r>
              <a:rPr lang="en-US" sz="2000" dirty="0"/>
              <a:t> RAPIDS Institute, fusion energy sciences projects, </a:t>
            </a:r>
            <a:r>
              <a:rPr lang="en-US" sz="2000"/>
              <a:t>and others</a:t>
            </a:r>
            <a:endParaRPr lang="en-US" sz="2000" dirty="0"/>
          </a:p>
        </p:txBody>
      </p:sp>
      <p:grpSp>
        <p:nvGrpSpPr>
          <p:cNvPr id="8" name="Group 7">
            <a:extLst>
              <a:ext uri="{FF2B5EF4-FFF2-40B4-BE49-F238E27FC236}">
                <a16:creationId xmlns:a16="http://schemas.microsoft.com/office/drawing/2014/main" id="{C22DEB37-50E6-2254-1FB5-B0F6E81B4E4A}"/>
              </a:ext>
            </a:extLst>
          </p:cNvPr>
          <p:cNvGrpSpPr/>
          <p:nvPr/>
        </p:nvGrpSpPr>
        <p:grpSpPr>
          <a:xfrm>
            <a:off x="6631399" y="1409942"/>
            <a:ext cx="954107" cy="1805497"/>
            <a:chOff x="6614147" y="1346049"/>
            <a:chExt cx="954107" cy="1805497"/>
          </a:xfrm>
        </p:grpSpPr>
        <p:sp>
          <p:nvSpPr>
            <p:cNvPr id="9" name="TextBox 8">
              <a:extLst>
                <a:ext uri="{FF2B5EF4-FFF2-40B4-BE49-F238E27FC236}">
                  <a16:creationId xmlns:a16="http://schemas.microsoft.com/office/drawing/2014/main" id="{CEB57978-C3B6-32C4-C6C6-52ACB58C8A06}"/>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10" name="Picture 9" descr="A person smiling for the camera&#10;&#10;Description automatically generated with low confidence">
              <a:extLst>
                <a:ext uri="{FF2B5EF4-FFF2-40B4-BE49-F238E27FC236}">
                  <a16:creationId xmlns:a16="http://schemas.microsoft.com/office/drawing/2014/main" id="{4F1A04F2-5B52-D284-D8CF-CD12780422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1" name="Group 10">
            <a:extLst>
              <a:ext uri="{FF2B5EF4-FFF2-40B4-BE49-F238E27FC236}">
                <a16:creationId xmlns:a16="http://schemas.microsoft.com/office/drawing/2014/main" id="{BF360452-D7C7-247A-386F-D3315474AFCB}"/>
              </a:ext>
            </a:extLst>
          </p:cNvPr>
          <p:cNvGrpSpPr/>
          <p:nvPr/>
        </p:nvGrpSpPr>
        <p:grpSpPr>
          <a:xfrm>
            <a:off x="5015805" y="1409942"/>
            <a:ext cx="1038027" cy="1797939"/>
            <a:chOff x="4187619" y="4211394"/>
            <a:chExt cx="1038027" cy="1797939"/>
          </a:xfrm>
        </p:grpSpPr>
        <p:pic>
          <p:nvPicPr>
            <p:cNvPr id="12" name="Picture 11" descr="A person wearing glasses&#10;&#10;Description automatically generated with low confidence">
              <a:extLst>
                <a:ext uri="{FF2B5EF4-FFF2-40B4-BE49-F238E27FC236}">
                  <a16:creationId xmlns:a16="http://schemas.microsoft.com/office/drawing/2014/main" id="{8B9A3899-C96B-3A08-5E0A-2906D305F98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3" name="TextBox 12">
              <a:extLst>
                <a:ext uri="{FF2B5EF4-FFF2-40B4-BE49-F238E27FC236}">
                  <a16:creationId xmlns:a16="http://schemas.microsoft.com/office/drawing/2014/main" id="{2B5EF80D-04B1-F98E-6FF3-532C3F5A9955}"/>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14" name="Group 13">
            <a:extLst>
              <a:ext uri="{FF2B5EF4-FFF2-40B4-BE49-F238E27FC236}">
                <a16:creationId xmlns:a16="http://schemas.microsoft.com/office/drawing/2014/main" id="{92E18724-E093-2905-5995-FA9656E78542}"/>
              </a:ext>
            </a:extLst>
          </p:cNvPr>
          <p:cNvGrpSpPr/>
          <p:nvPr/>
        </p:nvGrpSpPr>
        <p:grpSpPr>
          <a:xfrm>
            <a:off x="9788549" y="1422618"/>
            <a:ext cx="1038027" cy="1797939"/>
            <a:chOff x="9605157" y="3871568"/>
            <a:chExt cx="1038027" cy="1797939"/>
          </a:xfrm>
        </p:grpSpPr>
        <p:pic>
          <p:nvPicPr>
            <p:cNvPr id="15" name="Picture 14" descr="A person wearing glasses&#10;&#10;Description automatically generated with medium confidence">
              <a:extLst>
                <a:ext uri="{FF2B5EF4-FFF2-40B4-BE49-F238E27FC236}">
                  <a16:creationId xmlns:a16="http://schemas.microsoft.com/office/drawing/2014/main" id="{AC87CD00-A786-7297-BAC2-1B3274862CB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4297" r="9701"/>
            <a:stretch/>
          </p:blipFill>
          <p:spPr>
            <a:xfrm>
              <a:off x="9605157" y="3871568"/>
              <a:ext cx="1038027" cy="1207008"/>
            </a:xfrm>
            <a:prstGeom prst="rect">
              <a:avLst/>
            </a:prstGeom>
          </p:spPr>
        </p:pic>
        <p:sp>
          <p:nvSpPr>
            <p:cNvPr id="16" name="TextBox 15">
              <a:extLst>
                <a:ext uri="{FF2B5EF4-FFF2-40B4-BE49-F238E27FC236}">
                  <a16:creationId xmlns:a16="http://schemas.microsoft.com/office/drawing/2014/main" id="{C3725BF0-247B-D09D-AEBA-487D7AFA3C92}"/>
                </a:ext>
              </a:extLst>
            </p:cNvPr>
            <p:cNvSpPr txBox="1"/>
            <p:nvPr/>
          </p:nvSpPr>
          <p:spPr>
            <a:xfrm>
              <a:off x="9685588" y="5078576"/>
              <a:ext cx="877164" cy="590931"/>
            </a:xfrm>
            <a:prstGeom prst="rect">
              <a:avLst/>
            </a:prstGeom>
            <a:noFill/>
          </p:spPr>
          <p:txBody>
            <a:bodyPr wrap="none" rtlCol="0">
              <a:spAutoFit/>
            </a:bodyPr>
            <a:lstStyle/>
            <a:p>
              <a:pPr algn="ctr">
                <a:lnSpc>
                  <a:spcPct val="90000"/>
                </a:lnSpc>
              </a:pPr>
              <a:r>
                <a:rPr lang="en-US" dirty="0"/>
                <a:t>Jared</a:t>
              </a:r>
            </a:p>
            <a:p>
              <a:pPr algn="ctr">
                <a:lnSpc>
                  <a:spcPct val="90000"/>
                </a:lnSpc>
              </a:pPr>
              <a:r>
                <a:rPr lang="en-US" i="1" dirty="0"/>
                <a:t>he/him</a:t>
              </a:r>
            </a:p>
          </p:txBody>
        </p:sp>
      </p:grpSp>
      <p:grpSp>
        <p:nvGrpSpPr>
          <p:cNvPr id="17" name="Group 16">
            <a:extLst>
              <a:ext uri="{FF2B5EF4-FFF2-40B4-BE49-F238E27FC236}">
                <a16:creationId xmlns:a16="http://schemas.microsoft.com/office/drawing/2014/main" id="{B5FBC002-EA63-3AA1-A9F0-19BC36D2DD4E}"/>
              </a:ext>
            </a:extLst>
          </p:cNvPr>
          <p:cNvGrpSpPr/>
          <p:nvPr/>
        </p:nvGrpSpPr>
        <p:grpSpPr>
          <a:xfrm>
            <a:off x="8177064" y="1422618"/>
            <a:ext cx="1021881" cy="1792821"/>
            <a:chOff x="10957831" y="1197414"/>
            <a:chExt cx="1021881" cy="1792821"/>
          </a:xfrm>
        </p:grpSpPr>
        <p:pic>
          <p:nvPicPr>
            <p:cNvPr id="18" name="Picture 17" descr="A person smiling for the camera&#10;&#10;Description automatically generated with medium confidence">
              <a:extLst>
                <a:ext uri="{FF2B5EF4-FFF2-40B4-BE49-F238E27FC236}">
                  <a16:creationId xmlns:a16="http://schemas.microsoft.com/office/drawing/2014/main" id="{C611DBA7-7F94-A867-D486-31027D33AC7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373" r="8964"/>
            <a:stretch/>
          </p:blipFill>
          <p:spPr>
            <a:xfrm>
              <a:off x="10957831" y="1197414"/>
              <a:ext cx="1021881" cy="1207008"/>
            </a:xfrm>
            <a:prstGeom prst="rect">
              <a:avLst/>
            </a:prstGeom>
          </p:spPr>
        </p:pic>
        <p:sp>
          <p:nvSpPr>
            <p:cNvPr id="19" name="TextBox 18">
              <a:extLst>
                <a:ext uri="{FF2B5EF4-FFF2-40B4-BE49-F238E27FC236}">
                  <a16:creationId xmlns:a16="http://schemas.microsoft.com/office/drawing/2014/main" id="{0EFE8AB9-C901-D587-26CA-192E0897B099}"/>
                </a:ext>
              </a:extLst>
            </p:cNvPr>
            <p:cNvSpPr txBox="1"/>
            <p:nvPr/>
          </p:nvSpPr>
          <p:spPr>
            <a:xfrm>
              <a:off x="11030189" y="2399304"/>
              <a:ext cx="877164" cy="590931"/>
            </a:xfrm>
            <a:prstGeom prst="rect">
              <a:avLst/>
            </a:prstGeom>
            <a:noFill/>
          </p:spPr>
          <p:txBody>
            <a:bodyPr wrap="none" rtlCol="0">
              <a:spAutoFit/>
            </a:bodyPr>
            <a:lstStyle/>
            <a:p>
              <a:pPr algn="ctr">
                <a:lnSpc>
                  <a:spcPct val="90000"/>
                </a:lnSpc>
              </a:pPr>
              <a:r>
                <a:rPr lang="en-US" dirty="0"/>
                <a:t>Todd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3240</TotalTime>
  <Words>1253</Words>
  <Application>Microsoft Office PowerPoint</Application>
  <PresentationFormat>Custom</PresentationFormat>
  <Paragraphs>134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Software Practices for Reproducible Science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 (1/2)</vt:lpstr>
      <vt:lpstr>Agenda (2/2)</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424</cp:revision>
  <cp:lastPrinted>2017-11-02T18:35:01Z</cp:lastPrinted>
  <dcterms:created xsi:type="dcterms:W3CDTF">2018-11-06T17:28:56Z</dcterms:created>
  <dcterms:modified xsi:type="dcterms:W3CDTF">2024-07-26T20:39:05Z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