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5"/>
  </p:notesMasterIdLst>
  <p:handoutMasterIdLst>
    <p:handoutMasterId r:id="rId36"/>
  </p:handoutMasterIdLst>
  <p:sldIdLst>
    <p:sldId id="318" r:id="rId5"/>
    <p:sldId id="320" r:id="rId6"/>
    <p:sldId id="5590" r:id="rId7"/>
    <p:sldId id="5577" r:id="rId8"/>
    <p:sldId id="5591" r:id="rId9"/>
    <p:sldId id="5593" r:id="rId10"/>
    <p:sldId id="5579" r:id="rId11"/>
    <p:sldId id="5580" r:id="rId12"/>
    <p:sldId id="5581" r:id="rId13"/>
    <p:sldId id="5583" r:id="rId14"/>
    <p:sldId id="5576" r:id="rId15"/>
    <p:sldId id="5570" r:id="rId16"/>
    <p:sldId id="5584" r:id="rId17"/>
    <p:sldId id="5585" r:id="rId18"/>
    <p:sldId id="5587" r:id="rId19"/>
    <p:sldId id="5586" r:id="rId20"/>
    <p:sldId id="5596" r:id="rId21"/>
    <p:sldId id="5597" r:id="rId22"/>
    <p:sldId id="5598" r:id="rId23"/>
    <p:sldId id="5599" r:id="rId24"/>
    <p:sldId id="641" r:id="rId25"/>
    <p:sldId id="5600" r:id="rId26"/>
    <p:sldId id="642" r:id="rId27"/>
    <p:sldId id="5595" r:id="rId28"/>
    <p:sldId id="677" r:id="rId29"/>
    <p:sldId id="5556" r:id="rId30"/>
    <p:sldId id="5560" r:id="rId31"/>
    <p:sldId id="5567" r:id="rId32"/>
    <p:sldId id="5555" r:id="rId33"/>
    <p:sldId id="674" r:id="rId34"/>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7262"/>
    <a:srgbClr val="EEC8FA"/>
    <a:srgbClr val="A952EE"/>
    <a:srgbClr val="BA51FC"/>
    <a:srgbClr val="B359FF"/>
    <a:srgbClr val="9545D3"/>
    <a:srgbClr val="C39C2F"/>
    <a:srgbClr val="C59C27"/>
    <a:srgbClr val="D13940"/>
    <a:srgbClr val="EF9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201" autoAdjust="0"/>
    <p:restoredTop sz="95280" autoAdjust="0"/>
  </p:normalViewPr>
  <p:slideViewPr>
    <p:cSldViewPr snapToGrid="0" showGuides="1">
      <p:cViewPr varScale="1">
        <p:scale>
          <a:sx n="120" d="100"/>
          <a:sy n="120" d="100"/>
        </p:scale>
        <p:origin x="600" y="108"/>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10/27/2023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10/27/2023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22</a:t>
            </a:fld>
            <a:endParaRPr lang="en-US"/>
          </a:p>
        </p:txBody>
      </p:sp>
    </p:spTree>
    <p:extLst>
      <p:ext uri="{BB962C8B-B14F-4D97-AF65-F5344CB8AC3E}">
        <p14:creationId xmlns:p14="http://schemas.microsoft.com/office/powerpoint/2010/main" val="2382299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of changing</a:t>
            </a:r>
            <a:r>
              <a:rPr lang="en-US" baseline="0" dirty="0"/>
              <a:t> the block size to adjust to the cache memory</a:t>
            </a:r>
          </a:p>
          <a:p>
            <a:r>
              <a:rPr lang="en-US" baseline="0" dirty="0"/>
              <a:t>And point-to-point </a:t>
            </a:r>
            <a:r>
              <a:rPr lang="en-US" baseline="0" dirty="0" err="1"/>
              <a:t>Vs</a:t>
            </a:r>
            <a:r>
              <a:rPr lang="en-US" baseline="0" dirty="0"/>
              <a:t> collectives depending upon the scale of the problem</a:t>
            </a:r>
            <a:endParaRPr lang="en-US" dirty="0"/>
          </a:p>
        </p:txBody>
      </p:sp>
      <p:sp>
        <p:nvSpPr>
          <p:cNvPr id="4" name="Slide Number Placeholder 3"/>
          <p:cNvSpPr>
            <a:spLocks noGrp="1"/>
          </p:cNvSpPr>
          <p:nvPr>
            <p:ph type="sldNum" sz="quarter" idx="10"/>
          </p:nvPr>
        </p:nvSpPr>
        <p:spPr/>
        <p:txBody>
          <a:bodyPr/>
          <a:lstStyle/>
          <a:p>
            <a:fld id="{6E363A66-168C-0143-BD3D-B116B7B003A5}" type="slidenum">
              <a:rPr lang="en-US" smtClean="0"/>
              <a:t>23</a:t>
            </a:fld>
            <a:endParaRPr lang="en-US"/>
          </a:p>
        </p:txBody>
      </p:sp>
    </p:spTree>
    <p:extLst>
      <p:ext uri="{BB962C8B-B14F-4D97-AF65-F5344CB8AC3E}">
        <p14:creationId xmlns:p14="http://schemas.microsoft.com/office/powerpoint/2010/main" val="4155945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0D1486B-722D-9B49-913C-F91D7B47AE8B}" type="slidenum">
              <a:rPr lang="en-US" smtClean="0"/>
              <a:t>29</a:t>
            </a:fld>
            <a:endParaRPr lang="en-US"/>
          </a:p>
        </p:txBody>
      </p:sp>
    </p:spTree>
    <p:extLst>
      <p:ext uri="{BB962C8B-B14F-4D97-AF65-F5344CB8AC3E}">
        <p14:creationId xmlns:p14="http://schemas.microsoft.com/office/powerpoint/2010/main" val="198027989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162" y="2130428"/>
            <a:ext cx="10360501" cy="1470025"/>
          </a:xfrm>
        </p:spPr>
        <p:txBody>
          <a:bodyPr/>
          <a:lstStyle/>
          <a:p>
            <a:r>
              <a:rPr lang="en-US"/>
              <a:t>Click to edit Master title style</a:t>
            </a:r>
          </a:p>
        </p:txBody>
      </p:sp>
      <p:sp>
        <p:nvSpPr>
          <p:cNvPr id="3" name="Subtitle 2"/>
          <p:cNvSpPr>
            <a:spLocks noGrp="1"/>
          </p:cNvSpPr>
          <p:nvPr>
            <p:ph type="subTitle" idx="1"/>
          </p:nvPr>
        </p:nvSpPr>
        <p:spPr>
          <a:xfrm>
            <a:off x="1828324" y="3886200"/>
            <a:ext cx="8532178"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8F49DD1-DDB5-AB43-B311-7649AD474C82}" type="datetimeFigureOut">
              <a:rPr lang="en-US" smtClean="0"/>
              <a:t>10/27/2023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B3D163-D76A-5F4F-A4CE-5FA8F639A976}" type="slidenum">
              <a:rPr lang="en-US" smtClean="0"/>
              <a:t>‹#›</a:t>
            </a:fld>
            <a:endParaRPr lang="en-US"/>
          </a:p>
        </p:txBody>
      </p:sp>
    </p:spTree>
    <p:extLst>
      <p:ext uri="{BB962C8B-B14F-4D97-AF65-F5344CB8AC3E}">
        <p14:creationId xmlns:p14="http://schemas.microsoft.com/office/powerpoint/2010/main" val="3054434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xsdk-project.github.io/MathPackagesTraining2020/lessons/hand_coded_heat/" TargetMode="External"/><Relationship Id="rId2" Type="http://schemas.openxmlformats.org/officeDocument/2006/relationships/hyperlink" Target="https://github.com/abiswas-odu/heateq-design-intersect-2023"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Scientific Software Design</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p:txBody>
          <a:bodyPr/>
          <a:lstStyle/>
          <a:p>
            <a:r>
              <a:rPr lang="en-US" u="sng" dirty="0"/>
              <a:t>David M. Rogers</a:t>
            </a:r>
            <a:r>
              <a:rPr lang="en-US" dirty="0"/>
              <a:t> </a:t>
            </a:r>
            <a:r>
              <a:rPr lang="en-US" sz="2000" dirty="0"/>
              <a:t>(he/him)</a:t>
            </a:r>
            <a:br>
              <a:rPr lang="en-US" sz="2000" dirty="0"/>
            </a:br>
            <a:r>
              <a:rPr lang="en-US" sz="2000" dirty="0"/>
              <a:t>Oak Ridge National Laboratory</a:t>
            </a:r>
          </a:p>
          <a:p>
            <a:endParaRPr lang="en-US" dirty="0"/>
          </a:p>
          <a:p>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a:p>
            <a:pPr>
              <a:spcBef>
                <a:spcPts val="2800"/>
              </a:spcBef>
            </a:pPr>
            <a:r>
              <a:rPr lang="en-US" sz="2000" dirty="0"/>
              <a:t>Contributors: Anshu Dubey (ANL), Mark C. Miller (LLNL), David Bernholdt (ORNL), David M. Rogers (ORNL)</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295FF-8D5F-0AF6-37DD-EE0D551022D6}"/>
              </a:ext>
            </a:extLst>
          </p:cNvPr>
          <p:cNvSpPr>
            <a:spLocks noGrp="1"/>
          </p:cNvSpPr>
          <p:nvPr>
            <p:ph type="title"/>
          </p:nvPr>
        </p:nvSpPr>
        <p:spPr/>
        <p:txBody>
          <a:bodyPr/>
          <a:lstStyle/>
          <a:p>
            <a:r>
              <a:rPr lang="en-US" dirty="0"/>
              <a:t>Resources for Independent Exploration</a:t>
            </a:r>
          </a:p>
        </p:txBody>
      </p:sp>
      <p:sp>
        <p:nvSpPr>
          <p:cNvPr id="3" name="Content Placeholder 2">
            <a:extLst>
              <a:ext uri="{FF2B5EF4-FFF2-40B4-BE49-F238E27FC236}">
                <a16:creationId xmlns:a16="http://schemas.microsoft.com/office/drawing/2014/main" id="{5986A54E-A9E8-6286-0C00-33767941A5D0}"/>
              </a:ext>
            </a:extLst>
          </p:cNvPr>
          <p:cNvSpPr>
            <a:spLocks noGrp="1"/>
          </p:cNvSpPr>
          <p:nvPr>
            <p:ph idx="1"/>
          </p:nvPr>
        </p:nvSpPr>
        <p:spPr>
          <a:xfrm>
            <a:off x="365760" y="1143000"/>
            <a:ext cx="11823065" cy="4047778"/>
          </a:xfrm>
        </p:spPr>
        <p:txBody>
          <a:bodyPr/>
          <a:lstStyle/>
          <a:p>
            <a:r>
              <a:rPr lang="en-US" dirty="0"/>
              <a:t>Code repository in python </a:t>
            </a:r>
          </a:p>
          <a:p>
            <a:pPr marL="0" indent="0">
              <a:buNone/>
            </a:pPr>
            <a:r>
              <a:rPr lang="en-US" b="0" i="0" u="sng" dirty="0">
                <a:solidFill>
                  <a:srgbClr val="0000FF"/>
                </a:solidFill>
                <a:effectLst/>
                <a:latin typeface="Calibri" panose="020F0502020204030204" pitchFamily="34" charset="0"/>
                <a:hlinkClick r:id="rId2" tooltip="https://github.com/abiswas-odu/heateq-design-intersect-2023"/>
              </a:rPr>
              <a:t>https://github.com/a</a:t>
            </a:r>
            <a:r>
              <a:rPr lang="en-US" b="0" i="0" u="sng" dirty="0">
                <a:solidFill>
                  <a:srgbClr val="070706"/>
                </a:solidFill>
                <a:effectLst/>
                <a:latin typeface="Calibri" panose="020F0502020204030204" pitchFamily="34" charset="0"/>
                <a:hlinkClick r:id="rId2" tooltip="https://github.com/abiswas-odu/heateq-design-intersect-2023"/>
              </a:rPr>
              <a:t>biswas</a:t>
            </a:r>
            <a:r>
              <a:rPr lang="en-US" b="0" i="0" u="sng" dirty="0">
                <a:solidFill>
                  <a:srgbClr val="0000FF"/>
                </a:solidFill>
                <a:effectLst/>
                <a:latin typeface="Calibri" panose="020F0502020204030204" pitchFamily="34" charset="0"/>
                <a:hlinkClick r:id="rId2" tooltip="https://github.com/abiswas-odu/heateq-design-intersect-2023"/>
              </a:rPr>
              <a:t>-odu/heateq-design-intersect-2023</a:t>
            </a:r>
            <a:endParaRPr lang="en-US" b="0" i="0" u="sng" dirty="0">
              <a:solidFill>
                <a:srgbClr val="0000FF"/>
              </a:solidFill>
              <a:effectLst/>
              <a:latin typeface="Calibri" panose="020F0502020204030204" pitchFamily="34" charset="0"/>
            </a:endParaRPr>
          </a:p>
          <a:p>
            <a:r>
              <a:rPr lang="en-US" dirty="0">
                <a:latin typeface="Calibri" panose="020F0502020204030204" pitchFamily="34" charset="0"/>
              </a:rPr>
              <a:t> A few possibilities of design exploration</a:t>
            </a:r>
          </a:p>
          <a:p>
            <a:pPr lvl="1"/>
            <a:r>
              <a:rPr lang="en-US" dirty="0">
                <a:latin typeface="Calibri" panose="020F0502020204030204" pitchFamily="34" charset="0"/>
              </a:rPr>
              <a:t>Did we need three different interfaces for update solution ?</a:t>
            </a:r>
          </a:p>
          <a:p>
            <a:pPr lvl="1"/>
            <a:r>
              <a:rPr lang="en-US" b="0" i="0" dirty="0">
                <a:effectLst/>
                <a:latin typeface="Calibri" panose="020F0502020204030204" pitchFamily="34" charset="0"/>
              </a:rPr>
              <a:t>What would have </a:t>
            </a:r>
            <a:r>
              <a:rPr lang="en-US" dirty="0">
                <a:latin typeface="Calibri" panose="020F0502020204030204" pitchFamily="34" charset="0"/>
              </a:rPr>
              <a:t>been needed to make it into one interface</a:t>
            </a:r>
            <a:endParaRPr lang="en-US" dirty="0"/>
          </a:p>
          <a:p>
            <a:r>
              <a:rPr lang="en-US" dirty="0"/>
              <a:t>Explore the whole exercise in C++ on your own checkout</a:t>
            </a:r>
          </a:p>
          <a:p>
            <a:pPr marL="0" indent="0">
              <a:buNone/>
            </a:pPr>
            <a:r>
              <a:rPr lang="en-US" dirty="0">
                <a:hlinkClick r:id="rId3"/>
              </a:rPr>
              <a:t>https://xsdk-project.github.io/MathPackagesTraining2020/lessons/hand_coded_heat/</a:t>
            </a:r>
            <a:endParaRPr lang="en-US" dirty="0"/>
          </a:p>
          <a:p>
            <a:pPr marL="0" indent="0">
              <a:buNone/>
            </a:pPr>
            <a:endParaRPr lang="en-US" dirty="0"/>
          </a:p>
        </p:txBody>
      </p:sp>
    </p:spTree>
    <p:extLst>
      <p:ext uri="{BB962C8B-B14F-4D97-AF65-F5344CB8AC3E}">
        <p14:creationId xmlns:p14="http://schemas.microsoft.com/office/powerpoint/2010/main" val="2010661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105AD-BD02-18EE-81DD-20B8E1374444}"/>
              </a:ext>
            </a:extLst>
          </p:cNvPr>
          <p:cNvSpPr>
            <a:spLocks noGrp="1"/>
          </p:cNvSpPr>
          <p:nvPr>
            <p:ph type="title"/>
          </p:nvPr>
        </p:nvSpPr>
        <p:spPr/>
        <p:txBody>
          <a:bodyPr/>
          <a:lstStyle/>
          <a:p>
            <a:r>
              <a:rPr lang="en-US" dirty="0"/>
              <a:t>Research Software Challenges</a:t>
            </a:r>
          </a:p>
        </p:txBody>
      </p:sp>
      <p:sp>
        <p:nvSpPr>
          <p:cNvPr id="3" name="Content Placeholder 2">
            <a:extLst>
              <a:ext uri="{FF2B5EF4-FFF2-40B4-BE49-F238E27FC236}">
                <a16:creationId xmlns:a16="http://schemas.microsoft.com/office/drawing/2014/main" id="{1C191047-BA2C-4ACC-7601-558D32B2666C}"/>
              </a:ext>
            </a:extLst>
          </p:cNvPr>
          <p:cNvSpPr>
            <a:spLocks noGrp="1"/>
          </p:cNvSpPr>
          <p:nvPr>
            <p:ph idx="1"/>
          </p:nvPr>
        </p:nvSpPr>
        <p:spPr>
          <a:xfrm>
            <a:off x="6579490" y="1736215"/>
            <a:ext cx="5469833" cy="3886352"/>
          </a:xfrm>
        </p:spPr>
        <p:txBody>
          <a:bodyPr/>
          <a:lstStyle/>
          <a:p>
            <a:r>
              <a:rPr lang="en-US" dirty="0"/>
              <a:t>Many</a:t>
            </a:r>
            <a:r>
              <a:rPr lang="en-US" sz="2400" dirty="0"/>
              <a:t>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a:t>
            </a:r>
          </a:p>
          <a:p>
            <a:endParaRPr lang="en-US" dirty="0"/>
          </a:p>
        </p:txBody>
      </p:sp>
      <p:grpSp>
        <p:nvGrpSpPr>
          <p:cNvPr id="4" name="Group 3">
            <a:extLst>
              <a:ext uri="{FF2B5EF4-FFF2-40B4-BE49-F238E27FC236}">
                <a16:creationId xmlns:a16="http://schemas.microsoft.com/office/drawing/2014/main" id="{08CE7F93-E896-2CD5-EFC6-29F7E53784BF}"/>
              </a:ext>
            </a:extLst>
          </p:cNvPr>
          <p:cNvGrpSpPr/>
          <p:nvPr/>
        </p:nvGrpSpPr>
        <p:grpSpPr>
          <a:xfrm>
            <a:off x="269970" y="1687125"/>
            <a:ext cx="6067194" cy="2923603"/>
            <a:chOff x="2176244" y="1817067"/>
            <a:chExt cx="4826771" cy="3142742"/>
          </a:xfrm>
        </p:grpSpPr>
        <p:sp>
          <p:nvSpPr>
            <p:cNvPr id="5" name="Oval 4">
              <a:extLst>
                <a:ext uri="{FF2B5EF4-FFF2-40B4-BE49-F238E27FC236}">
                  <a16:creationId xmlns:a16="http://schemas.microsoft.com/office/drawing/2014/main" id="{17DE098D-2514-988B-969D-C0701269A8E3}"/>
                </a:ext>
              </a:extLst>
            </p:cNvPr>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6" name="Oval 5">
              <a:extLst>
                <a:ext uri="{FF2B5EF4-FFF2-40B4-BE49-F238E27FC236}">
                  <a16:creationId xmlns:a16="http://schemas.microsoft.com/office/drawing/2014/main" id="{9969E183-5E7B-40C3-C69F-7E7F2E4B354D}"/>
                </a:ext>
              </a:extLst>
            </p:cNvPr>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C238C6E7-504F-D418-77ED-EE08B698678C}"/>
                </a:ext>
              </a:extLst>
            </p:cNvPr>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359B4A93-46F5-F54C-4521-5F441780AE11}"/>
                </a:ext>
              </a:extLst>
            </p:cNvPr>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7BD0B991-7672-F256-C0EE-5A822DB50ECE}"/>
                </a:ext>
              </a:extLst>
            </p:cNvPr>
            <p:cNvCxnSpPr>
              <a:cxnSpLocks/>
              <a:stCxn id="5" idx="6"/>
              <a:endCxn id="6"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57370E24-CC2D-9094-10BF-6F1AF8F84DF2}"/>
                </a:ext>
              </a:extLst>
            </p:cNvPr>
            <p:cNvCxnSpPr>
              <a:cxnSpLocks/>
              <a:stCxn id="6" idx="4"/>
              <a:endCxn id="7"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90D80839-06B2-CBCA-378D-51A31698D7F8}"/>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206A2679-94E8-A783-7065-88C4BC14CA92}"/>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79169E4E-6764-BFFF-F8D2-4D73E14EEF62}"/>
                </a:ext>
              </a:extLst>
            </p:cNvPr>
            <p:cNvCxnSpPr>
              <a:cxnSpLocks/>
              <a:stCxn id="6" idx="2"/>
              <a:endCxn id="8"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1506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E0AA-F303-404B-99A5-8E88C983825E}"/>
              </a:ext>
            </a:extLst>
          </p:cNvPr>
          <p:cNvSpPr>
            <a:spLocks noGrp="1"/>
          </p:cNvSpPr>
          <p:nvPr>
            <p:ph type="title"/>
          </p:nvPr>
        </p:nvSpPr>
        <p:spPr/>
        <p:txBody>
          <a:bodyPr/>
          <a:lstStyle/>
          <a:p>
            <a:r>
              <a:rPr lang="en-US" dirty="0"/>
              <a:t>Additional Considerations for Research Software</a:t>
            </a:r>
          </a:p>
        </p:txBody>
      </p:sp>
      <p:sp>
        <p:nvSpPr>
          <p:cNvPr id="4" name="Rounded Rectangle 3">
            <a:extLst>
              <a:ext uri="{FF2B5EF4-FFF2-40B4-BE49-F238E27FC236}">
                <a16:creationId xmlns:a16="http://schemas.microsoft.com/office/drawing/2014/main" id="{E5BBE479-B16C-D94F-BC94-6B60F0645C44}"/>
              </a:ext>
            </a:extLst>
          </p:cNvPr>
          <p:cNvSpPr/>
          <p:nvPr/>
        </p:nvSpPr>
        <p:spPr>
          <a:xfrm>
            <a:off x="64698" y="1037968"/>
            <a:ext cx="5721178" cy="5029200"/>
          </a:xfrm>
          <a:prstGeom prst="roundRect">
            <a:avLst/>
          </a:prstGeom>
          <a:solidFill>
            <a:schemeClr val="accent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50000"/>
                  </a:schemeClr>
                </a:solidFill>
              </a:rPr>
              <a:t>Considerations</a:t>
            </a:r>
          </a:p>
          <a:p>
            <a:pPr>
              <a:lnSpc>
                <a:spcPct val="90000"/>
              </a:lnSpc>
            </a:pPr>
            <a:endParaRPr lang="en-US" sz="2000" b="1"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Multidisciplinary </a:t>
            </a:r>
          </a:p>
          <a:p>
            <a:pPr marL="800100" lvl="1" indent="-342900">
              <a:lnSpc>
                <a:spcPct val="90000"/>
              </a:lnSpc>
              <a:buFont typeface="Wingdings" pitchFamily="2" charset="2"/>
              <a:buChar char="q"/>
            </a:pPr>
            <a:r>
              <a:rPr lang="en-US" sz="2000" dirty="0">
                <a:solidFill>
                  <a:schemeClr val="accent2">
                    <a:lumMod val="50000"/>
                  </a:schemeClr>
                </a:solidFill>
              </a:rPr>
              <a:t>Many facets of knowledge</a:t>
            </a:r>
          </a:p>
          <a:p>
            <a:pPr marL="800100" lvl="1" indent="-342900">
              <a:lnSpc>
                <a:spcPct val="90000"/>
              </a:lnSpc>
              <a:buFont typeface="Wingdings" pitchFamily="2" charset="2"/>
              <a:buChar char="q"/>
            </a:pPr>
            <a:r>
              <a:rPr lang="en-US" sz="2000" dirty="0">
                <a:solidFill>
                  <a:schemeClr val="accent2">
                    <a:lumMod val="50000"/>
                  </a:schemeClr>
                </a:solidFill>
              </a:rPr>
              <a:t>To know everything is not feasible</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Two types of code components</a:t>
            </a:r>
          </a:p>
          <a:p>
            <a:pPr marL="800100" lvl="1" indent="-342900">
              <a:lnSpc>
                <a:spcPct val="90000"/>
              </a:lnSpc>
              <a:buFont typeface="Wingdings" pitchFamily="2" charset="2"/>
              <a:buChar char="q"/>
            </a:pPr>
            <a:r>
              <a:rPr lang="en-US" sz="2000" dirty="0">
                <a:solidFill>
                  <a:schemeClr val="accent2">
                    <a:lumMod val="50000"/>
                  </a:schemeClr>
                </a:solidFill>
              </a:rPr>
              <a:t>Infrastructure (mesh/IO/runtime …)</a:t>
            </a:r>
          </a:p>
          <a:p>
            <a:pPr marL="800100" lvl="1" indent="-342900">
              <a:lnSpc>
                <a:spcPct val="90000"/>
              </a:lnSpc>
              <a:buFont typeface="Wingdings" pitchFamily="2" charset="2"/>
              <a:buChar char="q"/>
            </a:pPr>
            <a:r>
              <a:rPr lang="en-US" sz="2000" dirty="0">
                <a:solidFill>
                  <a:schemeClr val="accent2">
                    <a:lumMod val="50000"/>
                  </a:schemeClr>
                </a:solidFill>
              </a:rPr>
              <a:t>Science models (numerical methods)</a:t>
            </a:r>
          </a:p>
          <a:p>
            <a:pPr marL="800100" lvl="1" indent="-342900">
              <a:lnSpc>
                <a:spcPct val="90000"/>
              </a:lnSpc>
              <a:buFont typeface="Wingdings" pitchFamily="2" charset="2"/>
              <a:buChar char="q"/>
            </a:pPr>
            <a:endParaRPr lang="en-US" sz="2000" dirty="0">
              <a:solidFill>
                <a:schemeClr val="accent2">
                  <a:lumMod val="50000"/>
                </a:schemeClr>
              </a:solidFill>
            </a:endParaRPr>
          </a:p>
          <a:p>
            <a:pPr marL="342900" indent="-342900">
              <a:lnSpc>
                <a:spcPct val="90000"/>
              </a:lnSpc>
              <a:buFont typeface="Wingdings" pitchFamily="2" charset="2"/>
              <a:buChar char="q"/>
            </a:pPr>
            <a:r>
              <a:rPr lang="en-US" sz="2000" dirty="0">
                <a:solidFill>
                  <a:schemeClr val="accent2">
                    <a:lumMod val="50000"/>
                  </a:schemeClr>
                </a:solidFill>
              </a:rPr>
              <a:t>Codes grow</a:t>
            </a:r>
          </a:p>
          <a:p>
            <a:pPr marL="800100" lvl="1" indent="-342900">
              <a:lnSpc>
                <a:spcPct val="90000"/>
              </a:lnSpc>
              <a:buFont typeface="Wingdings" pitchFamily="2" charset="2"/>
              <a:buChar char="q"/>
            </a:pPr>
            <a:r>
              <a:rPr lang="en-US" sz="2000" dirty="0">
                <a:solidFill>
                  <a:schemeClr val="accent2">
                    <a:lumMod val="50000"/>
                  </a:schemeClr>
                </a:solidFill>
              </a:rPr>
              <a:t>New ideas =&gt; new features</a:t>
            </a:r>
          </a:p>
          <a:p>
            <a:pPr marL="800100" lvl="1" indent="-342900">
              <a:lnSpc>
                <a:spcPct val="90000"/>
              </a:lnSpc>
              <a:buFont typeface="Wingdings" pitchFamily="2" charset="2"/>
              <a:buChar char="q"/>
            </a:pPr>
            <a:r>
              <a:rPr lang="en-US" sz="2000" dirty="0">
                <a:solidFill>
                  <a:schemeClr val="accent2">
                    <a:lumMod val="50000"/>
                  </a:schemeClr>
                </a:solidFill>
              </a:rPr>
              <a:t>Code reuse by others </a:t>
            </a:r>
          </a:p>
          <a:p>
            <a:pPr marL="342900" indent="-342900">
              <a:lnSpc>
                <a:spcPct val="90000"/>
              </a:lnSpc>
              <a:buFont typeface="Wingdings" pitchFamily="2" charset="2"/>
              <a:buChar char="q"/>
            </a:pPr>
            <a:endParaRPr lang="en-US" sz="2000" dirty="0">
              <a:solidFill>
                <a:schemeClr val="accent5">
                  <a:lumMod val="50000"/>
                </a:schemeClr>
              </a:solidFill>
            </a:endParaRPr>
          </a:p>
          <a:p>
            <a:pPr marL="342900" indent="-342900">
              <a:lnSpc>
                <a:spcPct val="90000"/>
              </a:lnSpc>
              <a:buFont typeface="Wingdings" pitchFamily="2" charset="2"/>
              <a:buChar char="q"/>
            </a:pPr>
            <a:endParaRPr lang="en-US" sz="2000" dirty="0">
              <a:solidFill>
                <a:schemeClr val="accent5">
                  <a:lumMod val="50000"/>
                </a:schemeClr>
              </a:solidFill>
            </a:endParaRPr>
          </a:p>
        </p:txBody>
      </p:sp>
      <p:sp>
        <p:nvSpPr>
          <p:cNvPr id="5" name="Rounded Rectangle 4">
            <a:extLst>
              <a:ext uri="{FF2B5EF4-FFF2-40B4-BE49-F238E27FC236}">
                <a16:creationId xmlns:a16="http://schemas.microsoft.com/office/drawing/2014/main" id="{7DC70085-0AD4-7C45-92D4-B6627442268A}"/>
              </a:ext>
            </a:extLst>
          </p:cNvPr>
          <p:cNvSpPr/>
          <p:nvPr/>
        </p:nvSpPr>
        <p:spPr>
          <a:xfrm>
            <a:off x="5883736" y="1059936"/>
            <a:ext cx="5721178" cy="502920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b="1" dirty="0">
                <a:solidFill>
                  <a:schemeClr val="accent2">
                    <a:lumMod val="40000"/>
                    <a:lumOff val="60000"/>
                  </a:schemeClr>
                </a:solidFill>
              </a:rPr>
              <a:t>Design Implications</a:t>
            </a:r>
          </a:p>
          <a:p>
            <a:pPr algn="ctr">
              <a:lnSpc>
                <a:spcPct val="90000"/>
              </a:lnSpc>
            </a:pPr>
            <a:endParaRPr lang="en-US" sz="2000" b="1"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Separation of Concerns</a:t>
            </a:r>
          </a:p>
          <a:p>
            <a:pPr marL="800100" lvl="1" indent="-342900">
              <a:lnSpc>
                <a:spcPct val="90000"/>
              </a:lnSpc>
              <a:buFont typeface="Wingdings" pitchFamily="2" charset="2"/>
              <a:buChar char="q"/>
            </a:pPr>
            <a:r>
              <a:rPr lang="en-US" sz="2000" dirty="0">
                <a:solidFill>
                  <a:schemeClr val="accent2">
                    <a:lumMod val="40000"/>
                    <a:lumOff val="60000"/>
                  </a:schemeClr>
                </a:solidFill>
              </a:rPr>
              <a:t>Shield developers from unnecessary complexities</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Work with different lifecycles</a:t>
            </a:r>
          </a:p>
          <a:p>
            <a:pPr marL="800100" lvl="1" indent="-342900">
              <a:lnSpc>
                <a:spcPct val="90000"/>
              </a:lnSpc>
              <a:buFont typeface="Wingdings" pitchFamily="2" charset="2"/>
              <a:buChar char="q"/>
            </a:pPr>
            <a:r>
              <a:rPr lang="en-US" sz="2000" dirty="0">
                <a:solidFill>
                  <a:schemeClr val="accent2">
                    <a:lumMod val="40000"/>
                    <a:lumOff val="60000"/>
                  </a:schemeClr>
                </a:solidFill>
              </a:rPr>
              <a:t>Long-lasting vs quick changing</a:t>
            </a:r>
          </a:p>
          <a:p>
            <a:pPr marL="800100" lvl="1" indent="-342900">
              <a:lnSpc>
                <a:spcPct val="90000"/>
              </a:lnSpc>
              <a:buFont typeface="Wingdings" pitchFamily="2" charset="2"/>
              <a:buChar char="q"/>
            </a:pPr>
            <a:r>
              <a:rPr lang="en-US" sz="2000" dirty="0">
                <a:solidFill>
                  <a:schemeClr val="accent2">
                    <a:lumMod val="40000"/>
                    <a:lumOff val="60000"/>
                  </a:schemeClr>
                </a:solidFill>
              </a:rPr>
              <a:t>Logically vs mathematically complex</a:t>
            </a:r>
          </a:p>
          <a:p>
            <a:pPr marL="800100" lvl="1" indent="-342900">
              <a:lnSpc>
                <a:spcPct val="90000"/>
              </a:lnSpc>
              <a:buFont typeface="Wingdings" pitchFamily="2" charset="2"/>
              <a:buChar char="q"/>
            </a:pPr>
            <a:endParaRPr lang="en-US" sz="2000" dirty="0">
              <a:solidFill>
                <a:schemeClr val="accent2">
                  <a:lumMod val="40000"/>
                  <a:lumOff val="60000"/>
                </a:schemeClr>
              </a:solidFill>
            </a:endParaRPr>
          </a:p>
          <a:p>
            <a:pPr marL="342900" indent="-342900">
              <a:lnSpc>
                <a:spcPct val="90000"/>
              </a:lnSpc>
              <a:buFont typeface="Wingdings" pitchFamily="2" charset="2"/>
              <a:buChar char="q"/>
            </a:pPr>
            <a:r>
              <a:rPr lang="en-US" sz="2000" dirty="0">
                <a:solidFill>
                  <a:schemeClr val="accent2">
                    <a:lumMod val="40000"/>
                    <a:lumOff val="60000"/>
                  </a:schemeClr>
                </a:solidFill>
              </a:rPr>
              <a:t>Extensibility built in</a:t>
            </a:r>
          </a:p>
          <a:p>
            <a:pPr marL="800100" lvl="1" indent="-342900">
              <a:lnSpc>
                <a:spcPct val="90000"/>
              </a:lnSpc>
              <a:buFont typeface="Wingdings" pitchFamily="2" charset="2"/>
              <a:buChar char="q"/>
            </a:pPr>
            <a:r>
              <a:rPr lang="en-US" sz="2000" dirty="0">
                <a:solidFill>
                  <a:schemeClr val="accent2">
                    <a:lumMod val="40000"/>
                    <a:lumOff val="60000"/>
                  </a:schemeClr>
                </a:solidFill>
              </a:rPr>
              <a:t>Ease of adding new capabilities</a:t>
            </a:r>
          </a:p>
          <a:p>
            <a:pPr marL="800100" lvl="1" indent="-342900">
              <a:lnSpc>
                <a:spcPct val="90000"/>
              </a:lnSpc>
              <a:buFont typeface="Wingdings" pitchFamily="2" charset="2"/>
              <a:buChar char="q"/>
            </a:pPr>
            <a:r>
              <a:rPr lang="en-US" sz="2000" dirty="0">
                <a:solidFill>
                  <a:schemeClr val="accent2">
                    <a:lumMod val="40000"/>
                    <a:lumOff val="60000"/>
                  </a:schemeClr>
                </a:solidFill>
              </a:rPr>
              <a:t>Customizing existing capabilities</a:t>
            </a:r>
          </a:p>
          <a:p>
            <a:pPr marL="800100" lvl="1" indent="-342900">
              <a:lnSpc>
                <a:spcPct val="90000"/>
              </a:lnSpc>
              <a:buFont typeface="Wingdings" pitchFamily="2" charset="2"/>
              <a:buChar char="q"/>
            </a:pPr>
            <a:endParaRPr lang="en-US" sz="2000" dirty="0">
              <a:solidFill>
                <a:schemeClr val="accent5">
                  <a:lumMod val="40000"/>
                  <a:lumOff val="60000"/>
                </a:schemeClr>
              </a:solidFill>
            </a:endParaRPr>
          </a:p>
          <a:p>
            <a:pPr algn="ctr">
              <a:lnSpc>
                <a:spcPct val="90000"/>
              </a:lnSpc>
            </a:pPr>
            <a:endParaRPr lang="en-US" sz="2000" dirty="0">
              <a:solidFill>
                <a:schemeClr val="bg1"/>
              </a:solidFill>
            </a:endParaRPr>
          </a:p>
        </p:txBody>
      </p:sp>
      <p:sp>
        <p:nvSpPr>
          <p:cNvPr id="6" name="Right Arrow 5">
            <a:extLst>
              <a:ext uri="{FF2B5EF4-FFF2-40B4-BE49-F238E27FC236}">
                <a16:creationId xmlns:a16="http://schemas.microsoft.com/office/drawing/2014/main" id="{9B686305-E74E-EB44-801D-1C14E473827F}"/>
              </a:ext>
            </a:extLst>
          </p:cNvPr>
          <p:cNvSpPr/>
          <p:nvPr/>
        </p:nvSpPr>
        <p:spPr>
          <a:xfrm>
            <a:off x="5166497" y="2165025"/>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Right Arrow 6">
            <a:extLst>
              <a:ext uri="{FF2B5EF4-FFF2-40B4-BE49-F238E27FC236}">
                <a16:creationId xmlns:a16="http://schemas.microsoft.com/office/drawing/2014/main" id="{6CFC44B4-B5D6-5949-8DAA-80AD31E8FBAB}"/>
              </a:ext>
            </a:extLst>
          </p:cNvPr>
          <p:cNvSpPr/>
          <p:nvPr/>
        </p:nvSpPr>
        <p:spPr>
          <a:xfrm>
            <a:off x="5166496" y="3250154"/>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 name="Right Arrow 7">
            <a:extLst>
              <a:ext uri="{FF2B5EF4-FFF2-40B4-BE49-F238E27FC236}">
                <a16:creationId xmlns:a16="http://schemas.microsoft.com/office/drawing/2014/main" id="{993BB968-F9E4-1E45-80DC-477122F2D2FF}"/>
              </a:ext>
            </a:extLst>
          </p:cNvPr>
          <p:cNvSpPr/>
          <p:nvPr/>
        </p:nvSpPr>
        <p:spPr>
          <a:xfrm>
            <a:off x="5071006" y="4360409"/>
            <a:ext cx="1149179" cy="531341"/>
          </a:xfrm>
          <a:prstGeom prst="rightArrow">
            <a:avLst/>
          </a:prstGeom>
          <a:solidFill>
            <a:schemeClr val="accent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2767553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6DD86-AD27-9B67-E405-85C81A481C24}"/>
              </a:ext>
            </a:extLst>
          </p:cNvPr>
          <p:cNvSpPr>
            <a:spLocks noGrp="1"/>
          </p:cNvSpPr>
          <p:nvPr>
            <p:ph type="title"/>
          </p:nvPr>
        </p:nvSpPr>
        <p:spPr/>
        <p:txBody>
          <a:bodyPr/>
          <a:lstStyle/>
          <a:p>
            <a:r>
              <a:rPr lang="en-US" dirty="0"/>
              <a:t>More Complex Application Design – </a:t>
            </a:r>
            <a:r>
              <a:rPr lang="en-US" dirty="0" err="1"/>
              <a:t>Sedov</a:t>
            </a:r>
            <a:r>
              <a:rPr lang="en-US" dirty="0"/>
              <a:t> Blast Wave</a:t>
            </a:r>
            <a:br>
              <a:rPr lang="en-US" dirty="0"/>
            </a:br>
            <a:endParaRPr lang="en-US" dirty="0"/>
          </a:p>
        </p:txBody>
      </p:sp>
      <p:pic>
        <p:nvPicPr>
          <p:cNvPr id="4" name="Picture 17" descr="&#10;sedov_pm3.png                                                  00238215Macintosh HD                   B746699A:">
            <a:extLst>
              <a:ext uri="{FF2B5EF4-FFF2-40B4-BE49-F238E27FC236}">
                <a16:creationId xmlns:a16="http://schemas.microsoft.com/office/drawing/2014/main" id="{525C433C-2878-C8D3-22FB-9973AF79D7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10492" t="8498" r="26555" b="9293"/>
          <a:stretch>
            <a:fillRect/>
          </a:stretch>
        </p:blipFill>
        <p:spPr bwMode="auto">
          <a:xfrm>
            <a:off x="1016654" y="3304089"/>
            <a:ext cx="3209089" cy="3142431"/>
          </a:xfrm>
          <a:prstGeom prst="rect">
            <a:avLst/>
          </a:prstGeom>
          <a:noFill/>
          <a:extLst>
            <a:ext uri="{909E8E84-426E-40dd-AFC4-6F175D3DCCD1}">
              <a14:hiddenFill xmlns="" xmlns:a14="http://schemas.microsoft.com/office/drawing/2010/main">
                <a:solidFill>
                  <a:srgbClr val="FFFFFF"/>
                </a:solidFill>
              </a14:hiddenFill>
            </a:ext>
          </a:extLst>
        </p:spPr>
      </p:pic>
      <p:sp>
        <p:nvSpPr>
          <p:cNvPr id="5" name="Rounded Rectangle 4">
            <a:extLst>
              <a:ext uri="{FF2B5EF4-FFF2-40B4-BE49-F238E27FC236}">
                <a16:creationId xmlns:a16="http://schemas.microsoft.com/office/drawing/2014/main" id="{9D73C691-1C18-175B-F248-2AD87723C5BF}"/>
              </a:ext>
            </a:extLst>
          </p:cNvPr>
          <p:cNvSpPr/>
          <p:nvPr/>
        </p:nvSpPr>
        <p:spPr>
          <a:xfrm>
            <a:off x="772160" y="1202813"/>
            <a:ext cx="5410266" cy="1698431"/>
          </a:xfrm>
          <a:prstGeom prst="roundRect">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000" b="1" dirty="0">
                <a:solidFill>
                  <a:schemeClr val="bg1"/>
                </a:solidFill>
              </a:rPr>
              <a:t>Description</a:t>
            </a:r>
          </a:p>
          <a:p>
            <a:pPr>
              <a:lnSpc>
                <a:spcPct val="90000"/>
              </a:lnSpc>
            </a:pPr>
            <a:endParaRPr lang="en-US" sz="2000" b="1" dirty="0">
              <a:solidFill>
                <a:schemeClr val="bg1"/>
              </a:solidFill>
            </a:endParaRPr>
          </a:p>
          <a:p>
            <a:pPr>
              <a:lnSpc>
                <a:spcPct val="90000"/>
              </a:lnSpc>
            </a:pPr>
            <a:r>
              <a:rPr lang="en-US" sz="2000" dirty="0">
                <a:solidFill>
                  <a:schemeClr val="bg1"/>
                </a:solidFill>
              </a:rPr>
              <a:t>High pressure at the center cause a shock to moves out in a circle. High resolution is needed only at and near the shock</a:t>
            </a:r>
          </a:p>
        </p:txBody>
      </p:sp>
      <p:sp>
        <p:nvSpPr>
          <p:cNvPr id="6" name="Content Placeholder 2">
            <a:extLst>
              <a:ext uri="{FF2B5EF4-FFF2-40B4-BE49-F238E27FC236}">
                <a16:creationId xmlns:a16="http://schemas.microsoft.com/office/drawing/2014/main" id="{DF01B2E5-4098-B6B1-3360-034A76C375FA}"/>
              </a:ext>
            </a:extLst>
          </p:cNvPr>
          <p:cNvSpPr>
            <a:spLocks noGrp="1"/>
          </p:cNvSpPr>
          <p:nvPr>
            <p:ph idx="1"/>
          </p:nvPr>
        </p:nvSpPr>
        <p:spPr>
          <a:xfrm>
            <a:off x="6467743" y="1123343"/>
            <a:ext cx="4985173" cy="4611314"/>
          </a:xfrm>
        </p:spPr>
        <p:txBody>
          <a:bodyPr/>
          <a:lstStyle/>
          <a:p>
            <a:pPr marL="0" indent="0" algn="ctr">
              <a:buNone/>
            </a:pPr>
            <a:r>
              <a:rPr lang="en-US" b="1" dirty="0"/>
              <a:t>Requirements </a:t>
            </a:r>
          </a:p>
          <a:p>
            <a:r>
              <a:rPr lang="en-US" dirty="0"/>
              <a:t>Adaptive mesh refinement</a:t>
            </a:r>
          </a:p>
          <a:p>
            <a:pPr lvl="1"/>
            <a:r>
              <a:rPr lang="en-US" dirty="0"/>
              <a:t>Easiest with finite volume methods</a:t>
            </a:r>
          </a:p>
          <a:p>
            <a:r>
              <a:rPr lang="en-US" dirty="0"/>
              <a:t>Driver</a:t>
            </a:r>
          </a:p>
          <a:p>
            <a:r>
              <a:rPr lang="en-US" dirty="0"/>
              <a:t>I/O</a:t>
            </a:r>
          </a:p>
          <a:p>
            <a:r>
              <a:rPr lang="en-US" dirty="0"/>
              <a:t>Initial condition</a:t>
            </a:r>
          </a:p>
          <a:p>
            <a:r>
              <a:rPr lang="en-US" dirty="0"/>
              <a:t>Boundary condition</a:t>
            </a:r>
          </a:p>
          <a:p>
            <a:r>
              <a:rPr lang="en-US" dirty="0"/>
              <a:t>Shock Hydrodynamics</a:t>
            </a:r>
          </a:p>
          <a:p>
            <a:r>
              <a:rPr lang="en-US" dirty="0"/>
              <a:t>Ideal gas equation of state</a:t>
            </a:r>
          </a:p>
          <a:p>
            <a:r>
              <a:rPr lang="en-US" dirty="0"/>
              <a:t>Method of verification</a:t>
            </a:r>
          </a:p>
          <a:p>
            <a:pPr lvl="1"/>
            <a:endParaRPr lang="en-US" dirty="0"/>
          </a:p>
          <a:p>
            <a:pPr marL="684212" lvl="2" indent="0">
              <a:buNone/>
            </a:pPr>
            <a:endParaRPr lang="en-US" dirty="0"/>
          </a:p>
          <a:p>
            <a:pPr lvl="1"/>
            <a:endParaRPr lang="en-US" dirty="0"/>
          </a:p>
        </p:txBody>
      </p:sp>
    </p:spTree>
    <p:extLst>
      <p:ext uri="{BB962C8B-B14F-4D97-AF65-F5344CB8AC3E}">
        <p14:creationId xmlns:p14="http://schemas.microsoft.com/office/powerpoint/2010/main" val="3142481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3AE14-E448-7BB2-D527-0B26AA17C5EE}"/>
              </a:ext>
            </a:extLst>
          </p:cNvPr>
          <p:cNvSpPr>
            <a:spLocks noGrp="1"/>
          </p:cNvSpPr>
          <p:nvPr>
            <p:ph type="title"/>
          </p:nvPr>
        </p:nvSpPr>
        <p:spPr/>
        <p:txBody>
          <a:bodyPr/>
          <a:lstStyle/>
          <a:p>
            <a:r>
              <a:rPr lang="en-US" dirty="0"/>
              <a:t>Deeper Dive into Requirements</a:t>
            </a:r>
          </a:p>
        </p:txBody>
      </p:sp>
      <p:sp>
        <p:nvSpPr>
          <p:cNvPr id="3" name="Content Placeholder 2">
            <a:extLst>
              <a:ext uri="{FF2B5EF4-FFF2-40B4-BE49-F238E27FC236}">
                <a16:creationId xmlns:a16="http://schemas.microsoft.com/office/drawing/2014/main" id="{7234CC62-0743-7AB7-1EC0-AD6705540627}"/>
              </a:ext>
            </a:extLst>
          </p:cNvPr>
          <p:cNvSpPr>
            <a:spLocks noGrp="1"/>
          </p:cNvSpPr>
          <p:nvPr>
            <p:ph idx="1"/>
          </p:nvPr>
        </p:nvSpPr>
        <p:spPr>
          <a:xfrm>
            <a:off x="450592" y="1229359"/>
            <a:ext cx="10273852" cy="5137573"/>
          </a:xfrm>
        </p:spPr>
        <p:txBody>
          <a:bodyPr/>
          <a:lstStyle/>
          <a:p>
            <a:r>
              <a:rPr lang="en-US" dirty="0"/>
              <a:t>Adaptive mesh refinement =&gt; divide domain into blocks</a:t>
            </a:r>
          </a:p>
          <a:p>
            <a:pPr lvl="1"/>
            <a:r>
              <a:rPr lang="en-US" dirty="0"/>
              <a:t>Blocks need halos to be filled with values from neighbors or boundary conditions</a:t>
            </a:r>
          </a:p>
          <a:p>
            <a:pPr lvl="2"/>
            <a:r>
              <a:rPr lang="en-US" dirty="0"/>
              <a:t>At fine-coarse boundaries there is interpolation and restriction</a:t>
            </a:r>
          </a:p>
          <a:p>
            <a:pPr lvl="1"/>
            <a:r>
              <a:rPr lang="en-US" dirty="0"/>
              <a:t>Blocks are dynamic, go in and out of existence</a:t>
            </a:r>
          </a:p>
          <a:p>
            <a:pPr lvl="1"/>
            <a:r>
              <a:rPr lang="en-US" dirty="0"/>
              <a:t>Conservation needs reconciliation at fine-coarse boundaries</a:t>
            </a:r>
          </a:p>
          <a:p>
            <a:r>
              <a:rPr lang="en-US" dirty="0"/>
              <a:t>Shock hydrodynamics</a:t>
            </a:r>
          </a:p>
          <a:p>
            <a:pPr lvl="1"/>
            <a:r>
              <a:rPr lang="en-US" dirty="0"/>
              <a:t>Solver for Euler’s equations at discontinuities</a:t>
            </a:r>
          </a:p>
          <a:p>
            <a:pPr lvl="1"/>
            <a:r>
              <a:rPr lang="en-US" dirty="0"/>
              <a:t>EOS provides closure</a:t>
            </a:r>
          </a:p>
          <a:p>
            <a:pPr lvl="1"/>
            <a:r>
              <a:rPr lang="en-US" dirty="0"/>
              <a:t>Riemann solver</a:t>
            </a:r>
          </a:p>
          <a:p>
            <a:pPr lvl="1"/>
            <a:r>
              <a:rPr lang="en-US" dirty="0"/>
              <a:t>Halo cells are fine-coarse boundaries need EOS after interpolation</a:t>
            </a:r>
          </a:p>
          <a:p>
            <a:r>
              <a:rPr lang="en-US" dirty="0"/>
              <a:t>Method of verification</a:t>
            </a:r>
          </a:p>
          <a:p>
            <a:pPr lvl="1"/>
            <a:r>
              <a:rPr lang="en-US" dirty="0"/>
              <a:t>An indirect way of checking – shock distance traveled can be computed analytically</a:t>
            </a:r>
          </a:p>
          <a:p>
            <a:endParaRPr lang="en-US" dirty="0"/>
          </a:p>
        </p:txBody>
      </p:sp>
    </p:spTree>
    <p:extLst>
      <p:ext uri="{BB962C8B-B14F-4D97-AF65-F5344CB8AC3E}">
        <p14:creationId xmlns:p14="http://schemas.microsoft.com/office/powerpoint/2010/main" val="364874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C7C93-979B-EF55-4109-2B0A4F2C2D71}"/>
              </a:ext>
            </a:extLst>
          </p:cNvPr>
          <p:cNvSpPr>
            <a:spLocks noGrp="1"/>
          </p:cNvSpPr>
          <p:nvPr>
            <p:ph type="title"/>
          </p:nvPr>
        </p:nvSpPr>
        <p:spPr/>
        <p:txBody>
          <a:bodyPr/>
          <a:lstStyle/>
          <a:p>
            <a:r>
              <a:rPr lang="en-US" dirty="0"/>
              <a:t>Components</a:t>
            </a:r>
          </a:p>
        </p:txBody>
      </p:sp>
      <p:sp>
        <p:nvSpPr>
          <p:cNvPr id="3" name="Content Placeholder 2">
            <a:extLst>
              <a:ext uri="{FF2B5EF4-FFF2-40B4-BE49-F238E27FC236}">
                <a16:creationId xmlns:a16="http://schemas.microsoft.com/office/drawing/2014/main" id="{C8AA873F-398D-29B2-A7D6-B628F8F14EEC}"/>
              </a:ext>
            </a:extLst>
          </p:cNvPr>
          <p:cNvSpPr>
            <a:spLocks noGrp="1"/>
          </p:cNvSpPr>
          <p:nvPr>
            <p:ph idx="1"/>
          </p:nvPr>
        </p:nvSpPr>
        <p:spPr>
          <a:xfrm>
            <a:off x="5848794" y="417223"/>
            <a:ext cx="5686237" cy="4736045"/>
          </a:xfrm>
        </p:spPr>
        <p:txBody>
          <a:bodyPr/>
          <a:lstStyle/>
          <a:p>
            <a:pPr marL="0" indent="0">
              <a:buNone/>
            </a:pPr>
            <a:r>
              <a:rPr lang="en-US" b="1" dirty="0"/>
              <a:t>Deeper Dive into some Components</a:t>
            </a:r>
          </a:p>
          <a:p>
            <a:r>
              <a:rPr lang="en-US" dirty="0"/>
              <a:t>Driver</a:t>
            </a:r>
          </a:p>
          <a:p>
            <a:pPr lvl="1"/>
            <a:r>
              <a:rPr lang="en-US" dirty="0"/>
              <a:t>Iterate over blocks</a:t>
            </a:r>
          </a:p>
          <a:p>
            <a:pPr lvl="1"/>
            <a:r>
              <a:rPr lang="en-US" dirty="0"/>
              <a:t>Implement connectivity</a:t>
            </a:r>
          </a:p>
          <a:p>
            <a:r>
              <a:rPr lang="en-US" dirty="0"/>
              <a:t>Mesh </a:t>
            </a:r>
          </a:p>
          <a:p>
            <a:pPr lvl="1"/>
            <a:r>
              <a:rPr lang="en-US" dirty="0"/>
              <a:t>Data containers</a:t>
            </a:r>
          </a:p>
          <a:p>
            <a:pPr lvl="1"/>
            <a:r>
              <a:rPr lang="en-US" dirty="0"/>
              <a:t>Halo cell fill, including application of boundary conditions</a:t>
            </a:r>
          </a:p>
          <a:p>
            <a:pPr lvl="1"/>
            <a:r>
              <a:rPr lang="en-US" dirty="0"/>
              <a:t>Reconciliation of quantities at fine-coarse block boundaries</a:t>
            </a:r>
          </a:p>
          <a:p>
            <a:pPr lvl="1"/>
            <a:r>
              <a:rPr lang="en-US" dirty="0" err="1"/>
              <a:t>Remesh</a:t>
            </a:r>
            <a:r>
              <a:rPr lang="en-US" dirty="0"/>
              <a:t> when refinement patterns change</a:t>
            </a:r>
          </a:p>
          <a:p>
            <a:r>
              <a:rPr lang="en-US" dirty="0"/>
              <a:t>I/O</a:t>
            </a:r>
          </a:p>
          <a:p>
            <a:pPr lvl="1"/>
            <a:r>
              <a:rPr lang="en-US" dirty="0"/>
              <a:t>Getting runtime parameters and possibly initial conditions</a:t>
            </a:r>
          </a:p>
          <a:p>
            <a:pPr lvl="1"/>
            <a:r>
              <a:rPr lang="en-US" dirty="0"/>
              <a:t>Writing checkpoint and analysis data</a:t>
            </a:r>
          </a:p>
        </p:txBody>
      </p:sp>
      <p:sp>
        <p:nvSpPr>
          <p:cNvPr id="4" name="Content Placeholder 2">
            <a:extLst>
              <a:ext uri="{FF2B5EF4-FFF2-40B4-BE49-F238E27FC236}">
                <a16:creationId xmlns:a16="http://schemas.microsoft.com/office/drawing/2014/main" id="{C2745C9D-C83C-9672-418A-997D74409054}"/>
              </a:ext>
            </a:extLst>
          </p:cNvPr>
          <p:cNvSpPr txBox="1">
            <a:spLocks/>
          </p:cNvSpPr>
          <p:nvPr/>
        </p:nvSpPr>
        <p:spPr bwMode="auto">
          <a:xfrm>
            <a:off x="450592" y="1123343"/>
            <a:ext cx="4985173" cy="46113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Wingdings" pitchFamily="2" charset="2"/>
              <a:buNone/>
            </a:pPr>
            <a:r>
              <a:rPr lang="en-US" b="1" dirty="0"/>
              <a:t>Binned Components</a:t>
            </a:r>
          </a:p>
          <a:p>
            <a:r>
              <a:rPr lang="en-US" dirty="0"/>
              <a:t>Unchanging or slow changing infrastructure</a:t>
            </a:r>
          </a:p>
          <a:p>
            <a:pPr lvl="1"/>
            <a:r>
              <a:rPr lang="en-US" dirty="0"/>
              <a:t>Mesh</a:t>
            </a:r>
          </a:p>
          <a:p>
            <a:pPr lvl="1"/>
            <a:r>
              <a:rPr lang="en-US" dirty="0"/>
              <a:t>I/O</a:t>
            </a:r>
          </a:p>
          <a:p>
            <a:pPr lvl="1"/>
            <a:r>
              <a:rPr lang="en-US" dirty="0"/>
              <a:t>Driver</a:t>
            </a:r>
          </a:p>
          <a:p>
            <a:pPr lvl="1"/>
            <a:r>
              <a:rPr lang="en-US" dirty="0"/>
              <a:t>Comparison utility</a:t>
            </a:r>
          </a:p>
          <a:p>
            <a:r>
              <a:rPr lang="en-US" dirty="0"/>
              <a:t>Components evolving with research – physics solvers</a:t>
            </a:r>
          </a:p>
          <a:p>
            <a:pPr lvl="1"/>
            <a:r>
              <a:rPr lang="en-US" dirty="0"/>
              <a:t>Initial and boundary conditions</a:t>
            </a:r>
          </a:p>
          <a:p>
            <a:pPr lvl="1"/>
            <a:r>
              <a:rPr lang="en-US" dirty="0"/>
              <a:t>Hydrodynamics</a:t>
            </a:r>
          </a:p>
          <a:p>
            <a:pPr lvl="1"/>
            <a:r>
              <a:rPr lang="en-US" dirty="0"/>
              <a:t>EOS</a:t>
            </a:r>
          </a:p>
          <a:p>
            <a:pPr lvl="1"/>
            <a:endParaRPr lang="en-US" dirty="0"/>
          </a:p>
        </p:txBody>
      </p:sp>
    </p:spTree>
    <p:extLst>
      <p:ext uri="{BB962C8B-B14F-4D97-AF65-F5344CB8AC3E}">
        <p14:creationId xmlns:p14="http://schemas.microsoft.com/office/powerpoint/2010/main" val="31219964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spTree>
    <p:extLst>
      <p:ext uri="{BB962C8B-B14F-4D97-AF65-F5344CB8AC3E}">
        <p14:creationId xmlns:p14="http://schemas.microsoft.com/office/powerpoint/2010/main" val="1537429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389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13707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60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2D979-DEC6-FE50-5CA2-2211F314A2F0}"/>
              </a:ext>
            </a:extLst>
          </p:cNvPr>
          <p:cNvSpPr>
            <a:spLocks noGrp="1"/>
          </p:cNvSpPr>
          <p:nvPr>
            <p:ph type="title"/>
          </p:nvPr>
        </p:nvSpPr>
        <p:spPr/>
        <p:txBody>
          <a:bodyPr/>
          <a:lstStyle/>
          <a:p>
            <a:r>
              <a:rPr lang="en-US" dirty="0"/>
              <a:t>Connectivity</a:t>
            </a:r>
          </a:p>
        </p:txBody>
      </p:sp>
      <p:sp>
        <p:nvSpPr>
          <p:cNvPr id="5" name="Rectangle 4">
            <a:extLst>
              <a:ext uri="{FF2B5EF4-FFF2-40B4-BE49-F238E27FC236}">
                <a16:creationId xmlns:a16="http://schemas.microsoft.com/office/drawing/2014/main" id="{073C3604-3BE4-3987-2FC0-94A24BFFF76A}"/>
              </a:ext>
            </a:extLst>
          </p:cNvPr>
          <p:cNvSpPr/>
          <p:nvPr/>
        </p:nvSpPr>
        <p:spPr>
          <a:xfrm>
            <a:off x="2036056" y="3156937"/>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a:t>
            </a:r>
          </a:p>
        </p:txBody>
      </p:sp>
      <p:sp>
        <p:nvSpPr>
          <p:cNvPr id="6" name="Rectangle 5">
            <a:extLst>
              <a:ext uri="{FF2B5EF4-FFF2-40B4-BE49-F238E27FC236}">
                <a16:creationId xmlns:a16="http://schemas.microsoft.com/office/drawing/2014/main" id="{D202CB90-005C-1ED7-004A-A3E93C40BC3D}"/>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I/O</a:t>
            </a:r>
          </a:p>
        </p:txBody>
      </p:sp>
      <p:sp>
        <p:nvSpPr>
          <p:cNvPr id="7" name="Rectangle 6">
            <a:extLst>
              <a:ext uri="{FF2B5EF4-FFF2-40B4-BE49-F238E27FC236}">
                <a16:creationId xmlns:a16="http://schemas.microsoft.com/office/drawing/2014/main" id="{3574D13C-0197-39DC-EEDE-C5DB057BE39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BC2EE776-07F1-7626-0470-B8DFF279B207}"/>
              </a:ext>
            </a:extLst>
          </p:cNvPr>
          <p:cNvSpPr/>
          <p:nvPr/>
        </p:nvSpPr>
        <p:spPr>
          <a:xfrm>
            <a:off x="3476359" y="1151182"/>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10" name="Rectangle 9">
            <a:extLst>
              <a:ext uri="{FF2B5EF4-FFF2-40B4-BE49-F238E27FC236}">
                <a16:creationId xmlns:a16="http://schemas.microsoft.com/office/drawing/2014/main" id="{78820EAD-DA36-8931-80F9-2EC57E7E0B98}"/>
              </a:ext>
            </a:extLst>
          </p:cNvPr>
          <p:cNvSpPr/>
          <p:nvPr/>
        </p:nvSpPr>
        <p:spPr>
          <a:xfrm>
            <a:off x="2039768" y="4987994"/>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1" name="Rectangle 10">
            <a:extLst>
              <a:ext uri="{FF2B5EF4-FFF2-40B4-BE49-F238E27FC236}">
                <a16:creationId xmlns:a16="http://schemas.microsoft.com/office/drawing/2014/main" id="{68E9402E-E2BE-60E5-059D-D660163B87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3" name="Straight Arrow Connector 12">
            <a:extLst>
              <a:ext uri="{FF2B5EF4-FFF2-40B4-BE49-F238E27FC236}">
                <a16:creationId xmlns:a16="http://schemas.microsoft.com/office/drawing/2014/main" id="{E9914A73-8A36-E371-E676-19EB304BD59E}"/>
              </a:ext>
            </a:extLst>
          </p:cNvPr>
          <p:cNvCxnSpPr>
            <a:stCxn id="11"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0CBDE67-CC22-1A48-9884-1ADA95EB9BD1}"/>
              </a:ext>
            </a:extLst>
          </p:cNvPr>
          <p:cNvCxnSpPr>
            <a:stCxn id="11"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DF4346B-469D-D298-97DD-C70BD06BABDB}"/>
              </a:ext>
            </a:extLst>
          </p:cNvPr>
          <p:cNvCxnSpPr>
            <a:cxnSpLocks/>
            <a:stCxn id="11" idx="1"/>
            <a:endCxn id="5" idx="3"/>
          </p:cNvCxnSpPr>
          <p:nvPr/>
        </p:nvCxnSpPr>
        <p:spPr>
          <a:xfrm flipH="1" flipV="1">
            <a:off x="3550355" y="3732671"/>
            <a:ext cx="1354667" cy="620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D4491153-3D9E-1ABD-5F37-C120E3C07400}"/>
              </a:ext>
            </a:extLst>
          </p:cNvPr>
          <p:cNvSpPr/>
          <p:nvPr/>
        </p:nvSpPr>
        <p:spPr>
          <a:xfrm>
            <a:off x="7406648" y="4942273"/>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chemeClr val="bg1"/>
                </a:solidFill>
              </a:rPr>
              <a:t>Hydrodyn-amics</a:t>
            </a:r>
            <a:endParaRPr lang="en-US" sz="2000" dirty="0">
              <a:solidFill>
                <a:schemeClr val="bg1"/>
              </a:solidFill>
            </a:endParaRPr>
          </a:p>
        </p:txBody>
      </p:sp>
      <p:sp>
        <p:nvSpPr>
          <p:cNvPr id="21" name="Rectangle 20">
            <a:extLst>
              <a:ext uri="{FF2B5EF4-FFF2-40B4-BE49-F238E27FC236}">
                <a16:creationId xmlns:a16="http://schemas.microsoft.com/office/drawing/2014/main" id="{5815E1CA-2134-6506-0621-B2F4FD25E1B7}"/>
              </a:ext>
            </a:extLst>
          </p:cNvPr>
          <p:cNvSpPr/>
          <p:nvPr/>
        </p:nvSpPr>
        <p:spPr>
          <a:xfrm>
            <a:off x="4917696" y="5555822"/>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EOS</a:t>
            </a:r>
          </a:p>
        </p:txBody>
      </p:sp>
      <p:cxnSp>
        <p:nvCxnSpPr>
          <p:cNvPr id="26" name="Straight Arrow Connector 25">
            <a:extLst>
              <a:ext uri="{FF2B5EF4-FFF2-40B4-BE49-F238E27FC236}">
                <a16:creationId xmlns:a16="http://schemas.microsoft.com/office/drawing/2014/main" id="{D4F35691-1CB9-CD71-9F3A-73F32CF1C0ED}"/>
              </a:ext>
            </a:extLst>
          </p:cNvPr>
          <p:cNvCxnSpPr>
            <a:cxnSpLocks/>
            <a:stCxn id="11" idx="0"/>
            <a:endCxn id="8" idx="2"/>
          </p:cNvCxnSpPr>
          <p:nvPr/>
        </p:nvCxnSpPr>
        <p:spPr>
          <a:xfrm flipH="1" flipV="1">
            <a:off x="4227688" y="2302649"/>
            <a:ext cx="1434484" cy="860496"/>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0E094FF-5ED2-613B-C2E6-653BDBF1BBC0}"/>
              </a:ext>
            </a:extLst>
          </p:cNvPr>
          <p:cNvCxnSpPr>
            <a:cxnSpLocks/>
            <a:endCxn id="5" idx="0"/>
          </p:cNvCxnSpPr>
          <p:nvPr/>
        </p:nvCxnSpPr>
        <p:spPr>
          <a:xfrm flipH="1">
            <a:off x="2793206" y="1739332"/>
            <a:ext cx="683153" cy="141760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7D8EADD-73F0-D41F-E6F8-30D812A0FB5B}"/>
              </a:ext>
            </a:extLst>
          </p:cNvPr>
          <p:cNvCxnSpPr>
            <a:cxnSpLocks/>
            <a:stCxn id="11" idx="2"/>
            <a:endCxn id="20" idx="0"/>
          </p:cNvCxnSpPr>
          <p:nvPr/>
        </p:nvCxnSpPr>
        <p:spPr>
          <a:xfrm>
            <a:off x="5662172" y="4314612"/>
            <a:ext cx="2501626" cy="62766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4CEBADD-8915-C2CF-D57A-CF4E74A1ADA9}"/>
              </a:ext>
            </a:extLst>
          </p:cNvPr>
          <p:cNvCxnSpPr>
            <a:cxnSpLocks/>
            <a:stCxn id="5" idx="2"/>
            <a:endCxn id="10" idx="0"/>
          </p:cNvCxnSpPr>
          <p:nvPr/>
        </p:nvCxnSpPr>
        <p:spPr>
          <a:xfrm>
            <a:off x="2793206" y="4308404"/>
            <a:ext cx="3712" cy="67959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776E6BA-1976-AFDF-65EA-F93DD21FC5B0}"/>
              </a:ext>
            </a:extLst>
          </p:cNvPr>
          <p:cNvCxnSpPr>
            <a:cxnSpLocks/>
            <a:stCxn id="20" idx="1"/>
            <a:endCxn id="21" idx="3"/>
          </p:cNvCxnSpPr>
          <p:nvPr/>
        </p:nvCxnSpPr>
        <p:spPr>
          <a:xfrm flipH="1">
            <a:off x="6431995" y="5518007"/>
            <a:ext cx="974653" cy="613549"/>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8A5C21F6-A544-F80D-CA8C-02C34DA8BF3D}"/>
              </a:ext>
            </a:extLst>
          </p:cNvPr>
          <p:cNvCxnSpPr>
            <a:cxnSpLocks/>
            <a:endCxn id="21" idx="1"/>
          </p:cNvCxnSpPr>
          <p:nvPr/>
        </p:nvCxnSpPr>
        <p:spPr>
          <a:xfrm>
            <a:off x="3550355" y="4306708"/>
            <a:ext cx="1367341" cy="182484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318B9C8-BD4E-1090-2F25-2C5ACA1E988E}"/>
              </a:ext>
            </a:extLst>
          </p:cNvPr>
          <p:cNvCxnSpPr>
            <a:cxnSpLocks/>
            <a:stCxn id="20" idx="1"/>
          </p:cNvCxnSpPr>
          <p:nvPr/>
        </p:nvCxnSpPr>
        <p:spPr>
          <a:xfrm flipH="1" flipV="1">
            <a:off x="3544533" y="3696263"/>
            <a:ext cx="3862115" cy="182174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85469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1708778" y="1762304"/>
            <a:ext cx="3709959" cy="4017451"/>
            <a:chOff x="-314717" y="643786"/>
            <a:chExt cx="4946614" cy="5356602"/>
          </a:xfrm>
        </p:grpSpPr>
        <p:sp>
          <p:nvSpPr>
            <p:cNvPr id="4" name="TextBox 3"/>
            <p:cNvSpPr txBox="1"/>
            <p:nvPr/>
          </p:nvSpPr>
          <p:spPr>
            <a:xfrm>
              <a:off x="1082915" y="643786"/>
              <a:ext cx="2161276"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Requirements</a:t>
              </a:r>
            </a:p>
          </p:txBody>
        </p:sp>
        <p:sp>
          <p:nvSpPr>
            <p:cNvPr id="8" name="TextBox 7"/>
            <p:cNvSpPr txBox="1"/>
            <p:nvPr/>
          </p:nvSpPr>
          <p:spPr>
            <a:xfrm>
              <a:off x="-314717" y="1661953"/>
              <a:ext cx="4946614" cy="492443"/>
            </a:xfrm>
            <a:prstGeom prst="rect">
              <a:avLst/>
            </a:prstGeom>
            <a:solidFill>
              <a:srgbClr val="DF6474"/>
            </a:solidFill>
            <a:ln>
              <a:solidFill>
                <a:schemeClr val="tx1"/>
              </a:solidFill>
            </a:ln>
          </p:spPr>
          <p:txBody>
            <a:bodyPr wrap="square" rtlCol="0">
              <a:spAutoFit/>
            </a:bodyPr>
            <a:lstStyle/>
            <a:p>
              <a:r>
                <a:rPr lang="en-US" dirty="0"/>
                <a:t>Software Architecture API  Design</a:t>
              </a:r>
            </a:p>
          </p:txBody>
        </p:sp>
        <p:sp>
          <p:nvSpPr>
            <p:cNvPr id="10" name="TextBox 9"/>
            <p:cNvSpPr txBox="1"/>
            <p:nvPr/>
          </p:nvSpPr>
          <p:spPr>
            <a:xfrm>
              <a:off x="1317335" y="2878282"/>
              <a:ext cx="1682512"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Implement</a:t>
              </a:r>
            </a:p>
          </p:txBody>
        </p:sp>
        <p:sp>
          <p:nvSpPr>
            <p:cNvPr id="11" name="TextBox 10"/>
            <p:cNvSpPr txBox="1"/>
            <p:nvPr/>
          </p:nvSpPr>
          <p:spPr>
            <a:xfrm>
              <a:off x="1753309" y="3705933"/>
              <a:ext cx="810564" cy="492443"/>
            </a:xfrm>
            <a:prstGeom prst="rect">
              <a:avLst/>
            </a:prstGeom>
            <a:solidFill>
              <a:srgbClr val="DF6474"/>
            </a:solidFill>
            <a:ln>
              <a:solidFill>
                <a:schemeClr val="tx1"/>
              </a:solidFill>
            </a:ln>
          </p:spPr>
          <p:txBody>
            <a:bodyPr wrap="none" rtlCol="0">
              <a:spAutoFit/>
            </a:bodyPr>
            <a:lstStyle/>
            <a:p>
              <a:r>
                <a:rPr lang="en-US" dirty="0"/>
                <a:t>Test</a:t>
              </a:r>
            </a:p>
          </p:txBody>
        </p:sp>
        <p:sp>
          <p:nvSpPr>
            <p:cNvPr id="12" name="TextBox 11"/>
            <p:cNvSpPr txBox="1"/>
            <p:nvPr/>
          </p:nvSpPr>
          <p:spPr>
            <a:xfrm>
              <a:off x="1469618" y="4687727"/>
              <a:ext cx="1408934" cy="492443"/>
            </a:xfrm>
            <a:prstGeom prst="rect">
              <a:avLst/>
            </a:prstGeom>
            <a:solidFill>
              <a:schemeClr val="accent1">
                <a:lumMod val="20000"/>
                <a:lumOff val="80000"/>
              </a:schemeClr>
            </a:solidFill>
            <a:ln>
              <a:solidFill>
                <a:schemeClr val="tx1"/>
              </a:solidFill>
            </a:ln>
          </p:spPr>
          <p:txBody>
            <a:bodyPr wrap="none" rtlCol="0">
              <a:spAutoFit/>
            </a:bodyPr>
            <a:lstStyle/>
            <a:p>
              <a:r>
                <a:rPr lang="en-US" dirty="0"/>
                <a:t>Maintain</a:t>
              </a:r>
            </a:p>
          </p:txBody>
        </p:sp>
        <p:sp>
          <p:nvSpPr>
            <p:cNvPr id="13" name="TextBox 12"/>
            <p:cNvSpPr txBox="1"/>
            <p:nvPr/>
          </p:nvSpPr>
          <p:spPr>
            <a:xfrm>
              <a:off x="1435421" y="5507945"/>
              <a:ext cx="1477328" cy="492443"/>
            </a:xfrm>
            <a:prstGeom prst="rect">
              <a:avLst/>
            </a:prstGeom>
            <a:solidFill>
              <a:srgbClr val="DF6474"/>
            </a:solidFill>
            <a:ln>
              <a:solidFill>
                <a:schemeClr val="tx1"/>
              </a:solidFill>
            </a:ln>
          </p:spPr>
          <p:txBody>
            <a:bodyPr wrap="none" rtlCol="0">
              <a:spAutoFit/>
            </a:bodyPr>
            <a:lstStyle/>
            <a:p>
              <a:r>
                <a:rPr lang="en-US" dirty="0"/>
                <a:t>Augment</a:t>
              </a:r>
            </a:p>
          </p:txBody>
        </p:sp>
        <p:cxnSp>
          <p:nvCxnSpPr>
            <p:cNvPr id="21" name="Straight Arrow Connector 20"/>
            <p:cNvCxnSpPr>
              <a:cxnSpLocks/>
              <a:stCxn id="4" idx="2"/>
              <a:endCxn id="8" idx="0"/>
            </p:cNvCxnSpPr>
            <p:nvPr/>
          </p:nvCxnSpPr>
          <p:spPr>
            <a:xfrm flipH="1">
              <a:off x="2158591" y="1136229"/>
              <a:ext cx="4963" cy="525724"/>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cxnSpLocks/>
              <a:stCxn id="8" idx="2"/>
              <a:endCxn id="10" idx="0"/>
            </p:cNvCxnSpPr>
            <p:nvPr/>
          </p:nvCxnSpPr>
          <p:spPr>
            <a:xfrm>
              <a:off x="2158591" y="2154396"/>
              <a:ext cx="1" cy="72388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cxnSpLocks/>
              <a:stCxn id="10" idx="2"/>
              <a:endCxn id="11" idx="0"/>
            </p:cNvCxnSpPr>
            <p:nvPr/>
          </p:nvCxnSpPr>
          <p:spPr>
            <a:xfrm>
              <a:off x="2158591" y="3370725"/>
              <a:ext cx="0" cy="33520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cxnSpLocks/>
              <a:stCxn id="11" idx="2"/>
              <a:endCxn id="12" idx="0"/>
            </p:cNvCxnSpPr>
            <p:nvPr/>
          </p:nvCxnSpPr>
          <p:spPr>
            <a:xfrm>
              <a:off x="2158591" y="4198376"/>
              <a:ext cx="15493" cy="48935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cxnSpLocks/>
              <a:stCxn id="12" idx="2"/>
              <a:endCxn id="13" idx="0"/>
            </p:cNvCxnSpPr>
            <p:nvPr/>
          </p:nvCxnSpPr>
          <p:spPr>
            <a:xfrm>
              <a:off x="2174085" y="5180169"/>
              <a:ext cx="0" cy="327776"/>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310296" y="1774641"/>
            <a:ext cx="2020861" cy="4019171"/>
            <a:chOff x="5164498" y="592290"/>
            <a:chExt cx="1460230" cy="5021045"/>
          </a:xfrm>
        </p:grpSpPr>
        <p:sp>
          <p:nvSpPr>
            <p:cNvPr id="14" name="TextBox 13"/>
            <p:cNvSpPr txBox="1"/>
            <p:nvPr/>
          </p:nvSpPr>
          <p:spPr>
            <a:xfrm>
              <a:off x="5361852" y="592290"/>
              <a:ext cx="1084058"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Model</a:t>
              </a:r>
            </a:p>
          </p:txBody>
        </p:sp>
        <p:sp>
          <p:nvSpPr>
            <p:cNvPr id="15" name="TextBox 14"/>
            <p:cNvSpPr txBox="1"/>
            <p:nvPr/>
          </p:nvSpPr>
          <p:spPr>
            <a:xfrm>
              <a:off x="5532838" y="1524766"/>
              <a:ext cx="742084" cy="492443"/>
            </a:xfrm>
            <a:prstGeom prst="rect">
              <a:avLst/>
            </a:prstGeom>
            <a:solidFill>
              <a:srgbClr val="DF6474"/>
            </a:solidFill>
            <a:ln>
              <a:solidFill>
                <a:schemeClr val="tx1"/>
              </a:solidFill>
            </a:ln>
          </p:spPr>
          <p:txBody>
            <a:bodyPr wrap="none" rtlCol="0">
              <a:spAutoFit/>
            </a:bodyPr>
            <a:lstStyle/>
            <a:p>
              <a:r>
                <a:rPr lang="en-US" dirty="0"/>
                <a:t>API</a:t>
              </a:r>
            </a:p>
          </p:txBody>
        </p:sp>
        <p:sp>
          <p:nvSpPr>
            <p:cNvPr id="16" name="TextBox 15"/>
            <p:cNvSpPr txBox="1"/>
            <p:nvPr/>
          </p:nvSpPr>
          <p:spPr>
            <a:xfrm>
              <a:off x="5210370" y="2666866"/>
              <a:ext cx="1374735" cy="861775"/>
            </a:xfrm>
            <a:prstGeom prst="rect">
              <a:avLst/>
            </a:prstGeom>
            <a:solidFill>
              <a:schemeClr val="accent3">
                <a:lumMod val="20000"/>
                <a:lumOff val="80000"/>
              </a:schemeClr>
            </a:solidFill>
            <a:ln>
              <a:solidFill>
                <a:schemeClr val="tx1"/>
              </a:solidFill>
            </a:ln>
          </p:spPr>
          <p:txBody>
            <a:bodyPr wrap="none" rtlCol="0">
              <a:spAutoFit/>
            </a:bodyPr>
            <a:lstStyle/>
            <a:p>
              <a:r>
                <a:rPr lang="en-US" dirty="0"/>
                <a:t>Design</a:t>
              </a:r>
            </a:p>
            <a:p>
              <a:r>
                <a:rPr lang="en-US" dirty="0"/>
                <a:t>Develop</a:t>
              </a:r>
            </a:p>
          </p:txBody>
        </p:sp>
        <p:sp>
          <p:nvSpPr>
            <p:cNvPr id="18" name="TextBox 17"/>
            <p:cNvSpPr txBox="1"/>
            <p:nvPr/>
          </p:nvSpPr>
          <p:spPr>
            <a:xfrm>
              <a:off x="5225813" y="3935140"/>
              <a:ext cx="1334811" cy="492443"/>
            </a:xfrm>
            <a:prstGeom prst="rect">
              <a:avLst/>
            </a:prstGeom>
            <a:solidFill>
              <a:schemeClr val="accent3">
                <a:lumMod val="20000"/>
                <a:lumOff val="80000"/>
              </a:schemeClr>
            </a:solidFill>
            <a:ln>
              <a:solidFill>
                <a:schemeClr val="tx1"/>
              </a:solidFill>
            </a:ln>
          </p:spPr>
          <p:txBody>
            <a:bodyPr wrap="none" rtlCol="0">
              <a:spAutoFit/>
            </a:bodyPr>
            <a:lstStyle/>
            <a:p>
              <a:r>
                <a:rPr lang="en-US" dirty="0"/>
                <a:t>Validate</a:t>
              </a:r>
            </a:p>
          </p:txBody>
        </p:sp>
        <p:sp>
          <p:nvSpPr>
            <p:cNvPr id="19" name="TextBox 18"/>
            <p:cNvSpPr txBox="1"/>
            <p:nvPr/>
          </p:nvSpPr>
          <p:spPr>
            <a:xfrm>
              <a:off x="5164498" y="5120893"/>
              <a:ext cx="1460230" cy="492442"/>
            </a:xfrm>
            <a:prstGeom prst="rect">
              <a:avLst/>
            </a:prstGeom>
            <a:solidFill>
              <a:srgbClr val="DF6474"/>
            </a:solidFill>
            <a:ln>
              <a:solidFill>
                <a:schemeClr val="tx1"/>
              </a:solidFill>
            </a:ln>
          </p:spPr>
          <p:txBody>
            <a:bodyPr wrap="none" rtlCol="0">
              <a:spAutoFit/>
            </a:bodyPr>
            <a:lstStyle/>
            <a:p>
              <a:r>
                <a:rPr lang="en-US" dirty="0"/>
                <a:t>Integrate</a:t>
              </a:r>
            </a:p>
          </p:txBody>
        </p:sp>
        <p:cxnSp>
          <p:nvCxnSpPr>
            <p:cNvPr id="33" name="Straight Arrow Connector 32"/>
            <p:cNvCxnSpPr>
              <a:cxnSpLocks/>
              <a:stCxn id="14" idx="2"/>
              <a:endCxn id="15" idx="0"/>
            </p:cNvCxnSpPr>
            <p:nvPr/>
          </p:nvCxnSpPr>
          <p:spPr>
            <a:xfrm flipH="1">
              <a:off x="5903880" y="1084732"/>
              <a:ext cx="1" cy="44003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cxnSpLocks/>
              <a:stCxn id="15" idx="2"/>
              <a:endCxn id="16" idx="0"/>
            </p:cNvCxnSpPr>
            <p:nvPr/>
          </p:nvCxnSpPr>
          <p:spPr>
            <a:xfrm flipH="1">
              <a:off x="5897738" y="2017209"/>
              <a:ext cx="6143" cy="649657"/>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cxnSpLocks/>
              <a:stCxn id="16" idx="2"/>
              <a:endCxn id="18" idx="0"/>
            </p:cNvCxnSpPr>
            <p:nvPr/>
          </p:nvCxnSpPr>
          <p:spPr>
            <a:xfrm flipH="1">
              <a:off x="5893218" y="3528641"/>
              <a:ext cx="4520" cy="40649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a:cxnSpLocks/>
              <a:stCxn id="18" idx="2"/>
              <a:endCxn id="19" idx="0"/>
            </p:cNvCxnSpPr>
            <p:nvPr/>
          </p:nvCxnSpPr>
          <p:spPr>
            <a:xfrm>
              <a:off x="5893219" y="4427583"/>
              <a:ext cx="1395" cy="69330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68" name="Elbow Connector 67"/>
          <p:cNvCxnSpPr>
            <a:cxnSpLocks/>
            <a:stCxn id="13" idx="1"/>
            <a:endCxn id="8" idx="1"/>
          </p:cNvCxnSpPr>
          <p:nvPr/>
        </p:nvCxnSpPr>
        <p:spPr>
          <a:xfrm rot="10800000">
            <a:off x="1708779" y="2710595"/>
            <a:ext cx="1312603" cy="2884494"/>
          </a:xfrm>
          <a:prstGeom prst="bentConnector3">
            <a:avLst>
              <a:gd name="adj1" fmla="val 117416"/>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70" name="Elbow Connector 69"/>
          <p:cNvCxnSpPr>
            <a:cxnSpLocks/>
            <a:stCxn id="18" idx="3"/>
            <a:endCxn id="16" idx="3"/>
          </p:cNvCxnSpPr>
          <p:nvPr/>
        </p:nvCxnSpPr>
        <p:spPr>
          <a:xfrm flipV="1">
            <a:off x="7242441" y="3780178"/>
            <a:ext cx="33881" cy="867390"/>
          </a:xfrm>
          <a:prstGeom prst="bentConnector3">
            <a:avLst>
              <a:gd name="adj1" fmla="val 774714"/>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2976016" y="1122844"/>
            <a:ext cx="1544012" cy="369332"/>
          </a:xfrm>
          <a:prstGeom prst="rect">
            <a:avLst/>
          </a:prstGeom>
          <a:noFill/>
        </p:spPr>
        <p:txBody>
          <a:bodyPr wrap="none" rtlCol="0">
            <a:spAutoFit/>
          </a:bodyPr>
          <a:lstStyle/>
          <a:p>
            <a:r>
              <a:rPr lang="en-US" dirty="0"/>
              <a:t>Infrastructure</a:t>
            </a:r>
          </a:p>
        </p:txBody>
      </p:sp>
      <p:sp>
        <p:nvSpPr>
          <p:cNvPr id="75" name="TextBox 74"/>
          <p:cNvSpPr txBox="1"/>
          <p:nvPr/>
        </p:nvSpPr>
        <p:spPr>
          <a:xfrm>
            <a:off x="5310296" y="1138269"/>
            <a:ext cx="1377300" cy="369332"/>
          </a:xfrm>
          <a:prstGeom prst="rect">
            <a:avLst/>
          </a:prstGeom>
          <a:noFill/>
        </p:spPr>
        <p:txBody>
          <a:bodyPr wrap="none" rtlCol="0">
            <a:spAutoFit/>
          </a:bodyPr>
          <a:lstStyle/>
          <a:p>
            <a:r>
              <a:rPr lang="en-US" dirty="0"/>
              <a:t>Capabilities</a:t>
            </a:r>
          </a:p>
        </p:txBody>
      </p:sp>
      <p:cxnSp>
        <p:nvCxnSpPr>
          <p:cNvPr id="77" name="Elbow Connector 76"/>
          <p:cNvCxnSpPr>
            <a:cxnSpLocks/>
            <a:stCxn id="19" idx="1"/>
            <a:endCxn id="13" idx="3"/>
          </p:cNvCxnSpPr>
          <p:nvPr/>
        </p:nvCxnSpPr>
        <p:spPr>
          <a:xfrm rot="10800000">
            <a:off x="4129378" y="5595089"/>
            <a:ext cx="1180919" cy="163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1" name="Elbow Connector 80"/>
          <p:cNvCxnSpPr>
            <a:cxnSpLocks/>
            <a:stCxn id="8" idx="3"/>
            <a:endCxn id="15" idx="1"/>
          </p:cNvCxnSpPr>
          <p:nvPr/>
        </p:nvCxnSpPr>
        <p:spPr>
          <a:xfrm>
            <a:off x="5418737" y="2710595"/>
            <a:ext cx="401317" cy="7552"/>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4" name="Elbow Connector 83"/>
          <p:cNvCxnSpPr>
            <a:cxnSpLocks/>
            <a:stCxn id="11" idx="1"/>
            <a:endCxn id="4" idx="1"/>
          </p:cNvCxnSpPr>
          <p:nvPr/>
        </p:nvCxnSpPr>
        <p:spPr>
          <a:xfrm rot="10800000">
            <a:off x="2757003" y="1946970"/>
            <a:ext cx="502795" cy="2296610"/>
          </a:xfrm>
          <a:prstGeom prst="bentConnector3">
            <a:avLst>
              <a:gd name="adj1" fmla="val 35186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 name="Elbow Connector 2"/>
          <p:cNvCxnSpPr>
            <a:cxnSpLocks/>
            <a:stCxn id="19" idx="1"/>
            <a:endCxn id="11" idx="3"/>
          </p:cNvCxnSpPr>
          <p:nvPr/>
        </p:nvCxnSpPr>
        <p:spPr>
          <a:xfrm rot="10800000">
            <a:off x="3867720" y="4243581"/>
            <a:ext cx="1442576" cy="1353141"/>
          </a:xfrm>
          <a:prstGeom prst="bentConnector3">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34" name="Title 1">
            <a:extLst>
              <a:ext uri="{FF2B5EF4-FFF2-40B4-BE49-F238E27FC236}">
                <a16:creationId xmlns:a16="http://schemas.microsoft.com/office/drawing/2014/main" id="{A172EDB7-CE70-8B47-8CF0-8A8FF97B00F5}"/>
              </a:ext>
            </a:extLst>
          </p:cNvPr>
          <p:cNvSpPr>
            <a:spLocks noGrp="1"/>
          </p:cNvSpPr>
          <p:nvPr>
            <p:ph type="title"/>
          </p:nvPr>
        </p:nvSpPr>
        <p:spPr>
          <a:xfrm>
            <a:off x="484042" y="219522"/>
            <a:ext cx="9652508" cy="615799"/>
          </a:xfrm>
        </p:spPr>
        <p:txBody>
          <a:bodyPr/>
          <a:lstStyle/>
          <a:p>
            <a:r>
              <a:rPr lang="en-US" dirty="0"/>
              <a:t>A Design Model for Separation of Concerns</a:t>
            </a:r>
          </a:p>
        </p:txBody>
      </p:sp>
    </p:spTree>
    <p:extLst>
      <p:ext uri="{BB962C8B-B14F-4D97-AF65-F5344CB8AC3E}">
        <p14:creationId xmlns:p14="http://schemas.microsoft.com/office/powerpoint/2010/main" val="1164973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0" name="Rectangle 10"/>
          <p:cNvSpPr>
            <a:spLocks noChangeArrowheads="1"/>
          </p:cNvSpPr>
          <p:nvPr/>
        </p:nvSpPr>
        <p:spPr bwMode="auto">
          <a:xfrm>
            <a:off x="1134300" y="2377899"/>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1134300" y="3587404"/>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2907483" y="1197373"/>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2880626" y="3566208"/>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1150315" y="1193277"/>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2449092" y="1622312"/>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1791696" y="3235372"/>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2880626" y="2192650"/>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1791696" y="2051346"/>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2449092" y="3964670"/>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0603171" cy="617451"/>
          </a:xfrm>
        </p:spPr>
        <p:txBody>
          <a:bodyPr>
            <a:noAutofit/>
          </a:bodyPr>
          <a:lstStyle/>
          <a:p>
            <a:r>
              <a:rPr lang="en-US" dirty="0"/>
              <a:t>Exploring design space – Abstractions</a:t>
            </a:r>
          </a:p>
        </p:txBody>
      </p:sp>
      <p:sp>
        <p:nvSpPr>
          <p:cNvPr id="4" name="TextBox 3">
            <a:extLst>
              <a:ext uri="{FF2B5EF4-FFF2-40B4-BE49-F238E27FC236}">
                <a16:creationId xmlns:a16="http://schemas.microsoft.com/office/drawing/2014/main" id="{38553666-1900-2B75-8B0E-235AF58DE75B}"/>
              </a:ext>
            </a:extLst>
          </p:cNvPr>
          <p:cNvSpPr txBox="1"/>
          <p:nvPr/>
        </p:nvSpPr>
        <p:spPr>
          <a:xfrm>
            <a:off x="4565171" y="2515682"/>
            <a:ext cx="1368580" cy="683264"/>
          </a:xfrm>
          <a:prstGeom prst="rect">
            <a:avLst/>
          </a:prstGeom>
          <a:noFill/>
        </p:spPr>
        <p:txBody>
          <a:bodyPr wrap="none" lIns="118872" tIns="91440" rIns="118872" bIns="91440" rtlCol="0" anchor="ctr" anchorCtr="0">
            <a:spAutoFit/>
          </a:bodyPr>
          <a:lstStyle/>
          <a:p>
            <a:pPr algn="l">
              <a:lnSpc>
                <a:spcPct val="90000"/>
              </a:lnSpc>
            </a:pPr>
            <a:r>
              <a:rPr lang="en-US" dirty="0"/>
              <a:t>base</a:t>
            </a:r>
          </a:p>
          <a:p>
            <a:pPr algn="l">
              <a:lnSpc>
                <a:spcPct val="90000"/>
              </a:lnSpc>
            </a:pPr>
            <a:r>
              <a:rPr lang="en-US" dirty="0"/>
              <a:t>abstraction</a:t>
            </a:r>
          </a:p>
        </p:txBody>
      </p:sp>
      <p:cxnSp>
        <p:nvCxnSpPr>
          <p:cNvPr id="6" name="Straight Arrow Connector 5">
            <a:extLst>
              <a:ext uri="{FF2B5EF4-FFF2-40B4-BE49-F238E27FC236}">
                <a16:creationId xmlns:a16="http://schemas.microsoft.com/office/drawing/2014/main" id="{3ADA2093-38D0-DE4C-ACEF-EC2E4394A465}"/>
              </a:ext>
            </a:extLst>
          </p:cNvPr>
          <p:cNvCxnSpPr>
            <a:stCxn id="4" idx="1"/>
          </p:cNvCxnSpPr>
          <p:nvPr/>
        </p:nvCxnSpPr>
        <p:spPr>
          <a:xfrm flipH="1">
            <a:off x="4279440" y="2857314"/>
            <a:ext cx="285731"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ADD4263B-CCBD-ADC6-2EEE-6691E44E51EC}"/>
              </a:ext>
            </a:extLst>
          </p:cNvPr>
          <p:cNvSpPr>
            <a:spLocks noGrp="1"/>
          </p:cNvSpPr>
          <p:nvPr>
            <p:ph idx="1"/>
          </p:nvPr>
        </p:nvSpPr>
        <p:spPr>
          <a:xfrm>
            <a:off x="6745575" y="850204"/>
            <a:ext cx="4780827" cy="3214633"/>
          </a:xfrm>
        </p:spPr>
        <p:txBody>
          <a:bodyPr>
            <a:normAutofit fontScale="92500" lnSpcReduction="10000"/>
          </a:bodyPr>
          <a:lstStyle/>
          <a:p>
            <a:pPr marL="0" indent="0">
              <a:buNone/>
            </a:pPr>
            <a:r>
              <a:rPr lang="en-US" b="1" dirty="0"/>
              <a:t>Constraints</a:t>
            </a:r>
          </a:p>
          <a:p>
            <a:r>
              <a:rPr lang="en-US" dirty="0"/>
              <a:t>Only infrastructure components have global view</a:t>
            </a:r>
          </a:p>
          <a:p>
            <a:r>
              <a:rPr lang="en-US" dirty="0"/>
              <a:t>All physics solvers have block view only </a:t>
            </a:r>
          </a:p>
          <a:p>
            <a:pPr marL="0" indent="0">
              <a:buNone/>
            </a:pPr>
            <a:r>
              <a:rPr lang="en-US" b="1" dirty="0"/>
              <a:t>Other Design Considerations</a:t>
            </a:r>
          </a:p>
          <a:p>
            <a:r>
              <a:rPr lang="en-US" dirty="0"/>
              <a:t>Data scoping</a:t>
            </a:r>
          </a:p>
          <a:p>
            <a:r>
              <a:rPr lang="en-US" dirty="0"/>
              <a:t>Interfaces in the API</a:t>
            </a:r>
          </a:p>
        </p:txBody>
      </p:sp>
      <p:sp>
        <p:nvSpPr>
          <p:cNvPr id="12" name="Rectangle 11">
            <a:extLst>
              <a:ext uri="{FF2B5EF4-FFF2-40B4-BE49-F238E27FC236}">
                <a16:creationId xmlns:a16="http://schemas.microsoft.com/office/drawing/2014/main" id="{EE143440-86F8-9879-21C5-00C0F7D87A6F}"/>
              </a:ext>
            </a:extLst>
          </p:cNvPr>
          <p:cNvSpPr/>
          <p:nvPr/>
        </p:nvSpPr>
        <p:spPr>
          <a:xfrm>
            <a:off x="6867099" y="4096070"/>
            <a:ext cx="3804356" cy="1740032"/>
          </a:xfrm>
          <a:prstGeom prst="rect">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Minimal Mesh API</a:t>
            </a:r>
          </a:p>
          <a:p>
            <a:pPr marL="342900" indent="-342900">
              <a:lnSpc>
                <a:spcPct val="90000"/>
              </a:lnSpc>
              <a:buFont typeface="Arial" panose="020B0604020202020204" pitchFamily="34" charset="0"/>
              <a:buChar char="•"/>
            </a:pPr>
            <a:r>
              <a:rPr lang="en-US" sz="2000" dirty="0" err="1">
                <a:solidFill>
                  <a:schemeClr val="bg1"/>
                </a:solidFill>
              </a:rPr>
              <a:t>Initialize_mesh</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Halo_fill</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Access_to_data_containers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Reconcile_fluxes</a:t>
            </a:r>
            <a:endParaRPr lang="en-US" sz="2000" dirty="0">
              <a:solidFill>
                <a:schemeClr val="bg1"/>
              </a:solidFill>
            </a:endParaRPr>
          </a:p>
          <a:p>
            <a:pPr marL="342900" indent="-342900">
              <a:lnSpc>
                <a:spcPct val="90000"/>
              </a:lnSpc>
              <a:buFont typeface="Arial" panose="020B0604020202020204" pitchFamily="34" charset="0"/>
              <a:buChar char="•"/>
            </a:pPr>
            <a:r>
              <a:rPr lang="en-US" sz="2000" dirty="0" err="1">
                <a:solidFill>
                  <a:schemeClr val="bg1"/>
                </a:solidFill>
              </a:rPr>
              <a:t>Regrid</a:t>
            </a:r>
            <a:endParaRPr lang="en-US" sz="2000" dirty="0">
              <a:solidFill>
                <a:schemeClr val="bg1"/>
              </a:solidFill>
            </a:endParaRPr>
          </a:p>
        </p:txBody>
      </p:sp>
    </p:spTree>
    <p:extLst>
      <p:ext uri="{BB962C8B-B14F-4D97-AF65-F5344CB8AC3E}">
        <p14:creationId xmlns:p14="http://schemas.microsoft.com/office/powerpoint/2010/main" val="2184627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1">
            <a:extLst>
              <a:ext uri="{FF2B5EF4-FFF2-40B4-BE49-F238E27FC236}">
                <a16:creationId xmlns:a16="http://schemas.microsoft.com/office/drawing/2014/main" id="{412877D0-69D4-A74F-9A17-B09CB79DECF7}"/>
              </a:ext>
            </a:extLst>
          </p:cNvPr>
          <p:cNvSpPr>
            <a:spLocks noGrp="1"/>
          </p:cNvSpPr>
          <p:nvPr>
            <p:ph type="title"/>
          </p:nvPr>
        </p:nvSpPr>
        <p:spPr>
          <a:xfrm>
            <a:off x="320509" y="174106"/>
            <a:ext cx="11579048" cy="622548"/>
          </a:xfrm>
        </p:spPr>
        <p:txBody>
          <a:bodyPr>
            <a:noAutofit/>
          </a:bodyPr>
          <a:lstStyle/>
          <a:p>
            <a:r>
              <a:rPr lang="en-US" dirty="0"/>
              <a:t>Separation of Concerns Applied</a:t>
            </a:r>
          </a:p>
        </p:txBody>
      </p:sp>
      <p:grpSp>
        <p:nvGrpSpPr>
          <p:cNvPr id="12" name="Group 11">
            <a:extLst>
              <a:ext uri="{FF2B5EF4-FFF2-40B4-BE49-F238E27FC236}">
                <a16:creationId xmlns:a16="http://schemas.microsoft.com/office/drawing/2014/main" id="{64C4AB58-57DD-6B57-DB90-5B4F17A291B2}"/>
              </a:ext>
            </a:extLst>
          </p:cNvPr>
          <p:cNvGrpSpPr/>
          <p:nvPr/>
        </p:nvGrpSpPr>
        <p:grpSpPr>
          <a:xfrm>
            <a:off x="1523456" y="1836367"/>
            <a:ext cx="7708602" cy="3185266"/>
            <a:chOff x="2513012" y="2815216"/>
            <a:chExt cx="7708602" cy="3185266"/>
          </a:xfrm>
        </p:grpSpPr>
        <p:sp>
          <p:nvSpPr>
            <p:cNvPr id="18440" name="Rectangle 10"/>
            <p:cNvSpPr>
              <a:spLocks noChangeArrowheads="1"/>
            </p:cNvSpPr>
            <p:nvPr/>
          </p:nvSpPr>
          <p:spPr bwMode="auto">
            <a:xfrm>
              <a:off x="2513012" y="4003303"/>
              <a:ext cx="1314792" cy="857473"/>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Real view : A </a:t>
              </a:r>
            </a:p>
            <a:p>
              <a:r>
                <a:rPr lang="en-US" sz="1350" dirty="0"/>
                <a:t>whole domain </a:t>
              </a:r>
            </a:p>
            <a:p>
              <a:r>
                <a:rPr lang="en-US" sz="1350" dirty="0"/>
                <a:t>with many </a:t>
              </a:r>
            </a:p>
            <a:p>
              <a:r>
                <a:rPr lang="en-US" sz="1350" dirty="0"/>
                <a:t>operators</a:t>
              </a:r>
            </a:p>
          </p:txBody>
        </p:sp>
        <p:sp>
          <p:nvSpPr>
            <p:cNvPr id="18441" name="Rectangle 11"/>
            <p:cNvSpPr>
              <a:spLocks noChangeArrowheads="1"/>
            </p:cNvSpPr>
            <p:nvPr/>
          </p:nvSpPr>
          <p:spPr bwMode="auto">
            <a:xfrm>
              <a:off x="2513012" y="5212808"/>
              <a:ext cx="1314792" cy="754532"/>
            </a:xfrm>
            <a:prstGeom prst="rect">
              <a:avLst/>
            </a:prstGeom>
            <a:solidFill>
              <a:srgbClr val="FF9900"/>
            </a:solidFill>
            <a:ln w="9525">
              <a:solidFill>
                <a:srgbClr val="000000"/>
              </a:solidFill>
              <a:round/>
              <a:headEnd/>
              <a:tailEnd/>
            </a:ln>
          </p:spPr>
          <p:txBody>
            <a:bodyPr wrap="none" anchor="ctr">
              <a:prstTxWarp prst="textNoShape">
                <a:avLst/>
              </a:prstTxWarp>
            </a:bodyPr>
            <a:lstStyle/>
            <a:p>
              <a:r>
                <a:rPr lang="en-US" sz="1350" dirty="0"/>
                <a:t>Functional </a:t>
              </a:r>
            </a:p>
            <a:p>
              <a:r>
                <a:rPr lang="en-US" sz="1350" dirty="0"/>
                <a:t>decomposition</a:t>
              </a:r>
            </a:p>
            <a:p>
              <a:endParaRPr lang="en-US" sz="1350" dirty="0"/>
            </a:p>
          </p:txBody>
        </p:sp>
        <p:sp>
          <p:nvSpPr>
            <p:cNvPr id="18436" name="Rectangle 4"/>
            <p:cNvSpPr>
              <a:spLocks noChangeArrowheads="1"/>
            </p:cNvSpPr>
            <p:nvPr/>
          </p:nvSpPr>
          <p:spPr bwMode="auto">
            <a:xfrm>
              <a:off x="4286195" y="2822777"/>
              <a:ext cx="1371957" cy="858069"/>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domain sections </a:t>
              </a:r>
            </a:p>
            <a:p>
              <a:r>
                <a:rPr lang="en-US" sz="1350" dirty="0"/>
                <a:t>as stand-alone </a:t>
              </a:r>
            </a:p>
            <a:p>
              <a:r>
                <a:rPr lang="en-US" sz="1350" dirty="0"/>
                <a:t>computation unit </a:t>
              </a:r>
            </a:p>
            <a:p>
              <a:endParaRPr lang="en-US" sz="1350" dirty="0"/>
            </a:p>
          </p:txBody>
        </p:sp>
        <p:sp>
          <p:nvSpPr>
            <p:cNvPr id="39" name="Rectangle 11"/>
            <p:cNvSpPr>
              <a:spLocks noChangeArrowheads="1"/>
            </p:cNvSpPr>
            <p:nvPr/>
          </p:nvSpPr>
          <p:spPr bwMode="auto">
            <a:xfrm>
              <a:off x="4259338" y="5191612"/>
              <a:ext cx="1389442" cy="808870"/>
            </a:xfrm>
            <a:prstGeom prst="rect">
              <a:avLst/>
            </a:prstGeom>
            <a:solidFill>
              <a:schemeClr val="accent2">
                <a:lumMod val="40000"/>
                <a:lumOff val="60000"/>
              </a:schemeClr>
            </a:solidFill>
            <a:ln w="9525">
              <a:solidFill>
                <a:srgbClr val="000000"/>
              </a:solidFill>
              <a:round/>
              <a:headEnd/>
              <a:tailEnd/>
            </a:ln>
          </p:spPr>
          <p:txBody>
            <a:bodyPr wrap="none" anchor="ctr">
              <a:prstTxWarp prst="textNoShape">
                <a:avLst/>
              </a:prstTxWarp>
            </a:bodyPr>
            <a:lstStyle/>
            <a:p>
              <a:r>
                <a:rPr lang="en-US" sz="1350" dirty="0"/>
                <a:t>collection of</a:t>
              </a:r>
            </a:p>
            <a:p>
              <a:r>
                <a:rPr lang="en-US" sz="1350" dirty="0"/>
                <a:t>components </a:t>
              </a:r>
            </a:p>
          </p:txBody>
        </p:sp>
        <p:sp>
          <p:nvSpPr>
            <p:cNvPr id="50" name="Rectangle 11"/>
            <p:cNvSpPr>
              <a:spLocks noChangeArrowheads="1"/>
            </p:cNvSpPr>
            <p:nvPr/>
          </p:nvSpPr>
          <p:spPr bwMode="auto">
            <a:xfrm>
              <a:off x="2529027" y="2818681"/>
              <a:ext cx="1298777" cy="858069"/>
            </a:xfrm>
            <a:prstGeom prst="rect">
              <a:avLst/>
            </a:prstGeom>
            <a:solidFill>
              <a:srgbClr val="FF9900"/>
            </a:solidFill>
            <a:ln w="9525">
              <a:solidFill>
                <a:srgbClr val="000000"/>
              </a:solidFill>
              <a:round/>
              <a:headEnd/>
              <a:tailEnd/>
            </a:ln>
          </p:spPr>
          <p:txBody>
            <a:bodyPr wrap="none" anchor="ctr">
              <a:prstTxWarp prst="textNoShape">
                <a:avLst/>
              </a:prstTxWarp>
            </a:bodyPr>
            <a:lstStyle/>
            <a:p>
              <a:endParaRPr lang="en-US" sz="1350" dirty="0"/>
            </a:p>
            <a:p>
              <a:r>
                <a:rPr lang="en-US" sz="1350" dirty="0"/>
                <a:t>Spatial</a:t>
              </a:r>
            </a:p>
            <a:p>
              <a:r>
                <a:rPr lang="en-US" sz="1350" dirty="0"/>
                <a:t>decomposition</a:t>
              </a:r>
            </a:p>
            <a:p>
              <a:endParaRPr lang="en-US" sz="1350" dirty="0"/>
            </a:p>
          </p:txBody>
        </p:sp>
        <p:cxnSp>
          <p:nvCxnSpPr>
            <p:cNvPr id="48" name="Straight Arrow Connector 47"/>
            <p:cNvCxnSpPr>
              <a:stCxn id="50" idx="3"/>
              <a:endCxn id="18436" idx="1"/>
            </p:cNvCxnSpPr>
            <p:nvPr/>
          </p:nvCxnSpPr>
          <p:spPr>
            <a:xfrm>
              <a:off x="3827804" y="3247716"/>
              <a:ext cx="458391" cy="40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a:cxnSpLocks/>
              <a:stCxn id="18440" idx="2"/>
              <a:endCxn id="18441" idx="0"/>
            </p:cNvCxnSpPr>
            <p:nvPr/>
          </p:nvCxnSpPr>
          <p:spPr>
            <a:xfrm>
              <a:off x="3170408" y="4860776"/>
              <a:ext cx="0" cy="352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a:grpSpLocks noChangeAspect="1"/>
            </p:cNvGrpSpPr>
            <p:nvPr/>
          </p:nvGrpSpPr>
          <p:grpSpPr>
            <a:xfrm>
              <a:off x="4259338" y="3818054"/>
              <a:ext cx="1343047" cy="1236350"/>
              <a:chOff x="755444" y="554451"/>
              <a:chExt cx="5884201" cy="5852160"/>
            </a:xfrm>
          </p:grpSpPr>
          <p:grpSp>
            <p:nvGrpSpPr>
              <p:cNvPr id="37" name="Group 36"/>
              <p:cNvGrpSpPr/>
              <p:nvPr/>
            </p:nvGrpSpPr>
            <p:grpSpPr>
              <a:xfrm>
                <a:off x="755444" y="554451"/>
                <a:ext cx="5884201" cy="5852160"/>
                <a:chOff x="3637559" y="1828800"/>
                <a:chExt cx="3677641" cy="3657600"/>
              </a:xfrm>
            </p:grpSpPr>
            <p:sp>
              <p:nvSpPr>
                <p:cNvPr id="64" name="Rectangle 63"/>
                <p:cNvSpPr/>
                <p:nvPr/>
              </p:nvSpPr>
              <p:spPr>
                <a:xfrm>
                  <a:off x="3657600" y="1828800"/>
                  <a:ext cx="3657600" cy="3657600"/>
                </a:xfrm>
                <a:prstGeom prst="rect">
                  <a:avLst/>
                </a:prstGeom>
                <a:no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65" name="Straight Connector 64"/>
                <p:cNvCxnSpPr>
                  <a:stCxn id="64" idx="0"/>
                  <a:endCxn id="64" idx="2"/>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548640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8521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6215189"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475488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402336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4389120"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64" idx="1"/>
                  <a:endCxn id="64" idx="3"/>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657600" y="43891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657600" y="40233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3657600" y="365760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a:off x="3657600" y="292608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a:off x="3657600" y="256032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a:off x="3657600" y="219456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6588492"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6951521"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5103956" y="1828800"/>
                  <a:ext cx="0" cy="365760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637559" y="514008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637559" y="4774329"/>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657600" y="3291840"/>
                  <a:ext cx="3657600"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grpSp>
          <p:grpSp>
            <p:nvGrpSpPr>
              <p:cNvPr id="38" name="Group 37"/>
              <p:cNvGrpSpPr/>
              <p:nvPr/>
            </p:nvGrpSpPr>
            <p:grpSpPr>
              <a:xfrm>
                <a:off x="1372723" y="1152144"/>
                <a:ext cx="4671432" cy="4671760"/>
                <a:chOff x="914400" y="914400"/>
                <a:chExt cx="2919657" cy="2919850"/>
              </a:xfrm>
            </p:grpSpPr>
            <p:sp>
              <p:nvSpPr>
                <p:cNvPr id="40" name="Rectangle 39"/>
                <p:cNvSpPr/>
                <p:nvPr/>
              </p:nvSpPr>
              <p:spPr>
                <a:xfrm>
                  <a:off x="914400" y="914400"/>
                  <a:ext cx="2919657" cy="2919850"/>
                </a:xfrm>
                <a:prstGeom prst="rect">
                  <a:avLst/>
                </a:prstGeom>
                <a:noFill/>
                <a:ln w="254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350"/>
                </a:p>
              </p:txBody>
            </p:sp>
            <p:cxnSp>
              <p:nvCxnSpPr>
                <p:cNvPr id="41" name="Straight Connector 40"/>
                <p:cNvCxnSpPr>
                  <a:stCxn id="40" idx="0"/>
                  <a:endCxn id="40" idx="2"/>
                </p:cNvCxnSpPr>
                <p:nvPr/>
              </p:nvCxnSpPr>
              <p:spPr>
                <a:xfrm>
                  <a:off x="237422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4320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31089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471989"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201168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128016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645920" y="914400"/>
                  <a:ext cx="0" cy="291985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40" idx="1"/>
                  <a:endCxn id="40" idx="3"/>
                </p:cNvCxnSpPr>
                <p:nvPr/>
              </p:nvCxnSpPr>
              <p:spPr>
                <a:xfrm>
                  <a:off x="914400" y="2374325"/>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p:nvPr/>
              </p:nvCxnSpPr>
              <p:spPr>
                <a:xfrm>
                  <a:off x="914400" y="34747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914400" y="31089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914400" y="274320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914400" y="201168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914400" y="164592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914400" y="1280160"/>
                  <a:ext cx="2919657" cy="0"/>
                </a:xfrm>
                <a:prstGeom prst="line">
                  <a:avLst/>
                </a:prstGeom>
                <a:ln w="25400">
                  <a:solidFill>
                    <a:schemeClr val="tx1"/>
                  </a:solidFill>
                </a:ln>
              </p:spPr>
              <p:style>
                <a:lnRef idx="2">
                  <a:schemeClr val="accent1"/>
                </a:lnRef>
                <a:fillRef idx="0">
                  <a:schemeClr val="accent1"/>
                </a:fillRef>
                <a:effectRef idx="1">
                  <a:schemeClr val="accent1"/>
                </a:effectRef>
                <a:fontRef idx="minor">
                  <a:schemeClr val="tx1"/>
                </a:fontRef>
              </p:style>
            </p:cxnSp>
          </p:grpSp>
        </p:grpSp>
        <p:grpSp>
          <p:nvGrpSpPr>
            <p:cNvPr id="18432" name="Group 18431">
              <a:extLst>
                <a:ext uri="{FF2B5EF4-FFF2-40B4-BE49-F238E27FC236}">
                  <a16:creationId xmlns:a16="http://schemas.microsoft.com/office/drawing/2014/main" id="{33BAF6AC-235F-CA49-BA4A-A2D39CA4619E}"/>
                </a:ext>
              </a:extLst>
            </p:cNvPr>
            <p:cNvGrpSpPr/>
            <p:nvPr/>
          </p:nvGrpSpPr>
          <p:grpSpPr>
            <a:xfrm>
              <a:off x="5658152" y="2815216"/>
              <a:ext cx="1878978" cy="865034"/>
              <a:chOff x="4687400" y="1874389"/>
              <a:chExt cx="1878978" cy="865034"/>
            </a:xfrm>
          </p:grpSpPr>
          <p:sp>
            <p:nvSpPr>
              <p:cNvPr id="45" name="Rectangle 11"/>
              <p:cNvSpPr>
                <a:spLocks noChangeArrowheads="1"/>
              </p:cNvSpPr>
              <p:nvPr/>
            </p:nvSpPr>
            <p:spPr bwMode="auto">
              <a:xfrm>
                <a:off x="5086940" y="1874389"/>
                <a:ext cx="1479438" cy="865034"/>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Parallelization</a:t>
                </a:r>
              </a:p>
              <a:p>
                <a:r>
                  <a:rPr lang="en-US" sz="1350" dirty="0"/>
                  <a:t>and scaling</a:t>
                </a:r>
              </a:p>
              <a:p>
                <a:r>
                  <a:rPr lang="en-US" sz="1350" dirty="0"/>
                  <a:t>optimization</a:t>
                </a:r>
              </a:p>
              <a:p>
                <a:endParaRPr lang="en-US" sz="1350" dirty="0"/>
              </a:p>
            </p:txBody>
          </p:sp>
          <p:cxnSp>
            <p:nvCxnSpPr>
              <p:cNvPr id="7" name="Straight Arrow Connector 6">
                <a:extLst>
                  <a:ext uri="{FF2B5EF4-FFF2-40B4-BE49-F238E27FC236}">
                    <a16:creationId xmlns:a16="http://schemas.microsoft.com/office/drawing/2014/main" id="{CA3C2FED-4441-0A47-BA46-6EEDF90149B1}"/>
                  </a:ext>
                </a:extLst>
              </p:cNvPr>
              <p:cNvCxnSpPr>
                <a:stCxn id="18436" idx="3"/>
                <a:endCxn id="45" idx="1"/>
              </p:cNvCxnSpPr>
              <p:nvPr/>
            </p:nvCxnSpPr>
            <p:spPr>
              <a:xfrm flipV="1">
                <a:off x="4687400" y="2306906"/>
                <a:ext cx="399540" cy="40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8433" name="Group 18432">
              <a:extLst>
                <a:ext uri="{FF2B5EF4-FFF2-40B4-BE49-F238E27FC236}">
                  <a16:creationId xmlns:a16="http://schemas.microsoft.com/office/drawing/2014/main" id="{4B3861FC-15EF-0741-88B3-FDADB9E03747}"/>
                </a:ext>
              </a:extLst>
            </p:cNvPr>
            <p:cNvGrpSpPr/>
            <p:nvPr/>
          </p:nvGrpSpPr>
          <p:grpSpPr>
            <a:xfrm>
              <a:off x="5648780" y="5191612"/>
              <a:ext cx="1888350" cy="808870"/>
              <a:chOff x="4678028" y="4250785"/>
              <a:chExt cx="1888350" cy="808870"/>
            </a:xfrm>
          </p:grpSpPr>
          <p:sp>
            <p:nvSpPr>
              <p:cNvPr id="18437" name="Rectangle 6"/>
              <p:cNvSpPr>
                <a:spLocks noChangeArrowheads="1"/>
              </p:cNvSpPr>
              <p:nvPr/>
            </p:nvSpPr>
            <p:spPr bwMode="auto">
              <a:xfrm>
                <a:off x="5086940" y="4250785"/>
                <a:ext cx="1479438" cy="808870"/>
              </a:xfrm>
              <a:prstGeom prst="rect">
                <a:avLst/>
              </a:prstGeom>
              <a:solidFill>
                <a:schemeClr val="accent5">
                  <a:lumMod val="60000"/>
                  <a:lumOff val="40000"/>
                </a:schemeClr>
              </a:solidFill>
              <a:ln w="9525">
                <a:solidFill>
                  <a:srgbClr val="000000"/>
                </a:solidFill>
                <a:round/>
                <a:headEnd/>
                <a:tailEnd/>
              </a:ln>
            </p:spPr>
            <p:txBody>
              <a:bodyPr wrap="none" anchor="ctr">
                <a:prstTxWarp prst="textNoShape">
                  <a:avLst/>
                </a:prstTxWarp>
              </a:bodyPr>
              <a:lstStyle/>
              <a:p>
                <a:endParaRPr lang="en-US" sz="1350" dirty="0"/>
              </a:p>
              <a:p>
                <a:r>
                  <a:rPr lang="en-US" sz="1350" dirty="0"/>
                  <a:t>Memory</a:t>
                </a:r>
              </a:p>
              <a:p>
                <a:r>
                  <a:rPr lang="en-US" sz="1350" dirty="0"/>
                  <a:t>access and </a:t>
                </a:r>
              </a:p>
              <a:p>
                <a:r>
                  <a:rPr lang="en-US" sz="1350" dirty="0"/>
                  <a:t>compute</a:t>
                </a:r>
              </a:p>
              <a:p>
                <a:r>
                  <a:rPr lang="en-US" sz="1350" dirty="0"/>
                  <a:t>optimization</a:t>
                </a:r>
              </a:p>
              <a:p>
                <a:endParaRPr lang="en-US" sz="1350" dirty="0"/>
              </a:p>
            </p:txBody>
          </p:sp>
          <p:cxnSp>
            <p:nvCxnSpPr>
              <p:cNvPr id="10" name="Straight Arrow Connector 9">
                <a:extLst>
                  <a:ext uri="{FF2B5EF4-FFF2-40B4-BE49-F238E27FC236}">
                    <a16:creationId xmlns:a16="http://schemas.microsoft.com/office/drawing/2014/main" id="{3D61A312-128E-454A-BBFE-0814F16984F6}"/>
                  </a:ext>
                </a:extLst>
              </p:cNvPr>
              <p:cNvCxnSpPr>
                <a:stCxn id="39" idx="3"/>
                <a:endCxn id="18437" idx="1"/>
              </p:cNvCxnSpPr>
              <p:nvPr/>
            </p:nvCxnSpPr>
            <p:spPr>
              <a:xfrm>
                <a:off x="4678028" y="4655220"/>
                <a:ext cx="40891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a:extLst>
                <a:ext uri="{FF2B5EF4-FFF2-40B4-BE49-F238E27FC236}">
                  <a16:creationId xmlns:a16="http://schemas.microsoft.com/office/drawing/2014/main" id="{725590E0-7BC0-704F-B0F3-4F58F1C8C610}"/>
                </a:ext>
              </a:extLst>
            </p:cNvPr>
            <p:cNvCxnSpPr>
              <a:stCxn id="18440" idx="0"/>
              <a:endCxn id="50" idx="2"/>
            </p:cNvCxnSpPr>
            <p:nvPr/>
          </p:nvCxnSpPr>
          <p:spPr>
            <a:xfrm flipV="1">
              <a:off x="3170408" y="3676750"/>
              <a:ext cx="8008" cy="326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BDA4B49-F1D3-4D44-B681-00A0C7EE8C61}"/>
                </a:ext>
              </a:extLst>
            </p:cNvPr>
            <p:cNvCxnSpPr>
              <a:stCxn id="18441" idx="3"/>
              <a:endCxn id="39" idx="1"/>
            </p:cNvCxnSpPr>
            <p:nvPr/>
          </p:nvCxnSpPr>
          <p:spPr>
            <a:xfrm>
              <a:off x="3827804" y="5590074"/>
              <a:ext cx="431534" cy="5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4F99ABAB-132E-894D-B0EF-BF48DCC63C3F}"/>
                </a:ext>
              </a:extLst>
            </p:cNvPr>
            <p:cNvSpPr txBox="1"/>
            <p:nvPr/>
          </p:nvSpPr>
          <p:spPr>
            <a:xfrm>
              <a:off x="6016690" y="3786976"/>
              <a:ext cx="194566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 </a:t>
              </a:r>
            </a:p>
            <a:p>
              <a:pPr algn="l">
                <a:lnSpc>
                  <a:spcPct val="90000"/>
                </a:lnSpc>
              </a:pPr>
              <a:r>
                <a:rPr lang="en-US" dirty="0"/>
                <a:t>domain experts </a:t>
              </a:r>
            </a:p>
            <a:p>
              <a:pPr algn="l">
                <a:lnSpc>
                  <a:spcPct val="90000"/>
                </a:lnSpc>
              </a:pPr>
              <a:r>
                <a:rPr lang="en-US" dirty="0"/>
                <a:t>and applied </a:t>
              </a:r>
            </a:p>
            <a:p>
              <a:pPr algn="l">
                <a:lnSpc>
                  <a:spcPct val="90000"/>
                </a:lnSpc>
              </a:pPr>
              <a:r>
                <a:rPr lang="en-US" dirty="0"/>
                <a:t>mathematicians</a:t>
              </a:r>
            </a:p>
          </p:txBody>
        </p:sp>
        <p:sp>
          <p:nvSpPr>
            <p:cNvPr id="3" name="Left Arrow 2">
              <a:extLst>
                <a:ext uri="{FF2B5EF4-FFF2-40B4-BE49-F238E27FC236}">
                  <a16:creationId xmlns:a16="http://schemas.microsoft.com/office/drawing/2014/main" id="{99C3632D-DEB6-CD4A-90C6-72DC51CD71D9}"/>
                </a:ext>
              </a:extLst>
            </p:cNvPr>
            <p:cNvSpPr/>
            <p:nvPr/>
          </p:nvSpPr>
          <p:spPr>
            <a:xfrm rot="-1800000">
              <a:off x="5658152" y="4860776"/>
              <a:ext cx="436260" cy="193628"/>
            </a:xfrm>
            <a:prstGeom prst="leftArrow">
              <a:avLst/>
            </a:prstGeom>
            <a:solidFill>
              <a:schemeClr val="tx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4" name="TextBox 3">
              <a:extLst>
                <a:ext uri="{FF2B5EF4-FFF2-40B4-BE49-F238E27FC236}">
                  <a16:creationId xmlns:a16="http://schemas.microsoft.com/office/drawing/2014/main" id="{8C9C4127-71FD-7945-9AC1-5B1CA0927B18}"/>
                </a:ext>
              </a:extLst>
            </p:cNvPr>
            <p:cNvSpPr txBox="1"/>
            <p:nvPr/>
          </p:nvSpPr>
          <p:spPr>
            <a:xfrm>
              <a:off x="8340073" y="3902880"/>
              <a:ext cx="1881541" cy="1181862"/>
            </a:xfrm>
            <a:prstGeom prst="rect">
              <a:avLst/>
            </a:prstGeom>
            <a:noFill/>
          </p:spPr>
          <p:txBody>
            <a:bodyPr wrap="none" lIns="118872" tIns="91440" rIns="118872" bIns="91440" rtlCol="0" anchor="ctr" anchorCtr="0">
              <a:spAutoFit/>
            </a:bodyPr>
            <a:lstStyle/>
            <a:p>
              <a:pPr algn="l">
                <a:lnSpc>
                  <a:spcPct val="90000"/>
                </a:lnSpc>
              </a:pPr>
              <a:r>
                <a:rPr lang="en-US" dirty="0"/>
                <a:t>Implemented by</a:t>
              </a:r>
            </a:p>
            <a:p>
              <a:pPr algn="l">
                <a:lnSpc>
                  <a:spcPct val="90000"/>
                </a:lnSpc>
              </a:pPr>
              <a:r>
                <a:rPr lang="en-US" dirty="0"/>
                <a:t>software and </a:t>
              </a:r>
            </a:p>
            <a:p>
              <a:pPr algn="l">
                <a:lnSpc>
                  <a:spcPct val="90000"/>
                </a:lnSpc>
              </a:pPr>
              <a:r>
                <a:rPr lang="en-US" dirty="0"/>
                <a:t>performance</a:t>
              </a:r>
            </a:p>
            <a:p>
              <a:pPr algn="l">
                <a:lnSpc>
                  <a:spcPct val="90000"/>
                </a:lnSpc>
              </a:pPr>
              <a:r>
                <a:rPr lang="en-US" dirty="0"/>
                <a:t>engineers</a:t>
              </a:r>
            </a:p>
          </p:txBody>
        </p:sp>
        <p:sp>
          <p:nvSpPr>
            <p:cNvPr id="5" name="Down Arrow 4">
              <a:extLst>
                <a:ext uri="{FF2B5EF4-FFF2-40B4-BE49-F238E27FC236}">
                  <a16:creationId xmlns:a16="http://schemas.microsoft.com/office/drawing/2014/main" id="{28A62EF0-D9D7-7741-88AF-0EA6352EC5B8}"/>
                </a:ext>
              </a:extLst>
            </p:cNvPr>
            <p:cNvSpPr/>
            <p:nvPr/>
          </p:nvSpPr>
          <p:spPr>
            <a:xfrm rot="-3600000">
              <a:off x="7920360" y="3154709"/>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87" name="Down Arrow 86">
              <a:extLst>
                <a:ext uri="{FF2B5EF4-FFF2-40B4-BE49-F238E27FC236}">
                  <a16:creationId xmlns:a16="http://schemas.microsoft.com/office/drawing/2014/main" id="{74877546-FCBD-C14E-A5E8-C20AE75CA18E}"/>
                </a:ext>
              </a:extLst>
            </p:cNvPr>
            <p:cNvSpPr/>
            <p:nvPr/>
          </p:nvSpPr>
          <p:spPr>
            <a:xfrm rot="14400000">
              <a:off x="7987502" y="4884793"/>
              <a:ext cx="166884" cy="901210"/>
            </a:xfrm>
            <a:prstGeom prst="downArrow">
              <a:avLst/>
            </a:prstGeom>
            <a:solidFill>
              <a:schemeClr val="tx1"/>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1427080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185EA-0E8F-C746-87E2-C283B4540007}"/>
              </a:ext>
            </a:extLst>
          </p:cNvPr>
          <p:cNvSpPr>
            <a:spLocks noGrp="1"/>
          </p:cNvSpPr>
          <p:nvPr>
            <p:ph type="title"/>
          </p:nvPr>
        </p:nvSpPr>
        <p:spPr/>
        <p:txBody>
          <a:bodyPr/>
          <a:lstStyle/>
          <a:p>
            <a:r>
              <a:rPr lang="en-US" dirty="0"/>
              <a:t>Takeaways so far</a:t>
            </a:r>
          </a:p>
        </p:txBody>
      </p:sp>
      <p:sp>
        <p:nvSpPr>
          <p:cNvPr id="3" name="Content Placeholder 2">
            <a:extLst>
              <a:ext uri="{FF2B5EF4-FFF2-40B4-BE49-F238E27FC236}">
                <a16:creationId xmlns:a16="http://schemas.microsoft.com/office/drawing/2014/main" id="{FC84114E-9B93-6946-8537-70EC13595158}"/>
              </a:ext>
            </a:extLst>
          </p:cNvPr>
          <p:cNvSpPr>
            <a:spLocks noGrp="1"/>
          </p:cNvSpPr>
          <p:nvPr>
            <p:ph idx="1"/>
          </p:nvPr>
        </p:nvSpPr>
        <p:spPr>
          <a:xfrm>
            <a:off x="1009908" y="1602953"/>
            <a:ext cx="9790364" cy="4445723"/>
          </a:xfrm>
        </p:spPr>
        <p:txBody>
          <a:bodyPr/>
          <a:lstStyle/>
          <a:p>
            <a:r>
              <a:rPr lang="en-US" sz="2800" dirty="0">
                <a:solidFill>
                  <a:schemeClr val="tx1">
                    <a:lumMod val="95000"/>
                    <a:lumOff val="5000"/>
                  </a:schemeClr>
                </a:solidFill>
              </a:rPr>
              <a:t>Differentiate between slow changing and fast changing components of your code</a:t>
            </a:r>
          </a:p>
          <a:p>
            <a:r>
              <a:rPr lang="en-US" sz="2800" dirty="0">
                <a:solidFill>
                  <a:schemeClr val="tx1">
                    <a:lumMod val="95000"/>
                    <a:lumOff val="5000"/>
                  </a:schemeClr>
                </a:solidFill>
              </a:rPr>
              <a:t>Understand the requirements of your infrastructure</a:t>
            </a:r>
          </a:p>
          <a:p>
            <a:r>
              <a:rPr lang="en-US" sz="2800" dirty="0">
                <a:solidFill>
                  <a:schemeClr val="tx1">
                    <a:lumMod val="95000"/>
                    <a:lumOff val="5000"/>
                  </a:schemeClr>
                </a:solidFill>
              </a:rPr>
              <a:t>Implement separation of concerns</a:t>
            </a:r>
          </a:p>
          <a:p>
            <a:r>
              <a:rPr lang="en-US" sz="2800" dirty="0">
                <a:solidFill>
                  <a:schemeClr val="tx1">
                    <a:lumMod val="95000"/>
                    <a:lumOff val="5000"/>
                  </a:schemeClr>
                </a:solidFill>
              </a:rPr>
              <a:t>Design with portability, extensibility, reproducibility and maintainability in mind</a:t>
            </a:r>
          </a:p>
          <a:p>
            <a:pPr marL="0" indent="0">
              <a:buNone/>
            </a:pPr>
            <a:endParaRPr lang="en-US" dirty="0"/>
          </a:p>
        </p:txBody>
      </p:sp>
    </p:spTree>
    <p:extLst>
      <p:ext uri="{BB962C8B-B14F-4D97-AF65-F5344CB8AC3E}">
        <p14:creationId xmlns:p14="http://schemas.microsoft.com/office/powerpoint/2010/main" val="10666096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969AAFBA-E7D9-0542-BEAD-C2722F011739}"/>
              </a:ext>
            </a:extLst>
          </p:cNvPr>
          <p:cNvSpPr txBox="1">
            <a:spLocks/>
          </p:cNvSpPr>
          <p:nvPr/>
        </p:nvSpPr>
        <p:spPr>
          <a:xfrm>
            <a:off x="608719" y="1128060"/>
            <a:ext cx="8650062" cy="550134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Wingdings" panose="05000000000000000000" pitchFamily="2" charset="2"/>
              <a:buNone/>
              <a:defRPr sz="2800" kern="1200">
                <a:solidFill>
                  <a:schemeClr val="tx1">
                    <a:tint val="75000"/>
                  </a:schemeClr>
                </a:solidFill>
                <a:latin typeface="Arial" panose="020B0604020202020204" pitchFamily="34" charset="0"/>
                <a:ea typeface="+mn-ea"/>
                <a:cs typeface="Arial" panose="020B0604020202020204" pitchFamily="34" charset="0"/>
              </a:defRPr>
            </a:lvl1pPr>
            <a:lvl2pPr marL="342900" indent="0" algn="ctr" defTabSz="914400" rtl="0" eaLnBrk="1" latinLnBrk="0" hangingPunct="1">
              <a:spcBef>
                <a:spcPct val="20000"/>
              </a:spcBef>
              <a:buFont typeface="Wingdings" panose="05000000000000000000" pitchFamily="2" charset="2"/>
              <a:buNone/>
              <a:defRPr sz="2400" kern="1200">
                <a:solidFill>
                  <a:schemeClr val="tx1">
                    <a:tint val="75000"/>
                  </a:schemeClr>
                </a:solidFill>
                <a:latin typeface="Arial" panose="020B0604020202020204" pitchFamily="34" charset="0"/>
                <a:ea typeface="+mn-ea"/>
                <a:cs typeface="Arial" panose="020B0604020202020204" pitchFamily="34" charset="0"/>
              </a:defRPr>
            </a:lvl2pPr>
            <a:lvl3pPr marL="685800" indent="0" algn="ctr" defTabSz="914400" rtl="0" eaLnBrk="1" latinLnBrk="0" hangingPunct="1">
              <a:spcBef>
                <a:spcPct val="20000"/>
              </a:spcBef>
              <a:buFont typeface="Wingdings" panose="05000000000000000000" pitchFamily="2" charset="2"/>
              <a:buNone/>
              <a:defRPr sz="2000" kern="1200">
                <a:solidFill>
                  <a:schemeClr val="tx1">
                    <a:tint val="75000"/>
                  </a:schemeClr>
                </a:solidFill>
                <a:latin typeface="Arial" panose="020B0604020202020204" pitchFamily="34" charset="0"/>
                <a:ea typeface="+mn-ea"/>
                <a:cs typeface="Arial" panose="020B0604020202020204" pitchFamily="34" charset="0"/>
              </a:defRPr>
            </a:lvl3pPr>
            <a:lvl4pPr marL="10287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4pPr>
            <a:lvl5pPr marL="1371600" indent="0" algn="ctr" defTabSz="914400" rtl="0" eaLnBrk="1" latinLnBrk="0" hangingPunct="1">
              <a:spcBef>
                <a:spcPct val="20000"/>
              </a:spcBef>
              <a:buFont typeface="Wingdings" panose="05000000000000000000" pitchFamily="2" charset="2"/>
              <a:buNone/>
              <a:defRPr sz="1800" kern="1200">
                <a:solidFill>
                  <a:schemeClr val="tx1">
                    <a:tint val="75000"/>
                  </a:schemeClr>
                </a:solidFill>
                <a:latin typeface="Arial" panose="020B0604020202020204" pitchFamily="34" charset="0"/>
                <a:ea typeface="+mn-ea"/>
                <a:cs typeface="Arial" panose="020B0604020202020204" pitchFamily="34" charset="0"/>
              </a:defRPr>
            </a:lvl5pPr>
            <a:lvl6pPr marL="17145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057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24003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p>
          <a:p>
            <a:pPr marL="457200" indent="-457200" algn="l">
              <a:buFont typeface="Wingdings" pitchFamily="2" charset="2"/>
              <a:buChar char="q"/>
            </a:pPr>
            <a:endParaRPr lang="en-US" dirty="0">
              <a:solidFill>
                <a:schemeClr val="tx1"/>
              </a:solidFill>
            </a:endParaRPr>
          </a:p>
          <a:p>
            <a:pPr marL="457200" indent="-457200" algn="l">
              <a:buFont typeface="Wingdings" pitchFamily="2" charset="2"/>
              <a:buChar char="q"/>
            </a:pPr>
            <a:endParaRPr lang="en-US" dirty="0">
              <a:solidFill>
                <a:schemeClr val="tx1"/>
              </a:solidFill>
            </a:endParaRPr>
          </a:p>
          <a:p>
            <a:pPr algn="l"/>
            <a:endParaRPr lang="en-US" dirty="0">
              <a:solidFill>
                <a:schemeClr val="tx1"/>
              </a:solidFill>
            </a:endParaRPr>
          </a:p>
        </p:txBody>
      </p:sp>
      <p:grpSp>
        <p:nvGrpSpPr>
          <p:cNvPr id="2" name="Group 1">
            <a:extLst>
              <a:ext uri="{FF2B5EF4-FFF2-40B4-BE49-F238E27FC236}">
                <a16:creationId xmlns:a16="http://schemas.microsoft.com/office/drawing/2014/main" id="{F7D43C75-6652-9D43-A7CD-0183D0CEBCD5}"/>
              </a:ext>
            </a:extLst>
          </p:cNvPr>
          <p:cNvGrpSpPr/>
          <p:nvPr/>
        </p:nvGrpSpPr>
        <p:grpSpPr>
          <a:xfrm>
            <a:off x="608157" y="2416928"/>
            <a:ext cx="6067194" cy="2923603"/>
            <a:chOff x="2176244" y="1817067"/>
            <a:chExt cx="4826771" cy="3142742"/>
          </a:xfrm>
        </p:grpSpPr>
        <p:sp>
          <p:nvSpPr>
            <p:cNvPr id="7" name="Oval 6"/>
            <p:cNvSpPr/>
            <p:nvPr/>
          </p:nvSpPr>
          <p:spPr>
            <a:xfrm>
              <a:off x="3546363" y="1817067"/>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Scientific Understanding</a:t>
              </a:r>
            </a:p>
          </p:txBody>
        </p:sp>
        <p:sp>
          <p:nvSpPr>
            <p:cNvPr id="14" name="Oval 13"/>
            <p:cNvSpPr/>
            <p:nvPr/>
          </p:nvSpPr>
          <p:spPr>
            <a:xfrm>
              <a:off x="5349748" y="2965465"/>
              <a:ext cx="1653267" cy="1001145"/>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15" name="Oval 14"/>
            <p:cNvSpPr/>
            <p:nvPr/>
          </p:nvSpPr>
          <p:spPr>
            <a:xfrm>
              <a:off x="3576979" y="3958663"/>
              <a:ext cx="19961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16" name="Oval 15"/>
            <p:cNvSpPr/>
            <p:nvPr/>
          </p:nvSpPr>
          <p:spPr>
            <a:xfrm>
              <a:off x="2176244" y="2965464"/>
              <a:ext cx="1653268" cy="1001146"/>
            </a:xfrm>
            <a:prstGeom prst="ellipse">
              <a:avLst/>
            </a:prstGeom>
            <a:solidFill>
              <a:schemeClr val="accent5">
                <a:lumMod val="40000"/>
                <a:lumOff val="6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18" name="Curved Connector 17"/>
            <p:cNvCxnSpPr>
              <a:cxnSpLocks/>
              <a:stCxn id="7" idx="6"/>
              <a:endCxn id="14" idx="0"/>
            </p:cNvCxnSpPr>
            <p:nvPr/>
          </p:nvCxnSpPr>
          <p:spPr>
            <a:xfrm>
              <a:off x="5542531" y="2317640"/>
              <a:ext cx="633851" cy="64782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urved Connector 19"/>
            <p:cNvCxnSpPr>
              <a:cxnSpLocks/>
              <a:stCxn id="14" idx="4"/>
              <a:endCxn id="15" idx="6"/>
            </p:cNvCxnSpPr>
            <p:nvPr/>
          </p:nvCxnSpPr>
          <p:spPr>
            <a:xfrm rot="5400000">
              <a:off x="5628452" y="3911307"/>
              <a:ext cx="492626" cy="60323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p:cNvCxnSpPr>
              <a:stCxn id="15" idx="2"/>
              <a:endCxn id="16"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urved Connector 23"/>
            <p:cNvCxnSpPr>
              <a:stCxn id="16" idx="0"/>
              <a:endCxn id="7"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a:stCxn id="14" idx="2"/>
              <a:endCxn id="16" idx="6"/>
            </p:cNvCxnSpPr>
            <p:nvPr/>
          </p:nvCxnSpPr>
          <p:spPr>
            <a:xfrm flipH="1" flipV="1">
              <a:off x="3829512" y="3466037"/>
              <a:ext cx="1520236"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73FEECD-EE88-E040-895C-0240D635E635}"/>
              </a:ext>
            </a:extLst>
          </p:cNvPr>
          <p:cNvGrpSpPr/>
          <p:nvPr/>
        </p:nvGrpSpPr>
        <p:grpSpPr>
          <a:xfrm>
            <a:off x="7013943" y="2416928"/>
            <a:ext cx="4265142" cy="3524330"/>
            <a:chOff x="6979801" y="729343"/>
            <a:chExt cx="4265142" cy="3524330"/>
          </a:xfrm>
        </p:grpSpPr>
        <p:cxnSp>
          <p:nvCxnSpPr>
            <p:cNvPr id="9" name="Straight Arrow Connector 8">
              <a:extLst>
                <a:ext uri="{FF2B5EF4-FFF2-40B4-BE49-F238E27FC236}">
                  <a16:creationId xmlns:a16="http://schemas.microsoft.com/office/drawing/2014/main" id="{74C943FE-45EB-EF4A-A9C9-DBCCA64BE107}"/>
                </a:ext>
              </a:extLst>
            </p:cNvPr>
            <p:cNvCxnSpPr/>
            <p:nvPr/>
          </p:nvCxnSpPr>
          <p:spPr>
            <a:xfrm>
              <a:off x="7402286" y="3725330"/>
              <a:ext cx="3842657"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EE4B5B6-D325-DA4A-9BFD-BCFD54BA1E1E}"/>
                </a:ext>
              </a:extLst>
            </p:cNvPr>
            <p:cNvCxnSpPr/>
            <p:nvPr/>
          </p:nvCxnSpPr>
          <p:spPr>
            <a:xfrm flipV="1">
              <a:off x="7424057" y="729343"/>
              <a:ext cx="0" cy="299598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4D803AAA-CB4F-1144-8B15-F5B2C8FB7A51}"/>
                </a:ext>
              </a:extLst>
            </p:cNvPr>
            <p:cNvSpPr txBox="1"/>
            <p:nvPr/>
          </p:nvSpPr>
          <p:spPr>
            <a:xfrm>
              <a:off x="8290189" y="3819708"/>
              <a:ext cx="2253437" cy="433965"/>
            </a:xfrm>
            <a:prstGeom prst="rect">
              <a:avLst/>
            </a:prstGeom>
            <a:noFill/>
          </p:spPr>
          <p:txBody>
            <a:bodyPr wrap="none" lIns="118872" tIns="91440" rIns="118872" bIns="91440" rtlCol="0" anchor="ctr" anchorCtr="0">
              <a:spAutoFit/>
            </a:bodyPr>
            <a:lstStyle/>
            <a:p>
              <a:pPr algn="l">
                <a:lnSpc>
                  <a:spcPct val="90000"/>
                </a:lnSpc>
              </a:pPr>
              <a:r>
                <a:rPr lang="en-US" dirty="0"/>
                <a:t>Platform complexity</a:t>
              </a:r>
            </a:p>
          </p:txBody>
        </p:sp>
        <p:sp>
          <p:nvSpPr>
            <p:cNvPr id="25" name="TextBox 24">
              <a:extLst>
                <a:ext uri="{FF2B5EF4-FFF2-40B4-BE49-F238E27FC236}">
                  <a16:creationId xmlns:a16="http://schemas.microsoft.com/office/drawing/2014/main" id="{1F2B8E5A-6747-6840-9AB5-298CEE998CFB}"/>
                </a:ext>
              </a:extLst>
            </p:cNvPr>
            <p:cNvSpPr txBox="1"/>
            <p:nvPr/>
          </p:nvSpPr>
          <p:spPr>
            <a:xfrm rot="-5400000">
              <a:off x="6046587" y="2061274"/>
              <a:ext cx="2304733" cy="438305"/>
            </a:xfrm>
            <a:prstGeom prst="rect">
              <a:avLst/>
            </a:prstGeom>
            <a:noFill/>
          </p:spPr>
          <p:txBody>
            <a:bodyPr wrap="square" lIns="118872" tIns="91440" rIns="118872" bIns="91440" rtlCol="0" anchor="ctr" anchorCtr="0">
              <a:spAutoFit/>
            </a:bodyPr>
            <a:lstStyle/>
            <a:p>
              <a:pPr algn="l">
                <a:lnSpc>
                  <a:spcPct val="90000"/>
                </a:lnSpc>
              </a:pPr>
              <a:r>
                <a:rPr lang="en-US" dirty="0"/>
                <a:t>Software complexity</a:t>
              </a:r>
            </a:p>
          </p:txBody>
        </p:sp>
        <p:cxnSp>
          <p:nvCxnSpPr>
            <p:cNvPr id="27" name="Straight Connector 26">
              <a:extLst>
                <a:ext uri="{FF2B5EF4-FFF2-40B4-BE49-F238E27FC236}">
                  <a16:creationId xmlns:a16="http://schemas.microsoft.com/office/drawing/2014/main" id="{F0944214-B922-DE4E-8201-F097C1607D13}"/>
                </a:ext>
              </a:extLst>
            </p:cNvPr>
            <p:cNvCxnSpPr/>
            <p:nvPr/>
          </p:nvCxnSpPr>
          <p:spPr>
            <a:xfrm flipV="1">
              <a:off x="7871254" y="1865870"/>
              <a:ext cx="271849" cy="1401184"/>
            </a:xfrm>
            <a:prstGeom prst="line">
              <a:avLst/>
            </a:prstGeom>
            <a:ln w="57150">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46CC992-F868-F041-8AF1-1C98255A058E}"/>
                </a:ext>
              </a:extLst>
            </p:cNvPr>
            <p:cNvCxnSpPr>
              <a:cxnSpLocks/>
            </p:cNvCxnSpPr>
            <p:nvPr/>
          </p:nvCxnSpPr>
          <p:spPr>
            <a:xfrm flipV="1">
              <a:off x="8113046" y="868682"/>
              <a:ext cx="2759259" cy="1012232"/>
            </a:xfrm>
            <a:prstGeom prst="line">
              <a:avLst/>
            </a:prstGeom>
            <a:ln w="53975">
              <a:solidFill>
                <a:srgbClr val="7030A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5D10778-614C-0842-B0F5-17C22D27A489}"/>
                </a:ext>
              </a:extLst>
            </p:cNvPr>
            <p:cNvSpPr txBox="1"/>
            <p:nvPr/>
          </p:nvSpPr>
          <p:spPr>
            <a:xfrm>
              <a:off x="8063618" y="1663931"/>
              <a:ext cx="271849" cy="433965"/>
            </a:xfrm>
            <a:prstGeom prst="rect">
              <a:avLst/>
            </a:prstGeom>
            <a:noFill/>
          </p:spPr>
          <p:txBody>
            <a:bodyPr wrap="square" lIns="118872" tIns="91440" rIns="118872" bIns="91440" rtlCol="0" anchor="ctr" anchorCtr="0">
              <a:spAutoFit/>
            </a:bodyPr>
            <a:lstStyle/>
            <a:p>
              <a:pPr algn="l">
                <a:lnSpc>
                  <a:spcPct val="90000"/>
                </a:lnSpc>
              </a:pPr>
              <a:endParaRPr lang="en-US" dirty="0"/>
            </a:p>
          </p:txBody>
        </p:sp>
        <p:sp>
          <p:nvSpPr>
            <p:cNvPr id="32" name="TextBox 31">
              <a:extLst>
                <a:ext uri="{FF2B5EF4-FFF2-40B4-BE49-F238E27FC236}">
                  <a16:creationId xmlns:a16="http://schemas.microsoft.com/office/drawing/2014/main" id="{F5FBECCC-FDD4-DE4B-A88C-B7AF2B546EAE}"/>
                </a:ext>
              </a:extLst>
            </p:cNvPr>
            <p:cNvSpPr txBox="1"/>
            <p:nvPr/>
          </p:nvSpPr>
          <p:spPr>
            <a:xfrm>
              <a:off x="8453742" y="2528855"/>
              <a:ext cx="1407052" cy="932563"/>
            </a:xfrm>
            <a:prstGeom prst="rect">
              <a:avLst/>
            </a:prstGeom>
            <a:noFill/>
          </p:spPr>
          <p:txBody>
            <a:bodyPr wrap="none" lIns="118872" tIns="91440" rIns="118872" bIns="91440" rtlCol="0" anchor="ctr" anchorCtr="0">
              <a:spAutoFit/>
            </a:bodyPr>
            <a:lstStyle/>
            <a:p>
              <a:pPr algn="l">
                <a:lnSpc>
                  <a:spcPct val="90000"/>
                </a:lnSpc>
              </a:pPr>
              <a:r>
                <a:rPr lang="en-US" dirty="0"/>
                <a:t>Distributed </a:t>
              </a:r>
            </a:p>
            <a:p>
              <a:pPr algn="l">
                <a:lnSpc>
                  <a:spcPct val="90000"/>
                </a:lnSpc>
              </a:pPr>
              <a:r>
                <a:rPr lang="en-US" dirty="0"/>
                <a:t>memory</a:t>
              </a:r>
            </a:p>
            <a:p>
              <a:pPr algn="l">
                <a:lnSpc>
                  <a:spcPct val="90000"/>
                </a:lnSpc>
              </a:pPr>
              <a:r>
                <a:rPr lang="en-US" dirty="0"/>
                <a:t>model</a:t>
              </a:r>
            </a:p>
          </p:txBody>
        </p:sp>
        <p:sp>
          <p:nvSpPr>
            <p:cNvPr id="33" name="Left Arrow 32">
              <a:extLst>
                <a:ext uri="{FF2B5EF4-FFF2-40B4-BE49-F238E27FC236}">
                  <a16:creationId xmlns:a16="http://schemas.microsoft.com/office/drawing/2014/main" id="{6032F769-EB60-3346-ADD9-4B2D1BB53B93}"/>
                </a:ext>
              </a:extLst>
            </p:cNvPr>
            <p:cNvSpPr/>
            <p:nvPr/>
          </p:nvSpPr>
          <p:spPr>
            <a:xfrm>
              <a:off x="7990874" y="2889070"/>
              <a:ext cx="437831" cy="218824"/>
            </a:xfrm>
            <a:prstGeom prst="leftArrow">
              <a:avLst/>
            </a:prstGeom>
            <a:solidFill>
              <a:schemeClr val="accent4"/>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4" name="TextBox 33">
              <a:extLst>
                <a:ext uri="{FF2B5EF4-FFF2-40B4-BE49-F238E27FC236}">
                  <a16:creationId xmlns:a16="http://schemas.microsoft.com/office/drawing/2014/main" id="{C346DD6B-4509-764A-AE45-5F142DE3C708}"/>
                </a:ext>
              </a:extLst>
            </p:cNvPr>
            <p:cNvSpPr txBox="1"/>
            <p:nvPr/>
          </p:nvSpPr>
          <p:spPr>
            <a:xfrm>
              <a:off x="9327147" y="1554669"/>
              <a:ext cx="1817421" cy="683264"/>
            </a:xfrm>
            <a:prstGeom prst="rect">
              <a:avLst/>
            </a:prstGeom>
            <a:noFill/>
          </p:spPr>
          <p:txBody>
            <a:bodyPr wrap="none" lIns="118872" tIns="91440" rIns="118872" bIns="91440" rtlCol="0" anchor="ctr" anchorCtr="0">
              <a:spAutoFit/>
            </a:bodyPr>
            <a:lstStyle/>
            <a:p>
              <a:pPr algn="l">
                <a:lnSpc>
                  <a:spcPct val="90000"/>
                </a:lnSpc>
              </a:pPr>
              <a:r>
                <a:rPr lang="en-US" dirty="0"/>
                <a:t>Heterogeneous</a:t>
              </a:r>
            </a:p>
            <a:p>
              <a:pPr algn="l">
                <a:lnSpc>
                  <a:spcPct val="90000"/>
                </a:lnSpc>
              </a:pPr>
              <a:r>
                <a:rPr lang="en-US" dirty="0"/>
                <a:t>models</a:t>
              </a:r>
            </a:p>
          </p:txBody>
        </p:sp>
        <p:sp>
          <p:nvSpPr>
            <p:cNvPr id="36" name="Up Arrow 35">
              <a:extLst>
                <a:ext uri="{FF2B5EF4-FFF2-40B4-BE49-F238E27FC236}">
                  <a16:creationId xmlns:a16="http://schemas.microsoft.com/office/drawing/2014/main" id="{F0879347-097A-CF4B-B62B-6EAB93ABA995}"/>
                </a:ext>
              </a:extLst>
            </p:cNvPr>
            <p:cNvSpPr/>
            <p:nvPr/>
          </p:nvSpPr>
          <p:spPr>
            <a:xfrm>
              <a:off x="9980612" y="1267396"/>
              <a:ext cx="156950" cy="322396"/>
            </a:xfrm>
            <a:prstGeom prst="upArrow">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6" name="Title 1">
            <a:extLst>
              <a:ext uri="{FF2B5EF4-FFF2-40B4-BE49-F238E27FC236}">
                <a16:creationId xmlns:a16="http://schemas.microsoft.com/office/drawing/2014/main" id="{50E4DB40-020F-13AF-1116-399F2265801B}"/>
              </a:ext>
            </a:extLst>
          </p:cNvPr>
          <p:cNvSpPr txBox="1">
            <a:spLocks/>
          </p:cNvSpPr>
          <p:nvPr/>
        </p:nvSpPr>
        <p:spPr bwMode="auto">
          <a:xfrm>
            <a:off x="365760" y="411480"/>
            <a:ext cx="11372473"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a:lstStyle>
          <a:p>
            <a:r>
              <a:rPr lang="en-US" dirty="0"/>
              <a:t>New Paradigm Because of Platform Heterogeneity</a:t>
            </a:r>
          </a:p>
        </p:txBody>
      </p:sp>
    </p:spTree>
    <p:extLst>
      <p:ext uri="{BB962C8B-B14F-4D97-AF65-F5344CB8AC3E}">
        <p14:creationId xmlns:p14="http://schemas.microsoft.com/office/powerpoint/2010/main" val="808971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569FB-1243-4425-52F4-F31F1CA5F2F1}"/>
              </a:ext>
            </a:extLst>
          </p:cNvPr>
          <p:cNvSpPr>
            <a:spLocks noGrp="1"/>
          </p:cNvSpPr>
          <p:nvPr>
            <p:ph type="title"/>
          </p:nvPr>
        </p:nvSpPr>
        <p:spPr/>
        <p:txBody>
          <a:bodyPr/>
          <a:lstStyle/>
          <a:p>
            <a:r>
              <a:rPr lang="en-US" dirty="0"/>
              <a:t>Platform Heterogeneity</a:t>
            </a:r>
          </a:p>
        </p:txBody>
      </p:sp>
      <p:sp>
        <p:nvSpPr>
          <p:cNvPr id="9" name="Rounded Rectangle 8">
            <a:extLst>
              <a:ext uri="{FF2B5EF4-FFF2-40B4-BE49-F238E27FC236}">
                <a16:creationId xmlns:a16="http://schemas.microsoft.com/office/drawing/2014/main" id="{76454665-71CF-4D82-5F1C-1D301AB7783D}"/>
              </a:ext>
            </a:extLst>
          </p:cNvPr>
          <p:cNvSpPr/>
          <p:nvPr/>
        </p:nvSpPr>
        <p:spPr>
          <a:xfrm>
            <a:off x="365760" y="1428750"/>
            <a:ext cx="2782160" cy="1276350"/>
          </a:xfrm>
          <a:prstGeom prst="roundRect">
            <a:avLst/>
          </a:prstGeom>
          <a:solidFill>
            <a:schemeClr val="accent2">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Computation</a:t>
            </a:r>
          </a:p>
        </p:txBody>
      </p:sp>
      <p:sp>
        <p:nvSpPr>
          <p:cNvPr id="10" name="Rounded Rectangle 9">
            <a:extLst>
              <a:ext uri="{FF2B5EF4-FFF2-40B4-BE49-F238E27FC236}">
                <a16:creationId xmlns:a16="http://schemas.microsoft.com/office/drawing/2014/main" id="{7584313B-B298-2F20-353C-9E1EE12FB542}"/>
              </a:ext>
            </a:extLst>
          </p:cNvPr>
          <p:cNvSpPr/>
          <p:nvPr/>
        </p:nvSpPr>
        <p:spPr>
          <a:xfrm>
            <a:off x="4480560" y="1428750"/>
            <a:ext cx="2782160" cy="1188720"/>
          </a:xfrm>
          <a:prstGeom prst="roundRect">
            <a:avLst/>
          </a:prstGeom>
          <a:solidFill>
            <a:schemeClr val="accent5">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Memory </a:t>
            </a:r>
          </a:p>
        </p:txBody>
      </p:sp>
      <p:sp>
        <p:nvSpPr>
          <p:cNvPr id="11" name="Rounded Rectangle 10">
            <a:extLst>
              <a:ext uri="{FF2B5EF4-FFF2-40B4-BE49-F238E27FC236}">
                <a16:creationId xmlns:a16="http://schemas.microsoft.com/office/drawing/2014/main" id="{93AC6ECC-C0E0-6552-65E6-EA5C5F2B6ABD}"/>
              </a:ext>
            </a:extLst>
          </p:cNvPr>
          <p:cNvSpPr/>
          <p:nvPr/>
        </p:nvSpPr>
        <p:spPr>
          <a:xfrm>
            <a:off x="8496300" y="1434846"/>
            <a:ext cx="2782160" cy="1188720"/>
          </a:xfrm>
          <a:prstGeom prst="roundRect">
            <a:avLst/>
          </a:prstGeom>
          <a:solidFill>
            <a:schemeClr val="accent6">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Network</a:t>
            </a:r>
          </a:p>
        </p:txBody>
      </p:sp>
      <p:sp>
        <p:nvSpPr>
          <p:cNvPr id="12" name="Rounded Rectangle 11">
            <a:extLst>
              <a:ext uri="{FF2B5EF4-FFF2-40B4-BE49-F238E27FC236}">
                <a16:creationId xmlns:a16="http://schemas.microsoft.com/office/drawing/2014/main" id="{7F32770F-CD10-5A59-58B5-F46B8A6CE06B}"/>
              </a:ext>
            </a:extLst>
          </p:cNvPr>
          <p:cNvSpPr/>
          <p:nvPr/>
        </p:nvSpPr>
        <p:spPr>
          <a:xfrm>
            <a:off x="365760" y="3067813"/>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CPU</a:t>
            </a:r>
          </a:p>
        </p:txBody>
      </p:sp>
      <p:sp>
        <p:nvSpPr>
          <p:cNvPr id="13" name="Rounded Rectangle 12">
            <a:extLst>
              <a:ext uri="{FF2B5EF4-FFF2-40B4-BE49-F238E27FC236}">
                <a16:creationId xmlns:a16="http://schemas.microsoft.com/office/drawing/2014/main" id="{BA0C735F-A547-BCF9-AA84-C309D8036CF1}"/>
              </a:ext>
            </a:extLst>
          </p:cNvPr>
          <p:cNvSpPr/>
          <p:nvPr/>
        </p:nvSpPr>
        <p:spPr>
          <a:xfrm>
            <a:off x="1782416" y="306171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GPU</a:t>
            </a:r>
          </a:p>
        </p:txBody>
      </p:sp>
      <p:sp>
        <p:nvSpPr>
          <p:cNvPr id="14" name="Rounded Rectangle 13">
            <a:extLst>
              <a:ext uri="{FF2B5EF4-FFF2-40B4-BE49-F238E27FC236}">
                <a16:creationId xmlns:a16="http://schemas.microsoft.com/office/drawing/2014/main" id="{9456CB0F-7A1D-1C37-E80F-56FFC584BC0D}"/>
              </a:ext>
            </a:extLst>
          </p:cNvPr>
          <p:cNvSpPr/>
          <p:nvPr/>
        </p:nvSpPr>
        <p:spPr>
          <a:xfrm>
            <a:off x="365760"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a:t>
            </a:r>
            <a:r>
              <a:rPr lang="en-US" sz="2000" dirty="0" err="1">
                <a:solidFill>
                  <a:sysClr val="windowText" lastClr="000000"/>
                </a:solidFill>
              </a:rPr>
              <a:t>acceler-ators</a:t>
            </a:r>
            <a:endParaRPr lang="en-US" sz="2000" dirty="0">
              <a:solidFill>
                <a:sysClr val="windowText" lastClr="000000"/>
              </a:solidFill>
            </a:endParaRPr>
          </a:p>
        </p:txBody>
      </p:sp>
      <p:sp>
        <p:nvSpPr>
          <p:cNvPr id="15" name="Rounded Rectangle 14">
            <a:extLst>
              <a:ext uri="{FF2B5EF4-FFF2-40B4-BE49-F238E27FC236}">
                <a16:creationId xmlns:a16="http://schemas.microsoft.com/office/drawing/2014/main" id="{DD370356-6AC0-5D4F-8681-8FE3C742CD35}"/>
              </a:ext>
            </a:extLst>
          </p:cNvPr>
          <p:cNvSpPr/>
          <p:nvPr/>
        </p:nvSpPr>
        <p:spPr>
          <a:xfrm>
            <a:off x="1782416" y="4227577"/>
            <a:ext cx="1365504" cy="1085088"/>
          </a:xfrm>
          <a:prstGeom prst="roundRect">
            <a:avLst/>
          </a:prstGeom>
          <a:solidFill>
            <a:schemeClr val="accent2">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devices</a:t>
            </a:r>
          </a:p>
        </p:txBody>
      </p:sp>
      <p:sp>
        <p:nvSpPr>
          <p:cNvPr id="17" name="Rounded Rectangle 16">
            <a:extLst>
              <a:ext uri="{FF2B5EF4-FFF2-40B4-BE49-F238E27FC236}">
                <a16:creationId xmlns:a16="http://schemas.microsoft.com/office/drawing/2014/main" id="{AA2B9540-94B6-085F-B729-DE0F7013FFA2}"/>
              </a:ext>
            </a:extLst>
          </p:cNvPr>
          <p:cNvSpPr/>
          <p:nvPr/>
        </p:nvSpPr>
        <p:spPr>
          <a:xfrm>
            <a:off x="4480560" y="3067813"/>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Cache </a:t>
            </a:r>
            <a:r>
              <a:rPr lang="en-US" sz="2000" dirty="0" err="1">
                <a:solidFill>
                  <a:sysClr val="windowText" lastClr="000000"/>
                </a:solidFill>
              </a:rPr>
              <a:t>hierar-chy</a:t>
            </a:r>
            <a:endParaRPr lang="en-US" sz="2000" dirty="0">
              <a:solidFill>
                <a:sysClr val="windowText" lastClr="000000"/>
              </a:solidFill>
            </a:endParaRPr>
          </a:p>
        </p:txBody>
      </p:sp>
      <p:sp>
        <p:nvSpPr>
          <p:cNvPr id="18" name="Rounded Rectangle 17">
            <a:extLst>
              <a:ext uri="{FF2B5EF4-FFF2-40B4-BE49-F238E27FC236}">
                <a16:creationId xmlns:a16="http://schemas.microsoft.com/office/drawing/2014/main" id="{B0EEF868-9468-2EF1-46EE-69257AA4D8BB}"/>
              </a:ext>
            </a:extLst>
          </p:cNvPr>
          <p:cNvSpPr/>
          <p:nvPr/>
        </p:nvSpPr>
        <p:spPr>
          <a:xfrm>
            <a:off x="5897216" y="306171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Device memory</a:t>
            </a:r>
          </a:p>
        </p:txBody>
      </p:sp>
      <p:sp>
        <p:nvSpPr>
          <p:cNvPr id="19" name="Rounded Rectangle 18">
            <a:extLst>
              <a:ext uri="{FF2B5EF4-FFF2-40B4-BE49-F238E27FC236}">
                <a16:creationId xmlns:a16="http://schemas.microsoft.com/office/drawing/2014/main" id="{5DA6E10F-F40C-6ABF-1D0E-3184D211172B}"/>
              </a:ext>
            </a:extLst>
          </p:cNvPr>
          <p:cNvSpPr/>
          <p:nvPr/>
        </p:nvSpPr>
        <p:spPr>
          <a:xfrm>
            <a:off x="4480560"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err="1">
                <a:solidFill>
                  <a:sysClr val="windowText" lastClr="000000"/>
                </a:solidFill>
              </a:rPr>
              <a:t>NVram</a:t>
            </a:r>
            <a:endParaRPr lang="en-US" sz="2000" dirty="0">
              <a:solidFill>
                <a:sysClr val="windowText" lastClr="000000"/>
              </a:solidFill>
            </a:endParaRPr>
          </a:p>
        </p:txBody>
      </p:sp>
      <p:sp>
        <p:nvSpPr>
          <p:cNvPr id="20" name="Rounded Rectangle 19">
            <a:extLst>
              <a:ext uri="{FF2B5EF4-FFF2-40B4-BE49-F238E27FC236}">
                <a16:creationId xmlns:a16="http://schemas.microsoft.com/office/drawing/2014/main" id="{A65A516B-7DAB-DE70-A3CB-ACCB70349EB6}"/>
              </a:ext>
            </a:extLst>
          </p:cNvPr>
          <p:cNvSpPr/>
          <p:nvPr/>
        </p:nvSpPr>
        <p:spPr>
          <a:xfrm>
            <a:off x="5897216" y="4227577"/>
            <a:ext cx="1365504" cy="1085088"/>
          </a:xfrm>
          <a:prstGeom prst="roundRect">
            <a:avLst/>
          </a:prstGeom>
          <a:solidFill>
            <a:schemeClr val="accent5">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
        <p:nvSpPr>
          <p:cNvPr id="21" name="Rounded Rectangle 20">
            <a:extLst>
              <a:ext uri="{FF2B5EF4-FFF2-40B4-BE49-F238E27FC236}">
                <a16:creationId xmlns:a16="http://schemas.microsoft.com/office/drawing/2014/main" id="{2A9B77FB-F068-0114-5859-756BBECF99A0}"/>
              </a:ext>
            </a:extLst>
          </p:cNvPr>
          <p:cNvSpPr/>
          <p:nvPr/>
        </p:nvSpPr>
        <p:spPr>
          <a:xfrm>
            <a:off x="8496300" y="3067813"/>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Between nodes</a:t>
            </a:r>
          </a:p>
        </p:txBody>
      </p:sp>
      <p:sp>
        <p:nvSpPr>
          <p:cNvPr id="22" name="Rounded Rectangle 21">
            <a:extLst>
              <a:ext uri="{FF2B5EF4-FFF2-40B4-BE49-F238E27FC236}">
                <a16:creationId xmlns:a16="http://schemas.microsoft.com/office/drawing/2014/main" id="{FD0CFD2D-CCB9-D9ED-1C92-B8E6666F4C73}"/>
              </a:ext>
            </a:extLst>
          </p:cNvPr>
          <p:cNvSpPr/>
          <p:nvPr/>
        </p:nvSpPr>
        <p:spPr>
          <a:xfrm>
            <a:off x="9912956" y="306171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Within node</a:t>
            </a:r>
          </a:p>
        </p:txBody>
      </p:sp>
      <p:sp>
        <p:nvSpPr>
          <p:cNvPr id="23" name="Rounded Rectangle 22">
            <a:extLst>
              <a:ext uri="{FF2B5EF4-FFF2-40B4-BE49-F238E27FC236}">
                <a16:creationId xmlns:a16="http://schemas.microsoft.com/office/drawing/2014/main" id="{E7A5FE85-025E-1C68-9E1F-DEFACBF4628E}"/>
              </a:ext>
            </a:extLst>
          </p:cNvPr>
          <p:cNvSpPr/>
          <p:nvPr/>
        </p:nvSpPr>
        <p:spPr>
          <a:xfrm>
            <a:off x="8496300"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With I/O</a:t>
            </a:r>
          </a:p>
        </p:txBody>
      </p:sp>
      <p:sp>
        <p:nvSpPr>
          <p:cNvPr id="24" name="Rounded Rectangle 23">
            <a:extLst>
              <a:ext uri="{FF2B5EF4-FFF2-40B4-BE49-F238E27FC236}">
                <a16:creationId xmlns:a16="http://schemas.microsoft.com/office/drawing/2014/main" id="{6BD2EF94-2D44-D5D0-FA50-1A53D84F3F87}"/>
              </a:ext>
            </a:extLst>
          </p:cNvPr>
          <p:cNvSpPr/>
          <p:nvPr/>
        </p:nvSpPr>
        <p:spPr>
          <a:xfrm>
            <a:off x="9912956" y="4227577"/>
            <a:ext cx="1365504" cy="1085088"/>
          </a:xfrm>
          <a:prstGeom prst="roundRect">
            <a:avLst/>
          </a:prstGeom>
          <a:solidFill>
            <a:schemeClr val="accent6">
              <a:lumMod val="60000"/>
              <a:lumOff val="4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ysClr val="windowText" lastClr="000000"/>
                </a:solidFill>
              </a:rPr>
              <a:t>Other types</a:t>
            </a:r>
          </a:p>
        </p:txBody>
      </p:sp>
    </p:spTree>
    <p:extLst>
      <p:ext uri="{BB962C8B-B14F-4D97-AF65-F5344CB8AC3E}">
        <p14:creationId xmlns:p14="http://schemas.microsoft.com/office/powerpoint/2010/main" val="3603583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marL="342900" indent="-342900">
              <a:lnSpc>
                <a:spcPct val="90000"/>
              </a:lnSpc>
              <a:buFont typeface="Arial" panose="020B0604020202020204" pitchFamily="34" charset="0"/>
              <a:buChar char="•"/>
            </a:pPr>
            <a:r>
              <a:rPr lang="en-US" sz="2000" dirty="0">
                <a:solidFill>
                  <a:schemeClr val="bg1"/>
                </a:solidFill>
              </a:rPr>
              <a:t>Figuring out the map</a:t>
            </a:r>
          </a:p>
          <a:p>
            <a:pPr marL="800100" lvl="1" indent="-342900">
              <a:lnSpc>
                <a:spcPct val="90000"/>
              </a:lnSpc>
              <a:buFont typeface="Arial" panose="020B0604020202020204" pitchFamily="34" charset="0"/>
              <a:buChar char="•"/>
            </a:pPr>
            <a:r>
              <a:rPr lang="en-US" sz="2000" dirty="0">
                <a:solidFill>
                  <a:schemeClr val="bg1"/>
                </a:solidFill>
              </a:rPr>
              <a:t>Expression of dependencies </a:t>
            </a:r>
          </a:p>
          <a:p>
            <a:pPr marL="800100" lvl="1" indent="-342900">
              <a:lnSpc>
                <a:spcPct val="90000"/>
              </a:lnSpc>
              <a:buFont typeface="Arial" panose="020B0604020202020204" pitchFamily="34" charset="0"/>
              <a:buChar char="•"/>
            </a:pPr>
            <a:r>
              <a:rPr lang="en-US" sz="2000" dirty="0">
                <a:solidFill>
                  <a:schemeClr val="bg1"/>
                </a:solidFill>
              </a:rPr>
              <a:t>Cost models</a:t>
            </a:r>
          </a:p>
          <a:p>
            <a:pPr marL="342900" indent="-342900">
              <a:lnSpc>
                <a:spcPct val="90000"/>
              </a:lnSpc>
              <a:buFont typeface="Arial" panose="020B0604020202020204" pitchFamily="34" charset="0"/>
              <a:buChar char="•"/>
            </a:pPr>
            <a:r>
              <a:rPr lang="en-US" sz="2000" dirty="0">
                <a:solidFill>
                  <a:schemeClr val="bg1"/>
                </a:solidFill>
              </a:rPr>
              <a:t>Expressing the map</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r>
              <a:rPr lang="en-US" sz="2000" dirty="0">
                <a:solidFill>
                  <a:schemeClr val="bg1"/>
                </a:solidFill>
              </a:rPr>
              <a:t>Moving between devices</a:t>
            </a:r>
          </a:p>
          <a:p>
            <a:pPr marL="800100" lvl="1" indent="-342900">
              <a:lnSpc>
                <a:spcPct val="90000"/>
              </a:lnSpc>
              <a:buFont typeface="Arial" panose="020B0604020202020204" pitchFamily="34" charset="0"/>
              <a:buChar char="•"/>
            </a:pPr>
            <a:r>
              <a:rPr lang="en-US" sz="2000" dirty="0">
                <a:solidFill>
                  <a:schemeClr val="bg1"/>
                </a:solidFill>
              </a:rPr>
              <a:t>Launching work at the destination</a:t>
            </a:r>
          </a:p>
          <a:p>
            <a:pPr marL="800100" lvl="1" indent="-342900">
              <a:lnSpc>
                <a:spcPct val="90000"/>
              </a:lnSpc>
              <a:buFont typeface="Arial" panose="020B0604020202020204" pitchFamily="34" charset="0"/>
              <a:buChar char="•"/>
            </a:pPr>
            <a:r>
              <a:rPr lang="en-US" sz="2000" dirty="0">
                <a:solidFill>
                  <a:schemeClr val="bg1"/>
                </a:solidFill>
              </a:rPr>
              <a:t>Hiding latency of movement</a:t>
            </a:r>
          </a:p>
          <a:p>
            <a:pPr marL="342900" indent="-342900">
              <a:lnSpc>
                <a:spcPct val="90000"/>
              </a:lnSpc>
              <a:buFont typeface="Arial" panose="020B0604020202020204" pitchFamily="34" charset="0"/>
              <a:buChar char="•"/>
            </a:pPr>
            <a:r>
              <a:rPr lang="en-US" sz="2000" dirty="0">
                <a:solidFill>
                  <a:schemeClr val="bg1"/>
                </a:solidFill>
              </a:rPr>
              <a:t>Moving data off node </a:t>
            </a: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marL="342900" indent="-342900">
              <a:lnSpc>
                <a:spcPct val="90000"/>
              </a:lnSpc>
              <a:buFont typeface="Arial" panose="020B0604020202020204" pitchFamily="34" charset="0"/>
              <a:buChar char="•"/>
            </a:pPr>
            <a:r>
              <a:rPr lang="en-US" sz="2000" dirty="0">
                <a:solidFill>
                  <a:schemeClr val="bg1"/>
                </a:solidFill>
              </a:rPr>
              <a:t>Minimize maintained variants of source suitable for all computational devices</a:t>
            </a:r>
          </a:p>
          <a:p>
            <a:pPr marL="342900" indent="-342900">
              <a:lnSpc>
                <a:spcPct val="90000"/>
              </a:lnSpc>
              <a:buFont typeface="Arial" panose="020B0604020202020204" pitchFamily="34" charset="0"/>
              <a:buChar char="•"/>
            </a:pPr>
            <a:r>
              <a:rPr lang="en-US" sz="2000" dirty="0">
                <a:solidFill>
                  <a:schemeClr val="bg1"/>
                </a:solidFill>
              </a:rPr>
              <a:t>Reconcile differences in data structures</a:t>
            </a:r>
          </a:p>
        </p:txBody>
      </p:sp>
      <p:sp>
        <p:nvSpPr>
          <p:cNvPr id="5" name="TextBox 4">
            <a:extLst>
              <a:ext uri="{FF2B5EF4-FFF2-40B4-BE49-F238E27FC236}">
                <a16:creationId xmlns:a16="http://schemas.microsoft.com/office/drawing/2014/main" id="{98DB4760-90FA-132B-409F-E983E94F182F}"/>
              </a:ext>
            </a:extLst>
          </p:cNvPr>
          <p:cNvSpPr txBox="1"/>
          <p:nvPr/>
        </p:nvSpPr>
        <p:spPr>
          <a:xfrm>
            <a:off x="6702931" y="3736302"/>
            <a:ext cx="4584204" cy="1846659"/>
          </a:xfrm>
          <a:prstGeom prst="rect">
            <a:avLst/>
          </a:prstGeom>
          <a:noFill/>
        </p:spPr>
        <p:txBody>
          <a:bodyPr wrap="none" lIns="118872" tIns="91440" rIns="118872" bIns="91440" rtlCol="0" anchor="ctr" anchorCtr="0">
            <a:spAutoFit/>
          </a:bodyPr>
          <a:lstStyle/>
          <a:p>
            <a:pPr algn="l">
              <a:lnSpc>
                <a:spcPct val="90000"/>
              </a:lnSpc>
            </a:pPr>
            <a:r>
              <a:rPr lang="en-US" sz="2400" dirty="0"/>
              <a:t>So, what do we need?</a:t>
            </a:r>
          </a:p>
          <a:p>
            <a:pPr algn="l">
              <a:lnSpc>
                <a:spcPct val="90000"/>
              </a:lnSpc>
            </a:pPr>
            <a:endParaRPr lang="en-US" sz="2400" dirty="0"/>
          </a:p>
          <a:p>
            <a:pPr marL="285750" indent="-285750" algn="l">
              <a:lnSpc>
                <a:spcPct val="90000"/>
              </a:lnSpc>
              <a:buFont typeface="Arial" panose="020B0604020202020204" pitchFamily="34" charset="0"/>
              <a:buChar char="•"/>
            </a:pPr>
            <a:r>
              <a:rPr lang="en-US" sz="2400" dirty="0"/>
              <a:t>Abstractions layers </a:t>
            </a:r>
          </a:p>
          <a:p>
            <a:pPr marL="285750" indent="-285750" algn="l">
              <a:lnSpc>
                <a:spcPct val="90000"/>
              </a:lnSpc>
              <a:buFont typeface="Arial" panose="020B0604020202020204" pitchFamily="34" charset="0"/>
              <a:buChar char="•"/>
            </a:pPr>
            <a:r>
              <a:rPr lang="en-US" sz="2400" dirty="0"/>
              <a:t>Code transformation tools</a:t>
            </a:r>
          </a:p>
          <a:p>
            <a:pPr marL="285750" indent="-285750" algn="l">
              <a:lnSpc>
                <a:spcPct val="90000"/>
              </a:lnSpc>
              <a:buFont typeface="Arial" panose="020B0604020202020204" pitchFamily="34" charset="0"/>
              <a:buChar char="•"/>
            </a:pPr>
            <a:r>
              <a:rPr lang="en-US" sz="2400" dirty="0"/>
              <a:t>Data movement orchestrators</a:t>
            </a:r>
          </a:p>
        </p:txBody>
      </p:sp>
    </p:spTree>
    <p:extLst>
      <p:ext uri="{BB962C8B-B14F-4D97-AF65-F5344CB8AC3E}">
        <p14:creationId xmlns:p14="http://schemas.microsoft.com/office/powerpoint/2010/main" val="3137434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3B40-7A22-89F8-6BB1-6167FDBA30F2}"/>
              </a:ext>
            </a:extLst>
          </p:cNvPr>
          <p:cNvSpPr>
            <a:spLocks noGrp="1"/>
          </p:cNvSpPr>
          <p:nvPr>
            <p:ph type="title"/>
          </p:nvPr>
        </p:nvSpPr>
        <p:spPr/>
        <p:txBody>
          <a:bodyPr/>
          <a:lstStyle/>
          <a:p>
            <a:r>
              <a:rPr lang="en-US" dirty="0"/>
              <a:t>Mechanisms Needed by the Code: Example of Flash-X</a:t>
            </a:r>
          </a:p>
        </p:txBody>
      </p:sp>
      <p:sp>
        <p:nvSpPr>
          <p:cNvPr id="4" name="Rounded Rectangle 3">
            <a:extLst>
              <a:ext uri="{FF2B5EF4-FFF2-40B4-BE49-F238E27FC236}">
                <a16:creationId xmlns:a16="http://schemas.microsoft.com/office/drawing/2014/main" id="{471E77FC-1631-5458-51D2-E734CEC850D0}"/>
              </a:ext>
            </a:extLst>
          </p:cNvPr>
          <p:cNvSpPr/>
          <p:nvPr/>
        </p:nvSpPr>
        <p:spPr>
          <a:xfrm>
            <a:off x="522156" y="3874008"/>
            <a:ext cx="5266944" cy="2220468"/>
          </a:xfrm>
          <a:prstGeom prst="roundRect">
            <a:avLst/>
          </a:prstGeom>
          <a:solidFill>
            <a:schemeClr val="accent1">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map work to computational targets</a:t>
            </a:r>
          </a:p>
          <a:p>
            <a:pPr>
              <a:lnSpc>
                <a:spcPct val="90000"/>
              </a:lnSpc>
            </a:pPr>
            <a:endParaRPr lang="en-US" sz="2400" dirty="0">
              <a:solidFill>
                <a:schemeClr val="bg1"/>
              </a:solidFill>
            </a:endParaRPr>
          </a:p>
          <a:p>
            <a:pPr algn="ctr">
              <a:lnSpc>
                <a:spcPct val="90000"/>
              </a:lnSpc>
            </a:pPr>
            <a:r>
              <a:rPr lang="en-US" sz="2400" dirty="0">
                <a:solidFill>
                  <a:schemeClr val="bg1"/>
                </a:solidFill>
              </a:rPr>
              <a:t>DSL for recipes with code generator</a:t>
            </a:r>
          </a:p>
        </p:txBody>
      </p:sp>
      <p:sp>
        <p:nvSpPr>
          <p:cNvPr id="7" name="Rounded Rectangle 6">
            <a:extLst>
              <a:ext uri="{FF2B5EF4-FFF2-40B4-BE49-F238E27FC236}">
                <a16:creationId xmlns:a16="http://schemas.microsoft.com/office/drawing/2014/main" id="{92BFB06A-BBA4-8BFB-FC00-AF67220E1D1D}"/>
              </a:ext>
            </a:extLst>
          </p:cNvPr>
          <p:cNvSpPr/>
          <p:nvPr/>
        </p:nvSpPr>
        <p:spPr>
          <a:xfrm>
            <a:off x="6130988" y="1106424"/>
            <a:ext cx="5266944" cy="2220468"/>
          </a:xfrm>
          <a:prstGeom prst="roundRect">
            <a:avLst/>
          </a:prstGeom>
          <a:solidFill>
            <a:srgbClr val="7030A0"/>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move work and data to computational targets</a:t>
            </a:r>
          </a:p>
          <a:p>
            <a:pPr marL="342900" indent="-342900">
              <a:lnSpc>
                <a:spcPct val="90000"/>
              </a:lnSpc>
              <a:buFont typeface="Arial" panose="020B0604020202020204" pitchFamily="34" charset="0"/>
              <a:buChar char="•"/>
            </a:pPr>
            <a:endParaRPr lang="en-US" sz="2400" dirty="0">
              <a:solidFill>
                <a:schemeClr val="bg1"/>
              </a:solidFill>
            </a:endParaRPr>
          </a:p>
          <a:p>
            <a:pPr algn="ctr">
              <a:lnSpc>
                <a:spcPct val="90000"/>
              </a:lnSpc>
            </a:pPr>
            <a:r>
              <a:rPr lang="en-US" sz="2400" dirty="0">
                <a:solidFill>
                  <a:schemeClr val="bg1"/>
                </a:solidFill>
              </a:rPr>
              <a:t>    Domain specific runtime</a:t>
            </a:r>
            <a:endParaRPr lang="en-US" sz="2000" dirty="0">
              <a:solidFill>
                <a:schemeClr val="bg1"/>
              </a:solidFill>
            </a:endParaRPr>
          </a:p>
        </p:txBody>
      </p:sp>
      <p:sp>
        <p:nvSpPr>
          <p:cNvPr id="8" name="Rounded Rectangle 7">
            <a:extLst>
              <a:ext uri="{FF2B5EF4-FFF2-40B4-BE49-F238E27FC236}">
                <a16:creationId xmlns:a16="http://schemas.microsoft.com/office/drawing/2014/main" id="{EF43E14F-733F-9C60-C28A-99FD74738BE7}"/>
              </a:ext>
            </a:extLst>
          </p:cNvPr>
          <p:cNvSpPr/>
          <p:nvPr/>
        </p:nvSpPr>
        <p:spPr>
          <a:xfrm>
            <a:off x="523744" y="1106424"/>
            <a:ext cx="5266944" cy="2220468"/>
          </a:xfrm>
          <a:prstGeom prst="roundRect">
            <a:avLst/>
          </a:prstGeom>
          <a:solidFill>
            <a:schemeClr val="accent4">
              <a:lumMod val="75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nSpc>
                <a:spcPct val="90000"/>
              </a:lnSpc>
            </a:pPr>
            <a:r>
              <a:rPr lang="en-US" sz="2400" dirty="0">
                <a:solidFill>
                  <a:schemeClr val="bg1"/>
                </a:solidFill>
              </a:rPr>
              <a:t>Mechanisms to unify expression of computation</a:t>
            </a:r>
          </a:p>
          <a:p>
            <a:pPr>
              <a:lnSpc>
                <a:spcPct val="90000"/>
              </a:lnSpc>
            </a:pPr>
            <a:endParaRPr lang="en-US" sz="2400" dirty="0">
              <a:solidFill>
                <a:schemeClr val="bg1"/>
              </a:solidFill>
            </a:endParaRPr>
          </a:p>
          <a:p>
            <a:pPr algn="ctr">
              <a:lnSpc>
                <a:spcPct val="90000"/>
              </a:lnSpc>
            </a:pPr>
            <a:r>
              <a:rPr lang="en-US" sz="2400" dirty="0">
                <a:solidFill>
                  <a:schemeClr val="bg1"/>
                </a:solidFill>
              </a:rPr>
              <a:t>   Macros with inheritance </a:t>
            </a:r>
          </a:p>
        </p:txBody>
      </p:sp>
      <p:sp>
        <p:nvSpPr>
          <p:cNvPr id="5" name="Rounded Rectangle 4">
            <a:extLst>
              <a:ext uri="{FF2B5EF4-FFF2-40B4-BE49-F238E27FC236}">
                <a16:creationId xmlns:a16="http://schemas.microsoft.com/office/drawing/2014/main" id="{03F4EA3B-2D5D-C05D-E165-FA8F8EF12B71}"/>
              </a:ext>
            </a:extLst>
          </p:cNvPr>
          <p:cNvSpPr/>
          <p:nvPr/>
        </p:nvSpPr>
        <p:spPr>
          <a:xfrm>
            <a:off x="6130988" y="3874008"/>
            <a:ext cx="5266944" cy="2220468"/>
          </a:xfrm>
          <a:prstGeom prst="roundRect">
            <a:avLst/>
          </a:prstGeom>
          <a:solidFill>
            <a:schemeClr val="accent5">
              <a:lumMod val="50000"/>
            </a:schemeClr>
          </a:solidFill>
          <a:ln>
            <a:solidFill>
              <a:srgbClr val="0070C0"/>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400" dirty="0">
              <a:solidFill>
                <a:schemeClr val="bg1"/>
              </a:solidFill>
            </a:endParaRPr>
          </a:p>
          <a:p>
            <a:pPr algn="ctr">
              <a:lnSpc>
                <a:spcPct val="90000"/>
              </a:lnSpc>
            </a:pPr>
            <a:r>
              <a:rPr lang="en-US" sz="2400" dirty="0">
                <a:solidFill>
                  <a:schemeClr val="bg1"/>
                </a:solidFill>
              </a:rPr>
              <a:t>Composability in the source</a:t>
            </a:r>
          </a:p>
          <a:p>
            <a:pPr algn="ctr">
              <a:lnSpc>
                <a:spcPct val="90000"/>
              </a:lnSpc>
            </a:pPr>
            <a:r>
              <a:rPr lang="en-US" sz="2400" dirty="0">
                <a:solidFill>
                  <a:schemeClr val="bg1"/>
                </a:solidFill>
              </a:rPr>
              <a:t>A toolset of each mechanism</a:t>
            </a:r>
          </a:p>
          <a:p>
            <a:pPr algn="ctr">
              <a:lnSpc>
                <a:spcPct val="90000"/>
              </a:lnSpc>
            </a:pPr>
            <a:r>
              <a:rPr lang="en-US" sz="2400" dirty="0">
                <a:solidFill>
                  <a:schemeClr val="bg1"/>
                </a:solidFill>
              </a:rPr>
              <a:t>Independent tool sets</a:t>
            </a:r>
          </a:p>
          <a:p>
            <a:pPr algn="ctr">
              <a:lnSpc>
                <a:spcPct val="90000"/>
              </a:lnSpc>
            </a:pPr>
            <a:endParaRPr lang="en-US" sz="2400" dirty="0">
              <a:solidFill>
                <a:schemeClr val="bg1"/>
              </a:solidFill>
            </a:endParaRPr>
          </a:p>
          <a:p>
            <a:pPr algn="ctr">
              <a:lnSpc>
                <a:spcPct val="90000"/>
              </a:lnSpc>
            </a:pPr>
            <a:r>
              <a:rPr lang="en-US" sz="2400" dirty="0">
                <a:solidFill>
                  <a:schemeClr val="bg1"/>
                </a:solidFill>
              </a:rPr>
              <a:t> </a:t>
            </a:r>
          </a:p>
        </p:txBody>
      </p:sp>
    </p:spTree>
    <p:extLst>
      <p:ext uri="{BB962C8B-B14F-4D97-AF65-F5344CB8AC3E}">
        <p14:creationId xmlns:p14="http://schemas.microsoft.com/office/powerpoint/2010/main" val="3072973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F34345C-9FD3-574F-AE9E-15E8A49D5331}"/>
              </a:ext>
            </a:extLst>
          </p:cNvPr>
          <p:cNvGrpSpPr/>
          <p:nvPr/>
        </p:nvGrpSpPr>
        <p:grpSpPr>
          <a:xfrm>
            <a:off x="1209919" y="1385579"/>
            <a:ext cx="9961676" cy="4695278"/>
            <a:chOff x="-2" y="-1"/>
            <a:chExt cx="11291950" cy="5739950"/>
          </a:xfrm>
        </p:grpSpPr>
        <p:grpSp>
          <p:nvGrpSpPr>
            <p:cNvPr id="5" name="Rectangle 4">
              <a:extLst>
                <a:ext uri="{FF2B5EF4-FFF2-40B4-BE49-F238E27FC236}">
                  <a16:creationId xmlns:a16="http://schemas.microsoft.com/office/drawing/2014/main" id="{5C98D8B6-DEE9-7C43-90D5-D7BF06E64B3B}"/>
                </a:ext>
              </a:extLst>
            </p:cNvPr>
            <p:cNvGrpSpPr/>
            <p:nvPr/>
          </p:nvGrpSpPr>
          <p:grpSpPr>
            <a:xfrm>
              <a:off x="21409" y="3039218"/>
              <a:ext cx="2730535" cy="1171100"/>
              <a:chOff x="0" y="-1"/>
              <a:chExt cx="2730533" cy="1171099"/>
            </a:xfrm>
          </p:grpSpPr>
          <p:sp>
            <p:nvSpPr>
              <p:cNvPr id="68" name="Rectangle">
                <a:extLst>
                  <a:ext uri="{FF2B5EF4-FFF2-40B4-BE49-F238E27FC236}">
                    <a16:creationId xmlns:a16="http://schemas.microsoft.com/office/drawing/2014/main" id="{EADA70C0-658E-CA4A-9CC9-F264BDB96DC4}"/>
                  </a:ext>
                </a:extLst>
              </p:cNvPr>
              <p:cNvSpPr/>
              <p:nvPr/>
            </p:nvSpPr>
            <p:spPr>
              <a:xfrm>
                <a:off x="0" y="-1"/>
                <a:ext cx="273053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9" name="Library of templates for time-stepping">
                <a:extLst>
                  <a:ext uri="{FF2B5EF4-FFF2-40B4-BE49-F238E27FC236}">
                    <a16:creationId xmlns:a16="http://schemas.microsoft.com/office/drawing/2014/main" id="{8C756D37-6ACE-AF40-811E-B965C3780E12}"/>
                  </a:ext>
                </a:extLst>
              </p:cNvPr>
              <p:cNvSpPr txBox="1"/>
              <p:nvPr/>
            </p:nvSpPr>
            <p:spPr>
              <a:xfrm>
                <a:off x="58420" y="289126"/>
                <a:ext cx="2613695"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templates for time-stepping </a:t>
                </a:r>
              </a:p>
            </p:txBody>
          </p:sp>
        </p:grpSp>
        <p:grpSp>
          <p:nvGrpSpPr>
            <p:cNvPr id="6" name="Rectangle 5">
              <a:extLst>
                <a:ext uri="{FF2B5EF4-FFF2-40B4-BE49-F238E27FC236}">
                  <a16:creationId xmlns:a16="http://schemas.microsoft.com/office/drawing/2014/main" id="{BE7BD37B-58B7-0841-82B0-45DC89CB5C3F}"/>
                </a:ext>
              </a:extLst>
            </p:cNvPr>
            <p:cNvGrpSpPr/>
            <p:nvPr/>
          </p:nvGrpSpPr>
          <p:grpSpPr>
            <a:xfrm>
              <a:off x="3066198" y="0"/>
              <a:ext cx="568872" cy="2361716"/>
              <a:chOff x="-1" y="0"/>
              <a:chExt cx="568871" cy="2361714"/>
            </a:xfrm>
          </p:grpSpPr>
          <p:sp>
            <p:nvSpPr>
              <p:cNvPr id="66" name="Rectangle">
                <a:extLst>
                  <a:ext uri="{FF2B5EF4-FFF2-40B4-BE49-F238E27FC236}">
                    <a16:creationId xmlns:a16="http://schemas.microsoft.com/office/drawing/2014/main" id="{F8640EEC-9E6A-1A43-B394-26A1F3BB6BD8}"/>
                  </a:ext>
                </a:extLst>
              </p:cNvPr>
              <p:cNvSpPr/>
              <p:nvPr/>
            </p:nvSpPr>
            <p:spPr>
              <a:xfrm>
                <a:off x="-1" y="0"/>
                <a:ext cx="568871"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7" name="Configurator">
                <a:extLst>
                  <a:ext uri="{FF2B5EF4-FFF2-40B4-BE49-F238E27FC236}">
                    <a16:creationId xmlns:a16="http://schemas.microsoft.com/office/drawing/2014/main" id="{B6110DB6-CC56-6947-A4D4-D1D773C4761E}"/>
                  </a:ext>
                </a:extLst>
              </p:cNvPr>
              <p:cNvSpPr txBox="1"/>
              <p:nvPr/>
            </p:nvSpPr>
            <p:spPr>
              <a:xfrm rot="16200000">
                <a:off x="-838003" y="1023789"/>
                <a:ext cx="2244875" cy="31413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Optimizer</a:t>
                </a:r>
                <a:r>
                  <a:rPr sz="1351" dirty="0"/>
                  <a:t> </a:t>
                </a:r>
              </a:p>
            </p:txBody>
          </p:sp>
        </p:grpSp>
        <p:grpSp>
          <p:nvGrpSpPr>
            <p:cNvPr id="7" name="Rectangle 6">
              <a:extLst>
                <a:ext uri="{FF2B5EF4-FFF2-40B4-BE49-F238E27FC236}">
                  <a16:creationId xmlns:a16="http://schemas.microsoft.com/office/drawing/2014/main" id="{45E05B79-2FDE-1849-92EA-3187A00C3997}"/>
                </a:ext>
              </a:extLst>
            </p:cNvPr>
            <p:cNvGrpSpPr/>
            <p:nvPr/>
          </p:nvGrpSpPr>
          <p:grpSpPr>
            <a:xfrm>
              <a:off x="3967514" y="0"/>
              <a:ext cx="1179793" cy="2361716"/>
              <a:chOff x="0" y="0"/>
              <a:chExt cx="1179791" cy="2361715"/>
            </a:xfrm>
          </p:grpSpPr>
          <p:sp>
            <p:nvSpPr>
              <p:cNvPr id="64" name="Rectangle">
                <a:extLst>
                  <a:ext uri="{FF2B5EF4-FFF2-40B4-BE49-F238E27FC236}">
                    <a16:creationId xmlns:a16="http://schemas.microsoft.com/office/drawing/2014/main" id="{CC413C79-E08E-1B48-A5E2-7D69138E33A8}"/>
                  </a:ext>
                </a:extLst>
              </p:cNvPr>
              <p:cNvSpPr/>
              <p:nvPr/>
            </p:nvSpPr>
            <p:spPr>
              <a:xfrm>
                <a:off x="0" y="0"/>
                <a:ext cx="1179791"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5" name="Keyed code for target device">
                <a:extLst>
                  <a:ext uri="{FF2B5EF4-FFF2-40B4-BE49-F238E27FC236}">
                    <a16:creationId xmlns:a16="http://schemas.microsoft.com/office/drawing/2014/main" id="{85B68DC9-C89E-8C49-806B-1F9001F26CED}"/>
                  </a:ext>
                </a:extLst>
              </p:cNvPr>
              <p:cNvSpPr txBox="1"/>
              <p:nvPr/>
            </p:nvSpPr>
            <p:spPr>
              <a:xfrm>
                <a:off x="58420" y="757402"/>
                <a:ext cx="1062950" cy="8469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 code for target device</a:t>
                </a:r>
              </a:p>
            </p:txBody>
          </p:sp>
        </p:grpSp>
        <p:grpSp>
          <p:nvGrpSpPr>
            <p:cNvPr id="8" name="Rectangle 7">
              <a:extLst>
                <a:ext uri="{FF2B5EF4-FFF2-40B4-BE49-F238E27FC236}">
                  <a16:creationId xmlns:a16="http://schemas.microsoft.com/office/drawing/2014/main" id="{22053E60-070C-B94B-B7BA-2ACA1F773769}"/>
                </a:ext>
              </a:extLst>
            </p:cNvPr>
            <p:cNvGrpSpPr/>
            <p:nvPr/>
          </p:nvGrpSpPr>
          <p:grpSpPr>
            <a:xfrm>
              <a:off x="21409" y="0"/>
              <a:ext cx="2712347" cy="1306531"/>
              <a:chOff x="-1" y="0"/>
              <a:chExt cx="2712346" cy="1306529"/>
            </a:xfrm>
          </p:grpSpPr>
          <p:sp>
            <p:nvSpPr>
              <p:cNvPr id="62" name="Rectangle">
                <a:extLst>
                  <a:ext uri="{FF2B5EF4-FFF2-40B4-BE49-F238E27FC236}">
                    <a16:creationId xmlns:a16="http://schemas.microsoft.com/office/drawing/2014/main" id="{F137F59A-B912-0943-A693-2AA01F1CD8FF}"/>
                  </a:ext>
                </a:extLst>
              </p:cNvPr>
              <p:cNvSpPr/>
              <p:nvPr/>
            </p:nvSpPr>
            <p:spPr>
              <a:xfrm>
                <a:off x="-1" y="0"/>
                <a:ext cx="2712346" cy="130652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defRPr>
                    <a:solidFill>
                      <a:srgbClr val="FFFFFF"/>
                    </a:solidFill>
                  </a:defRPr>
                </a:pPr>
                <a:endParaRPr sz="1351"/>
              </a:p>
            </p:txBody>
          </p:sp>
          <p:sp>
            <p:nvSpPr>
              <p:cNvPr id="63" name="Static physics code…">
                <a:extLst>
                  <a:ext uri="{FF2B5EF4-FFF2-40B4-BE49-F238E27FC236}">
                    <a16:creationId xmlns:a16="http://schemas.microsoft.com/office/drawing/2014/main" id="{1B0E05CA-B3C2-AE49-AB27-271AAC1BFC90}"/>
                  </a:ext>
                </a:extLst>
              </p:cNvPr>
              <p:cNvSpPr txBox="1"/>
              <p:nvPr/>
            </p:nvSpPr>
            <p:spPr>
              <a:xfrm>
                <a:off x="58419" y="102780"/>
                <a:ext cx="2595507" cy="1100971"/>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defRPr b="1"/>
                </a:pPr>
                <a:r>
                  <a:rPr sz="1351" dirty="0"/>
                  <a:t>Static physics code</a:t>
                </a:r>
                <a:endParaRPr sz="1351" dirty="0">
                  <a:solidFill>
                    <a:srgbClr val="FFFFFF"/>
                  </a:solidFill>
                </a:endParaRPr>
              </a:p>
              <a:p>
                <a:pPr marL="214477" indent="-214477">
                  <a:buSzPct val="100000"/>
                  <a:buFont typeface="Arial"/>
                  <a:buChar char="•"/>
                </a:pPr>
                <a:r>
                  <a:rPr sz="1351" dirty="0"/>
                  <a:t>Encoded with </a:t>
                </a:r>
                <a:r>
                  <a:rPr lang="en-US" sz="1351" dirty="0"/>
                  <a:t>macros</a:t>
                </a:r>
                <a:endParaRPr sz="1351" dirty="0">
                  <a:solidFill>
                    <a:srgbClr val="FFFFFF"/>
                  </a:solidFill>
                </a:endParaRPr>
              </a:p>
              <a:p>
                <a:pPr marL="214477" indent="-214477">
                  <a:buSzPct val="100000"/>
                  <a:buFont typeface="Arial"/>
                  <a:buChar char="•"/>
                </a:pPr>
                <a:r>
                  <a:rPr sz="1351" dirty="0"/>
                  <a:t>Including optimization hints as directives</a:t>
                </a:r>
              </a:p>
            </p:txBody>
          </p:sp>
        </p:grpSp>
        <p:grpSp>
          <p:nvGrpSpPr>
            <p:cNvPr id="9" name="Rectangle 8">
              <a:extLst>
                <a:ext uri="{FF2B5EF4-FFF2-40B4-BE49-F238E27FC236}">
                  <a16:creationId xmlns:a16="http://schemas.microsoft.com/office/drawing/2014/main" id="{E7BF3B62-240B-B349-8CEF-ECCAB60B4405}"/>
                </a:ext>
              </a:extLst>
            </p:cNvPr>
            <p:cNvGrpSpPr/>
            <p:nvPr/>
          </p:nvGrpSpPr>
          <p:grpSpPr>
            <a:xfrm>
              <a:off x="-2" y="1577638"/>
              <a:ext cx="2733756" cy="1190475"/>
              <a:chOff x="-1" y="-1"/>
              <a:chExt cx="2733755" cy="1190474"/>
            </a:xfrm>
          </p:grpSpPr>
          <p:sp>
            <p:nvSpPr>
              <p:cNvPr id="60" name="Rectangle">
                <a:extLst>
                  <a:ext uri="{FF2B5EF4-FFF2-40B4-BE49-F238E27FC236}">
                    <a16:creationId xmlns:a16="http://schemas.microsoft.com/office/drawing/2014/main" id="{7029AB53-5D63-3A47-890D-95EC92993380}"/>
                  </a:ext>
                </a:extLst>
              </p:cNvPr>
              <p:cNvSpPr/>
              <p:nvPr/>
            </p:nvSpPr>
            <p:spPr>
              <a:xfrm>
                <a:off x="-1" y="-1"/>
                <a:ext cx="2733755" cy="1190474"/>
              </a:xfrm>
              <a:prstGeom prst="rect">
                <a:avLst/>
              </a:prstGeom>
              <a:solidFill>
                <a:schemeClr val="accent4">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61" name="Platform specific information">
                <a:extLst>
                  <a:ext uri="{FF2B5EF4-FFF2-40B4-BE49-F238E27FC236}">
                    <a16:creationId xmlns:a16="http://schemas.microsoft.com/office/drawing/2014/main" id="{773B971F-E59D-BF48-8A43-105EF1A90DCA}"/>
                  </a:ext>
                </a:extLst>
              </p:cNvPr>
              <p:cNvSpPr txBox="1"/>
              <p:nvPr/>
            </p:nvSpPr>
            <p:spPr>
              <a:xfrm>
                <a:off x="58419" y="425844"/>
                <a:ext cx="2616916"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Platform specific information</a:t>
                </a:r>
              </a:p>
            </p:txBody>
          </p:sp>
        </p:grpSp>
        <p:grpSp>
          <p:nvGrpSpPr>
            <p:cNvPr id="10" name="Rectangle 9">
              <a:extLst>
                <a:ext uri="{FF2B5EF4-FFF2-40B4-BE49-F238E27FC236}">
                  <a16:creationId xmlns:a16="http://schemas.microsoft.com/office/drawing/2014/main" id="{7739EF9C-B482-5945-B2BD-BF42A8FA63EC}"/>
                </a:ext>
              </a:extLst>
            </p:cNvPr>
            <p:cNvGrpSpPr/>
            <p:nvPr/>
          </p:nvGrpSpPr>
          <p:grpSpPr>
            <a:xfrm>
              <a:off x="3899959" y="3231179"/>
              <a:ext cx="1247347" cy="2361717"/>
              <a:chOff x="0" y="0"/>
              <a:chExt cx="1247345" cy="2361715"/>
            </a:xfrm>
          </p:grpSpPr>
          <p:sp>
            <p:nvSpPr>
              <p:cNvPr id="58" name="Rectangle">
                <a:extLst>
                  <a:ext uri="{FF2B5EF4-FFF2-40B4-BE49-F238E27FC236}">
                    <a16:creationId xmlns:a16="http://schemas.microsoft.com/office/drawing/2014/main" id="{32225D52-6F36-E148-9F3D-D78B388890B8}"/>
                  </a:ext>
                </a:extLst>
              </p:cNvPr>
              <p:cNvSpPr/>
              <p:nvPr/>
            </p:nvSpPr>
            <p:spPr>
              <a:xfrm>
                <a:off x="0" y="0"/>
                <a:ext cx="1247345" cy="2361715"/>
              </a:xfrm>
              <a:prstGeom prst="rect">
                <a:avLst/>
              </a:prstGeom>
              <a:solidFill>
                <a:schemeClr val="accent6">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9" name="Recipe for control flow in time…">
                <a:extLst>
                  <a:ext uri="{FF2B5EF4-FFF2-40B4-BE49-F238E27FC236}">
                    <a16:creationId xmlns:a16="http://schemas.microsoft.com/office/drawing/2014/main" id="{0D00E2D4-94E3-9A43-82A2-469A1B871BB4}"/>
                  </a:ext>
                </a:extLst>
              </p:cNvPr>
              <p:cNvSpPr txBox="1"/>
              <p:nvPr/>
            </p:nvSpPr>
            <p:spPr>
              <a:xfrm>
                <a:off x="58420" y="630370"/>
                <a:ext cx="1130504"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r>
                  <a:rPr sz="1351" dirty="0"/>
                  <a:t>Recipe for control flow in time</a:t>
                </a:r>
                <a:endParaRPr sz="1351" dirty="0">
                  <a:solidFill>
                    <a:srgbClr val="FFFFFF"/>
                  </a:solidFill>
                </a:endParaRPr>
              </a:p>
              <a:p>
                <a:pPr algn="ctr"/>
                <a:r>
                  <a:rPr sz="1351" dirty="0"/>
                  <a:t>stepping</a:t>
                </a:r>
              </a:p>
            </p:txBody>
          </p:sp>
        </p:grpSp>
        <p:grpSp>
          <p:nvGrpSpPr>
            <p:cNvPr id="11" name="Rectangle 10">
              <a:extLst>
                <a:ext uri="{FF2B5EF4-FFF2-40B4-BE49-F238E27FC236}">
                  <a16:creationId xmlns:a16="http://schemas.microsoft.com/office/drawing/2014/main" id="{0A51348D-7D20-B544-80EE-56D139F46E12}"/>
                </a:ext>
              </a:extLst>
            </p:cNvPr>
            <p:cNvGrpSpPr/>
            <p:nvPr/>
          </p:nvGrpSpPr>
          <p:grpSpPr>
            <a:xfrm>
              <a:off x="5472954" y="3231178"/>
              <a:ext cx="589762" cy="2361719"/>
              <a:chOff x="0" y="-1"/>
              <a:chExt cx="589760" cy="2361718"/>
            </a:xfrm>
          </p:grpSpPr>
          <p:sp>
            <p:nvSpPr>
              <p:cNvPr id="56" name="Rectangle">
                <a:extLst>
                  <a:ext uri="{FF2B5EF4-FFF2-40B4-BE49-F238E27FC236}">
                    <a16:creationId xmlns:a16="http://schemas.microsoft.com/office/drawing/2014/main" id="{11CF896D-2B3C-B745-931D-6974CA49CA64}"/>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7" name="Recipe translator">
                <a:extLst>
                  <a:ext uri="{FF2B5EF4-FFF2-40B4-BE49-F238E27FC236}">
                    <a16:creationId xmlns:a16="http://schemas.microsoft.com/office/drawing/2014/main" id="{9CEF4420-D076-6740-83E4-8046D6EF41C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Recipe translator</a:t>
                </a:r>
              </a:p>
            </p:txBody>
          </p:sp>
        </p:grpSp>
        <p:grpSp>
          <p:nvGrpSpPr>
            <p:cNvPr id="12" name="Rectangle 11">
              <a:extLst>
                <a:ext uri="{FF2B5EF4-FFF2-40B4-BE49-F238E27FC236}">
                  <a16:creationId xmlns:a16="http://schemas.microsoft.com/office/drawing/2014/main" id="{A76CB0B7-A24D-144D-9A35-58889B5CFC77}"/>
                </a:ext>
              </a:extLst>
            </p:cNvPr>
            <p:cNvGrpSpPr/>
            <p:nvPr/>
          </p:nvGrpSpPr>
          <p:grpSpPr>
            <a:xfrm>
              <a:off x="6534944" y="3231178"/>
              <a:ext cx="1179795" cy="2373484"/>
              <a:chOff x="-1" y="-1"/>
              <a:chExt cx="1179794" cy="2373483"/>
            </a:xfrm>
          </p:grpSpPr>
          <p:sp>
            <p:nvSpPr>
              <p:cNvPr id="54" name="Rectangle">
                <a:extLst>
                  <a:ext uri="{FF2B5EF4-FFF2-40B4-BE49-F238E27FC236}">
                    <a16:creationId xmlns:a16="http://schemas.microsoft.com/office/drawing/2014/main" id="{5FF6621B-0DAF-9C40-91A1-361487573AE8}"/>
                  </a:ext>
                </a:extLst>
              </p:cNvPr>
              <p:cNvSpPr/>
              <p:nvPr/>
            </p:nvSpPr>
            <p:spPr>
              <a:xfrm>
                <a:off x="-1" y="-1"/>
                <a:ext cx="1179794" cy="2373483"/>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5" name="Source code for time…">
                <a:extLst>
                  <a:ext uri="{FF2B5EF4-FFF2-40B4-BE49-F238E27FC236}">
                    <a16:creationId xmlns:a16="http://schemas.microsoft.com/office/drawing/2014/main" id="{E03E5F16-F717-8C49-83F0-2F4D6FE43D3C}"/>
                  </a:ext>
                </a:extLst>
              </p:cNvPr>
              <p:cNvSpPr txBox="1"/>
              <p:nvPr/>
            </p:nvSpPr>
            <p:spPr>
              <a:xfrm>
                <a:off x="58419" y="255160"/>
                <a:ext cx="1062956" cy="1863160"/>
              </a:xfrm>
              <a:prstGeom prst="rect">
                <a:avLst/>
              </a:prstGeom>
              <a:solidFill>
                <a:schemeClr val="accent1">
                  <a:lumMod val="75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p>
                <a:pPr algn="ctr">
                  <a:defRPr>
                    <a:solidFill>
                      <a:srgbClr val="FFFFFF"/>
                    </a:solidFill>
                  </a:defRPr>
                </a:pPr>
                <a:r>
                  <a:rPr sz="1351" dirty="0"/>
                  <a:t>Source code for time</a:t>
                </a:r>
              </a:p>
              <a:p>
                <a:pPr algn="ctr">
                  <a:defRPr>
                    <a:solidFill>
                      <a:srgbClr val="FFFFFF"/>
                    </a:solidFill>
                  </a:defRPr>
                </a:pPr>
                <a:r>
                  <a:rPr sz="1351" dirty="0"/>
                  <a:t>stepping</a:t>
                </a:r>
              </a:p>
              <a:p>
                <a:pPr algn="ctr">
                  <a:defRPr>
                    <a:solidFill>
                      <a:srgbClr val="FFFFFF"/>
                    </a:solidFill>
                  </a:defRPr>
                </a:pPr>
                <a:r>
                  <a:rPr lang="en-US" sz="1351" dirty="0"/>
                  <a:t>a</a:t>
                </a:r>
                <a:r>
                  <a:rPr sz="1351" dirty="0"/>
                  <a:t>nd </a:t>
                </a:r>
              </a:p>
              <a:p>
                <a:pPr algn="ctr">
                  <a:defRPr>
                    <a:solidFill>
                      <a:srgbClr val="FFFFFF"/>
                    </a:solidFill>
                  </a:defRPr>
                </a:pPr>
                <a:r>
                  <a:rPr lang="en-US" sz="1351" dirty="0"/>
                  <a:t>r</a:t>
                </a:r>
                <a:r>
                  <a:rPr sz="1351" dirty="0"/>
                  <a:t>untime pipeline</a:t>
                </a:r>
              </a:p>
            </p:txBody>
          </p:sp>
        </p:grpSp>
        <p:grpSp>
          <p:nvGrpSpPr>
            <p:cNvPr id="13" name="Rectangle 12">
              <a:extLst>
                <a:ext uri="{FF2B5EF4-FFF2-40B4-BE49-F238E27FC236}">
                  <a16:creationId xmlns:a16="http://schemas.microsoft.com/office/drawing/2014/main" id="{0FAB36EC-C3C2-894D-80DB-19BD6A4A829F}"/>
                </a:ext>
              </a:extLst>
            </p:cNvPr>
            <p:cNvGrpSpPr/>
            <p:nvPr/>
          </p:nvGrpSpPr>
          <p:grpSpPr>
            <a:xfrm>
              <a:off x="21409" y="4470184"/>
              <a:ext cx="2712345" cy="1171100"/>
              <a:chOff x="0" y="-1"/>
              <a:chExt cx="2712343" cy="1171099"/>
            </a:xfrm>
          </p:grpSpPr>
          <p:sp>
            <p:nvSpPr>
              <p:cNvPr id="52" name="Rectangle">
                <a:extLst>
                  <a:ext uri="{FF2B5EF4-FFF2-40B4-BE49-F238E27FC236}">
                    <a16:creationId xmlns:a16="http://schemas.microsoft.com/office/drawing/2014/main" id="{72635198-8F5D-504C-B591-1D3027D68478}"/>
                  </a:ext>
                </a:extLst>
              </p:cNvPr>
              <p:cNvSpPr/>
              <p:nvPr/>
            </p:nvSpPr>
            <p:spPr>
              <a:xfrm>
                <a:off x="0" y="-1"/>
                <a:ext cx="2712343" cy="1171099"/>
              </a:xfrm>
              <a:prstGeom prst="rect">
                <a:avLst/>
              </a:prstGeom>
              <a:solidFill>
                <a:schemeClr val="accent1">
                  <a:lumMod val="60000"/>
                  <a:lumOff val="4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3" name="Library of runtime configurations">
                <a:extLst>
                  <a:ext uri="{FF2B5EF4-FFF2-40B4-BE49-F238E27FC236}">
                    <a16:creationId xmlns:a16="http://schemas.microsoft.com/office/drawing/2014/main" id="{A84E478A-9800-B949-A595-E08022910DBC}"/>
                  </a:ext>
                </a:extLst>
              </p:cNvPr>
              <p:cNvSpPr txBox="1"/>
              <p:nvPr/>
            </p:nvSpPr>
            <p:spPr>
              <a:xfrm>
                <a:off x="58420" y="289124"/>
                <a:ext cx="2595504" cy="592846"/>
              </a:xfrm>
              <a:prstGeom prst="rect">
                <a:avLst/>
              </a:prstGeom>
              <a:solidFill>
                <a:schemeClr val="accent1">
                  <a:lumMod val="60000"/>
                  <a:lumOff val="4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Library of runtime configurations</a:t>
                </a:r>
              </a:p>
            </p:txBody>
          </p:sp>
        </p:grpSp>
        <p:grpSp>
          <p:nvGrpSpPr>
            <p:cNvPr id="14" name="Rectangle 13">
              <a:extLst>
                <a:ext uri="{FF2B5EF4-FFF2-40B4-BE49-F238E27FC236}">
                  <a16:creationId xmlns:a16="http://schemas.microsoft.com/office/drawing/2014/main" id="{DFE8AD76-2E0E-9D4A-A46F-20789D67F248}"/>
                </a:ext>
              </a:extLst>
            </p:cNvPr>
            <p:cNvGrpSpPr/>
            <p:nvPr/>
          </p:nvGrpSpPr>
          <p:grpSpPr>
            <a:xfrm>
              <a:off x="5479750" y="11764"/>
              <a:ext cx="589762" cy="2361719"/>
              <a:chOff x="0" y="-1"/>
              <a:chExt cx="589760" cy="2361718"/>
            </a:xfrm>
          </p:grpSpPr>
          <p:sp>
            <p:nvSpPr>
              <p:cNvPr id="50" name="Rectangle">
                <a:extLst>
                  <a:ext uri="{FF2B5EF4-FFF2-40B4-BE49-F238E27FC236}">
                    <a16:creationId xmlns:a16="http://schemas.microsoft.com/office/drawing/2014/main" id="{5CB3395B-0899-A748-8E64-9F4E3FC38880}"/>
                  </a:ext>
                </a:extLst>
              </p:cNvPr>
              <p:cNvSpPr/>
              <p:nvPr/>
            </p:nvSpPr>
            <p:spPr>
              <a:xfrm>
                <a:off x="0" y="-1"/>
                <a:ext cx="589760" cy="2361718"/>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51" name="translator">
                <a:extLst>
                  <a:ext uri="{FF2B5EF4-FFF2-40B4-BE49-F238E27FC236}">
                    <a16:creationId xmlns:a16="http://schemas.microsoft.com/office/drawing/2014/main" id="{A0896222-9EC6-9842-A630-F02FA564F0B2}"/>
                  </a:ext>
                </a:extLst>
              </p:cNvPr>
              <p:cNvSpPr txBox="1"/>
              <p:nvPr/>
            </p:nvSpPr>
            <p:spPr>
              <a:xfrm rot="16200000">
                <a:off x="-827559" y="1023791"/>
                <a:ext cx="2244879"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lang="en-US" sz="1351" dirty="0"/>
                  <a:t>T</a:t>
                </a:r>
                <a:r>
                  <a:rPr sz="1351" dirty="0"/>
                  <a:t>ranslator</a:t>
                </a:r>
              </a:p>
            </p:txBody>
          </p:sp>
        </p:grpSp>
        <p:grpSp>
          <p:nvGrpSpPr>
            <p:cNvPr id="15" name="Rectangle 14">
              <a:extLst>
                <a:ext uri="{FF2B5EF4-FFF2-40B4-BE49-F238E27FC236}">
                  <a16:creationId xmlns:a16="http://schemas.microsoft.com/office/drawing/2014/main" id="{BF5014D2-F011-0849-979E-80C61980620A}"/>
                </a:ext>
              </a:extLst>
            </p:cNvPr>
            <p:cNvGrpSpPr/>
            <p:nvPr/>
          </p:nvGrpSpPr>
          <p:grpSpPr>
            <a:xfrm>
              <a:off x="6534947" y="-1"/>
              <a:ext cx="1179793" cy="2373483"/>
              <a:chOff x="0" y="-1"/>
              <a:chExt cx="1179791" cy="2373482"/>
            </a:xfrm>
          </p:grpSpPr>
          <p:sp>
            <p:nvSpPr>
              <p:cNvPr id="48" name="Rectangle">
                <a:extLst>
                  <a:ext uri="{FF2B5EF4-FFF2-40B4-BE49-F238E27FC236}">
                    <a16:creationId xmlns:a16="http://schemas.microsoft.com/office/drawing/2014/main" id="{95DB6F89-71BD-2948-9773-A5DDBEF871E3}"/>
                  </a:ext>
                </a:extLst>
              </p:cNvPr>
              <p:cNvSpPr/>
              <p:nvPr/>
            </p:nvSpPr>
            <p:spPr>
              <a:xfrm>
                <a:off x="0" y="-1"/>
                <a:ext cx="1179791" cy="2373482"/>
              </a:xfrm>
              <a:prstGeom prst="rect">
                <a:avLst/>
              </a:prstGeom>
              <a:solidFill>
                <a:schemeClr val="accent1">
                  <a:lumMod val="75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9" name="Source code for physics operators">
                <a:extLst>
                  <a:ext uri="{FF2B5EF4-FFF2-40B4-BE49-F238E27FC236}">
                    <a16:creationId xmlns:a16="http://schemas.microsoft.com/office/drawing/2014/main" id="{3A692CEB-474F-CC4D-B6DF-AEE53F33174B}"/>
                  </a:ext>
                </a:extLst>
              </p:cNvPr>
              <p:cNvSpPr txBox="1"/>
              <p:nvPr/>
            </p:nvSpPr>
            <p:spPr>
              <a:xfrm>
                <a:off x="58420" y="636254"/>
                <a:ext cx="1062950"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Source code for physics operators</a:t>
                </a:r>
              </a:p>
            </p:txBody>
          </p:sp>
        </p:grpSp>
        <p:grpSp>
          <p:nvGrpSpPr>
            <p:cNvPr id="16" name="Rectangle 15">
              <a:extLst>
                <a:ext uri="{FF2B5EF4-FFF2-40B4-BE49-F238E27FC236}">
                  <a16:creationId xmlns:a16="http://schemas.microsoft.com/office/drawing/2014/main" id="{ABC54C09-2984-5940-AACE-0662A634CC3F}"/>
                </a:ext>
              </a:extLst>
            </p:cNvPr>
            <p:cNvGrpSpPr/>
            <p:nvPr/>
          </p:nvGrpSpPr>
          <p:grpSpPr>
            <a:xfrm>
              <a:off x="3041516" y="3231179"/>
              <a:ext cx="593554" cy="2361716"/>
              <a:chOff x="0" y="0"/>
              <a:chExt cx="593552" cy="2361714"/>
            </a:xfrm>
          </p:grpSpPr>
          <p:sp>
            <p:nvSpPr>
              <p:cNvPr id="46" name="Rectangle">
                <a:extLst>
                  <a:ext uri="{FF2B5EF4-FFF2-40B4-BE49-F238E27FC236}">
                    <a16:creationId xmlns:a16="http://schemas.microsoft.com/office/drawing/2014/main" id="{A1CCF214-2225-9749-AE73-8A08ECA8B4B0}"/>
                  </a:ext>
                </a:extLst>
              </p:cNvPr>
              <p:cNvSpPr/>
              <p:nvPr/>
            </p:nvSpPr>
            <p:spPr>
              <a:xfrm>
                <a:off x="0" y="0"/>
                <a:ext cx="593552" cy="2361714"/>
              </a:xfrm>
              <a:prstGeom prst="rect">
                <a:avLst/>
              </a:prstGeom>
              <a:solidFill>
                <a:srgbClr val="7030A0"/>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7" name="Human in the loop">
                <a:extLst>
                  <a:ext uri="{FF2B5EF4-FFF2-40B4-BE49-F238E27FC236}">
                    <a16:creationId xmlns:a16="http://schemas.microsoft.com/office/drawing/2014/main" id="{9F0A97E1-1C39-C547-BA44-8AB2F4B5FE2D}"/>
                  </a:ext>
                </a:extLst>
              </p:cNvPr>
              <p:cNvSpPr txBox="1"/>
              <p:nvPr/>
            </p:nvSpPr>
            <p:spPr>
              <a:xfrm rot="16200000">
                <a:off x="-825661" y="1023791"/>
                <a:ext cx="2244875"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a:t>Human in the loop</a:t>
                </a:r>
              </a:p>
            </p:txBody>
          </p:sp>
        </p:grpSp>
        <p:sp>
          <p:nvSpPr>
            <p:cNvPr id="17" name="Straight Arrow Connector 16">
              <a:extLst>
                <a:ext uri="{FF2B5EF4-FFF2-40B4-BE49-F238E27FC236}">
                  <a16:creationId xmlns:a16="http://schemas.microsoft.com/office/drawing/2014/main" id="{27587CEB-C0A5-594E-8510-160B1CA67CD6}"/>
                </a:ext>
              </a:extLst>
            </p:cNvPr>
            <p:cNvSpPr/>
            <p:nvPr/>
          </p:nvSpPr>
          <p:spPr>
            <a:xfrm>
              <a:off x="2733755" y="653266"/>
              <a:ext cx="332445"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8" name="Straight Arrow Connector 17">
              <a:extLst>
                <a:ext uri="{FF2B5EF4-FFF2-40B4-BE49-F238E27FC236}">
                  <a16:creationId xmlns:a16="http://schemas.microsoft.com/office/drawing/2014/main" id="{14DCD9D0-78BA-A442-887E-6D36A6E92DE0}"/>
                </a:ext>
              </a:extLst>
            </p:cNvPr>
            <p:cNvSpPr/>
            <p:nvPr/>
          </p:nvSpPr>
          <p:spPr>
            <a:xfrm>
              <a:off x="2733753" y="2160918"/>
              <a:ext cx="307763" cy="4609"/>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19" name="Elbow Connector 18">
              <a:extLst>
                <a:ext uri="{FF2B5EF4-FFF2-40B4-BE49-F238E27FC236}">
                  <a16:creationId xmlns:a16="http://schemas.microsoft.com/office/drawing/2014/main" id="{8CE47963-1F86-A94F-A9BC-92F57D212F8A}"/>
                </a:ext>
              </a:extLst>
            </p:cNvPr>
            <p:cNvSpPr/>
            <p:nvPr/>
          </p:nvSpPr>
          <p:spPr>
            <a:xfrm rot="16200000" flipH="1">
              <a:off x="2648009" y="2540896"/>
              <a:ext cx="776027" cy="60454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15" y="0"/>
                  </a:lnTo>
                  <a:lnTo>
                    <a:pt x="815" y="21600"/>
                  </a:lnTo>
                  <a:lnTo>
                    <a:pt x="21600" y="21600"/>
                  </a:lnTo>
                </a:path>
              </a:pathLst>
            </a:custGeom>
            <a:noFill/>
            <a:ln w="38100" cap="flat">
              <a:solidFill>
                <a:srgbClr val="000000"/>
              </a:solidFill>
              <a:prstDash val="solid"/>
              <a:round/>
              <a:tailEnd type="triangle" w="med" len="med"/>
            </a:ln>
            <a:effectLst/>
          </p:spPr>
          <p:txBody>
            <a:bodyPr wrap="square" lIns="34316" tIns="34316" rIns="34316" bIns="34316" numCol="1" anchor="ctr">
              <a:noAutofit/>
            </a:bodyPr>
            <a:lstStyle/>
            <a:p>
              <a:endParaRPr sz="1351"/>
            </a:p>
          </p:txBody>
        </p:sp>
        <p:sp>
          <p:nvSpPr>
            <p:cNvPr id="20" name="Straight Arrow Connector 19">
              <a:extLst>
                <a:ext uri="{FF2B5EF4-FFF2-40B4-BE49-F238E27FC236}">
                  <a16:creationId xmlns:a16="http://schemas.microsoft.com/office/drawing/2014/main" id="{95BCA8FA-9C73-9845-9AEA-149879AA4D32}"/>
                </a:ext>
              </a:extLst>
            </p:cNvPr>
            <p:cNvSpPr/>
            <p:nvPr/>
          </p:nvSpPr>
          <p:spPr>
            <a:xfrm flipV="1">
              <a:off x="2751943" y="3623414"/>
              <a:ext cx="314257" cy="135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1" name="Straight Arrow Connector 20">
              <a:extLst>
                <a:ext uri="{FF2B5EF4-FFF2-40B4-BE49-F238E27FC236}">
                  <a16:creationId xmlns:a16="http://schemas.microsoft.com/office/drawing/2014/main" id="{41CBEFA0-A5D7-0D4C-93B8-5316CF5BD445}"/>
                </a:ext>
              </a:extLst>
            </p:cNvPr>
            <p:cNvSpPr/>
            <p:nvPr/>
          </p:nvSpPr>
          <p:spPr>
            <a:xfrm>
              <a:off x="2733753" y="5055734"/>
              <a:ext cx="278410" cy="24048"/>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2" name="Straight Arrow Connector 21">
              <a:extLst>
                <a:ext uri="{FF2B5EF4-FFF2-40B4-BE49-F238E27FC236}">
                  <a16:creationId xmlns:a16="http://schemas.microsoft.com/office/drawing/2014/main" id="{D034F452-E295-194B-8E3E-3721BC18EE21}"/>
                </a:ext>
              </a:extLst>
            </p:cNvPr>
            <p:cNvSpPr/>
            <p:nvPr/>
          </p:nvSpPr>
          <p:spPr>
            <a:xfrm>
              <a:off x="3635068" y="4412036"/>
              <a:ext cx="264892"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3" name="Straight Arrow Connector 22">
              <a:extLst>
                <a:ext uri="{FF2B5EF4-FFF2-40B4-BE49-F238E27FC236}">
                  <a16:creationId xmlns:a16="http://schemas.microsoft.com/office/drawing/2014/main" id="{72890BED-4187-6841-99E9-8EC9F5BD901D}"/>
                </a:ext>
              </a:extLst>
            </p:cNvPr>
            <p:cNvSpPr/>
            <p:nvPr/>
          </p:nvSpPr>
          <p:spPr>
            <a:xfrm>
              <a:off x="5147305" y="1180858"/>
              <a:ext cx="332446" cy="11766"/>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4" name="Straight Arrow Connector 23">
              <a:extLst>
                <a:ext uri="{FF2B5EF4-FFF2-40B4-BE49-F238E27FC236}">
                  <a16:creationId xmlns:a16="http://schemas.microsoft.com/office/drawing/2014/main" id="{8CF8F909-CCF5-4446-9C94-1FB8C7E44A96}"/>
                </a:ext>
              </a:extLst>
            </p:cNvPr>
            <p:cNvSpPr/>
            <p:nvPr/>
          </p:nvSpPr>
          <p:spPr>
            <a:xfrm>
              <a:off x="3635069" y="1180858"/>
              <a:ext cx="33244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5" name="Straight Arrow Connector 24">
              <a:extLst>
                <a:ext uri="{FF2B5EF4-FFF2-40B4-BE49-F238E27FC236}">
                  <a16:creationId xmlns:a16="http://schemas.microsoft.com/office/drawing/2014/main" id="{DBF80A7B-B179-0F46-896D-D0B99A257FBB}"/>
                </a:ext>
              </a:extLst>
            </p:cNvPr>
            <p:cNvSpPr/>
            <p:nvPr/>
          </p:nvSpPr>
          <p:spPr>
            <a:xfrm flipV="1">
              <a:off x="6069511" y="1186741"/>
              <a:ext cx="465437"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6" name="Straight Arrow Connector 25">
              <a:extLst>
                <a:ext uri="{FF2B5EF4-FFF2-40B4-BE49-F238E27FC236}">
                  <a16:creationId xmlns:a16="http://schemas.microsoft.com/office/drawing/2014/main" id="{3C5D20E9-7F16-4D4F-8051-0432DDD1658C}"/>
                </a:ext>
              </a:extLst>
            </p:cNvPr>
            <p:cNvSpPr/>
            <p:nvPr/>
          </p:nvSpPr>
          <p:spPr>
            <a:xfrm>
              <a:off x="5147305" y="4412037"/>
              <a:ext cx="325649"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27" name="Straight Arrow Connector 26">
              <a:extLst>
                <a:ext uri="{FF2B5EF4-FFF2-40B4-BE49-F238E27FC236}">
                  <a16:creationId xmlns:a16="http://schemas.microsoft.com/office/drawing/2014/main" id="{E54C3D3A-9A30-A247-BAA8-A458055D291D}"/>
                </a:ext>
              </a:extLst>
            </p:cNvPr>
            <p:cNvSpPr/>
            <p:nvPr/>
          </p:nvSpPr>
          <p:spPr>
            <a:xfrm>
              <a:off x="6062714" y="4412037"/>
              <a:ext cx="472232" cy="5884"/>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grpSp>
          <p:nvGrpSpPr>
            <p:cNvPr id="28" name="Rectangle 27">
              <a:extLst>
                <a:ext uri="{FF2B5EF4-FFF2-40B4-BE49-F238E27FC236}">
                  <a16:creationId xmlns:a16="http://schemas.microsoft.com/office/drawing/2014/main" id="{BAC1F6A3-518D-0741-BFD5-BD79DC78F26A}"/>
                </a:ext>
              </a:extLst>
            </p:cNvPr>
            <p:cNvGrpSpPr/>
            <p:nvPr/>
          </p:nvGrpSpPr>
          <p:grpSpPr>
            <a:xfrm>
              <a:off x="8047183" y="605568"/>
              <a:ext cx="589762" cy="4668026"/>
              <a:chOff x="0" y="-1"/>
              <a:chExt cx="589760" cy="4668025"/>
            </a:xfrm>
          </p:grpSpPr>
          <p:sp>
            <p:nvSpPr>
              <p:cNvPr id="44" name="Rectangle">
                <a:extLst>
                  <a:ext uri="{FF2B5EF4-FFF2-40B4-BE49-F238E27FC236}">
                    <a16:creationId xmlns:a16="http://schemas.microsoft.com/office/drawing/2014/main" id="{A5E7082A-A652-2041-B12A-EC392B08A9FC}"/>
                  </a:ext>
                </a:extLst>
              </p:cNvPr>
              <p:cNvSpPr/>
              <p:nvPr/>
            </p:nvSpPr>
            <p:spPr>
              <a:xfrm>
                <a:off x="0" y="-1"/>
                <a:ext cx="589760" cy="4668025"/>
              </a:xfrm>
              <a:prstGeom prst="rect">
                <a:avLst/>
              </a:prstGeom>
              <a:solidFill>
                <a:srgbClr val="7030A0"/>
              </a:solidFill>
              <a:ln w="25400" cap="flat">
                <a:solidFill>
                  <a:schemeClr val="accent1"/>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5" name="Code Assembler">
                <a:extLst>
                  <a:ext uri="{FF2B5EF4-FFF2-40B4-BE49-F238E27FC236}">
                    <a16:creationId xmlns:a16="http://schemas.microsoft.com/office/drawing/2014/main" id="{F3E2D1A0-8C2D-BE43-8F2C-F6CC690C9A67}"/>
                  </a:ext>
                </a:extLst>
              </p:cNvPr>
              <p:cNvSpPr txBox="1"/>
              <p:nvPr/>
            </p:nvSpPr>
            <p:spPr>
              <a:xfrm rot="16200000">
                <a:off x="-1980712" y="2176946"/>
                <a:ext cx="4551184" cy="31413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Code </a:t>
                </a:r>
                <a:r>
                  <a:rPr lang="en-US" sz="1351" dirty="0"/>
                  <a:t>a</a:t>
                </a:r>
                <a:r>
                  <a:rPr sz="1351" dirty="0"/>
                  <a:t>ssembler</a:t>
                </a:r>
              </a:p>
            </p:txBody>
          </p:sp>
        </p:grpSp>
        <p:grpSp>
          <p:nvGrpSpPr>
            <p:cNvPr id="29" name="Rectangle 28">
              <a:extLst>
                <a:ext uri="{FF2B5EF4-FFF2-40B4-BE49-F238E27FC236}">
                  <a16:creationId xmlns:a16="http://schemas.microsoft.com/office/drawing/2014/main" id="{5A03E08E-EEF8-174D-86DE-870CB696E17D}"/>
                </a:ext>
              </a:extLst>
            </p:cNvPr>
            <p:cNvGrpSpPr/>
            <p:nvPr/>
          </p:nvGrpSpPr>
          <p:grpSpPr>
            <a:xfrm>
              <a:off x="9386707" y="307916"/>
              <a:ext cx="1560353" cy="2808802"/>
              <a:chOff x="0" y="-291023"/>
              <a:chExt cx="1560351" cy="2808801"/>
            </a:xfrm>
          </p:grpSpPr>
          <p:sp>
            <p:nvSpPr>
              <p:cNvPr id="42" name="Rectangle">
                <a:extLst>
                  <a:ext uri="{FF2B5EF4-FFF2-40B4-BE49-F238E27FC236}">
                    <a16:creationId xmlns:a16="http://schemas.microsoft.com/office/drawing/2014/main" id="{E06CE736-E957-734B-B46F-5E6917A6CF05}"/>
                  </a:ext>
                </a:extLst>
              </p:cNvPr>
              <p:cNvSpPr/>
              <p:nvPr/>
            </p:nvSpPr>
            <p:spPr>
              <a:xfrm>
                <a:off x="0" y="-291023"/>
                <a:ext cx="1560351" cy="2808801"/>
              </a:xfrm>
              <a:prstGeom prst="rect">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dirty="0"/>
              </a:p>
            </p:txBody>
          </p:sp>
          <p:sp>
            <p:nvSpPr>
              <p:cNvPr id="43" name="Fully assembled and configured source code">
                <a:extLst>
                  <a:ext uri="{FF2B5EF4-FFF2-40B4-BE49-F238E27FC236}">
                    <a16:creationId xmlns:a16="http://schemas.microsoft.com/office/drawing/2014/main" id="{32FEE793-F7B6-3147-8917-CB5DEA013B56}"/>
                  </a:ext>
                </a:extLst>
              </p:cNvPr>
              <p:cNvSpPr txBox="1"/>
              <p:nvPr/>
            </p:nvSpPr>
            <p:spPr>
              <a:xfrm>
                <a:off x="58420" y="824381"/>
                <a:ext cx="1443511" cy="110097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dirty="0"/>
                  <a:t>Fully assembled and configured source code</a:t>
                </a:r>
              </a:p>
            </p:txBody>
          </p:sp>
        </p:grpSp>
        <p:grpSp>
          <p:nvGrpSpPr>
            <p:cNvPr id="30" name="Oval 29">
              <a:extLst>
                <a:ext uri="{FF2B5EF4-FFF2-40B4-BE49-F238E27FC236}">
                  <a16:creationId xmlns:a16="http://schemas.microsoft.com/office/drawing/2014/main" id="{0930237A-F798-4D4E-8618-3067BD91F537}"/>
                </a:ext>
              </a:extLst>
            </p:cNvPr>
            <p:cNvGrpSpPr/>
            <p:nvPr/>
          </p:nvGrpSpPr>
          <p:grpSpPr>
            <a:xfrm>
              <a:off x="9357522" y="3525516"/>
              <a:ext cx="1648531" cy="956629"/>
              <a:chOff x="-1" y="-1"/>
              <a:chExt cx="1648530" cy="956628"/>
            </a:xfrm>
          </p:grpSpPr>
          <p:sp>
            <p:nvSpPr>
              <p:cNvPr id="40" name="Oval">
                <a:extLst>
                  <a:ext uri="{FF2B5EF4-FFF2-40B4-BE49-F238E27FC236}">
                    <a16:creationId xmlns:a16="http://schemas.microsoft.com/office/drawing/2014/main" id="{2A5A6621-F110-3C41-9F9A-B7FDD6E7D2DE}"/>
                  </a:ext>
                </a:extLst>
              </p:cNvPr>
              <p:cNvSpPr/>
              <p:nvPr/>
            </p:nvSpPr>
            <p:spPr>
              <a:xfrm>
                <a:off x="-1" y="-1"/>
                <a:ext cx="1648530" cy="956628"/>
              </a:xfrm>
              <a:prstGeom prst="ellipse">
                <a:avLst/>
              </a:prstGeom>
              <a:solidFill>
                <a:srgbClr val="1B8DC3"/>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41" name="Compiler">
                <a:extLst>
                  <a:ext uri="{FF2B5EF4-FFF2-40B4-BE49-F238E27FC236}">
                    <a16:creationId xmlns:a16="http://schemas.microsoft.com/office/drawing/2014/main" id="{F6166567-DD73-1949-AB2F-ED83BB6DD45D}"/>
                  </a:ext>
                </a:extLst>
              </p:cNvPr>
              <p:cNvSpPr txBox="1"/>
              <p:nvPr/>
            </p:nvSpPr>
            <p:spPr>
              <a:xfrm>
                <a:off x="299839" y="308921"/>
                <a:ext cx="1048847" cy="338784"/>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defRPr>
                    <a:solidFill>
                      <a:srgbClr val="FFFFFF"/>
                    </a:solidFill>
                  </a:defRPr>
                </a:lvl1pPr>
              </a:lstStyle>
              <a:p>
                <a:r>
                  <a:rPr sz="1351" dirty="0"/>
                  <a:t>Compiler</a:t>
                </a:r>
              </a:p>
            </p:txBody>
          </p:sp>
        </p:grpSp>
        <p:grpSp>
          <p:nvGrpSpPr>
            <p:cNvPr id="31" name="Rounded Rectangle 30">
              <a:extLst>
                <a:ext uri="{FF2B5EF4-FFF2-40B4-BE49-F238E27FC236}">
                  <a16:creationId xmlns:a16="http://schemas.microsoft.com/office/drawing/2014/main" id="{DFDD298A-A375-4749-863D-3251E4C7F93D}"/>
                </a:ext>
              </a:extLst>
            </p:cNvPr>
            <p:cNvGrpSpPr/>
            <p:nvPr/>
          </p:nvGrpSpPr>
          <p:grpSpPr>
            <a:xfrm>
              <a:off x="9178577" y="4890943"/>
              <a:ext cx="1869853" cy="585935"/>
              <a:chOff x="0" y="0"/>
              <a:chExt cx="1869851" cy="585934"/>
            </a:xfrm>
          </p:grpSpPr>
          <p:sp>
            <p:nvSpPr>
              <p:cNvPr id="38" name="Rounded Rectangle">
                <a:extLst>
                  <a:ext uri="{FF2B5EF4-FFF2-40B4-BE49-F238E27FC236}">
                    <a16:creationId xmlns:a16="http://schemas.microsoft.com/office/drawing/2014/main" id="{2FB42381-450A-6F4B-9A3F-301A22BD4BD5}"/>
                  </a:ext>
                </a:extLst>
              </p:cNvPr>
              <p:cNvSpPr/>
              <p:nvPr/>
            </p:nvSpPr>
            <p:spPr>
              <a:xfrm>
                <a:off x="0" y="0"/>
                <a:ext cx="1869851" cy="585934"/>
              </a:xfrm>
              <a:prstGeom prst="roundRect">
                <a:avLst>
                  <a:gd name="adj" fmla="val 16667"/>
                </a:avLst>
              </a:prstGeom>
              <a:solidFill>
                <a:schemeClr val="accent2">
                  <a:lumMod val="40000"/>
                  <a:lumOff val="60000"/>
                </a:schemeClr>
              </a:solid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sp>
            <p:nvSpPr>
              <p:cNvPr id="39" name="Executable">
                <a:extLst>
                  <a:ext uri="{FF2B5EF4-FFF2-40B4-BE49-F238E27FC236}">
                    <a16:creationId xmlns:a16="http://schemas.microsoft.com/office/drawing/2014/main" id="{3A6525DC-4C19-5843-97ED-873B881147F0}"/>
                  </a:ext>
                </a:extLst>
              </p:cNvPr>
              <p:cNvSpPr txBox="1"/>
              <p:nvPr/>
            </p:nvSpPr>
            <p:spPr>
              <a:xfrm>
                <a:off x="87023" y="123575"/>
                <a:ext cx="1695806" cy="338784"/>
              </a:xfrm>
              <a:prstGeom prst="rect">
                <a:avLst/>
              </a:prstGeom>
              <a:solidFill>
                <a:schemeClr val="accent2">
                  <a:lumMod val="40000"/>
                  <a:lumOff val="60000"/>
                </a:schemeClr>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316" tIns="34316" rIns="34316" bIns="34316" numCol="1" anchor="ctr">
                <a:spAutoFit/>
              </a:bodyPr>
              <a:lstStyle>
                <a:lvl1pPr algn="ctr"/>
              </a:lstStyle>
              <a:p>
                <a:r>
                  <a:rPr sz="1351"/>
                  <a:t>Executable</a:t>
                </a:r>
              </a:p>
            </p:txBody>
          </p:sp>
        </p:grpSp>
        <p:sp>
          <p:nvSpPr>
            <p:cNvPr id="32" name="Straight Arrow Connector 31">
              <a:extLst>
                <a:ext uri="{FF2B5EF4-FFF2-40B4-BE49-F238E27FC236}">
                  <a16:creationId xmlns:a16="http://schemas.microsoft.com/office/drawing/2014/main" id="{56FF4EBC-F170-E141-A7D1-618954DB0595}"/>
                </a:ext>
              </a:extLst>
            </p:cNvPr>
            <p:cNvSpPr/>
            <p:nvPr/>
          </p:nvSpPr>
          <p:spPr>
            <a:xfrm>
              <a:off x="7714738" y="1186741"/>
              <a:ext cx="332445" cy="5883"/>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3" name="Straight Arrow Connector 32">
              <a:extLst>
                <a:ext uri="{FF2B5EF4-FFF2-40B4-BE49-F238E27FC236}">
                  <a16:creationId xmlns:a16="http://schemas.microsoft.com/office/drawing/2014/main" id="{715B6486-358B-6C42-9CFB-54E1505775EF}"/>
                </a:ext>
              </a:extLst>
            </p:cNvPr>
            <p:cNvSpPr/>
            <p:nvPr/>
          </p:nvSpPr>
          <p:spPr>
            <a:xfrm>
              <a:off x="7714737" y="4417920"/>
              <a:ext cx="343434"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4" name="Straight Arrow Connector 33">
              <a:extLst>
                <a:ext uri="{FF2B5EF4-FFF2-40B4-BE49-F238E27FC236}">
                  <a16:creationId xmlns:a16="http://schemas.microsoft.com/office/drawing/2014/main" id="{AB340F16-C34E-6B49-AED3-B36BFCFC15EB}"/>
                </a:ext>
              </a:extLst>
            </p:cNvPr>
            <p:cNvSpPr/>
            <p:nvPr/>
          </p:nvSpPr>
          <p:spPr>
            <a:xfrm>
              <a:off x="8636943" y="1973804"/>
              <a:ext cx="749766" cy="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5" name="Straight Arrow Connector 34">
              <a:extLst>
                <a:ext uri="{FF2B5EF4-FFF2-40B4-BE49-F238E27FC236}">
                  <a16:creationId xmlns:a16="http://schemas.microsoft.com/office/drawing/2014/main" id="{19257A86-9C32-054F-8F92-E76DEC6CF3A7}"/>
                </a:ext>
              </a:extLst>
            </p:cNvPr>
            <p:cNvSpPr/>
            <p:nvPr/>
          </p:nvSpPr>
          <p:spPr>
            <a:xfrm flipH="1">
              <a:off x="10181786" y="3116717"/>
              <a:ext cx="1"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6" name="Straight Arrow Connector 35">
              <a:extLst>
                <a:ext uri="{FF2B5EF4-FFF2-40B4-BE49-F238E27FC236}">
                  <a16:creationId xmlns:a16="http://schemas.microsoft.com/office/drawing/2014/main" id="{1B13153A-EE5E-5A49-8189-E9410B42A4C6}"/>
                </a:ext>
              </a:extLst>
            </p:cNvPr>
            <p:cNvSpPr/>
            <p:nvPr/>
          </p:nvSpPr>
          <p:spPr>
            <a:xfrm>
              <a:off x="10181787" y="4482143"/>
              <a:ext cx="5927" cy="408801"/>
            </a:xfrm>
            <a:prstGeom prst="line">
              <a:avLst/>
            </a:prstGeom>
            <a:noFill/>
            <a:ln w="38100" cap="flat">
              <a:solidFill>
                <a:srgbClr val="000000"/>
              </a:solidFill>
              <a:prstDash val="solid"/>
              <a:round/>
              <a:tailEnd type="triangle" w="med" len="med"/>
            </a:ln>
            <a:effectLst/>
          </p:spPr>
          <p:txBody>
            <a:bodyPr wrap="square" lIns="34316" tIns="34316" rIns="34316" bIns="34316" numCol="1" anchor="t">
              <a:noAutofit/>
            </a:bodyPr>
            <a:lstStyle/>
            <a:p>
              <a:endParaRPr sz="1351"/>
            </a:p>
          </p:txBody>
        </p:sp>
        <p:sp>
          <p:nvSpPr>
            <p:cNvPr id="37" name="Rectangle 36">
              <a:extLst>
                <a:ext uri="{FF2B5EF4-FFF2-40B4-BE49-F238E27FC236}">
                  <a16:creationId xmlns:a16="http://schemas.microsoft.com/office/drawing/2014/main" id="{0A92DF2D-2792-3444-95FA-0E8BC4F3D770}"/>
                </a:ext>
              </a:extLst>
            </p:cNvPr>
            <p:cNvSpPr/>
            <p:nvPr/>
          </p:nvSpPr>
          <p:spPr>
            <a:xfrm>
              <a:off x="8936482" y="70182"/>
              <a:ext cx="2355466" cy="5669767"/>
            </a:xfrm>
            <a:prstGeom prst="rect">
              <a:avLst/>
            </a:prstGeom>
            <a:noFill/>
            <a:ln w="25400" cap="flat">
              <a:solidFill>
                <a:srgbClr val="1C466B"/>
              </a:solidFill>
              <a:prstDash val="solid"/>
              <a:round/>
            </a:ln>
            <a:effectLst/>
          </p:spPr>
          <p:txBody>
            <a:bodyPr wrap="square" lIns="34316" tIns="34316" rIns="34316" bIns="34316" numCol="1" anchor="ctr">
              <a:noAutofit/>
            </a:bodyPr>
            <a:lstStyle/>
            <a:p>
              <a:pPr algn="ctr">
                <a:defRPr>
                  <a:solidFill>
                    <a:srgbClr val="FFFFFF"/>
                  </a:solidFill>
                </a:defRPr>
              </a:pPr>
              <a:endParaRPr sz="1351"/>
            </a:p>
          </p:txBody>
        </p:sp>
      </p:grpSp>
      <p:sp>
        <p:nvSpPr>
          <p:cNvPr id="72" name="Title 1">
            <a:extLst>
              <a:ext uri="{FF2B5EF4-FFF2-40B4-BE49-F238E27FC236}">
                <a16:creationId xmlns:a16="http://schemas.microsoft.com/office/drawing/2014/main" id="{BD152E73-0A93-8236-75A8-875C287D03EA}"/>
              </a:ext>
            </a:extLst>
          </p:cNvPr>
          <p:cNvSpPr>
            <a:spLocks noGrp="1"/>
          </p:cNvSpPr>
          <p:nvPr>
            <p:ph type="title"/>
          </p:nvPr>
        </p:nvSpPr>
        <p:spPr>
          <a:xfrm>
            <a:off x="494405" y="401605"/>
            <a:ext cx="10512862" cy="1325218"/>
          </a:xfrm>
        </p:spPr>
        <p:txBody>
          <a:bodyPr/>
          <a:lstStyle/>
          <a:p>
            <a:r>
              <a:rPr lang="en-US" dirty="0"/>
              <a:t>Construction of Application with Components and Tools</a:t>
            </a:r>
          </a:p>
        </p:txBody>
      </p:sp>
    </p:spTree>
    <p:extLst>
      <p:ext uri="{BB962C8B-B14F-4D97-AF65-F5344CB8AC3E}">
        <p14:creationId xmlns:p14="http://schemas.microsoft.com/office/powerpoint/2010/main" val="88480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403017-A750-F726-3A1A-1F298D2510CB}"/>
              </a:ext>
            </a:extLst>
          </p:cNvPr>
          <p:cNvSpPr>
            <a:spLocks noGrp="1"/>
          </p:cNvSpPr>
          <p:nvPr>
            <p:ph idx="1"/>
          </p:nvPr>
        </p:nvSpPr>
        <p:spPr>
          <a:xfrm>
            <a:off x="264160" y="1179530"/>
            <a:ext cx="11369809" cy="5463866"/>
          </a:xfrm>
        </p:spPr>
        <p:txBody>
          <a:bodyPr>
            <a:normAutofit fontScale="92500" lnSpcReduction="10000"/>
          </a:bodyPr>
          <a:lstStyle/>
          <a:p>
            <a:r>
              <a:rPr lang="en-US" dirty="0"/>
              <a:t>Investing some thought in design of software makes it possible to maintain, reuse and extend it</a:t>
            </a:r>
          </a:p>
          <a:p>
            <a:r>
              <a:rPr lang="en-US" dirty="0"/>
              <a:t>Even if some research software begins its life as a one-off use case, it often gets reused</a:t>
            </a:r>
          </a:p>
          <a:p>
            <a:pPr lvl="1"/>
            <a:r>
              <a:rPr lang="en-US" dirty="0"/>
              <a:t>Without proper design it is likely to accrete features haphazardly and become a monstrosity</a:t>
            </a:r>
          </a:p>
          <a:p>
            <a:pPr lvl="2"/>
            <a:r>
              <a:rPr lang="en-US" dirty="0"/>
              <a:t>Acquires a lot of technical debt in the process</a:t>
            </a:r>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marL="684212" lvl="2" indent="0">
              <a:buNone/>
            </a:pPr>
            <a:endParaRPr lang="en-US" dirty="0"/>
          </a:p>
          <a:p>
            <a:pPr lvl="1"/>
            <a:r>
              <a:rPr lang="en-US" dirty="0"/>
              <a:t>Many projects have had this happen </a:t>
            </a:r>
          </a:p>
          <a:p>
            <a:pPr lvl="1"/>
            <a:r>
              <a:rPr lang="en-US" dirty="0"/>
              <a:t>Most end up with a hard reset and start over again</a:t>
            </a:r>
          </a:p>
          <a:p>
            <a:r>
              <a:rPr lang="en-US" dirty="0"/>
              <a:t>In this module we will cover general design principles and those that are tailored for scientific software</a:t>
            </a:r>
          </a:p>
          <a:p>
            <a:r>
              <a:rPr lang="en-US" dirty="0"/>
              <a:t>We will also work through two use cases</a:t>
            </a:r>
          </a:p>
          <a:p>
            <a:pPr lvl="1"/>
            <a:endParaRPr lang="en-US" dirty="0"/>
          </a:p>
          <a:p>
            <a:pPr lvl="1"/>
            <a:endParaRPr lang="en-US" dirty="0"/>
          </a:p>
        </p:txBody>
      </p:sp>
      <p:pic>
        <p:nvPicPr>
          <p:cNvPr id="5" name="Picture 4">
            <a:extLst>
              <a:ext uri="{FF2B5EF4-FFF2-40B4-BE49-F238E27FC236}">
                <a16:creationId xmlns:a16="http://schemas.microsoft.com/office/drawing/2014/main" id="{99A98424-DF69-F563-EAF8-0B9FA5C1E1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6740" y="2820811"/>
            <a:ext cx="7772400" cy="1433854"/>
          </a:xfrm>
          <a:prstGeom prst="rect">
            <a:avLst/>
          </a:prstGeom>
        </p:spPr>
      </p:pic>
      <p:sp>
        <p:nvSpPr>
          <p:cNvPr id="6" name="TextBox 5">
            <a:extLst>
              <a:ext uri="{FF2B5EF4-FFF2-40B4-BE49-F238E27FC236}">
                <a16:creationId xmlns:a16="http://schemas.microsoft.com/office/drawing/2014/main" id="{76BCF9A1-D400-15E1-16EA-AD709D26B994}"/>
              </a:ext>
            </a:extLst>
          </p:cNvPr>
          <p:cNvSpPr txBox="1"/>
          <p:nvPr/>
        </p:nvSpPr>
        <p:spPr>
          <a:xfrm>
            <a:off x="2325511" y="4065382"/>
            <a:ext cx="7996997" cy="378565"/>
          </a:xfrm>
          <a:prstGeom prst="rect">
            <a:avLst/>
          </a:prstGeom>
          <a:noFill/>
        </p:spPr>
        <p:txBody>
          <a:bodyPr wrap="none" lIns="118872" tIns="91440" rIns="118872" bIns="91440" rtlCol="0" anchor="ctr" anchorCtr="0">
            <a:spAutoFit/>
          </a:bodyPr>
          <a:lstStyle/>
          <a:p>
            <a:pPr algn="l">
              <a:lnSpc>
                <a:spcPct val="90000"/>
              </a:lnSpc>
            </a:pPr>
            <a:r>
              <a:rPr lang="en-US" sz="1400" dirty="0"/>
              <a:t> definition from https://</a:t>
            </a:r>
            <a:r>
              <a:rPr lang="en-US" sz="1400" dirty="0" err="1"/>
              <a:t>enterprisersproject.com</a:t>
            </a:r>
            <a:r>
              <a:rPr lang="en-US" sz="1400" dirty="0"/>
              <a:t>/article/2020/6/technical-debt-explained-plain-</a:t>
            </a:r>
            <a:r>
              <a:rPr lang="en-US" sz="1400" dirty="0" err="1"/>
              <a:t>english</a:t>
            </a:r>
            <a:endParaRPr lang="en-US" sz="1400" dirty="0"/>
          </a:p>
        </p:txBody>
      </p:sp>
      <p:sp>
        <p:nvSpPr>
          <p:cNvPr id="2" name="Title 1">
            <a:extLst>
              <a:ext uri="{FF2B5EF4-FFF2-40B4-BE49-F238E27FC236}">
                <a16:creationId xmlns:a16="http://schemas.microsoft.com/office/drawing/2014/main" id="{21A7FE85-F68E-DA20-11B5-9FB90BB9AF7B}"/>
              </a:ext>
            </a:extLst>
          </p:cNvPr>
          <p:cNvSpPr>
            <a:spLocks noGrp="1"/>
          </p:cNvSpPr>
          <p:nvPr>
            <p:ph type="title"/>
          </p:nvPr>
        </p:nvSpPr>
        <p:spPr>
          <a:xfrm>
            <a:off x="365760" y="411480"/>
            <a:ext cx="11372473" cy="914400"/>
          </a:xfrm>
        </p:spPr>
        <p:txBody>
          <a:bodyPr/>
          <a:lstStyle/>
          <a:p>
            <a:r>
              <a:rPr lang="en-US" dirty="0"/>
              <a:t>Introduction</a:t>
            </a:r>
          </a:p>
        </p:txBody>
      </p:sp>
    </p:spTree>
    <p:extLst>
      <p:ext uri="{BB962C8B-B14F-4D97-AF65-F5344CB8AC3E}">
        <p14:creationId xmlns:p14="http://schemas.microsoft.com/office/powerpoint/2010/main" val="332447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0FE5BE-D6D7-42CF-8A5E-D501516A65A8}"/>
              </a:ext>
            </a:extLst>
          </p:cNvPr>
          <p:cNvSpPr>
            <a:spLocks noGrp="1"/>
          </p:cNvSpPr>
          <p:nvPr>
            <p:ph type="title"/>
          </p:nvPr>
        </p:nvSpPr>
        <p:spPr>
          <a:xfrm>
            <a:off x="365125" y="243840"/>
            <a:ext cx="11372473" cy="914400"/>
          </a:xfrm>
        </p:spPr>
        <p:txBody>
          <a:bodyPr/>
          <a:lstStyle/>
          <a:p>
            <a:r>
              <a:rPr lang="en-US" dirty="0"/>
              <a:t>Final takeaways</a:t>
            </a:r>
          </a:p>
        </p:txBody>
      </p:sp>
      <p:sp>
        <p:nvSpPr>
          <p:cNvPr id="4" name="Content Placeholder 3">
            <a:extLst>
              <a:ext uri="{FF2B5EF4-FFF2-40B4-BE49-F238E27FC236}">
                <a16:creationId xmlns:a16="http://schemas.microsoft.com/office/drawing/2014/main" id="{9EAF9B28-68BD-45D5-89A7-A961B5872359}"/>
              </a:ext>
            </a:extLst>
          </p:cNvPr>
          <p:cNvSpPr>
            <a:spLocks noGrp="1"/>
          </p:cNvSpPr>
          <p:nvPr>
            <p:ph idx="1"/>
          </p:nvPr>
        </p:nvSpPr>
        <p:spPr>
          <a:xfrm>
            <a:off x="365125" y="1106112"/>
            <a:ext cx="11369675" cy="5050848"/>
          </a:xfrm>
        </p:spPr>
        <p:txBody>
          <a:bodyPr/>
          <a:lstStyle/>
          <a:p>
            <a:r>
              <a:rPr lang="en-US" dirty="0"/>
              <a:t>Requirements gathering and intentional design are indispensable for sustainable software development</a:t>
            </a:r>
          </a:p>
          <a:p>
            <a:r>
              <a:rPr lang="en-US" dirty="0"/>
              <a:t>Many books and online resources available for good design principles</a:t>
            </a:r>
          </a:p>
          <a:p>
            <a:r>
              <a:rPr lang="en-US" dirty="0"/>
              <a:t>Research software poses additional constraints on design because of its exploratory nature</a:t>
            </a:r>
          </a:p>
          <a:p>
            <a:pPr lvl="1"/>
            <a:r>
              <a:rPr lang="en-US" dirty="0"/>
              <a:t>Scientific research software has further challenges</a:t>
            </a:r>
          </a:p>
          <a:p>
            <a:pPr lvl="1"/>
            <a:r>
              <a:rPr lang="en-US" dirty="0"/>
              <a:t>High performance computing research software has even more challenges</a:t>
            </a:r>
          </a:p>
          <a:p>
            <a:pPr lvl="1"/>
            <a:r>
              <a:rPr lang="en-US" dirty="0"/>
              <a:t>That are further exacerbated by the ubiquity of accelerators in platforms</a:t>
            </a:r>
          </a:p>
          <a:p>
            <a:r>
              <a:rPr lang="en-US" dirty="0"/>
              <a:t>Separation of concerns at various granularities, and abstractions enable sustainable software design </a:t>
            </a:r>
          </a:p>
          <a:p>
            <a:pPr marL="0" indent="0">
              <a:buNone/>
            </a:pPr>
            <a:endParaRPr lang="en-US" dirty="0"/>
          </a:p>
        </p:txBody>
      </p:sp>
    </p:spTree>
    <p:extLst>
      <p:ext uri="{BB962C8B-B14F-4D97-AF65-F5344CB8AC3E}">
        <p14:creationId xmlns:p14="http://schemas.microsoft.com/office/powerpoint/2010/main" val="1822663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885C9-0085-AB61-AB08-70EECA001F0C}"/>
              </a:ext>
            </a:extLst>
          </p:cNvPr>
          <p:cNvSpPr>
            <a:spLocks noGrp="1"/>
          </p:cNvSpPr>
          <p:nvPr>
            <p:ph type="title"/>
          </p:nvPr>
        </p:nvSpPr>
        <p:spPr/>
        <p:txBody>
          <a:bodyPr/>
          <a:lstStyle/>
          <a:p>
            <a:r>
              <a:rPr lang="en-US" dirty="0"/>
              <a:t>Designing Software – High Level Phases</a:t>
            </a:r>
          </a:p>
        </p:txBody>
      </p:sp>
      <p:sp>
        <p:nvSpPr>
          <p:cNvPr id="4" name="Rounded Rectangle 3">
            <a:extLst>
              <a:ext uri="{FF2B5EF4-FFF2-40B4-BE49-F238E27FC236}">
                <a16:creationId xmlns:a16="http://schemas.microsoft.com/office/drawing/2014/main" id="{1FA50980-32EC-326F-85DD-3CF03094F555}"/>
              </a:ext>
            </a:extLst>
          </p:cNvPr>
          <p:cNvSpPr/>
          <p:nvPr/>
        </p:nvSpPr>
        <p:spPr>
          <a:xfrm>
            <a:off x="357782" y="2204476"/>
            <a:ext cx="3036711"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Features and capabilities</a:t>
            </a:r>
          </a:p>
          <a:p>
            <a:pPr marL="342900" indent="-342900">
              <a:buFont typeface="Wingdings" pitchFamily="2" charset="2"/>
              <a:buChar char="q"/>
            </a:pPr>
            <a:r>
              <a:rPr lang="en-US" sz="2400" dirty="0"/>
              <a:t>Constraints</a:t>
            </a:r>
          </a:p>
          <a:p>
            <a:pPr marL="342900" indent="-342900">
              <a:buFont typeface="Wingdings" pitchFamily="2" charset="2"/>
              <a:buChar char="q"/>
            </a:pPr>
            <a:r>
              <a:rPr lang="en-US" sz="2400" dirty="0"/>
              <a:t>Limitations</a:t>
            </a:r>
          </a:p>
          <a:p>
            <a:pPr marL="342900" indent="-342900">
              <a:buFont typeface="Wingdings" pitchFamily="2" charset="2"/>
              <a:buChar char="q"/>
            </a:pPr>
            <a:r>
              <a:rPr lang="en-US" sz="2400" dirty="0"/>
              <a:t>Target users</a:t>
            </a:r>
          </a:p>
          <a:p>
            <a:pPr marL="342900" indent="-342900">
              <a:buFont typeface="Wingdings" pitchFamily="2" charset="2"/>
              <a:buChar char="q"/>
            </a:pPr>
            <a:r>
              <a:rPr lang="en-US" sz="2400" dirty="0"/>
              <a:t>Other …..</a:t>
            </a:r>
          </a:p>
        </p:txBody>
      </p:sp>
      <p:sp>
        <p:nvSpPr>
          <p:cNvPr id="5" name="TextBox 4">
            <a:extLst>
              <a:ext uri="{FF2B5EF4-FFF2-40B4-BE49-F238E27FC236}">
                <a16:creationId xmlns:a16="http://schemas.microsoft.com/office/drawing/2014/main" id="{FA0D9DE4-2E38-ADA4-2111-58E62395D1CF}"/>
              </a:ext>
            </a:extLst>
          </p:cNvPr>
          <p:cNvSpPr txBox="1"/>
          <p:nvPr/>
        </p:nvSpPr>
        <p:spPr>
          <a:xfrm>
            <a:off x="827790" y="1253483"/>
            <a:ext cx="2243819" cy="1098762"/>
          </a:xfrm>
          <a:prstGeom prst="rect">
            <a:avLst/>
          </a:prstGeom>
          <a:noFill/>
        </p:spPr>
        <p:txBody>
          <a:bodyPr wrap="none" lIns="118872" tIns="91440" rIns="118872" bIns="91440" rtlCol="0" anchor="ctr" anchorCtr="0">
            <a:spAutoFit/>
          </a:bodyPr>
          <a:lstStyle/>
          <a:p>
            <a:pPr>
              <a:lnSpc>
                <a:spcPct val="90000"/>
              </a:lnSpc>
            </a:pPr>
            <a:r>
              <a:rPr lang="en-US" sz="2400" dirty="0"/>
              <a:t>Requirements </a:t>
            </a:r>
          </a:p>
          <a:p>
            <a:pPr>
              <a:lnSpc>
                <a:spcPct val="90000"/>
              </a:lnSpc>
            </a:pPr>
            <a:r>
              <a:rPr lang="en-US" sz="2400" dirty="0"/>
              <a:t>gathering</a:t>
            </a:r>
          </a:p>
          <a:p>
            <a:pPr algn="l">
              <a:lnSpc>
                <a:spcPct val="90000"/>
              </a:lnSpc>
            </a:pPr>
            <a:endParaRPr lang="en-US" dirty="0"/>
          </a:p>
        </p:txBody>
      </p:sp>
      <p:sp>
        <p:nvSpPr>
          <p:cNvPr id="6" name="Rounded Rectangle 5">
            <a:extLst>
              <a:ext uri="{FF2B5EF4-FFF2-40B4-BE49-F238E27FC236}">
                <a16:creationId xmlns:a16="http://schemas.microsoft.com/office/drawing/2014/main" id="{4C39241D-5C09-4307-67AD-F23DB0AB60AA}"/>
              </a:ext>
            </a:extLst>
          </p:cNvPr>
          <p:cNvSpPr/>
          <p:nvPr/>
        </p:nvSpPr>
        <p:spPr>
          <a:xfrm>
            <a:off x="3579447" y="2204476"/>
            <a:ext cx="3617417"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design space</a:t>
            </a:r>
          </a:p>
          <a:p>
            <a:pPr marL="342900" indent="-342900">
              <a:buFont typeface="Wingdings" pitchFamily="2" charset="2"/>
              <a:buChar char="q"/>
            </a:pPr>
            <a:r>
              <a:rPr lang="en-US" sz="2400" dirty="0"/>
              <a:t>Decompose into high level components</a:t>
            </a:r>
          </a:p>
          <a:p>
            <a:pPr marL="342900" indent="-342900">
              <a:buFont typeface="Wingdings" pitchFamily="2" charset="2"/>
              <a:buChar char="q"/>
            </a:pPr>
            <a:r>
              <a:rPr lang="en-US" sz="2400" dirty="0"/>
              <a:t>Bin components into types</a:t>
            </a:r>
          </a:p>
        </p:txBody>
      </p:sp>
      <p:sp>
        <p:nvSpPr>
          <p:cNvPr id="7" name="TextBox 6">
            <a:extLst>
              <a:ext uri="{FF2B5EF4-FFF2-40B4-BE49-F238E27FC236}">
                <a16:creationId xmlns:a16="http://schemas.microsoft.com/office/drawing/2014/main" id="{2633D9E3-0DB7-838E-127A-B1FC97FE7133}"/>
              </a:ext>
            </a:extLst>
          </p:cNvPr>
          <p:cNvSpPr txBox="1"/>
          <p:nvPr/>
        </p:nvSpPr>
        <p:spPr>
          <a:xfrm>
            <a:off x="4163653" y="1431575"/>
            <a:ext cx="2449004" cy="766364"/>
          </a:xfrm>
          <a:prstGeom prst="rect">
            <a:avLst/>
          </a:prstGeom>
          <a:noFill/>
        </p:spPr>
        <p:txBody>
          <a:bodyPr wrap="none" lIns="118872" tIns="91440" rIns="118872" bIns="91440" rtlCol="0" anchor="ctr" anchorCtr="0">
            <a:spAutoFit/>
          </a:bodyPr>
          <a:lstStyle/>
          <a:p>
            <a:pPr>
              <a:lnSpc>
                <a:spcPct val="90000"/>
              </a:lnSpc>
            </a:pPr>
            <a:r>
              <a:rPr lang="en-US" sz="2400" dirty="0"/>
              <a:t> Decomposition </a:t>
            </a:r>
          </a:p>
          <a:p>
            <a:pPr algn="l">
              <a:lnSpc>
                <a:spcPct val="90000"/>
              </a:lnSpc>
            </a:pPr>
            <a:endParaRPr lang="en-US" dirty="0"/>
          </a:p>
        </p:txBody>
      </p:sp>
      <p:sp>
        <p:nvSpPr>
          <p:cNvPr id="8" name="Rounded Rectangle 7">
            <a:extLst>
              <a:ext uri="{FF2B5EF4-FFF2-40B4-BE49-F238E27FC236}">
                <a16:creationId xmlns:a16="http://schemas.microsoft.com/office/drawing/2014/main" id="{AB44A520-B698-3423-B712-EB569E19AB6A}"/>
              </a:ext>
            </a:extLst>
          </p:cNvPr>
          <p:cNvSpPr/>
          <p:nvPr/>
        </p:nvSpPr>
        <p:spPr>
          <a:xfrm>
            <a:off x="7435818" y="2204476"/>
            <a:ext cx="3868204" cy="3485124"/>
          </a:xfrm>
          <a:prstGeom prst="roundRect">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marL="342900" indent="-342900">
              <a:buFont typeface="Wingdings" pitchFamily="2" charset="2"/>
              <a:buChar char="q"/>
            </a:pPr>
            <a:r>
              <a:rPr lang="en-US" sz="2400" dirty="0"/>
              <a:t>Understand component hierarchy</a:t>
            </a:r>
          </a:p>
          <a:p>
            <a:pPr marL="342900" indent="-342900">
              <a:buFont typeface="Wingdings" pitchFamily="2" charset="2"/>
              <a:buChar char="q"/>
            </a:pPr>
            <a:r>
              <a:rPr lang="en-US" sz="2400" dirty="0"/>
              <a:t>Figure out connectivity among components </a:t>
            </a:r>
          </a:p>
          <a:p>
            <a:pPr marL="342900" indent="-342900">
              <a:buFont typeface="Wingdings" pitchFamily="2" charset="2"/>
              <a:buChar char="q"/>
            </a:pPr>
            <a:r>
              <a:rPr lang="en-US" sz="2400" dirty="0"/>
              <a:t>Articulate dependencies</a:t>
            </a:r>
          </a:p>
        </p:txBody>
      </p:sp>
      <p:sp>
        <p:nvSpPr>
          <p:cNvPr id="10" name="TextBox 9">
            <a:extLst>
              <a:ext uri="{FF2B5EF4-FFF2-40B4-BE49-F238E27FC236}">
                <a16:creationId xmlns:a16="http://schemas.microsoft.com/office/drawing/2014/main" id="{69FE6956-13C8-A349-28BA-03AEB7764C04}"/>
              </a:ext>
            </a:extLst>
          </p:cNvPr>
          <p:cNvSpPr txBox="1"/>
          <p:nvPr/>
        </p:nvSpPr>
        <p:spPr>
          <a:xfrm>
            <a:off x="8311628" y="1398929"/>
            <a:ext cx="1918410" cy="766364"/>
          </a:xfrm>
          <a:prstGeom prst="rect">
            <a:avLst/>
          </a:prstGeom>
          <a:noFill/>
        </p:spPr>
        <p:txBody>
          <a:bodyPr wrap="none" lIns="118872" tIns="91440" rIns="118872" bIns="91440" rtlCol="0" anchor="ctr" anchorCtr="0">
            <a:spAutoFit/>
          </a:bodyPr>
          <a:lstStyle/>
          <a:p>
            <a:pPr>
              <a:lnSpc>
                <a:spcPct val="90000"/>
              </a:lnSpc>
            </a:pPr>
            <a:r>
              <a:rPr lang="en-US" sz="2400" dirty="0"/>
              <a:t>Connectivity</a:t>
            </a:r>
          </a:p>
          <a:p>
            <a:pPr algn="l">
              <a:lnSpc>
                <a:spcPct val="90000"/>
              </a:lnSpc>
            </a:pPr>
            <a:endParaRPr lang="en-US" dirty="0"/>
          </a:p>
        </p:txBody>
      </p:sp>
    </p:spTree>
    <p:extLst>
      <p:ext uri="{BB962C8B-B14F-4D97-AF65-F5344CB8AC3E}">
        <p14:creationId xmlns:p14="http://schemas.microsoft.com/office/powerpoint/2010/main" val="1703872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C7A2BF5-DB7A-E642-B501-8F10E157011B}"/>
              </a:ext>
            </a:extLst>
          </p:cNvPr>
          <p:cNvSpPr>
            <a:spLocks noGrp="1"/>
          </p:cNvSpPr>
          <p:nvPr>
            <p:ph type="title"/>
          </p:nvPr>
        </p:nvSpPr>
        <p:spPr>
          <a:xfrm>
            <a:off x="408175" y="325677"/>
            <a:ext cx="11372473" cy="914400"/>
          </a:xfrm>
        </p:spPr>
        <p:txBody>
          <a:bodyPr/>
          <a:lstStyle/>
          <a:p>
            <a:r>
              <a:rPr lang="en-US" dirty="0"/>
              <a:t>Example 1 – Problem Description </a:t>
            </a:r>
          </a:p>
        </p:txBody>
      </p:sp>
      <p:sp>
        <p:nvSpPr>
          <p:cNvPr id="2" name="TextBox 1">
            <a:extLst>
              <a:ext uri="{FF2B5EF4-FFF2-40B4-BE49-F238E27FC236}">
                <a16:creationId xmlns:a16="http://schemas.microsoft.com/office/drawing/2014/main" id="{4C439045-FCA2-2014-FEB7-A07E45870135}"/>
              </a:ext>
            </a:extLst>
          </p:cNvPr>
          <p:cNvSpPr txBox="1"/>
          <p:nvPr/>
        </p:nvSpPr>
        <p:spPr>
          <a:xfrm>
            <a:off x="739035" y="1073794"/>
            <a:ext cx="10083452" cy="1929759"/>
          </a:xfrm>
          <a:prstGeom prst="rect">
            <a:avLst/>
          </a:prstGeom>
          <a:noFill/>
        </p:spPr>
        <p:txBody>
          <a:bodyPr wrap="square" lIns="118872" tIns="91440" rIns="118872" bIns="91440" rtlCol="0" anchor="ctr" anchorCtr="0">
            <a:spAutoFit/>
          </a:bodyPr>
          <a:lstStyle/>
          <a:p>
            <a:pPr algn="l">
              <a:lnSpc>
                <a:spcPct val="90000"/>
              </a:lnSpc>
            </a:pPr>
            <a:r>
              <a:rPr lang="en-US" dirty="0"/>
              <a:t>We have a house with exterior walls made of single material of thickness L</a:t>
            </a:r>
            <a:r>
              <a:rPr lang="en-US" baseline="-25000" dirty="0"/>
              <a:t>x</a:t>
            </a:r>
          </a:p>
          <a:p>
            <a:pPr algn="l">
              <a:lnSpc>
                <a:spcPct val="90000"/>
              </a:lnSpc>
            </a:pPr>
            <a:r>
              <a:rPr lang="en-US" dirty="0"/>
              <a:t>The wall has some water pipes shown in the picture. </a:t>
            </a:r>
          </a:p>
          <a:p>
            <a:pPr algn="l">
              <a:lnSpc>
                <a:spcPct val="90000"/>
              </a:lnSpc>
            </a:pPr>
            <a:endParaRPr lang="en-US" dirty="0"/>
          </a:p>
          <a:p>
            <a:pPr algn="l">
              <a:lnSpc>
                <a:spcPct val="90000"/>
              </a:lnSpc>
            </a:pPr>
            <a:r>
              <a:rPr lang="en-US" dirty="0"/>
              <a:t>The inside temperature is kept at 70 degrees. But outside temperature is expected to be -40 degrees for 15.5 hours.  </a:t>
            </a:r>
          </a:p>
          <a:p>
            <a:pPr algn="l">
              <a:lnSpc>
                <a:spcPct val="90000"/>
              </a:lnSpc>
            </a:pPr>
            <a:endParaRPr lang="en-US" dirty="0"/>
          </a:p>
          <a:p>
            <a:pPr algn="l">
              <a:lnSpc>
                <a:spcPct val="90000"/>
              </a:lnSpc>
            </a:pPr>
            <a:r>
              <a:rPr lang="en-US" dirty="0"/>
              <a:t>Will the pipes freeze before the storm is over</a:t>
            </a:r>
          </a:p>
        </p:txBody>
      </p:sp>
      <p:pic>
        <p:nvPicPr>
          <p:cNvPr id="6" name="Picture 5">
            <a:extLst>
              <a:ext uri="{FF2B5EF4-FFF2-40B4-BE49-F238E27FC236}">
                <a16:creationId xmlns:a16="http://schemas.microsoft.com/office/drawing/2014/main" id="{C9174917-B47A-5964-848F-DEB3367745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533" y="3163573"/>
            <a:ext cx="6337300" cy="3644900"/>
          </a:xfrm>
          <a:prstGeom prst="rect">
            <a:avLst/>
          </a:prstGeom>
        </p:spPr>
      </p:pic>
    </p:spTree>
    <p:extLst>
      <p:ext uri="{BB962C8B-B14F-4D97-AF65-F5344CB8AC3E}">
        <p14:creationId xmlns:p14="http://schemas.microsoft.com/office/powerpoint/2010/main" val="3878874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A06E-A4E1-9519-6CEC-5B4B39A0E042}"/>
              </a:ext>
            </a:extLst>
          </p:cNvPr>
          <p:cNvSpPr>
            <a:spLocks noGrp="1"/>
          </p:cNvSpPr>
          <p:nvPr>
            <p:ph type="title"/>
          </p:nvPr>
        </p:nvSpPr>
        <p:spPr/>
        <p:txBody>
          <a:bodyPr/>
          <a:lstStyle/>
          <a:p>
            <a:r>
              <a:rPr lang="en-US" dirty="0"/>
              <a:t>Requirements gathering </a:t>
            </a:r>
          </a:p>
        </p:txBody>
      </p:sp>
      <p:sp>
        <p:nvSpPr>
          <p:cNvPr id="3" name="Content Placeholder 2">
            <a:extLst>
              <a:ext uri="{FF2B5EF4-FFF2-40B4-BE49-F238E27FC236}">
                <a16:creationId xmlns:a16="http://schemas.microsoft.com/office/drawing/2014/main" id="{AA632C3A-E42B-55EE-B676-A76A379F5AD8}"/>
              </a:ext>
            </a:extLst>
          </p:cNvPr>
          <p:cNvSpPr>
            <a:spLocks noGrp="1"/>
          </p:cNvSpPr>
          <p:nvPr>
            <p:ph idx="1"/>
          </p:nvPr>
        </p:nvSpPr>
        <p:spPr>
          <a:xfrm>
            <a:off x="1135018" y="1432558"/>
            <a:ext cx="9242695" cy="4489269"/>
          </a:xfrm>
        </p:spPr>
        <p:txBody>
          <a:bodyPr/>
          <a:lstStyle/>
          <a:p>
            <a:r>
              <a:rPr lang="en-US" sz="2800" dirty="0"/>
              <a:t>To solve heat equation we need:</a:t>
            </a:r>
          </a:p>
          <a:p>
            <a:pPr lvl="1"/>
            <a:r>
              <a:rPr lang="en-US" sz="2400" dirty="0"/>
              <a:t>a discretization scheme</a:t>
            </a:r>
          </a:p>
          <a:p>
            <a:pPr lvl="1"/>
            <a:r>
              <a:rPr lang="en-US" sz="2400" dirty="0"/>
              <a:t>a driver for running and book-keeping </a:t>
            </a:r>
          </a:p>
          <a:p>
            <a:pPr lvl="1"/>
            <a:r>
              <a:rPr lang="en-US" sz="2400" dirty="0"/>
              <a:t>an integration method to evolve solution</a:t>
            </a:r>
          </a:p>
          <a:p>
            <a:pPr lvl="1"/>
            <a:r>
              <a:rPr lang="en-US" sz="2400" dirty="0"/>
              <a:t>Initial conditions</a:t>
            </a:r>
          </a:p>
          <a:p>
            <a:pPr lvl="1"/>
            <a:r>
              <a:rPr lang="en-US" sz="2400" dirty="0"/>
              <a:t>Boundary conditions</a:t>
            </a:r>
          </a:p>
          <a:p>
            <a:r>
              <a:rPr lang="en-US" sz="2800" dirty="0"/>
              <a:t>To make sure that we are doing it correctly we need:</a:t>
            </a:r>
          </a:p>
          <a:p>
            <a:pPr lvl="1"/>
            <a:r>
              <a:rPr lang="en-US" sz="2400" dirty="0"/>
              <a:t>Ways to inspect the results</a:t>
            </a:r>
          </a:p>
          <a:p>
            <a:pPr lvl="1"/>
            <a:r>
              <a:rPr lang="en-US" sz="2400" dirty="0"/>
              <a:t>Ways of verification</a:t>
            </a:r>
          </a:p>
          <a:p>
            <a:endParaRPr lang="en-US" dirty="0"/>
          </a:p>
        </p:txBody>
      </p:sp>
    </p:spTree>
    <p:extLst>
      <p:ext uri="{BB962C8B-B14F-4D97-AF65-F5344CB8AC3E}">
        <p14:creationId xmlns:p14="http://schemas.microsoft.com/office/powerpoint/2010/main" val="1028985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ED41C-1F2F-0CD9-BD98-5C268144F0F1}"/>
              </a:ext>
            </a:extLst>
          </p:cNvPr>
          <p:cNvSpPr>
            <a:spLocks noGrp="1"/>
          </p:cNvSpPr>
          <p:nvPr>
            <p:ph type="title"/>
          </p:nvPr>
        </p:nvSpPr>
        <p:spPr/>
        <p:txBody>
          <a:bodyPr/>
          <a:lstStyle/>
          <a:p>
            <a:r>
              <a:rPr lang="en-US" dirty="0"/>
              <a:t>Decomposition</a:t>
            </a:r>
          </a:p>
        </p:txBody>
      </p:sp>
      <p:sp>
        <p:nvSpPr>
          <p:cNvPr id="3" name="Content Placeholder 2">
            <a:extLst>
              <a:ext uri="{FF2B5EF4-FFF2-40B4-BE49-F238E27FC236}">
                <a16:creationId xmlns:a16="http://schemas.microsoft.com/office/drawing/2014/main" id="{E86A1A1D-89C4-8A73-4364-CBEAE0130AEC}"/>
              </a:ext>
            </a:extLst>
          </p:cNvPr>
          <p:cNvSpPr>
            <a:spLocks noGrp="1"/>
          </p:cNvSpPr>
          <p:nvPr>
            <p:ph idx="1"/>
          </p:nvPr>
        </p:nvSpPr>
        <p:spPr>
          <a:xfrm>
            <a:off x="365760" y="1325880"/>
            <a:ext cx="4352996" cy="4798907"/>
          </a:xfrm>
        </p:spPr>
        <p:txBody>
          <a:bodyPr/>
          <a:lstStyle/>
          <a:p>
            <a:pPr marL="0" indent="0" algn="ctr">
              <a:buNone/>
            </a:pPr>
            <a:r>
              <a:rPr lang="en-US" dirty="0"/>
              <a:t>This is a small design space</a:t>
            </a:r>
          </a:p>
          <a:p>
            <a:r>
              <a:rPr lang="en-US" dirty="0"/>
              <a:t>Several requirements can directly map to components – in this instance functions</a:t>
            </a:r>
          </a:p>
          <a:p>
            <a:pPr lvl="1"/>
            <a:r>
              <a:rPr lang="en-US" dirty="0"/>
              <a:t>Driver</a:t>
            </a:r>
          </a:p>
          <a:p>
            <a:pPr lvl="1"/>
            <a:r>
              <a:rPr lang="en-US" dirty="0"/>
              <a:t>Initialization – data containers</a:t>
            </a:r>
          </a:p>
          <a:p>
            <a:pPr lvl="1"/>
            <a:r>
              <a:rPr lang="en-US" dirty="0"/>
              <a:t>Mesh initialization – applying initial conditions</a:t>
            </a:r>
          </a:p>
          <a:p>
            <a:pPr lvl="1"/>
            <a:r>
              <a:rPr lang="en-US" dirty="0"/>
              <a:t>Integrator</a:t>
            </a:r>
          </a:p>
          <a:p>
            <a:pPr lvl="1"/>
            <a:r>
              <a:rPr lang="en-US" dirty="0"/>
              <a:t>I/O</a:t>
            </a:r>
          </a:p>
          <a:p>
            <a:pPr lvl="1"/>
            <a:r>
              <a:rPr lang="en-US" dirty="0"/>
              <a:t>Boundary conditions</a:t>
            </a:r>
          </a:p>
          <a:p>
            <a:pPr lvl="1"/>
            <a:r>
              <a:rPr lang="en-US" dirty="0"/>
              <a:t>Comparison utility</a:t>
            </a:r>
          </a:p>
          <a:p>
            <a:endParaRPr lang="en-US" dirty="0"/>
          </a:p>
          <a:p>
            <a:pPr lvl="2"/>
            <a:endParaRPr lang="en-US" dirty="0"/>
          </a:p>
        </p:txBody>
      </p:sp>
      <p:sp>
        <p:nvSpPr>
          <p:cNvPr id="4" name="Content Placeholder 2">
            <a:extLst>
              <a:ext uri="{FF2B5EF4-FFF2-40B4-BE49-F238E27FC236}">
                <a16:creationId xmlns:a16="http://schemas.microsoft.com/office/drawing/2014/main" id="{0591D631-CE85-82AC-5579-D9B9D0EDD0CE}"/>
              </a:ext>
            </a:extLst>
          </p:cNvPr>
          <p:cNvSpPr txBox="1">
            <a:spLocks/>
          </p:cNvSpPr>
          <p:nvPr/>
        </p:nvSpPr>
        <p:spPr bwMode="auto">
          <a:xfrm>
            <a:off x="5044464" y="1325880"/>
            <a:ext cx="6368061" cy="470916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rgbClr val="C00000"/>
              </a:buClr>
              <a:buFont typeface="Wingdings" pitchFamily="2" charset="2"/>
              <a:buChar char="q"/>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rgbClr val="C00000"/>
              </a:buClr>
              <a:buFont typeface="Wingdings" pitchFamily="2" charset="2"/>
              <a:buChar char="q"/>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rgbClr val="C00000"/>
              </a:buClr>
              <a:buFont typeface="Wingdings" pitchFamily="2" charset="2"/>
              <a:buChar char="q"/>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rgbClr val="C00000"/>
              </a:buClr>
              <a:buFont typeface="Wingdings" pitchFamily="2" charset="2"/>
              <a:buChar char="q"/>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dirty="0"/>
              <a:t>Binning components</a:t>
            </a:r>
          </a:p>
          <a:p>
            <a:r>
              <a:rPr lang="en-US" dirty="0"/>
              <a:t>Components that will work for any application of heat equation</a:t>
            </a:r>
          </a:p>
          <a:p>
            <a:pPr lvl="1"/>
            <a:r>
              <a:rPr lang="en-US" dirty="0"/>
              <a:t>Driver</a:t>
            </a:r>
          </a:p>
          <a:p>
            <a:pPr lvl="1"/>
            <a:r>
              <a:rPr lang="en-US" dirty="0"/>
              <a:t>Initialization – data containers</a:t>
            </a:r>
          </a:p>
          <a:p>
            <a:pPr lvl="1"/>
            <a:r>
              <a:rPr lang="en-US" dirty="0"/>
              <a:t>I/O </a:t>
            </a:r>
          </a:p>
          <a:p>
            <a:pPr lvl="1"/>
            <a:r>
              <a:rPr lang="en-US" dirty="0"/>
              <a:t>Comparison utility</a:t>
            </a:r>
          </a:p>
          <a:p>
            <a:r>
              <a:rPr lang="en-US" dirty="0"/>
              <a:t>Components that are </a:t>
            </a:r>
          </a:p>
          <a:p>
            <a:pPr lvl="1"/>
            <a:r>
              <a:rPr lang="en-US" dirty="0"/>
              <a:t>Mesh initialization – applying initial conditions</a:t>
            </a:r>
          </a:p>
          <a:p>
            <a:pPr lvl="1"/>
            <a:r>
              <a:rPr lang="en-US" dirty="0"/>
              <a:t>Integrator</a:t>
            </a:r>
          </a:p>
          <a:p>
            <a:pPr lvl="1"/>
            <a:r>
              <a:rPr lang="en-US" dirty="0"/>
              <a:t>Boundary conditions</a:t>
            </a:r>
          </a:p>
          <a:p>
            <a:pPr lvl="1"/>
            <a:endParaRPr lang="en-US" dirty="0"/>
          </a:p>
          <a:p>
            <a:pPr lvl="1"/>
            <a:endParaRPr lang="en-US" dirty="0"/>
          </a:p>
          <a:p>
            <a:endParaRPr lang="en-US" dirty="0"/>
          </a:p>
          <a:p>
            <a:endParaRPr lang="en-US" dirty="0"/>
          </a:p>
          <a:p>
            <a:pPr lvl="2"/>
            <a:endParaRPr lang="en-US" dirty="0"/>
          </a:p>
        </p:txBody>
      </p:sp>
    </p:spTree>
    <p:extLst>
      <p:ext uri="{BB962C8B-B14F-4D97-AF65-F5344CB8AC3E}">
        <p14:creationId xmlns:p14="http://schemas.microsoft.com/office/powerpoint/2010/main" val="2702291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89753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stCxn id="15" idx="2"/>
            <a:endCxn id="9" idx="0"/>
          </p:cNvCxnSpPr>
          <p:nvPr/>
        </p:nvCxnSpPr>
        <p:spPr>
          <a:xfrm rot="5400000">
            <a:off x="5317686" y="4655924"/>
            <a:ext cx="685798" cy="3174"/>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stCxn id="15" idx="1"/>
            <a:endCxn id="4" idx="3"/>
          </p:cNvCxnSpPr>
          <p:nvPr/>
        </p:nvCxnSpPr>
        <p:spPr>
          <a:xfrm flipH="1">
            <a:off x="3307646" y="3738879"/>
            <a:ext cx="1597376" cy="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58292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15" idx="2"/>
            <a:endCxn id="8" idx="0"/>
          </p:cNvCxnSpPr>
          <p:nvPr/>
        </p:nvCxnSpPr>
        <p:spPr>
          <a:xfrm flipH="1">
            <a:off x="2562576" y="4314612"/>
            <a:ext cx="3099596" cy="73942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1727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AE883-856A-9179-F3D3-F2497D15FC2D}"/>
              </a:ext>
            </a:extLst>
          </p:cNvPr>
          <p:cNvSpPr>
            <a:spLocks noGrp="1"/>
          </p:cNvSpPr>
          <p:nvPr>
            <p:ph type="title"/>
          </p:nvPr>
        </p:nvSpPr>
        <p:spPr/>
        <p:txBody>
          <a:bodyPr/>
          <a:lstStyle/>
          <a:p>
            <a:r>
              <a:rPr lang="en-US" dirty="0"/>
              <a:t>Connectivity – alternative possibility</a:t>
            </a:r>
          </a:p>
        </p:txBody>
      </p:sp>
      <p:sp>
        <p:nvSpPr>
          <p:cNvPr id="4" name="Rectangle 3">
            <a:extLst>
              <a:ext uri="{FF2B5EF4-FFF2-40B4-BE49-F238E27FC236}">
                <a16:creationId xmlns:a16="http://schemas.microsoft.com/office/drawing/2014/main" id="{989279D3-B80F-8530-261E-E5E2AB75C171}"/>
              </a:ext>
            </a:extLst>
          </p:cNvPr>
          <p:cNvSpPr/>
          <p:nvPr/>
        </p:nvSpPr>
        <p:spPr>
          <a:xfrm>
            <a:off x="1793347" y="3163146"/>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Initialize</a:t>
            </a:r>
          </a:p>
          <a:p>
            <a:pPr algn="ctr">
              <a:lnSpc>
                <a:spcPct val="90000"/>
              </a:lnSpc>
            </a:pPr>
            <a:r>
              <a:rPr lang="en-US" sz="2000" dirty="0">
                <a:solidFill>
                  <a:schemeClr val="bg1"/>
                </a:solidFill>
              </a:rPr>
              <a:t>Data containers </a:t>
            </a:r>
          </a:p>
        </p:txBody>
      </p:sp>
      <p:sp>
        <p:nvSpPr>
          <p:cNvPr id="5" name="Rectangle 4">
            <a:extLst>
              <a:ext uri="{FF2B5EF4-FFF2-40B4-BE49-F238E27FC236}">
                <a16:creationId xmlns:a16="http://schemas.microsoft.com/office/drawing/2014/main" id="{3A568FFD-E545-9339-B2DF-228BB36AB6CE}"/>
              </a:ext>
            </a:extLst>
          </p:cNvPr>
          <p:cNvSpPr/>
          <p:nvPr/>
        </p:nvSpPr>
        <p:spPr>
          <a:xfrm>
            <a:off x="3376046" y="1325880"/>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Mesh generation </a:t>
            </a:r>
          </a:p>
        </p:txBody>
      </p:sp>
      <p:sp>
        <p:nvSpPr>
          <p:cNvPr id="6" name="Rectangle 5">
            <a:extLst>
              <a:ext uri="{FF2B5EF4-FFF2-40B4-BE49-F238E27FC236}">
                <a16:creationId xmlns:a16="http://schemas.microsoft.com/office/drawing/2014/main" id="{8EC54E20-50FC-B428-0228-DA208C531818}"/>
              </a:ext>
            </a:extLst>
          </p:cNvPr>
          <p:cNvSpPr/>
          <p:nvPr/>
        </p:nvSpPr>
        <p:spPr>
          <a:xfrm>
            <a:off x="8016698" y="3163145"/>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Write results</a:t>
            </a:r>
          </a:p>
        </p:txBody>
      </p:sp>
      <p:sp>
        <p:nvSpPr>
          <p:cNvPr id="7" name="Rectangle 6">
            <a:extLst>
              <a:ext uri="{FF2B5EF4-FFF2-40B4-BE49-F238E27FC236}">
                <a16:creationId xmlns:a16="http://schemas.microsoft.com/office/drawing/2014/main" id="{4A7CE046-DBB6-6989-A4CD-465ED83FA3FE}"/>
              </a:ext>
            </a:extLst>
          </p:cNvPr>
          <p:cNvSpPr/>
          <p:nvPr/>
        </p:nvSpPr>
        <p:spPr>
          <a:xfrm>
            <a:off x="6614186" y="1325880"/>
            <a:ext cx="1354667"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Compare results</a:t>
            </a:r>
          </a:p>
        </p:txBody>
      </p:sp>
      <p:sp>
        <p:nvSpPr>
          <p:cNvPr id="8" name="Rectangle 7">
            <a:extLst>
              <a:ext uri="{FF2B5EF4-FFF2-40B4-BE49-F238E27FC236}">
                <a16:creationId xmlns:a16="http://schemas.microsoft.com/office/drawing/2014/main" id="{6FD137E0-559A-87C9-44A4-CC05DDF1ABF4}"/>
              </a:ext>
            </a:extLst>
          </p:cNvPr>
          <p:cNvSpPr/>
          <p:nvPr/>
        </p:nvSpPr>
        <p:spPr>
          <a:xfrm>
            <a:off x="1811247" y="5054034"/>
            <a:ext cx="1502658"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Initial conditions</a:t>
            </a:r>
          </a:p>
        </p:txBody>
      </p:sp>
      <p:sp>
        <p:nvSpPr>
          <p:cNvPr id="9" name="Rectangle 8">
            <a:extLst>
              <a:ext uri="{FF2B5EF4-FFF2-40B4-BE49-F238E27FC236}">
                <a16:creationId xmlns:a16="http://schemas.microsoft.com/office/drawing/2014/main" id="{190B5BC9-4149-266B-9864-EA6BCB153E61}"/>
              </a:ext>
            </a:extLst>
          </p:cNvPr>
          <p:cNvSpPr/>
          <p:nvPr/>
        </p:nvSpPr>
        <p:spPr>
          <a:xfrm>
            <a:off x="4901848" y="5000410"/>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Boundary conditions</a:t>
            </a:r>
          </a:p>
        </p:txBody>
      </p:sp>
      <p:sp>
        <p:nvSpPr>
          <p:cNvPr id="10" name="Rectangle 9">
            <a:extLst>
              <a:ext uri="{FF2B5EF4-FFF2-40B4-BE49-F238E27FC236}">
                <a16:creationId xmlns:a16="http://schemas.microsoft.com/office/drawing/2014/main" id="{6703A828-C79C-704E-ECEF-42204011EEA5}"/>
              </a:ext>
            </a:extLst>
          </p:cNvPr>
          <p:cNvSpPr/>
          <p:nvPr/>
        </p:nvSpPr>
        <p:spPr>
          <a:xfrm>
            <a:off x="8016698" y="4931829"/>
            <a:ext cx="1514299" cy="1151467"/>
          </a:xfrm>
          <a:prstGeom prst="rect">
            <a:avLst/>
          </a:prstGeom>
          <a:solidFill>
            <a:srgbClr val="7030A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Integrator</a:t>
            </a:r>
          </a:p>
        </p:txBody>
      </p:sp>
      <p:sp>
        <p:nvSpPr>
          <p:cNvPr id="15" name="Rectangle 14">
            <a:extLst>
              <a:ext uri="{FF2B5EF4-FFF2-40B4-BE49-F238E27FC236}">
                <a16:creationId xmlns:a16="http://schemas.microsoft.com/office/drawing/2014/main" id="{5E033F01-623E-CC47-EABA-D27C2B93CDC7}"/>
              </a:ext>
            </a:extLst>
          </p:cNvPr>
          <p:cNvSpPr/>
          <p:nvPr/>
        </p:nvSpPr>
        <p:spPr>
          <a:xfrm>
            <a:off x="4905022" y="3163145"/>
            <a:ext cx="1514299" cy="1151467"/>
          </a:xfrm>
          <a:prstGeom prst="rect">
            <a:avLst/>
          </a:prstGeom>
          <a:solidFill>
            <a:schemeClr val="accent3">
              <a:lumMod val="5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2000" dirty="0">
                <a:solidFill>
                  <a:schemeClr val="bg1"/>
                </a:solidFill>
              </a:rPr>
              <a:t>Driver</a:t>
            </a:r>
          </a:p>
        </p:txBody>
      </p:sp>
      <p:cxnSp>
        <p:nvCxnSpPr>
          <p:cNvPr id="17" name="Elbow Connector 16">
            <a:extLst>
              <a:ext uri="{FF2B5EF4-FFF2-40B4-BE49-F238E27FC236}">
                <a16:creationId xmlns:a16="http://schemas.microsoft.com/office/drawing/2014/main" id="{A38D779F-6B35-0358-9330-4D1D3C9E202A}"/>
              </a:ext>
            </a:extLst>
          </p:cNvPr>
          <p:cNvCxnSpPr>
            <a:cxnSpLocks/>
            <a:stCxn id="10" idx="1"/>
          </p:cNvCxnSpPr>
          <p:nvPr/>
        </p:nvCxnSpPr>
        <p:spPr>
          <a:xfrm rot="10800000" flipV="1">
            <a:off x="6410330" y="5507562"/>
            <a:ext cx="1606369" cy="1"/>
          </a:xfrm>
          <a:prstGeom prst="bentConnector3">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0620B30-5D0E-FC88-5E7A-83AB6944C884}"/>
              </a:ext>
            </a:extLst>
          </p:cNvPr>
          <p:cNvCxnSpPr>
            <a:stCxn id="15" idx="3"/>
            <a:endCxn id="6" idx="1"/>
          </p:cNvCxnSpPr>
          <p:nvPr/>
        </p:nvCxnSpPr>
        <p:spPr>
          <a:xfrm>
            <a:off x="6419321" y="3738879"/>
            <a:ext cx="1597377"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002BEF6-CF6E-B6E6-9FFB-47DB56C7C713}"/>
              </a:ext>
            </a:extLst>
          </p:cNvPr>
          <p:cNvCxnSpPr>
            <a:cxnSpLocks/>
            <a:stCxn id="5" idx="1"/>
            <a:endCxn id="4" idx="0"/>
          </p:cNvCxnSpPr>
          <p:nvPr/>
        </p:nvCxnSpPr>
        <p:spPr>
          <a:xfrm flipH="1">
            <a:off x="2550497" y="1901614"/>
            <a:ext cx="825549" cy="1261532"/>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0661D80-1A66-A086-4DF7-D7E8B5C56806}"/>
              </a:ext>
            </a:extLst>
          </p:cNvPr>
          <p:cNvCxnSpPr>
            <a:stCxn id="15" idx="0"/>
            <a:endCxn id="7" idx="2"/>
          </p:cNvCxnSpPr>
          <p:nvPr/>
        </p:nvCxnSpPr>
        <p:spPr>
          <a:xfrm flipV="1">
            <a:off x="5662172" y="2477347"/>
            <a:ext cx="1629348"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D2127C0-D859-0D06-9789-FB0EE9548096}"/>
              </a:ext>
            </a:extLst>
          </p:cNvPr>
          <p:cNvCxnSpPr>
            <a:stCxn id="15" idx="0"/>
            <a:endCxn id="5" idx="2"/>
          </p:cNvCxnSpPr>
          <p:nvPr/>
        </p:nvCxnSpPr>
        <p:spPr>
          <a:xfrm flipH="1" flipV="1">
            <a:off x="4133196" y="2477347"/>
            <a:ext cx="1528976" cy="685798"/>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2DD8BEA-8801-7EF3-E62C-11556DECFAAA}"/>
              </a:ext>
            </a:extLst>
          </p:cNvPr>
          <p:cNvCxnSpPr>
            <a:stCxn id="15" idx="2"/>
            <a:endCxn id="10" idx="0"/>
          </p:cNvCxnSpPr>
          <p:nvPr/>
        </p:nvCxnSpPr>
        <p:spPr>
          <a:xfrm>
            <a:off x="5662172" y="4314612"/>
            <a:ext cx="3111676" cy="617217"/>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28A27EF-4D7F-ADC3-FA9F-4F3E4EA72330}"/>
              </a:ext>
            </a:extLst>
          </p:cNvPr>
          <p:cNvCxnSpPr>
            <a:cxnSpLocks/>
            <a:stCxn id="4" idx="2"/>
            <a:endCxn id="8" idx="0"/>
          </p:cNvCxnSpPr>
          <p:nvPr/>
        </p:nvCxnSpPr>
        <p:spPr>
          <a:xfrm>
            <a:off x="2550497" y="4314613"/>
            <a:ext cx="12079" cy="739421"/>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9211929"/>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2673</TotalTime>
  <Words>1869</Words>
  <Application>Microsoft Office PowerPoint</Application>
  <PresentationFormat>Custom</PresentationFormat>
  <Paragraphs>443</Paragraphs>
  <Slides>30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Arial Black</vt:lpstr>
      <vt:lpstr>Calibri</vt:lpstr>
      <vt:lpstr>Wingdings</vt:lpstr>
      <vt:lpstr>Presentations (Wide Screen)</vt:lpstr>
      <vt:lpstr>Scientific Software Design</vt:lpstr>
      <vt:lpstr>License, Citation and Acknowledgements</vt:lpstr>
      <vt:lpstr>Introduction</vt:lpstr>
      <vt:lpstr>Designing Software – High Level Phases</vt:lpstr>
      <vt:lpstr>Example 1 – Problem Description </vt:lpstr>
      <vt:lpstr>Requirements gathering </vt:lpstr>
      <vt:lpstr>Decomposition</vt:lpstr>
      <vt:lpstr>Connectivity</vt:lpstr>
      <vt:lpstr>Connectivity – alternative possibility</vt:lpstr>
      <vt:lpstr>Resources for Independent Exploration</vt:lpstr>
      <vt:lpstr>Research Software Challenges</vt:lpstr>
      <vt:lpstr>Additional Considerations for Research Software</vt:lpstr>
      <vt:lpstr>More Complex Application Design – Sedov Blast Wave </vt:lpstr>
      <vt:lpstr>Deeper Dive into Requirements</vt:lpstr>
      <vt:lpstr>Components</vt:lpstr>
      <vt:lpstr>Connectivity</vt:lpstr>
      <vt:lpstr>Connectivity</vt:lpstr>
      <vt:lpstr>Connectivity</vt:lpstr>
      <vt:lpstr>Connectivity</vt:lpstr>
      <vt:lpstr>Connectivity</vt:lpstr>
      <vt:lpstr>A Design Model for Separation of Concerns</vt:lpstr>
      <vt:lpstr>Exploring design space – Abstractions</vt:lpstr>
      <vt:lpstr>Separation of Concerns Applied</vt:lpstr>
      <vt:lpstr>Takeaways so far</vt:lpstr>
      <vt:lpstr>PowerPoint Presentation</vt:lpstr>
      <vt:lpstr>Platform Heterogeneity</vt:lpstr>
      <vt:lpstr>Mechanisms Needed by the Code </vt:lpstr>
      <vt:lpstr>Mechanisms Needed by the Code: Example of Flash-X</vt:lpstr>
      <vt:lpstr>Construction of Application with Components and Tools</vt:lpstr>
      <vt:lpstr>Final takeaways</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258</cp:revision>
  <cp:lastPrinted>2017-11-02T18:35:01Z</cp:lastPrinted>
  <dcterms:created xsi:type="dcterms:W3CDTF">2018-11-06T17:28:56Z</dcterms:created>
  <dcterms:modified xsi:type="dcterms:W3CDTF">2023-10-27T22:19:13Z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