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73"/>
  </p:notesMasterIdLst>
  <p:handoutMasterIdLst>
    <p:handoutMasterId r:id="rId74"/>
  </p:handoutMasterIdLst>
  <p:sldIdLst>
    <p:sldId id="256" r:id="rId5"/>
    <p:sldId id="320" r:id="rId6"/>
    <p:sldId id="653" r:id="rId7"/>
    <p:sldId id="660" r:id="rId8"/>
    <p:sldId id="661" r:id="rId9"/>
    <p:sldId id="664" r:id="rId10"/>
    <p:sldId id="665" r:id="rId11"/>
    <p:sldId id="650" r:id="rId12"/>
    <p:sldId id="666" r:id="rId13"/>
    <p:sldId id="632" r:id="rId14"/>
    <p:sldId id="654" r:id="rId15"/>
    <p:sldId id="663" r:id="rId16"/>
    <p:sldId id="700" r:id="rId17"/>
    <p:sldId id="696" r:id="rId18"/>
    <p:sldId id="676" r:id="rId19"/>
    <p:sldId id="677" r:id="rId20"/>
    <p:sldId id="656" r:id="rId21"/>
    <p:sldId id="667" r:id="rId22"/>
    <p:sldId id="707" r:id="rId23"/>
    <p:sldId id="692" r:id="rId24"/>
    <p:sldId id="642" r:id="rId25"/>
    <p:sldId id="708" r:id="rId26"/>
    <p:sldId id="668" r:id="rId27"/>
    <p:sldId id="701" r:id="rId28"/>
    <p:sldId id="695" r:id="rId29"/>
    <p:sldId id="670" r:id="rId30"/>
    <p:sldId id="651" r:id="rId31"/>
    <p:sldId id="697" r:id="rId32"/>
    <p:sldId id="669" r:id="rId33"/>
    <p:sldId id="702" r:id="rId34"/>
    <p:sldId id="634" r:id="rId35"/>
    <p:sldId id="683" r:id="rId36"/>
    <p:sldId id="684" r:id="rId37"/>
    <p:sldId id="687" r:id="rId38"/>
    <p:sldId id="686" r:id="rId39"/>
    <p:sldId id="688" r:id="rId40"/>
    <p:sldId id="698" r:id="rId41"/>
    <p:sldId id="699" r:id="rId42"/>
    <p:sldId id="662" r:id="rId43"/>
    <p:sldId id="704" r:id="rId44"/>
    <p:sldId id="705" r:id="rId45"/>
    <p:sldId id="658" r:id="rId46"/>
    <p:sldId id="671" r:id="rId47"/>
    <p:sldId id="678" r:id="rId48"/>
    <p:sldId id="679" r:id="rId49"/>
    <p:sldId id="672" r:id="rId50"/>
    <p:sldId id="675" r:id="rId51"/>
    <p:sldId id="680" r:id="rId52"/>
    <p:sldId id="673" r:id="rId53"/>
    <p:sldId id="681" r:id="rId54"/>
    <p:sldId id="674" r:id="rId55"/>
    <p:sldId id="682" r:id="rId56"/>
    <p:sldId id="655" r:id="rId57"/>
    <p:sldId id="652" r:id="rId58"/>
    <p:sldId id="657" r:id="rId59"/>
    <p:sldId id="659" r:id="rId60"/>
    <p:sldId id="649" r:id="rId61"/>
    <p:sldId id="645" r:id="rId62"/>
    <p:sldId id="639" r:id="rId63"/>
    <p:sldId id="644" r:id="rId64"/>
    <p:sldId id="637" r:id="rId65"/>
    <p:sldId id="643" r:id="rId66"/>
    <p:sldId id="638" r:id="rId67"/>
    <p:sldId id="646" r:id="rId68"/>
    <p:sldId id="640" r:id="rId69"/>
    <p:sldId id="641" r:id="rId70"/>
    <p:sldId id="648" r:id="rId71"/>
    <p:sldId id="703" r:id="rId72"/>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CA11"/>
    <a:srgbClr val="43B1E5"/>
    <a:srgbClr val="D883FF"/>
    <a:srgbClr val="8CFFB5"/>
    <a:srgbClr val="7FEAA5"/>
    <a:srgbClr val="00FA00"/>
    <a:srgbClr val="EDEC15"/>
    <a:srgbClr val="D13940"/>
    <a:srgbClr val="C39C2F"/>
    <a:srgbClr val="C59C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42" autoAdjust="0"/>
    <p:restoredTop sz="97003" autoAdjust="0"/>
  </p:normalViewPr>
  <p:slideViewPr>
    <p:cSldViewPr snapToGrid="0" showGuides="1">
      <p:cViewPr varScale="1">
        <p:scale>
          <a:sx n="115" d="100"/>
          <a:sy n="115" d="100"/>
        </p:scale>
        <p:origin x="102" y="360"/>
      </p:cViewPr>
      <p:guideLst>
        <p:guide orient="horz" pos="888"/>
        <p:guide pos="3839"/>
      </p:guideLst>
    </p:cSldViewPr>
  </p:slideViewPr>
  <p:notesTextViewPr>
    <p:cViewPr>
      <p:scale>
        <a:sx n="1" d="1"/>
        <a:sy n="1" d="1"/>
      </p:scale>
      <p:origin x="0" y="0"/>
    </p:cViewPr>
  </p:notesTextViewPr>
  <p:sorterViewPr>
    <p:cViewPr varScale="1">
      <p:scale>
        <a:sx n="1" d="1"/>
        <a:sy n="1" d="1"/>
      </p:scale>
      <p:origin x="0" y="-6894"/>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handoutMaster" Target="handoutMasters/handout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60257ae959_0_0:notes"/>
          <p:cNvSpPr>
            <a:spLocks noGrp="1" noRot="1" noChangeAspect="1"/>
          </p:cNvSpPr>
          <p:nvPr>
            <p:ph type="sldImg" idx="2"/>
          </p:nvPr>
        </p:nvSpPr>
        <p:spPr>
          <a:xfrm>
            <a:off x="407988" y="696913"/>
            <a:ext cx="6194425"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g60257ae959_0_0:notes"/>
          <p:cNvSpPr txBox="1">
            <a:spLocks noGrp="1"/>
          </p:cNvSpPr>
          <p:nvPr>
            <p:ph type="body" idx="1"/>
          </p:nvPr>
        </p:nvSpPr>
        <p:spPr>
          <a:xfrm>
            <a:off x="701675" y="4416425"/>
            <a:ext cx="5607000" cy="41832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r>
              <a:rPr lang="en-US" sz="1200" kern="1200" dirty="0">
                <a:solidFill>
                  <a:schemeClr val="tx1"/>
                </a:solidFill>
                <a:effectLst/>
                <a:latin typeface="+mn-lt"/>
                <a:ea typeface="+mn-ea"/>
                <a:cs typeface="+mn-cs"/>
              </a:rPr>
              <a:t>Hello, everyone.  I'm David Rogers from ORNL's National Center for Computational Sciences.  This module addresses software testing and its relationship to the development process.</a:t>
            </a:r>
          </a:p>
        </p:txBody>
      </p:sp>
      <p:sp>
        <p:nvSpPr>
          <p:cNvPr id="48" name="Google Shape;48;g60257ae959_0_0:notes"/>
          <p:cNvSpPr txBox="1">
            <a:spLocks noGrp="1"/>
          </p:cNvSpPr>
          <p:nvPr>
            <p:ph type="sldNum" idx="12"/>
          </p:nvPr>
        </p:nvSpPr>
        <p:spPr>
          <a:xfrm>
            <a:off x="3970338" y="8829675"/>
            <a:ext cx="3038400" cy="465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071552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57</a:t>
            </a:fld>
            <a:endParaRPr lang="en-US"/>
          </a:p>
        </p:txBody>
      </p:sp>
    </p:spTree>
    <p:extLst>
      <p:ext uri="{BB962C8B-B14F-4D97-AF65-F5344CB8AC3E}">
        <p14:creationId xmlns:p14="http://schemas.microsoft.com/office/powerpoint/2010/main" val="90010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58</a:t>
            </a:fld>
            <a:endParaRPr lang="en-US"/>
          </a:p>
        </p:txBody>
      </p:sp>
    </p:spTree>
    <p:extLst>
      <p:ext uri="{BB962C8B-B14F-4D97-AF65-F5344CB8AC3E}">
        <p14:creationId xmlns:p14="http://schemas.microsoft.com/office/powerpoint/2010/main" val="3367042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59</a:t>
            </a:fld>
            <a:endParaRPr lang="en-US"/>
          </a:p>
        </p:txBody>
      </p:sp>
    </p:spTree>
    <p:extLst>
      <p:ext uri="{BB962C8B-B14F-4D97-AF65-F5344CB8AC3E}">
        <p14:creationId xmlns:p14="http://schemas.microsoft.com/office/powerpoint/2010/main" val="194604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60</a:t>
            </a:fld>
            <a:endParaRPr lang="en-US"/>
          </a:p>
        </p:txBody>
      </p:sp>
    </p:spTree>
    <p:extLst>
      <p:ext uri="{BB962C8B-B14F-4D97-AF65-F5344CB8AC3E}">
        <p14:creationId xmlns:p14="http://schemas.microsoft.com/office/powerpoint/2010/main" val="3299355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61</a:t>
            </a:fld>
            <a:endParaRPr lang="en-US"/>
          </a:p>
        </p:txBody>
      </p:sp>
    </p:spTree>
    <p:extLst>
      <p:ext uri="{BB962C8B-B14F-4D97-AF65-F5344CB8AC3E}">
        <p14:creationId xmlns:p14="http://schemas.microsoft.com/office/powerpoint/2010/main" val="4248251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62</a:t>
            </a:fld>
            <a:endParaRPr lang="en-US"/>
          </a:p>
        </p:txBody>
      </p:sp>
    </p:spTree>
    <p:extLst>
      <p:ext uri="{BB962C8B-B14F-4D97-AF65-F5344CB8AC3E}">
        <p14:creationId xmlns:p14="http://schemas.microsoft.com/office/powerpoint/2010/main" val="21964745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63</a:t>
            </a:fld>
            <a:endParaRPr lang="en-US"/>
          </a:p>
        </p:txBody>
      </p:sp>
    </p:spTree>
    <p:extLst>
      <p:ext uri="{BB962C8B-B14F-4D97-AF65-F5344CB8AC3E}">
        <p14:creationId xmlns:p14="http://schemas.microsoft.com/office/powerpoint/2010/main" val="3022685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64</a:t>
            </a:fld>
            <a:endParaRPr lang="en-US"/>
          </a:p>
        </p:txBody>
      </p:sp>
    </p:spTree>
    <p:extLst>
      <p:ext uri="{BB962C8B-B14F-4D97-AF65-F5344CB8AC3E}">
        <p14:creationId xmlns:p14="http://schemas.microsoft.com/office/powerpoint/2010/main" val="25281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65</a:t>
            </a:fld>
            <a:endParaRPr lang="en-US"/>
          </a:p>
        </p:txBody>
      </p:sp>
    </p:spTree>
    <p:extLst>
      <p:ext uri="{BB962C8B-B14F-4D97-AF65-F5344CB8AC3E}">
        <p14:creationId xmlns:p14="http://schemas.microsoft.com/office/powerpoint/2010/main" val="170427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66</a:t>
            </a:fld>
            <a:endParaRPr lang="en-US"/>
          </a:p>
        </p:txBody>
      </p:sp>
    </p:spTree>
    <p:extLst>
      <p:ext uri="{BB962C8B-B14F-4D97-AF65-F5344CB8AC3E}">
        <p14:creationId xmlns:p14="http://schemas.microsoft.com/office/powerpoint/2010/main" val="3378972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10</a:t>
            </a:fld>
            <a:endParaRPr lang="en-US"/>
          </a:p>
        </p:txBody>
      </p:sp>
    </p:spTree>
    <p:extLst>
      <p:ext uri="{BB962C8B-B14F-4D97-AF65-F5344CB8AC3E}">
        <p14:creationId xmlns:p14="http://schemas.microsoft.com/office/powerpoint/2010/main" val="25988358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67</a:t>
            </a:fld>
            <a:endParaRPr lang="en-US"/>
          </a:p>
        </p:txBody>
      </p:sp>
    </p:spTree>
    <p:extLst>
      <p:ext uri="{BB962C8B-B14F-4D97-AF65-F5344CB8AC3E}">
        <p14:creationId xmlns:p14="http://schemas.microsoft.com/office/powerpoint/2010/main" val="663381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857413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2963383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appease the audience, I want to present some quick, hopefully inspirational, examples of how to get tests into your daily workflow.  It's not as hard as it seems.  If you have written a function that checks for errors, you can turn it into a test.  Here's the </a:t>
            </a:r>
            <a:r>
              <a:rPr lang="en-US" sz="1200" kern="1200" dirty="0" err="1">
                <a:solidFill>
                  <a:schemeClr val="tx1"/>
                </a:solidFill>
                <a:effectLst/>
                <a:latin typeface="+mn-lt"/>
                <a:ea typeface="+mn-ea"/>
                <a:cs typeface="+mn-cs"/>
              </a:rPr>
              <a:t>pyscaffold</a:t>
            </a:r>
            <a:r>
              <a:rPr lang="en-US" sz="1200" kern="1200" dirty="0">
                <a:solidFill>
                  <a:schemeClr val="tx1"/>
                </a:solidFill>
                <a:effectLst/>
                <a:latin typeface="+mn-lt"/>
                <a:ea typeface="+mn-ea"/>
                <a:cs typeface="+mn-cs"/>
              </a:rPr>
              <a:t> framework.  It generates the </a:t>
            </a:r>
            <a:r>
              <a:rPr lang="en-US" sz="1200" kern="1200" dirty="0" err="1">
                <a:solidFill>
                  <a:schemeClr val="tx1"/>
                </a:solidFill>
                <a:effectLst/>
                <a:latin typeface="+mn-lt"/>
                <a:ea typeface="+mn-ea"/>
                <a:cs typeface="+mn-cs"/>
              </a:rPr>
              <a:t>setup.py</a:t>
            </a:r>
            <a:r>
              <a:rPr lang="en-US" sz="1200" kern="1200" dirty="0">
                <a:solidFill>
                  <a:schemeClr val="tx1"/>
                </a:solidFill>
                <a:effectLst/>
                <a:latin typeface="+mn-lt"/>
                <a:ea typeface="+mn-ea"/>
                <a:cs typeface="+mn-cs"/>
              </a:rPr>
              <a:t> and other files associated with python's build and test process.  You can use those generated files to jump-start your own test-writing.  As generated, it creates one </a:t>
            </a:r>
            <a:r>
              <a:rPr lang="en-US" sz="1200" kern="1200" dirty="0" err="1">
                <a:solidFill>
                  <a:schemeClr val="tx1"/>
                </a:solidFill>
                <a:effectLst/>
                <a:latin typeface="+mn-lt"/>
                <a:ea typeface="+mn-ea"/>
                <a:cs typeface="+mn-cs"/>
              </a:rPr>
              <a:t>test_scaffold.py</a:t>
            </a:r>
            <a:r>
              <a:rPr lang="en-US" sz="1200" kern="1200" dirty="0">
                <a:solidFill>
                  <a:schemeClr val="tx1"/>
                </a:solidFill>
                <a:effectLst/>
                <a:latin typeface="+mn-lt"/>
                <a:ea typeface="+mn-ea"/>
                <a:cs typeface="+mn-cs"/>
              </a:rPr>
              <a:t>, that uses the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framework to assert several properties of (of course), the Fibonacci function.</a:t>
            </a:r>
          </a:p>
          <a:p>
            <a:r>
              <a:rPr lang="en-US" sz="1200" kern="1200" dirty="0">
                <a:solidFill>
                  <a:schemeClr val="tx1"/>
                </a:solidFill>
                <a:effectLst/>
                <a:latin typeface="+mn-lt"/>
                <a:ea typeface="+mn-ea"/>
                <a:cs typeface="+mn-cs"/>
              </a:rPr>
              <a:t>Note, it even provides a neat summary of code coverage - how many lines of your program are exercised by one of the tests.</a:t>
            </a:r>
          </a:p>
          <a:p>
            <a:r>
              <a:rPr lang="en-US" sz="1200" kern="1200" dirty="0">
                <a:solidFill>
                  <a:schemeClr val="tx1"/>
                </a:solidFill>
                <a:effectLst/>
                <a:latin typeface="+mn-lt"/>
                <a:ea typeface="+mn-ea"/>
                <a:cs typeface="+mn-cs"/>
              </a:rPr>
              <a:t>You can customize the template to import your own project files and test them.  It also has some nice pre-sets for documenting with Sphinx and releasing your package to the </a:t>
            </a:r>
            <a:r>
              <a:rPr lang="en-US" sz="1200" kern="1200" dirty="0" err="1">
                <a:solidFill>
                  <a:schemeClr val="tx1"/>
                </a:solidFill>
                <a:effectLst/>
                <a:latin typeface="+mn-lt"/>
                <a:ea typeface="+mn-ea"/>
                <a:cs typeface="+mn-cs"/>
              </a:rPr>
              <a:t>pypi</a:t>
            </a:r>
            <a:r>
              <a:rPr lang="en-US" sz="1200" kern="1200" dirty="0">
                <a:solidFill>
                  <a:schemeClr val="tx1"/>
                </a:solidFill>
                <a:effectLst/>
                <a:latin typeface="+mn-lt"/>
                <a:ea typeface="+mn-ea"/>
                <a:cs typeface="+mn-cs"/>
              </a:rPr>
              <a:t> package repository.</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204514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21</a:t>
            </a:fld>
            <a:endParaRPr lang="en-US"/>
          </a:p>
        </p:txBody>
      </p:sp>
    </p:spTree>
    <p:extLst>
      <p:ext uri="{BB962C8B-B14F-4D97-AF65-F5344CB8AC3E}">
        <p14:creationId xmlns:p14="http://schemas.microsoft.com/office/powerpoint/2010/main" val="290574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you've passed these initial hurdles, and you want to go further, there are yet more options to explore.  I already mentioned </a:t>
            </a:r>
            <a:r>
              <a:rPr lang="en-US" sz="1200" kern="1200" dirty="0" err="1">
                <a:solidFill>
                  <a:schemeClr val="tx1"/>
                </a:solidFill>
                <a:effectLst/>
                <a:latin typeface="+mn-lt"/>
                <a:ea typeface="+mn-ea"/>
                <a:cs typeface="+mn-cs"/>
              </a:rPr>
              <a:t>ctest</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pytest</a:t>
            </a:r>
            <a:r>
              <a:rPr lang="en-US" sz="1200" kern="1200" dirty="0">
                <a:solidFill>
                  <a:schemeClr val="tx1"/>
                </a:solidFill>
                <a:effectLst/>
                <a:latin typeface="+mn-lt"/>
                <a:ea typeface="+mn-ea"/>
                <a:cs typeface="+mn-cs"/>
              </a:rPr>
              <a:t> for compiled and python codes.  Test coverage for compiled codes can be checked with </a:t>
            </a:r>
            <a:r>
              <a:rPr lang="en-US" sz="1200" kern="1200" dirty="0" err="1">
                <a:solidFill>
                  <a:schemeClr val="tx1"/>
                </a:solidFill>
                <a:effectLst/>
                <a:latin typeface="+mn-lt"/>
                <a:ea typeface="+mn-ea"/>
                <a:cs typeface="+mn-cs"/>
              </a:rPr>
              <a:t>gcov</a:t>
            </a:r>
            <a:r>
              <a:rPr lang="en-US" sz="1200" kern="1200" dirty="0">
                <a:solidFill>
                  <a:schemeClr val="tx1"/>
                </a:solidFill>
                <a:effectLst/>
                <a:latin typeface="+mn-lt"/>
                <a:ea typeface="+mn-ea"/>
                <a:cs typeface="+mn-cs"/>
              </a:rPr>
              <a:t>, or ell-</a:t>
            </a:r>
            <a:r>
              <a:rPr lang="en-US" sz="1200" kern="1200" dirty="0" err="1">
                <a:solidFill>
                  <a:schemeClr val="tx1"/>
                </a:solidFill>
                <a:effectLst/>
                <a:latin typeface="+mn-lt"/>
                <a:ea typeface="+mn-ea"/>
                <a:cs typeface="+mn-cs"/>
              </a:rPr>
              <a:t>cov</a:t>
            </a:r>
            <a:r>
              <a:rPr lang="en-US" sz="1200" kern="1200" dirty="0">
                <a:solidFill>
                  <a:schemeClr val="tx1"/>
                </a:solidFill>
                <a:effectLst/>
                <a:latin typeface="+mn-lt"/>
                <a:ea typeface="+mn-ea"/>
                <a:cs typeface="+mn-cs"/>
              </a:rPr>
              <a:t> (to output browsable HTML). Static source code analysis is provided by compiler warnings, but also by the clang-tidy project (for C++).  In python, you can use </a:t>
            </a:r>
            <a:r>
              <a:rPr lang="en-US" sz="1200" kern="1200" dirty="0" err="1">
                <a:solidFill>
                  <a:schemeClr val="tx1"/>
                </a:solidFill>
                <a:effectLst/>
                <a:latin typeface="+mn-lt"/>
                <a:ea typeface="+mn-ea"/>
                <a:cs typeface="+mn-cs"/>
              </a:rPr>
              <a:t>pytest-cov</a:t>
            </a:r>
            <a:r>
              <a:rPr lang="en-US" sz="1200" kern="1200" dirty="0">
                <a:solidFill>
                  <a:schemeClr val="tx1"/>
                </a:solidFill>
                <a:effectLst/>
                <a:latin typeface="+mn-lt"/>
                <a:ea typeface="+mn-ea"/>
                <a:cs typeface="+mn-cs"/>
              </a:rPr>
              <a:t> for coverage and </a:t>
            </a:r>
            <a:r>
              <a:rPr lang="en-US" sz="1200" kern="1200" dirty="0" err="1">
                <a:solidFill>
                  <a:schemeClr val="tx1"/>
                </a:solidFill>
                <a:effectLst/>
                <a:latin typeface="+mn-lt"/>
                <a:ea typeface="+mn-ea"/>
                <a:cs typeface="+mn-cs"/>
              </a:rPr>
              <a:t>pylint</a:t>
            </a:r>
            <a:r>
              <a:rPr lang="en-US" sz="1200" kern="1200" dirty="0">
                <a:solidFill>
                  <a:schemeClr val="tx1"/>
                </a:solidFill>
                <a:effectLst/>
                <a:latin typeface="+mn-lt"/>
                <a:ea typeface="+mn-ea"/>
                <a:cs typeface="+mn-cs"/>
              </a:rPr>
              <a:t> or flake8 for static source code analysis.</a:t>
            </a:r>
          </a:p>
        </p:txBody>
      </p:sp>
      <p:sp>
        <p:nvSpPr>
          <p:cNvPr id="4" name="Slide Number Placeholder 3"/>
          <p:cNvSpPr>
            <a:spLocks noGrp="1"/>
          </p:cNvSpPr>
          <p:nvPr>
            <p:ph type="sldNum" sz="quarter" idx="5"/>
          </p:nvPr>
        </p:nvSpPr>
        <p:spPr/>
        <p:txBody>
          <a:bodyPr/>
          <a:lstStyle/>
          <a:p>
            <a:fld id="{54E672D7-8E2D-4611-973D-F4591A707C34}" type="slidenum">
              <a:rPr lang="en-US" smtClean="0"/>
              <a:t>31</a:t>
            </a:fld>
            <a:endParaRPr lang="en-US"/>
          </a:p>
        </p:txBody>
      </p:sp>
    </p:spTree>
    <p:extLst>
      <p:ext uri="{BB962C8B-B14F-4D97-AF65-F5344CB8AC3E}">
        <p14:creationId xmlns:p14="http://schemas.microsoft.com/office/powerpoint/2010/main" val="121821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39</a:t>
            </a:fld>
            <a:endParaRPr lang="en-US"/>
          </a:p>
        </p:txBody>
      </p:sp>
    </p:spTree>
    <p:extLst>
      <p:ext uri="{BB962C8B-B14F-4D97-AF65-F5344CB8AC3E}">
        <p14:creationId xmlns:p14="http://schemas.microsoft.com/office/powerpoint/2010/main" val="24999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4E672D7-8E2D-4611-973D-F4591A707C34}" type="slidenum">
              <a:rPr lang="en-US" smtClean="0"/>
              <a:t>53</a:t>
            </a:fld>
            <a:endParaRPr lang="en-US"/>
          </a:p>
        </p:txBody>
      </p:sp>
    </p:spTree>
    <p:extLst>
      <p:ext uri="{BB962C8B-B14F-4D97-AF65-F5344CB8AC3E}">
        <p14:creationId xmlns:p14="http://schemas.microsoft.com/office/powerpoint/2010/main" val="7942089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ssw-tutorial/simple-heateq"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pyscaffold.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code.ornl.gov/99R/mpi-test" TargetMode="External"/><Relationship Id="rId2" Type="http://schemas.openxmlformats.org/officeDocument/2006/relationships/hyperlink" Target="https://github.com/frobnitzem/lib0" TargetMode="External"/><Relationship Id="rId1" Type="http://schemas.openxmlformats.org/officeDocument/2006/relationships/slideLayout" Target="../slideLayouts/slideLayout3.xml"/><Relationship Id="rId4" Type="http://schemas.openxmlformats.org/officeDocument/2006/relationships/hyperlink" Target="https://cmake.org/cmake/help/git-stage/manual/cmake-packages.7.html#creating-package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elalib.github.io/" TargetMode="External"/><Relationship Id="rId7" Type="http://schemas.openxmlformats.org/officeDocument/2006/relationships/hyperlink" Target="https://fpm.fortran-lang.org/" TargetMode="External"/><Relationship Id="rId2" Type="http://schemas.openxmlformats.org/officeDocument/2006/relationships/hyperlink" Target="https://github.com/leonfoks/coretran" TargetMode="External"/><Relationship Id="rId1" Type="http://schemas.openxmlformats.org/officeDocument/2006/relationships/slideLayout" Target="../slideLayouts/slideLayout3.xml"/><Relationship Id="rId6" Type="http://schemas.openxmlformats.org/officeDocument/2006/relationships/hyperlink" Target="https://www.archaeologic.codes/software" TargetMode="External"/><Relationship Id="rId5" Type="http://schemas.openxmlformats.org/officeDocument/2006/relationships/hyperlink" Target="https://fortran-lang.org/" TargetMode="External"/><Relationship Id="rId4" Type="http://schemas.openxmlformats.org/officeDocument/2006/relationships/hyperlink" Target="https://github.com/fortran-lang/stdlib"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fluid-run.readthedocs.io/en/latest/HowTo/setup_your_repo.html" TargetMode="External"/><Relationship Id="rId2" Type="http://schemas.openxmlformats.org/officeDocument/2006/relationships/hyperlink" Target="https://supercontainers.github.io/sc20-tutorial/" TargetMode="Externa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twhite-cray/quip" TargetMode="External"/><Relationship Id="rId2" Type="http://schemas.openxmlformats.org/officeDocument/2006/relationships/hyperlink" Target="https://github.com/CompFUSE/DCA" TargetMode="External"/><Relationship Id="rId1" Type="http://schemas.openxmlformats.org/officeDocument/2006/relationships/slideLayout" Target="../slideLayouts/slideLayout3.xml"/><Relationship Id="rId4" Type="http://schemas.openxmlformats.org/officeDocument/2006/relationships/hyperlink" Target="https://code.ornl.gov/99R/mpi-test/-/tree/gpu_support" TargetMode="External"/></Relationships>
</file>

<file path=ppt/slides/_rels/slide47.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hyperlink" Target="https://github.com/pyscf/extension-template" TargetMode="Externa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scikit-build.readthedocs.io/" TargetMode="External"/><Relationship Id="rId2" Type="http://schemas.openxmlformats.org/officeDocument/2006/relationships/hyperlink" Target="https://github.com/LLNL/zfp" TargetMode="Externa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hyperlink" Target="https://github.com/spack/spack" TargetMode="External"/><Relationship Id="rId2" Type="http://schemas.openxmlformats.org/officeDocument/2006/relationships/hyperlink" Target="https://github.com/qcscine/sparrow" TargetMode="External"/><Relationship Id="rId1" Type="http://schemas.openxmlformats.org/officeDocument/2006/relationships/slideLayout" Target="../slideLayouts/slideLayout3.xml"/><Relationship Id="rId4" Type="http://schemas.openxmlformats.org/officeDocument/2006/relationships/hyperlink" Target="https://github.com/qcscine/sparrow/archive/refs/tags/3.0.0.tar.gz"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cmake.org/cmake/help/latest/guide/tutorial/index.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hyperlink" Target="https://cmake.org/cmake/help/latest/command/add_test.htm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60257ae959_0_0"/>
          <p:cNvSpPr txBox="1">
            <a:spLocks noGrp="1"/>
          </p:cNvSpPr>
          <p:nvPr>
            <p:ph type="ctrTitle"/>
          </p:nvPr>
        </p:nvSpPr>
        <p:spPr>
          <a:prstGeom prst="rect">
            <a:avLst/>
          </a:prstGeom>
          <a:noFill/>
          <a:ln>
            <a:noFill/>
          </a:ln>
        </p:spPr>
        <p:txBody>
          <a:bodyPr spcFirstLastPara="1" wrap="square" lIns="91425" tIns="45700" rIns="91425" bIns="45700" anchor="b" anchorCtr="0">
            <a:noAutofit/>
          </a:bodyPr>
          <a:lstStyle/>
          <a:p>
            <a:r>
              <a:rPr lang="en-US" dirty="0"/>
              <a:t>Software Packaging</a:t>
            </a:r>
            <a:endParaRPr lang="en-US" sz="2800" dirty="0">
              <a:effectLst/>
            </a:endParaRPr>
          </a:p>
        </p:txBody>
      </p:sp>
      <p:sp>
        <p:nvSpPr>
          <p:cNvPr id="51" name="Google Shape;51;g60257ae959_0_0"/>
          <p:cNvSpPr txBox="1">
            <a:spLocks noGrp="1"/>
          </p:cNvSpPr>
          <p:nvPr>
            <p:ph type="subTitle" idx="1"/>
          </p:nvPr>
        </p:nvSpPr>
        <p:spPr>
          <a:prstGeom prst="rect">
            <a:avLst/>
          </a:prstGeom>
          <a:noFill/>
          <a:ln>
            <a:noFill/>
          </a:ln>
        </p:spPr>
        <p:txBody>
          <a:bodyPr spcFirstLastPara="1" wrap="square" lIns="109725" tIns="45700" rIns="91425" bIns="45700" anchor="t" anchorCtr="0">
            <a:noAutofit/>
          </a:bodyPr>
          <a:lstStyle/>
          <a:p>
            <a:r>
              <a:rPr lang="en-US" u="sng" dirty="0"/>
              <a:t>David M. Rogers</a:t>
            </a:r>
            <a:r>
              <a:rPr lang="en-US" dirty="0"/>
              <a:t> </a:t>
            </a:r>
            <a:r>
              <a:rPr lang="en-US" sz="2000" dirty="0"/>
              <a:t>(he/him)</a:t>
            </a:r>
            <a:br>
              <a:rPr lang="en-US" sz="2000" dirty="0"/>
            </a:br>
            <a:r>
              <a:rPr lang="en-US" sz="2000" dirty="0"/>
              <a:t>Oak Ridge National Laboratory</a:t>
            </a:r>
            <a:endParaRPr lang="en-US" sz="2400" dirty="0"/>
          </a:p>
          <a:p>
            <a:pPr>
              <a:spcBef>
                <a:spcPts val="2800"/>
              </a:spcBef>
            </a:pP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David E. Bernholdt (ORNL), David M. Rogers (ORNL), IDEAS-ECP Team</a:t>
            </a:r>
          </a:p>
        </p:txBody>
      </p:sp>
    </p:spTree>
    <p:extLst>
      <p:ext uri="{BB962C8B-B14F-4D97-AF65-F5344CB8AC3E}">
        <p14:creationId xmlns:p14="http://schemas.microsoft.com/office/powerpoint/2010/main" val="356730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365760" y="411480"/>
            <a:ext cx="11372473" cy="505596"/>
          </a:xfrm>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423700"/>
            <a:ext cx="11617154" cy="3139321"/>
          </a:xfrm>
          <a:prstGeom prst="rect">
            <a:avLst/>
          </a:prstGeom>
          <a:solidFill>
            <a:schemeClr val="tx1">
              <a:lumMod val="75000"/>
              <a:lumOff val="25000"/>
            </a:schemeClr>
          </a:solidFill>
        </p:spPr>
        <p:txBody>
          <a:bodyPr wrap="square">
            <a:spAutoFit/>
          </a:bodyPr>
          <a:lstStyle/>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sz="2200"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sz="2200"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6" name="Rectangle 5">
            <a:extLst>
              <a:ext uri="{FF2B5EF4-FFF2-40B4-BE49-F238E27FC236}">
                <a16:creationId xmlns:a16="http://schemas.microsoft.com/office/drawing/2014/main" id="{4BC9C00E-A414-804B-A6FC-5BEF2D305E52}"/>
              </a:ext>
            </a:extLst>
          </p:cNvPr>
          <p:cNvSpPr/>
          <p:nvPr/>
        </p:nvSpPr>
        <p:spPr>
          <a:xfrm>
            <a:off x="450592" y="917076"/>
            <a:ext cx="9604561" cy="430887"/>
          </a:xfrm>
          <a:prstGeom prst="rect">
            <a:avLst/>
          </a:prstGeom>
        </p:spPr>
        <p:txBody>
          <a:bodyPr wrap="square">
            <a:spAutoFit/>
          </a:bodyPr>
          <a:lstStyle/>
          <a:p>
            <a:r>
              <a:rPr lang="en-US" sz="2200" dirty="0">
                <a:solidFill>
                  <a:schemeClr val="tx2"/>
                </a:solidFill>
                <a:latin typeface="Menlo" panose="020B0609030804020204" pitchFamily="49" charset="0"/>
                <a:hlinkClick r:id="rId3"/>
              </a:rPr>
              <a:t>github.com/bssw-tutorial/simple-heateq</a:t>
            </a:r>
            <a:endParaRPr lang="en-US" sz="2200" dirty="0">
              <a:solidFill>
                <a:schemeClr val="tx2"/>
              </a:solidFill>
              <a:latin typeface="Menlo" panose="020B0609030804020204" pitchFamily="49" charset="0"/>
            </a:endParaRP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0592" y="4825999"/>
            <a:ext cx="11166562" cy="1471495"/>
          </a:xfrm>
        </p:spPr>
        <p:txBody>
          <a:bodyPr/>
          <a:lstStyle/>
          <a:p>
            <a:pPr>
              <a:spcBef>
                <a:spcPts val="800"/>
              </a:spcBef>
            </a:pPr>
            <a:r>
              <a:rPr lang="en-US" dirty="0"/>
              <a:t>Minimal working code for each language: parameter class, energy/integrator class, and main function</a:t>
            </a:r>
          </a:p>
          <a:p>
            <a:pPr>
              <a:spcBef>
                <a:spcPts val="800"/>
              </a:spcBef>
            </a:pPr>
            <a:r>
              <a:rPr lang="en-US" dirty="0"/>
              <a:t>Time to build up the developer and user interfaces!</a:t>
            </a:r>
            <a:endParaRPr lang="en-US" sz="2000" dirty="0"/>
          </a:p>
        </p:txBody>
      </p:sp>
    </p:spTree>
    <p:extLst>
      <p:ext uri="{BB962C8B-B14F-4D97-AF65-F5344CB8AC3E}">
        <p14:creationId xmlns:p14="http://schemas.microsoft.com/office/powerpoint/2010/main" val="2173799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9" name="Rectangle 8">
            <a:extLst>
              <a:ext uri="{FF2B5EF4-FFF2-40B4-BE49-F238E27FC236}">
                <a16:creationId xmlns:a16="http://schemas.microsoft.com/office/drawing/2014/main" id="{1006434A-0222-5643-8057-D12E2DDA8E3D}"/>
              </a:ext>
            </a:extLst>
          </p:cNvPr>
          <p:cNvSpPr/>
          <p:nvPr/>
        </p:nvSpPr>
        <p:spPr>
          <a:xfrm>
            <a:off x="194531" y="203067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How will other projects use this work?</a:t>
            </a:r>
          </a:p>
          <a:p>
            <a:pPr lvl="1"/>
            <a:endParaRPr lang="en-US" sz="2400" dirty="0"/>
          </a:p>
        </p:txBody>
      </p:sp>
      <p:sp>
        <p:nvSpPr>
          <p:cNvPr id="7" name="Content Placeholder 2">
            <a:extLst>
              <a:ext uri="{FF2B5EF4-FFF2-40B4-BE49-F238E27FC236}">
                <a16:creationId xmlns:a16="http://schemas.microsoft.com/office/drawing/2014/main" id="{6A273E53-E63C-7A4E-B5FA-B04AAC75EF85}"/>
              </a:ext>
            </a:extLst>
          </p:cNvPr>
          <p:cNvSpPr txBox="1">
            <a:spLocks/>
          </p:cNvSpPr>
          <p:nvPr/>
        </p:nvSpPr>
        <p:spPr bwMode="auto">
          <a:xfrm>
            <a:off x="5685234" y="4827330"/>
            <a:ext cx="2613991"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libraries</a:t>
            </a:r>
          </a:p>
        </p:txBody>
      </p:sp>
      <p:sp>
        <p:nvSpPr>
          <p:cNvPr id="8" name="Content Placeholder 2">
            <a:extLst>
              <a:ext uri="{FF2B5EF4-FFF2-40B4-BE49-F238E27FC236}">
                <a16:creationId xmlns:a16="http://schemas.microsoft.com/office/drawing/2014/main" id="{E37C86E7-3AFC-3F40-8B82-4EA788E39FA3}"/>
              </a:ext>
            </a:extLst>
          </p:cNvPr>
          <p:cNvSpPr txBox="1">
            <a:spLocks/>
          </p:cNvSpPr>
          <p:nvPr/>
        </p:nvSpPr>
        <p:spPr bwMode="auto">
          <a:xfrm>
            <a:off x="5698488" y="3184567"/>
            <a:ext cx="3157329" cy="6109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headers</a:t>
            </a:r>
          </a:p>
        </p:txBody>
      </p:sp>
      <p:sp>
        <p:nvSpPr>
          <p:cNvPr id="10" name="Content Placeholder 2">
            <a:extLst>
              <a:ext uri="{FF2B5EF4-FFF2-40B4-BE49-F238E27FC236}">
                <a16:creationId xmlns:a16="http://schemas.microsoft.com/office/drawing/2014/main" id="{3AE6C402-2EB6-5949-9C4A-E5614617BF07}"/>
              </a:ext>
            </a:extLst>
          </p:cNvPr>
          <p:cNvSpPr txBox="1">
            <a:spLocks/>
          </p:cNvSpPr>
          <p:nvPr/>
        </p:nvSpPr>
        <p:spPr bwMode="auto">
          <a:xfrm>
            <a:off x="5721680" y="1541874"/>
            <a:ext cx="2421836" cy="51176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r>
              <a:rPr lang="en-US" sz="2400" dirty="0"/>
              <a:t>executable</a:t>
            </a:r>
          </a:p>
        </p:txBody>
      </p:sp>
      <p:sp>
        <p:nvSpPr>
          <p:cNvPr id="12" name="Rectangle 11">
            <a:extLst>
              <a:ext uri="{FF2B5EF4-FFF2-40B4-BE49-F238E27FC236}">
                <a16:creationId xmlns:a16="http://schemas.microsoft.com/office/drawing/2014/main" id="{4E0BECF8-1C1A-094A-AD66-3F96B7338B1D}"/>
              </a:ext>
            </a:extLst>
          </p:cNvPr>
          <p:cNvSpPr/>
          <p:nvPr/>
        </p:nvSpPr>
        <p:spPr>
          <a:xfrm>
            <a:off x="6992230" y="1921077"/>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$PREFIX/bin/</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artifact-tools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run-parallel</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run-serial</a:t>
            </a:r>
          </a:p>
        </p:txBody>
      </p:sp>
      <p:sp>
        <p:nvSpPr>
          <p:cNvPr id="13" name="Rectangle 12">
            <a:extLst>
              <a:ext uri="{FF2B5EF4-FFF2-40B4-BE49-F238E27FC236}">
                <a16:creationId xmlns:a16="http://schemas.microsoft.com/office/drawing/2014/main" id="{73B3C071-30B7-9843-9963-AD7724EFD719}"/>
              </a:ext>
            </a:extLst>
          </p:cNvPr>
          <p:cNvSpPr/>
          <p:nvPr/>
        </p:nvSpPr>
        <p:spPr>
          <a:xfrm>
            <a:off x="6992230" y="3526953"/>
            <a:ext cx="4545634" cy="1200329"/>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$PREFIX/include/$PROJ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config.h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heat.mod</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14" name="Rectangle 13">
            <a:extLst>
              <a:ext uri="{FF2B5EF4-FFF2-40B4-BE49-F238E27FC236}">
                <a16:creationId xmlns:a16="http://schemas.microsoft.com/office/drawing/2014/main" id="{06971C46-E75C-1943-9E9A-862CD8813AC0}"/>
              </a:ext>
            </a:extLst>
          </p:cNvPr>
          <p:cNvSpPr/>
          <p:nvPr/>
        </p:nvSpPr>
        <p:spPr>
          <a:xfrm>
            <a:off x="6992229" y="5203619"/>
            <a:ext cx="4545634" cy="923330"/>
          </a:xfrm>
          <a:prstGeom prst="rect">
            <a:avLst/>
          </a:prstGeom>
          <a:solidFill>
            <a:schemeClr val="tx1">
              <a:lumMod val="75000"/>
              <a:lumOff val="25000"/>
            </a:schemeClr>
          </a:solidFill>
        </p:spPr>
        <p:txBody>
          <a:bodyPr wrap="square">
            <a:spAutoFit/>
          </a:bodyPr>
          <a:lstStyle/>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$PREFIX/lib/$PROJ</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libheat.so</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libheat.a</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0DA724E3-1C34-3249-8DF7-F543BF1C2012}"/>
              </a:ext>
            </a:extLst>
          </p:cNvPr>
          <p:cNvSpPr txBox="1"/>
          <p:nvPr/>
        </p:nvSpPr>
        <p:spPr>
          <a:xfrm>
            <a:off x="881269" y="4810029"/>
            <a:ext cx="5060743" cy="1514261"/>
          </a:xfrm>
          <a:prstGeom prst="rect">
            <a:avLst/>
          </a:prstGeom>
          <a:noFill/>
        </p:spPr>
        <p:txBody>
          <a:bodyPr wrap="square" lIns="118872" tIns="91440" rIns="118872" bIns="91440" rtlCol="0" anchor="ctr" anchorCtr="0">
            <a:spAutoFit/>
          </a:bodyPr>
          <a:lstStyle/>
          <a:p>
            <a:pPr algn="l">
              <a:lnSpc>
                <a:spcPct val="90000"/>
              </a:lnSpc>
            </a:pPr>
            <a:r>
              <a:rPr lang="en-US" sz="2400" u="sng" dirty="0"/>
              <a:t>Front-lines: Documentation!</a:t>
            </a:r>
          </a:p>
          <a:p>
            <a:pPr algn="l">
              <a:lnSpc>
                <a:spcPct val="90000"/>
              </a:lnSpc>
            </a:pPr>
            <a:endParaRPr lang="en-US" sz="2400" u="sng" dirty="0"/>
          </a:p>
          <a:p>
            <a:pPr algn="l">
              <a:lnSpc>
                <a:spcPct val="90000"/>
              </a:lnSpc>
            </a:pPr>
            <a:r>
              <a:rPr lang="en-US" sz="2400" dirty="0"/>
              <a:t>* what's expected to work?</a:t>
            </a:r>
          </a:p>
          <a:p>
            <a:pPr algn="l">
              <a:lnSpc>
                <a:spcPct val="90000"/>
              </a:lnSpc>
            </a:pPr>
            <a:r>
              <a:rPr lang="en-US" sz="2400" dirty="0"/>
              <a:t>* where / how do I configure it?</a:t>
            </a:r>
          </a:p>
        </p:txBody>
      </p:sp>
    </p:spTree>
    <p:extLst>
      <p:ext uri="{BB962C8B-B14F-4D97-AF65-F5344CB8AC3E}">
        <p14:creationId xmlns:p14="http://schemas.microsoft.com/office/powerpoint/2010/main" val="2359058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Hello Numerical World Example (heat equation)</a:t>
            </a:r>
          </a:p>
        </p:txBody>
      </p:sp>
      <p:sp>
        <p:nvSpPr>
          <p:cNvPr id="25" name="Content Placeholder 2">
            <a:extLst>
              <a:ext uri="{FF2B5EF4-FFF2-40B4-BE49-F238E27FC236}">
                <a16:creationId xmlns:a16="http://schemas.microsoft.com/office/drawing/2014/main" id="{6082030F-24F1-C444-B0D9-1035D47BE753}"/>
              </a:ext>
            </a:extLst>
          </p:cNvPr>
          <p:cNvSpPr>
            <a:spLocks noGrp="1"/>
          </p:cNvSpPr>
          <p:nvPr>
            <p:ph idx="1"/>
          </p:nvPr>
        </p:nvSpPr>
        <p:spPr>
          <a:xfrm>
            <a:off x="453256" y="1139242"/>
            <a:ext cx="11369809" cy="1605876"/>
          </a:xfrm>
        </p:spPr>
        <p:txBody>
          <a:bodyPr/>
          <a:lstStyle/>
          <a:p>
            <a:pPr>
              <a:spcBef>
                <a:spcPts val="800"/>
              </a:spcBef>
            </a:pPr>
            <a:r>
              <a:rPr lang="en-US" sz="2800" dirty="0"/>
              <a:t>Steps to package</a:t>
            </a:r>
          </a:p>
          <a:p>
            <a:pPr lvl="1"/>
            <a:endParaRPr lang="en-US" sz="2400" dirty="0"/>
          </a:p>
        </p:txBody>
      </p:sp>
      <p:sp>
        <p:nvSpPr>
          <p:cNvPr id="4" name="Rectangle 3">
            <a:extLst>
              <a:ext uri="{FF2B5EF4-FFF2-40B4-BE49-F238E27FC236}">
                <a16:creationId xmlns:a16="http://schemas.microsoft.com/office/drawing/2014/main" id="{32B23393-5C1D-514F-ADC8-55BC3FAE1A7D}"/>
              </a:ext>
            </a:extLst>
          </p:cNvPr>
          <p:cNvSpPr/>
          <p:nvPr/>
        </p:nvSpPr>
        <p:spPr>
          <a:xfrm>
            <a:off x="1238249" y="1965985"/>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Document End-Usage</a:t>
            </a:r>
          </a:p>
        </p:txBody>
      </p:sp>
      <p:sp>
        <p:nvSpPr>
          <p:cNvPr id="15" name="Rectangle 14">
            <a:extLst>
              <a:ext uri="{FF2B5EF4-FFF2-40B4-BE49-F238E27FC236}">
                <a16:creationId xmlns:a16="http://schemas.microsoft.com/office/drawing/2014/main" id="{32AF80F8-81F2-6049-8FD6-147BA5175AE5}"/>
              </a:ext>
            </a:extLst>
          </p:cNvPr>
          <p:cNvSpPr/>
          <p:nvPr/>
        </p:nvSpPr>
        <p:spPr>
          <a:xfrm>
            <a:off x="4200525" y="3440223"/>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Test install/run process</a:t>
            </a:r>
          </a:p>
        </p:txBody>
      </p:sp>
      <p:sp>
        <p:nvSpPr>
          <p:cNvPr id="5" name="Diamond 4">
            <a:extLst>
              <a:ext uri="{FF2B5EF4-FFF2-40B4-BE49-F238E27FC236}">
                <a16:creationId xmlns:a16="http://schemas.microsoft.com/office/drawing/2014/main" id="{11B4B86C-802A-594D-B087-58B66969F6DB}"/>
              </a:ext>
            </a:extLst>
          </p:cNvPr>
          <p:cNvSpPr/>
          <p:nvPr/>
        </p:nvSpPr>
        <p:spPr>
          <a:xfrm>
            <a:off x="8340726" y="2841919"/>
            <a:ext cx="2073275" cy="2073275"/>
          </a:xfrm>
          <a:prstGeom prst="diamond">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800" dirty="0">
              <a:solidFill>
                <a:sysClr val="windowText" lastClr="000000"/>
              </a:solidFill>
            </a:endParaRPr>
          </a:p>
        </p:txBody>
      </p:sp>
      <p:sp>
        <p:nvSpPr>
          <p:cNvPr id="6" name="TextBox 5">
            <a:extLst>
              <a:ext uri="{FF2B5EF4-FFF2-40B4-BE49-F238E27FC236}">
                <a16:creationId xmlns:a16="http://schemas.microsoft.com/office/drawing/2014/main" id="{B6C52E60-887A-3B4E-9EBB-0A81723D8C24}"/>
              </a:ext>
            </a:extLst>
          </p:cNvPr>
          <p:cNvSpPr txBox="1"/>
          <p:nvPr/>
        </p:nvSpPr>
        <p:spPr>
          <a:xfrm>
            <a:off x="8594725" y="3540419"/>
            <a:ext cx="2073275" cy="572464"/>
          </a:xfrm>
          <a:prstGeom prst="rect">
            <a:avLst/>
          </a:prstGeom>
          <a:noFill/>
        </p:spPr>
        <p:txBody>
          <a:bodyPr wrap="square" lIns="118872" tIns="91440" rIns="118872" bIns="91440" rtlCol="0" anchor="ctr" anchorCtr="0">
            <a:spAutoFit/>
          </a:bodyPr>
          <a:lstStyle/>
          <a:p>
            <a:pPr algn="l">
              <a:lnSpc>
                <a:spcPct val="90000"/>
              </a:lnSpc>
            </a:pPr>
            <a:r>
              <a:rPr lang="en-US" sz="2800" dirty="0"/>
              <a:t>Working?</a:t>
            </a:r>
          </a:p>
        </p:txBody>
      </p:sp>
      <p:sp>
        <p:nvSpPr>
          <p:cNvPr id="18" name="TextBox 17">
            <a:extLst>
              <a:ext uri="{FF2B5EF4-FFF2-40B4-BE49-F238E27FC236}">
                <a16:creationId xmlns:a16="http://schemas.microsoft.com/office/drawing/2014/main" id="{C9C19183-2F09-D94F-AA75-476461E60A1C}"/>
              </a:ext>
            </a:extLst>
          </p:cNvPr>
          <p:cNvSpPr txBox="1"/>
          <p:nvPr/>
        </p:nvSpPr>
        <p:spPr>
          <a:xfrm>
            <a:off x="9391650" y="5005939"/>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N</a:t>
            </a:r>
          </a:p>
        </p:txBody>
      </p:sp>
      <p:sp>
        <p:nvSpPr>
          <p:cNvPr id="19" name="TextBox 18">
            <a:extLst>
              <a:ext uri="{FF2B5EF4-FFF2-40B4-BE49-F238E27FC236}">
                <a16:creationId xmlns:a16="http://schemas.microsoft.com/office/drawing/2014/main" id="{94C91ECB-CAF4-9C45-B311-2C8EE4C0788E}"/>
              </a:ext>
            </a:extLst>
          </p:cNvPr>
          <p:cNvSpPr txBox="1"/>
          <p:nvPr/>
        </p:nvSpPr>
        <p:spPr>
          <a:xfrm>
            <a:off x="9368789" y="2131965"/>
            <a:ext cx="568325" cy="572464"/>
          </a:xfrm>
          <a:prstGeom prst="rect">
            <a:avLst/>
          </a:prstGeom>
          <a:noFill/>
        </p:spPr>
        <p:txBody>
          <a:bodyPr wrap="square" lIns="118872" tIns="91440" rIns="118872" bIns="91440" rtlCol="0" anchor="ctr" anchorCtr="0">
            <a:spAutoFit/>
          </a:bodyPr>
          <a:lstStyle/>
          <a:p>
            <a:pPr algn="l">
              <a:lnSpc>
                <a:spcPct val="90000"/>
              </a:lnSpc>
            </a:pPr>
            <a:r>
              <a:rPr lang="en-US" sz="2800" dirty="0"/>
              <a:t>Y</a:t>
            </a:r>
          </a:p>
        </p:txBody>
      </p:sp>
      <p:sp>
        <p:nvSpPr>
          <p:cNvPr id="11" name="Freeform 10">
            <a:extLst>
              <a:ext uri="{FF2B5EF4-FFF2-40B4-BE49-F238E27FC236}">
                <a16:creationId xmlns:a16="http://schemas.microsoft.com/office/drawing/2014/main" id="{82587DF3-294D-6140-AF7A-AEAE8022B3E7}"/>
              </a:ext>
            </a:extLst>
          </p:cNvPr>
          <p:cNvSpPr/>
          <p:nvPr/>
        </p:nvSpPr>
        <p:spPr>
          <a:xfrm>
            <a:off x="9353550" y="2228850"/>
            <a:ext cx="38100" cy="609600"/>
          </a:xfrm>
          <a:custGeom>
            <a:avLst/>
            <a:gdLst>
              <a:gd name="connsiteX0" fmla="*/ 38100 w 38100"/>
              <a:gd name="connsiteY0" fmla="*/ 609600 h 609600"/>
              <a:gd name="connsiteX1" fmla="*/ 0 w 38100"/>
              <a:gd name="connsiteY1" fmla="*/ 0 h 609600"/>
            </a:gdLst>
            <a:ahLst/>
            <a:cxnLst>
              <a:cxn ang="0">
                <a:pos x="connsiteX0" y="connsiteY0"/>
              </a:cxn>
              <a:cxn ang="0">
                <a:pos x="connsiteX1" y="connsiteY1"/>
              </a:cxn>
            </a:cxnLst>
            <a:rect l="l" t="t" r="r" b="b"/>
            <a:pathLst>
              <a:path w="38100" h="609600">
                <a:moveTo>
                  <a:pt x="38100" y="609600"/>
                </a:moveTo>
                <a:lnTo>
                  <a:pt x="0" y="0"/>
                </a:lnTo>
              </a:path>
            </a:pathLst>
          </a:custGeom>
          <a:noFill/>
          <a:ln>
            <a:noFill/>
          </a:ln>
          <a:effectLst>
            <a:outerShdw blurRad="44450" dist="27940" dir="5400000" algn="ctr">
              <a:srgbClr val="000000">
                <a:alpha val="32000"/>
              </a:srgbClr>
            </a:outerShdw>
          </a:effectLst>
        </p:spPr>
        <p:txBody>
          <a:bodyPr rtlCol="0" anchor="ctr"/>
          <a:lstStyle/>
          <a:p>
            <a:pPr algn="ctr"/>
            <a:endParaRPr lang="en-US"/>
          </a:p>
        </p:txBody>
      </p:sp>
      <p:sp>
        <p:nvSpPr>
          <p:cNvPr id="20" name="Freeform 19">
            <a:extLst>
              <a:ext uri="{FF2B5EF4-FFF2-40B4-BE49-F238E27FC236}">
                <a16:creationId xmlns:a16="http://schemas.microsoft.com/office/drawing/2014/main" id="{9BE3120C-4C54-CA4D-AA70-25DA30633091}"/>
              </a:ext>
            </a:extLst>
          </p:cNvPr>
          <p:cNvSpPr/>
          <p:nvPr/>
        </p:nvSpPr>
        <p:spPr>
          <a:xfrm>
            <a:off x="2324100" y="2876550"/>
            <a:ext cx="7048500" cy="2647950"/>
          </a:xfrm>
          <a:custGeom>
            <a:avLst/>
            <a:gdLst>
              <a:gd name="connsiteX0" fmla="*/ 7048500 w 7048500"/>
              <a:gd name="connsiteY0" fmla="*/ 438150 h 1047750"/>
              <a:gd name="connsiteX1" fmla="*/ 7048500 w 7048500"/>
              <a:gd name="connsiteY1" fmla="*/ 1047750 h 1047750"/>
              <a:gd name="connsiteX2" fmla="*/ 0 w 7048500"/>
              <a:gd name="connsiteY2" fmla="*/ 1009650 h 1047750"/>
              <a:gd name="connsiteX3" fmla="*/ 19050 w 7048500"/>
              <a:gd name="connsiteY3" fmla="*/ 0 h 1047750"/>
              <a:gd name="connsiteX0" fmla="*/ 7048500 w 7048500"/>
              <a:gd name="connsiteY0" fmla="*/ 2217964 h 2827564"/>
              <a:gd name="connsiteX1" fmla="*/ 7048500 w 7048500"/>
              <a:gd name="connsiteY1" fmla="*/ 2827564 h 2827564"/>
              <a:gd name="connsiteX2" fmla="*/ 0 w 7048500"/>
              <a:gd name="connsiteY2" fmla="*/ 2789464 h 2827564"/>
              <a:gd name="connsiteX3" fmla="*/ 2722 w 7048500"/>
              <a:gd name="connsiteY3" fmla="*/ 0 h 2827564"/>
              <a:gd name="connsiteX0" fmla="*/ 7048500 w 7048500"/>
              <a:gd name="connsiteY0" fmla="*/ 1858736 h 2468336"/>
              <a:gd name="connsiteX1" fmla="*/ 7048500 w 7048500"/>
              <a:gd name="connsiteY1" fmla="*/ 2468336 h 2468336"/>
              <a:gd name="connsiteX2" fmla="*/ 0 w 7048500"/>
              <a:gd name="connsiteY2" fmla="*/ 2430236 h 2468336"/>
              <a:gd name="connsiteX3" fmla="*/ 2722 w 7048500"/>
              <a:gd name="connsiteY3" fmla="*/ 0 h 2468336"/>
              <a:gd name="connsiteX0" fmla="*/ 7048500 w 7048500"/>
              <a:gd name="connsiteY0" fmla="*/ 1989364 h 2598964"/>
              <a:gd name="connsiteX1" fmla="*/ 7048500 w 7048500"/>
              <a:gd name="connsiteY1" fmla="*/ 2598964 h 2598964"/>
              <a:gd name="connsiteX2" fmla="*/ 0 w 7048500"/>
              <a:gd name="connsiteY2" fmla="*/ 2560864 h 2598964"/>
              <a:gd name="connsiteX3" fmla="*/ 51707 w 7048500"/>
              <a:gd name="connsiteY3" fmla="*/ 0 h 2598964"/>
              <a:gd name="connsiteX0" fmla="*/ 7048500 w 7048500"/>
              <a:gd name="connsiteY0" fmla="*/ 2038350 h 2647950"/>
              <a:gd name="connsiteX1" fmla="*/ 7048500 w 7048500"/>
              <a:gd name="connsiteY1" fmla="*/ 2647950 h 2647950"/>
              <a:gd name="connsiteX2" fmla="*/ 0 w 7048500"/>
              <a:gd name="connsiteY2" fmla="*/ 2609850 h 2647950"/>
              <a:gd name="connsiteX3" fmla="*/ 35379 w 7048500"/>
              <a:gd name="connsiteY3" fmla="*/ 0 h 2647950"/>
            </a:gdLst>
            <a:ahLst/>
            <a:cxnLst>
              <a:cxn ang="0">
                <a:pos x="connsiteX0" y="connsiteY0"/>
              </a:cxn>
              <a:cxn ang="0">
                <a:pos x="connsiteX1" y="connsiteY1"/>
              </a:cxn>
              <a:cxn ang="0">
                <a:pos x="connsiteX2" y="connsiteY2"/>
              </a:cxn>
              <a:cxn ang="0">
                <a:pos x="connsiteX3" y="connsiteY3"/>
              </a:cxn>
            </a:cxnLst>
            <a:rect l="l" t="t" r="r" b="b"/>
            <a:pathLst>
              <a:path w="7048500" h="2647950">
                <a:moveTo>
                  <a:pt x="7048500" y="2038350"/>
                </a:moveTo>
                <a:lnTo>
                  <a:pt x="7048500" y="2647950"/>
                </a:lnTo>
                <a:lnTo>
                  <a:pt x="0" y="2609850"/>
                </a:lnTo>
                <a:cubicBezTo>
                  <a:pt x="6350" y="2273300"/>
                  <a:pt x="29029" y="336550"/>
                  <a:pt x="35379" y="0"/>
                </a:cubicBezTo>
              </a:path>
            </a:pathLst>
          </a:custGeom>
          <a:noFill/>
          <a:ln w="38100">
            <a:solidFill>
              <a:schemeClr val="accent1">
                <a:shade val="95000"/>
                <a:satMod val="105000"/>
              </a:schemeClr>
            </a:solidFill>
            <a:tailEnd type="triangle" w="lg" len="med"/>
          </a:ln>
          <a:effectLst/>
        </p:spPr>
        <p:txBody>
          <a:bodyPr rtlCol="0" anchor="ctr"/>
          <a:lstStyle/>
          <a:p>
            <a:pPr algn="ctr"/>
            <a:endParaRPr lang="en-US"/>
          </a:p>
        </p:txBody>
      </p:sp>
      <p:cxnSp>
        <p:nvCxnSpPr>
          <p:cNvPr id="24" name="Straight Arrow Connector 23">
            <a:extLst>
              <a:ext uri="{FF2B5EF4-FFF2-40B4-BE49-F238E27FC236}">
                <a16:creationId xmlns:a16="http://schemas.microsoft.com/office/drawing/2014/main" id="{6B0660AD-3E22-1648-919F-CB7E1932CC47}"/>
              </a:ext>
            </a:extLst>
          </p:cNvPr>
          <p:cNvCxnSpPr>
            <a:cxnSpLocks/>
            <a:stCxn id="5" idx="0"/>
          </p:cNvCxnSpPr>
          <p:nvPr/>
        </p:nvCxnSpPr>
        <p:spPr>
          <a:xfrm flipH="1" flipV="1">
            <a:off x="9360214" y="1918346"/>
            <a:ext cx="17150" cy="92357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4D1CB73-F143-FB40-A6D3-4545F3A96C33}"/>
              </a:ext>
            </a:extLst>
          </p:cNvPr>
          <p:cNvCxnSpPr>
            <a:cxnSpLocks/>
            <a:stCxn id="15" idx="3"/>
            <a:endCxn id="5" idx="1"/>
          </p:cNvCxnSpPr>
          <p:nvPr/>
        </p:nvCxnSpPr>
        <p:spPr>
          <a:xfrm flipV="1">
            <a:off x="7324725" y="3878557"/>
            <a:ext cx="1016001" cy="18866"/>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072E1F1-B442-304D-B335-5F9296A533F3}"/>
              </a:ext>
            </a:extLst>
          </p:cNvPr>
          <p:cNvCxnSpPr>
            <a:cxnSpLocks/>
            <a:stCxn id="4" idx="3"/>
          </p:cNvCxnSpPr>
          <p:nvPr/>
        </p:nvCxnSpPr>
        <p:spPr>
          <a:xfrm>
            <a:off x="3848099" y="2423185"/>
            <a:ext cx="638175" cy="0"/>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84DA2816-F7DB-434D-BB07-8AB8CB5A6E72}"/>
              </a:ext>
            </a:extLst>
          </p:cNvPr>
          <p:cNvSpPr/>
          <p:nvPr/>
        </p:nvSpPr>
        <p:spPr>
          <a:xfrm>
            <a:off x="7544751" y="1003946"/>
            <a:ext cx="312420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400" dirty="0">
                <a:solidFill>
                  <a:sysClr val="windowText" lastClr="000000"/>
                </a:solidFill>
              </a:rPr>
              <a:t>Tag, release, and create </a:t>
            </a:r>
            <a:r>
              <a:rPr lang="en-US" sz="2400" dirty="0" err="1">
                <a:solidFill>
                  <a:sysClr val="windowText" lastClr="000000"/>
                </a:solidFill>
              </a:rPr>
              <a:t>downstreams</a:t>
            </a:r>
            <a:r>
              <a:rPr lang="en-US" sz="2400" dirty="0">
                <a:solidFill>
                  <a:sysClr val="windowText" lastClr="000000"/>
                </a:solidFill>
              </a:rPr>
              <a:t>.</a:t>
            </a:r>
            <a:endParaRPr lang="en-US" sz="3200" dirty="0">
              <a:solidFill>
                <a:sysClr val="windowText" lastClr="000000"/>
              </a:solidFill>
            </a:endParaRPr>
          </a:p>
        </p:txBody>
      </p:sp>
      <p:sp>
        <p:nvSpPr>
          <p:cNvPr id="7" name="Rectangle 6">
            <a:extLst>
              <a:ext uri="{FF2B5EF4-FFF2-40B4-BE49-F238E27FC236}">
                <a16:creationId xmlns:a16="http://schemas.microsoft.com/office/drawing/2014/main" id="{0137FA74-3316-45C1-0062-0D78694455F1}"/>
              </a:ext>
            </a:extLst>
          </p:cNvPr>
          <p:cNvSpPr/>
          <p:nvPr/>
        </p:nvSpPr>
        <p:spPr>
          <a:xfrm>
            <a:off x="4457700" y="1894940"/>
            <a:ext cx="2609850" cy="9144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800" dirty="0">
                <a:solidFill>
                  <a:sysClr val="windowText" lastClr="000000"/>
                </a:solidFill>
              </a:rPr>
              <a:t>Structure Targets</a:t>
            </a:r>
          </a:p>
        </p:txBody>
      </p:sp>
      <p:cxnSp>
        <p:nvCxnSpPr>
          <p:cNvPr id="9" name="Straight Arrow Connector 8">
            <a:extLst>
              <a:ext uri="{FF2B5EF4-FFF2-40B4-BE49-F238E27FC236}">
                <a16:creationId xmlns:a16="http://schemas.microsoft.com/office/drawing/2014/main" id="{16F14CCB-14FD-8A40-7E78-B820BBE1B005}"/>
              </a:ext>
            </a:extLst>
          </p:cNvPr>
          <p:cNvCxnSpPr>
            <a:cxnSpLocks/>
            <a:stCxn id="7" idx="2"/>
            <a:endCxn id="15" idx="0"/>
          </p:cNvCxnSpPr>
          <p:nvPr/>
        </p:nvCxnSpPr>
        <p:spPr>
          <a:xfrm>
            <a:off x="5762625" y="2809340"/>
            <a:ext cx="0" cy="630883"/>
          </a:xfrm>
          <a:prstGeom prst="straightConnector1">
            <a:avLst/>
          </a:prstGeom>
          <a:ln w="38100">
            <a:solidFill>
              <a:schemeClr val="accent1">
                <a:shade val="95000"/>
                <a:satMod val="10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890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Python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28766"/>
            <a:ext cx="4493243" cy="523220"/>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requirements.txt</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7" name="Rectangle 6">
            <a:extLst>
              <a:ext uri="{FF2B5EF4-FFF2-40B4-BE49-F238E27FC236}">
                <a16:creationId xmlns:a16="http://schemas.microsoft.com/office/drawing/2014/main" id="{0EFA5FAD-28AD-842B-2DC6-2CF4C7A3C95B}"/>
              </a:ext>
            </a:extLst>
          </p:cNvPr>
          <p:cNvSpPr/>
          <p:nvPr/>
        </p:nvSpPr>
        <p:spPr>
          <a:xfrm>
            <a:off x="5807999" y="1728766"/>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import </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p:txBody>
      </p:sp>
      <p:sp>
        <p:nvSpPr>
          <p:cNvPr id="12" name="Rectangle 11">
            <a:extLst>
              <a:ext uri="{FF2B5EF4-FFF2-40B4-BE49-F238E27FC236}">
                <a16:creationId xmlns:a16="http://schemas.microsoft.com/office/drawing/2014/main" id="{64700C64-B0B7-5443-3CBA-29D7D9A572C3}"/>
              </a:ext>
            </a:extLst>
          </p:cNvPr>
          <p:cNvSpPr/>
          <p:nvPr/>
        </p:nvSpPr>
        <p:spPr>
          <a:xfrm>
            <a:off x="1047973" y="4079740"/>
            <a:ext cx="4493243" cy="954107"/>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err="1">
                <a:solidFill>
                  <a:schemeClr val="bg2"/>
                </a:solidFill>
                <a:latin typeface="Menlo" panose="020B0609030804020204" pitchFamily="49" charset="0"/>
              </a:rPr>
              <a:t>install_requires</a:t>
            </a:r>
            <a:r>
              <a:rPr lang="en-US" sz="1400" dirty="0">
                <a:solidFill>
                  <a:schemeClr val="bg2"/>
                </a:solidFill>
                <a:latin typeface="Menlo" panose="020B0609030804020204" pitchFamily="49" charset="0"/>
              </a:rPr>
              <a:t> =</a:t>
            </a:r>
          </a:p>
          <a:p>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a:t>
            </a:r>
            <a:r>
              <a:rPr lang="en-US" sz="1400" dirty="0">
                <a:solidFill>
                  <a:schemeClr val="bg2"/>
                </a:solidFill>
                <a:latin typeface="Menlo" panose="020B0609030804020204" pitchFamily="49" charset="0"/>
              </a:rPr>
              <a:t> &gt;= 0.1</a:t>
            </a:r>
          </a:p>
        </p:txBody>
      </p:sp>
      <p:sp>
        <p:nvSpPr>
          <p:cNvPr id="14" name="Rectangle 13">
            <a:extLst>
              <a:ext uri="{FF2B5EF4-FFF2-40B4-BE49-F238E27FC236}">
                <a16:creationId xmlns:a16="http://schemas.microsoft.com/office/drawing/2014/main" id="{75BEC19E-C10B-4C3D-AACC-69F87A925265}"/>
              </a:ext>
            </a:extLst>
          </p:cNvPr>
          <p:cNvSpPr/>
          <p:nvPr/>
        </p:nvSpPr>
        <p:spPr>
          <a:xfrm>
            <a:off x="5807999" y="4079740"/>
            <a:ext cx="4493243" cy="738664"/>
          </a:xfrm>
          <a:prstGeom prst="rect">
            <a:avLst/>
          </a:prstGeom>
          <a:solidFill>
            <a:schemeClr val="tx1">
              <a:lumMod val="75000"/>
              <a:lumOff val="25000"/>
            </a:schemeClr>
          </a:solidFill>
        </p:spPr>
        <p:txBody>
          <a:bodyPr wrap="square">
            <a:spAutoFit/>
          </a:bodyPr>
          <a:lstStyle/>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heateq.pheat</a:t>
            </a:r>
            <a:r>
              <a:rPr lang="en-US" sz="1400" dirty="0">
                <a:solidFill>
                  <a:schemeClr val="bg2"/>
                </a:solidFill>
                <a:latin typeface="Menlo" panose="020B0609030804020204" pitchFamily="49" charset="0"/>
              </a:rPr>
              <a: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Params</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90" y="3636549"/>
            <a:ext cx="1518666" cy="40004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grpSp>
        <p:nvGrpSpPr>
          <p:cNvPr id="18" name="Group 17">
            <a:extLst>
              <a:ext uri="{FF2B5EF4-FFF2-40B4-BE49-F238E27FC236}">
                <a16:creationId xmlns:a16="http://schemas.microsoft.com/office/drawing/2014/main" id="{B54FC2F4-CCEA-64A8-61CB-375571E3FA36}"/>
              </a:ext>
            </a:extLst>
          </p:cNvPr>
          <p:cNvGrpSpPr/>
          <p:nvPr/>
        </p:nvGrpSpPr>
        <p:grpSpPr>
          <a:xfrm>
            <a:off x="7862686" y="55221"/>
            <a:ext cx="4290977" cy="1626918"/>
            <a:chOff x="3724867" y="2511964"/>
            <a:chExt cx="4290977" cy="1626918"/>
          </a:xfrm>
        </p:grpSpPr>
        <p:pic>
          <p:nvPicPr>
            <p:cNvPr id="9" name="Picture 8">
              <a:extLst>
                <a:ext uri="{FF2B5EF4-FFF2-40B4-BE49-F238E27FC236}">
                  <a16:creationId xmlns:a16="http://schemas.microsoft.com/office/drawing/2014/main" id="{92BC8CB1-3E0B-2583-F06D-BECBAB3666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24867" y="2911505"/>
              <a:ext cx="4166263" cy="1227377"/>
            </a:xfrm>
            <a:prstGeom prst="rect">
              <a:avLst/>
            </a:prstGeom>
          </p:spPr>
        </p:pic>
        <p:pic>
          <p:nvPicPr>
            <p:cNvPr id="11" name="Picture 10">
              <a:extLst>
                <a:ext uri="{FF2B5EF4-FFF2-40B4-BE49-F238E27FC236}">
                  <a16:creationId xmlns:a16="http://schemas.microsoft.com/office/drawing/2014/main" id="{54AE2C91-2F40-FFAC-76C8-7CA97BD85F80}"/>
                </a:ext>
              </a:extLst>
            </p:cNvPr>
            <p:cNvPicPr>
              <a:picLocks noChangeAspect="1"/>
            </p:cNvPicPr>
            <p:nvPr/>
          </p:nvPicPr>
          <p:blipFill rotWithShape="1">
            <a:blip r:embed="rId3">
              <a:extLst>
                <a:ext uri="{28A0092B-C50C-407E-A947-70E740481C1C}">
                  <a14:useLocalDpi xmlns:a14="http://schemas.microsoft.com/office/drawing/2010/main" val="0"/>
                </a:ext>
              </a:extLst>
            </a:blip>
            <a:srcRect l="22400" t="-39876"/>
            <a:stretch/>
          </p:blipFill>
          <p:spPr>
            <a:xfrm>
              <a:off x="3750903" y="2511964"/>
              <a:ext cx="4166263" cy="460062"/>
            </a:xfrm>
            <a:prstGeom prst="rect">
              <a:avLst/>
            </a:prstGeom>
          </p:spPr>
        </p:pic>
        <p:sp>
          <p:nvSpPr>
            <p:cNvPr id="17" name="Rectangle 16">
              <a:extLst>
                <a:ext uri="{FF2B5EF4-FFF2-40B4-BE49-F238E27FC236}">
                  <a16:creationId xmlns:a16="http://schemas.microsoft.com/office/drawing/2014/main" id="{6A777DCD-B028-F333-30BF-AEBFDDA4CDC9}"/>
                </a:ext>
              </a:extLst>
            </p:cNvPr>
            <p:cNvSpPr/>
            <p:nvPr/>
          </p:nvSpPr>
          <p:spPr>
            <a:xfrm>
              <a:off x="3724867" y="2577291"/>
              <a:ext cx="4290977" cy="1561591"/>
            </a:xfrm>
            <a:prstGeom prst="rect">
              <a:avLst/>
            </a:prstGeom>
            <a:noFill/>
            <a:ln w="19050">
              <a:solidFill>
                <a:schemeClr val="accent1"/>
              </a:solid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20" name="Rectangle 19">
            <a:extLst>
              <a:ext uri="{FF2B5EF4-FFF2-40B4-BE49-F238E27FC236}">
                <a16:creationId xmlns:a16="http://schemas.microsoft.com/office/drawing/2014/main" id="{322712A9-3704-256B-A0AB-5B962326217C}"/>
              </a:ext>
            </a:extLst>
          </p:cNvPr>
          <p:cNvSpPr/>
          <p:nvPr/>
        </p:nvSpPr>
        <p:spPr>
          <a:xfrm>
            <a:off x="1047972" y="2471856"/>
            <a:ext cx="4493243" cy="954107"/>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pip install –r </a:t>
            </a:r>
            <a:r>
              <a:rPr lang="en-US" sz="1400" dirty="0" err="1">
                <a:solidFill>
                  <a:schemeClr val="bg2"/>
                </a:solidFill>
                <a:latin typeface="Menlo" panose="020B0609030804020204" pitchFamily="49" charset="0"/>
              </a:rPr>
              <a:t>requirements.txt</a:t>
            </a:r>
            <a:endParaRPr lang="en-US" sz="1400" dirty="0">
              <a:solidFill>
                <a:schemeClr val="bg2"/>
              </a:solidFill>
              <a:latin typeface="Menlo" panose="020B0609030804020204" pitchFamily="49" charset="0"/>
            </a:endParaRPr>
          </a:p>
          <a:p>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or</a:t>
            </a:r>
          </a:p>
          <a:p>
            <a:r>
              <a:rPr lang="en-US" sz="1400" dirty="0">
                <a:solidFill>
                  <a:schemeClr val="bg2"/>
                </a:solidFill>
                <a:latin typeface="Menlo" panose="020B0609030804020204" pitchFamily="49" charset="0"/>
              </a:rPr>
              <a:t>$ </a:t>
            </a:r>
            <a:r>
              <a:rPr lang="en-US" sz="1400" dirty="0">
                <a:solidFill>
                  <a:srgbClr val="EDEC15"/>
                </a:solidFill>
                <a:latin typeface="Menlo" panose="020B0609030804020204" pitchFamily="49" charset="0"/>
                <a:ea typeface="Menlo" panose="020B0609030804020204" pitchFamily="49" charset="0"/>
                <a:cs typeface="Menlo" panose="020B0609030804020204" pitchFamily="49" charset="0"/>
              </a:rPr>
              <a:t>export</a:t>
            </a:r>
            <a:r>
              <a:rPr lang="en-US" sz="1400" dirty="0">
                <a:solidFill>
                  <a:schemeClr val="bg2"/>
                </a:solidFill>
                <a:latin typeface="Menlo" panose="020B0609030804020204" pitchFamily="49" charset="0"/>
              </a:rPr>
              <a:t> PYTHONPATH=/path/to/</a:t>
            </a:r>
            <a:r>
              <a:rPr lang="en-US" sz="1400" dirty="0" err="1">
                <a:solidFill>
                  <a:schemeClr val="bg2"/>
                </a:solidFill>
                <a:latin typeface="Menlo" panose="020B0609030804020204" pitchFamily="49" charset="0"/>
              </a:rPr>
              <a:t>heateq</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python3 </a:t>
            </a:r>
            <a:r>
              <a:rPr lang="en-US" sz="1400" dirty="0" err="1">
                <a:solidFill>
                  <a:schemeClr val="bg2"/>
                </a:solidFill>
                <a:latin typeface="Menlo" panose="020B0609030804020204" pitchFamily="49" charset="0"/>
              </a:rPr>
              <a:t>app.py</a:t>
            </a:r>
            <a:endParaRPr lang="en-US" sz="1400" dirty="0">
              <a:solidFill>
                <a:schemeClr val="bg2"/>
              </a:solidFill>
              <a:latin typeface="Menlo" panose="020B0609030804020204" pitchFamily="49" charset="0"/>
            </a:endParaRPr>
          </a:p>
        </p:txBody>
      </p:sp>
      <p:sp>
        <p:nvSpPr>
          <p:cNvPr id="21" name="Rectangle 20">
            <a:extLst>
              <a:ext uri="{FF2B5EF4-FFF2-40B4-BE49-F238E27FC236}">
                <a16:creationId xmlns:a16="http://schemas.microsoft.com/office/drawing/2014/main" id="{5DC0CFB9-A277-DF8E-C608-C6E527F0636E}"/>
              </a:ext>
            </a:extLst>
          </p:cNvPr>
          <p:cNvSpPr/>
          <p:nvPr/>
        </p:nvSpPr>
        <p:spPr>
          <a:xfrm>
            <a:off x="1047971" y="5210569"/>
            <a:ext cx="4493243" cy="1384995"/>
          </a:xfrm>
          <a:prstGeom prst="rect">
            <a:avLst/>
          </a:prstGeom>
          <a:solidFill>
            <a:schemeClr val="tx1">
              <a:lumMod val="75000"/>
              <a:lumOff val="25000"/>
            </a:schemeClr>
          </a:solidFill>
        </p:spPr>
        <p:txBody>
          <a:bodyPr wrap="square">
            <a:spAutoFit/>
          </a:bodyPr>
          <a:lstStyle/>
          <a:p>
            <a:r>
              <a:rPr lang="en-US" sz="1400" dirty="0">
                <a:solidFill>
                  <a:schemeClr val="bg2"/>
                </a:solidFill>
                <a:latin typeface="Menlo" panose="020B0609030804020204" pitchFamily="49" charset="0"/>
              </a:rPr>
              <a:t>$ python -m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a:t>
            </a:r>
            <a:r>
              <a:rPr lang="en-US" sz="1400" dirty="0" err="1">
                <a:solidFill>
                  <a:schemeClr val="bg2"/>
                </a:solidFill>
                <a:latin typeface="Menlo" panose="020B0609030804020204" pitchFamily="49" charset="0"/>
              </a:rPr>
              <a:t>venv</a:t>
            </a:r>
            <a:endParaRPr lang="en-US" sz="1400" dirty="0">
              <a:solidFill>
                <a:schemeClr val="bg2"/>
              </a:solidFill>
              <a:latin typeface="Menlo" panose="020B0609030804020204" pitchFamily="49" charset="0"/>
            </a:endParaRPr>
          </a:p>
          <a:p>
            <a:r>
              <a:rPr lang="en-US" sz="1400" dirty="0">
                <a:solidFill>
                  <a:schemeClr val="bg2"/>
                </a:solidFill>
                <a:latin typeface="Menlo" panose="020B0609030804020204" pitchFamily="49" charset="0"/>
              </a:rPr>
              <a:t>$ source </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/bin/activate</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pip install -e .</a:t>
            </a:r>
          </a:p>
          <a:p>
            <a:r>
              <a:rPr lang="en-US" sz="1400" dirty="0">
                <a:solidFill>
                  <a:schemeClr val="bg2"/>
                </a:solidFill>
                <a:latin typeface="Menlo" panose="020B0609030804020204" pitchFamily="49" charset="0"/>
              </a:rPr>
              <a:t>(</a:t>
            </a:r>
            <a:r>
              <a:rPr lang="en-US" sz="1400" dirty="0" err="1">
                <a:solidFill>
                  <a:schemeClr val="bg2"/>
                </a:solidFill>
                <a:latin typeface="Menlo" panose="020B0609030804020204" pitchFamily="49" charset="0"/>
              </a:rPr>
              <a:t>venv</a:t>
            </a:r>
            <a:r>
              <a:rPr lang="en-US" sz="1400" dirty="0">
                <a:solidFill>
                  <a:schemeClr val="bg2"/>
                </a:solidFill>
                <a:latin typeface="Menlo" panose="020B0609030804020204" pitchFamily="49" charset="0"/>
              </a:rPr>
              <a:t>) $ python3</a:t>
            </a:r>
          </a:p>
          <a:p>
            <a:r>
              <a:rPr lang="en-US" sz="1400" dirty="0">
                <a:solidFill>
                  <a:schemeClr val="bg2"/>
                </a:solidFill>
                <a:latin typeface="Menlo" panose="020B0609030804020204" pitchFamily="49" charset="0"/>
              </a:rPr>
              <a:t>&gt;&gt;&gt; </a:t>
            </a:r>
            <a:r>
              <a:rPr lang="en-US" sz="14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sz="1400" dirty="0">
                <a:solidFill>
                  <a:schemeClr val="bg2"/>
                </a:solidFill>
                <a:latin typeface="Menlo" panose="020B0609030804020204" pitchFamily="49" charset="0"/>
              </a:rPr>
              <a:t> app</a:t>
            </a:r>
          </a:p>
          <a:p>
            <a:r>
              <a:rPr lang="en-US" sz="1400" dirty="0">
                <a:solidFill>
                  <a:schemeClr val="bg2"/>
                </a:solidFill>
                <a:latin typeface="Menlo" panose="020B0609030804020204" pitchFamily="49" charset="0"/>
              </a:rPr>
              <a:t>&gt;&gt;&gt; </a:t>
            </a:r>
          </a:p>
        </p:txBody>
      </p:sp>
    </p:spTree>
    <p:extLst>
      <p:ext uri="{BB962C8B-B14F-4D97-AF65-F5344CB8AC3E}">
        <p14:creationId xmlns:p14="http://schemas.microsoft.com/office/powerpoint/2010/main" val="4095933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a:xfrm>
            <a:off x="365760" y="411480"/>
            <a:ext cx="11372473" cy="481149"/>
          </a:xfrm>
        </p:spPr>
        <p:txBody>
          <a:bodyPr/>
          <a:lstStyle/>
          <a:p>
            <a:r>
              <a:rPr lang="en-US" dirty="0"/>
              <a:t>Python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405111"/>
            <a:ext cx="3357154" cy="4047778"/>
          </a:xfrm>
        </p:spPr>
        <p:txBody>
          <a:bodyPr/>
          <a:lstStyle/>
          <a:p>
            <a:r>
              <a:rPr lang="en-US" dirty="0" err="1"/>
              <a:t>src</a:t>
            </a:r>
            <a:r>
              <a:rPr lang="en-US" dirty="0"/>
              <a:t>/</a:t>
            </a:r>
            <a:r>
              <a:rPr lang="en-US" dirty="0" err="1"/>
              <a:t>pheat.py</a:t>
            </a:r>
            <a:endParaRPr lang="en-US" dirty="0"/>
          </a:p>
          <a:p>
            <a:pPr marL="0" indent="0">
              <a:buNone/>
            </a:pPr>
            <a:endParaRPr lang="en-US" dirty="0"/>
          </a:p>
          <a:p>
            <a:r>
              <a:rPr lang="en-US" dirty="0"/>
              <a:t>__</a:t>
            </a:r>
            <a:r>
              <a:rPr lang="en-US" dirty="0" err="1"/>
              <a:t>init</a:t>
            </a:r>
            <a:r>
              <a:rPr lang="en-US" dirty="0"/>
              <a:t>__.</a:t>
            </a:r>
            <a:r>
              <a:rPr lang="en-US" dirty="0" err="1"/>
              <a:t>py</a:t>
            </a:r>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2904663" y="1445760"/>
            <a:ext cx="8117122" cy="923330"/>
          </a:xfrm>
          <a:prstGeom prst="rect">
            <a:avLst/>
          </a:prstGeom>
          <a:noFill/>
        </p:spPr>
        <p:txBody>
          <a:bodyPr wrap="square">
            <a:spAutoFit/>
          </a:bodyPr>
          <a:lstStyle/>
          <a:p>
            <a:r>
              <a:rPr lang="en-US" dirty="0">
                <a:effectLst/>
                <a:latin typeface="Monaco" pitchFamily="2" charset="77"/>
              </a:rPr>
              <a:t>class Params    </a:t>
            </a:r>
          </a:p>
          <a:p>
            <a:r>
              <a:rPr lang="en-US" dirty="0">
                <a:latin typeface="Monaco" pitchFamily="2" charset="77"/>
              </a:rPr>
              <a:t>class Energy       -copy--&gt;   </a:t>
            </a:r>
            <a:r>
              <a:rPr lang="en-US" dirty="0" err="1">
                <a:latin typeface="Monaco" pitchFamily="2" charset="77"/>
              </a:rPr>
              <a:t>heateq</a:t>
            </a:r>
            <a:r>
              <a:rPr lang="en-US" dirty="0">
                <a:latin typeface="Monaco" pitchFamily="2" charset="77"/>
              </a:rPr>
              <a:t>/</a:t>
            </a:r>
            <a:r>
              <a:rPr lang="en-US" dirty="0" err="1">
                <a:latin typeface="Monaco" pitchFamily="2" charset="77"/>
              </a:rPr>
              <a:t>pheat.py</a:t>
            </a:r>
            <a:endParaRPr lang="en-US" dirty="0">
              <a:latin typeface="Monaco" pitchFamily="2" charset="77"/>
            </a:endParaRPr>
          </a:p>
          <a:p>
            <a:r>
              <a:rPr lang="en-US" dirty="0">
                <a:latin typeface="Monaco" pitchFamily="2" charset="77"/>
              </a:rPr>
              <a:t>def simulate(p)</a:t>
            </a:r>
          </a:p>
        </p:txBody>
      </p:sp>
      <p:sp>
        <p:nvSpPr>
          <p:cNvPr id="10" name="TextBox 9">
            <a:extLst>
              <a:ext uri="{FF2B5EF4-FFF2-40B4-BE49-F238E27FC236}">
                <a16:creationId xmlns:a16="http://schemas.microsoft.com/office/drawing/2014/main" id="{E88DADF1-E77F-E466-368C-1CA359A8B326}"/>
              </a:ext>
            </a:extLst>
          </p:cNvPr>
          <p:cNvSpPr txBox="1"/>
          <p:nvPr/>
        </p:nvSpPr>
        <p:spPr>
          <a:xfrm>
            <a:off x="6900400" y="2889017"/>
            <a:ext cx="5068444" cy="2308324"/>
          </a:xfrm>
          <a:prstGeom prst="rect">
            <a:avLst/>
          </a:prstGeom>
          <a:noFill/>
        </p:spPr>
        <p:txBody>
          <a:bodyPr wrap="square">
            <a:spAutoFit/>
          </a:bodyPr>
          <a:lstStyle/>
          <a:p>
            <a:r>
              <a:rPr lang="en-US" dirty="0">
                <a:latin typeface="Monaco" pitchFamily="2" charset="77"/>
              </a:rPr>
              <a:t>     |</a:t>
            </a:r>
          </a:p>
          <a:p>
            <a:r>
              <a:rPr lang="en-US" dirty="0">
                <a:latin typeface="Monaco" pitchFamily="2" charset="77"/>
              </a:rPr>
              <a:t>     v</a:t>
            </a:r>
          </a:p>
          <a:p>
            <a:endParaRPr lang="en-US" dirty="0">
              <a:latin typeface="Monaco" pitchFamily="2" charset="77"/>
            </a:endParaRPr>
          </a:p>
          <a:p>
            <a:r>
              <a:rPr lang="en-US" dirty="0">
                <a:latin typeface="Monaco" pitchFamily="2" charset="77"/>
              </a:rPr>
              <a:t>Inside the </a:t>
            </a:r>
            <a:r>
              <a:rPr lang="en-US" dirty="0" err="1">
                <a:latin typeface="Monaco" pitchFamily="2" charset="77"/>
              </a:rPr>
              <a:t>heateq</a:t>
            </a:r>
            <a:r>
              <a:rPr lang="en-US" dirty="0">
                <a:latin typeface="Monaco" pitchFamily="2" charset="77"/>
              </a:rPr>
              <a:t> package:</a:t>
            </a:r>
          </a:p>
          <a:p>
            <a:r>
              <a:rPr lang="en-US" dirty="0">
                <a:latin typeface="Monaco" pitchFamily="2" charset="77"/>
              </a:rPr>
              <a:t>  from .</a:t>
            </a:r>
            <a:r>
              <a:rPr lang="en-US" dirty="0" err="1">
                <a:latin typeface="Monaco" pitchFamily="2" charset="77"/>
              </a:rPr>
              <a:t>pheat</a:t>
            </a:r>
            <a:r>
              <a:rPr lang="en-US" dirty="0">
                <a:latin typeface="Monaco" pitchFamily="2" charset="77"/>
              </a:rPr>
              <a:t> import simulate</a:t>
            </a:r>
          </a:p>
          <a:p>
            <a:endParaRPr lang="en-US" dirty="0">
              <a:latin typeface="Monaco" pitchFamily="2" charset="77"/>
            </a:endParaRPr>
          </a:p>
          <a:p>
            <a:r>
              <a:rPr lang="en-US" dirty="0">
                <a:latin typeface="Monaco" pitchFamily="2" charset="77"/>
              </a:rPr>
              <a:t>Outside the package:</a:t>
            </a:r>
            <a:endParaRPr lang="en-US" dirty="0">
              <a:effectLst/>
              <a:latin typeface="Monaco" pitchFamily="2" charset="77"/>
            </a:endParaRPr>
          </a:p>
          <a:p>
            <a:r>
              <a:rPr lang="en-US" dirty="0">
                <a:latin typeface="Monaco" pitchFamily="2" charset="77"/>
              </a:rPr>
              <a:t>  f</a:t>
            </a:r>
            <a:r>
              <a:rPr lang="en-US" dirty="0">
                <a:effectLst/>
                <a:latin typeface="Monaco" pitchFamily="2" charset="77"/>
              </a:rPr>
              <a:t>rom </a:t>
            </a:r>
            <a:r>
              <a:rPr lang="en-US" dirty="0" err="1">
                <a:effectLst/>
                <a:latin typeface="Monaco" pitchFamily="2" charset="77"/>
              </a:rPr>
              <a:t>heateq.pheat</a:t>
            </a:r>
            <a:r>
              <a:rPr lang="en-US" dirty="0">
                <a:effectLst/>
                <a:latin typeface="Monaco" pitchFamily="2" charset="77"/>
              </a:rPr>
              <a:t> import simulate</a:t>
            </a:r>
          </a:p>
        </p:txBody>
      </p:sp>
      <p:sp>
        <p:nvSpPr>
          <p:cNvPr id="8" name="TextBox 7">
            <a:extLst>
              <a:ext uri="{FF2B5EF4-FFF2-40B4-BE49-F238E27FC236}">
                <a16:creationId xmlns:a16="http://schemas.microsoft.com/office/drawing/2014/main" id="{EB48008D-4E5B-7BAD-B33A-7A5C2BBB3F04}"/>
              </a:ext>
            </a:extLst>
          </p:cNvPr>
          <p:cNvSpPr txBox="1"/>
          <p:nvPr/>
        </p:nvSpPr>
        <p:spPr>
          <a:xfrm>
            <a:off x="5478571" y="2457346"/>
            <a:ext cx="6098720" cy="369332"/>
          </a:xfrm>
          <a:prstGeom prst="rect">
            <a:avLst/>
          </a:prstGeom>
          <a:noFill/>
        </p:spPr>
        <p:txBody>
          <a:bodyPr wrap="square">
            <a:spAutoFit/>
          </a:bodyPr>
          <a:lstStyle/>
          <a:p>
            <a:r>
              <a:rPr lang="en-US" dirty="0">
                <a:latin typeface="Monaco" pitchFamily="2" charset="77"/>
              </a:rPr>
              <a:t>-copy--&gt;   </a:t>
            </a:r>
            <a:r>
              <a:rPr lang="en-US" dirty="0" err="1">
                <a:latin typeface="Monaco" pitchFamily="2" charset="77"/>
              </a:rPr>
              <a:t>heateq</a:t>
            </a:r>
            <a:r>
              <a:rPr lang="en-US" dirty="0">
                <a:latin typeface="Monaco" pitchFamily="2" charset="77"/>
              </a:rPr>
              <a:t>/__</a:t>
            </a:r>
            <a:r>
              <a:rPr lang="en-US" dirty="0" err="1">
                <a:latin typeface="Monaco" pitchFamily="2" charset="77"/>
              </a:rPr>
              <a:t>init</a:t>
            </a:r>
            <a:r>
              <a:rPr lang="en-US" dirty="0">
                <a:latin typeface="Monaco" pitchFamily="2" charset="77"/>
              </a:rPr>
              <a:t>__.</a:t>
            </a:r>
            <a:r>
              <a:rPr lang="en-US" dirty="0" err="1">
                <a:latin typeface="Monaco" pitchFamily="2" charset="77"/>
              </a:rPr>
              <a:t>py</a:t>
            </a:r>
            <a:r>
              <a:rPr lang="en-US" dirty="0">
                <a:latin typeface="Monaco" pitchFamily="2" charset="77"/>
              </a:rPr>
              <a:t> </a:t>
            </a:r>
            <a:endParaRPr lang="en-US" dirty="0"/>
          </a:p>
        </p:txBody>
      </p:sp>
      <p:sp>
        <p:nvSpPr>
          <p:cNvPr id="12" name="TextBox 11">
            <a:extLst>
              <a:ext uri="{FF2B5EF4-FFF2-40B4-BE49-F238E27FC236}">
                <a16:creationId xmlns:a16="http://schemas.microsoft.com/office/drawing/2014/main" id="{648D21B8-A60C-5E1D-E61F-1779EB21FBE5}"/>
              </a:ext>
            </a:extLst>
          </p:cNvPr>
          <p:cNvSpPr txBox="1"/>
          <p:nvPr/>
        </p:nvSpPr>
        <p:spPr>
          <a:xfrm>
            <a:off x="2904663" y="2430036"/>
            <a:ext cx="2418451" cy="369332"/>
          </a:xfrm>
          <a:prstGeom prst="rect">
            <a:avLst/>
          </a:prstGeom>
          <a:noFill/>
        </p:spPr>
        <p:txBody>
          <a:bodyPr wrap="square">
            <a:spAutoFit/>
          </a:bodyPr>
          <a:lstStyle/>
          <a:p>
            <a:r>
              <a:rPr lang="en-US" dirty="0">
                <a:latin typeface="Monaco" pitchFamily="2" charset="77"/>
              </a:rPr>
              <a:t>(can be empty)</a:t>
            </a:r>
            <a:endParaRPr lang="en-US" dirty="0"/>
          </a:p>
        </p:txBody>
      </p:sp>
      <p:sp>
        <p:nvSpPr>
          <p:cNvPr id="5" name="TextBox 4">
            <a:extLst>
              <a:ext uri="{FF2B5EF4-FFF2-40B4-BE49-F238E27FC236}">
                <a16:creationId xmlns:a16="http://schemas.microsoft.com/office/drawing/2014/main" id="{646E74B0-87FC-7E94-C7D4-723DA571AB18}"/>
              </a:ext>
            </a:extLst>
          </p:cNvPr>
          <p:cNvSpPr txBox="1"/>
          <p:nvPr/>
        </p:nvSpPr>
        <p:spPr>
          <a:xfrm>
            <a:off x="5323114" y="980885"/>
            <a:ext cx="5340802" cy="369332"/>
          </a:xfrm>
          <a:prstGeom prst="rect">
            <a:avLst/>
          </a:prstGeom>
          <a:noFill/>
        </p:spPr>
        <p:txBody>
          <a:bodyPr wrap="square">
            <a:spAutoFit/>
          </a:bodyPr>
          <a:lstStyle/>
          <a:p>
            <a:r>
              <a:rPr lang="en-US" dirty="0">
                <a:solidFill>
                  <a:schemeClr val="accent1">
                    <a:lumMod val="75000"/>
                  </a:schemeClr>
                </a:solidFill>
                <a:effectLst/>
                <a:latin typeface="Monaco" pitchFamily="2" charset="77"/>
              </a:rPr>
              <a:t>&lt;prefix&gt;/lib/python3.x/site-packages/</a:t>
            </a:r>
            <a:endParaRPr lang="en-US" dirty="0">
              <a:solidFill>
                <a:schemeClr val="accent1">
                  <a:lumMod val="75000"/>
                </a:schemeClr>
              </a:solidFill>
            </a:endParaRPr>
          </a:p>
        </p:txBody>
      </p:sp>
    </p:spTree>
    <p:extLst>
      <p:ext uri="{BB962C8B-B14F-4D97-AF65-F5344CB8AC3E}">
        <p14:creationId xmlns:p14="http://schemas.microsoft.com/office/powerpoint/2010/main" val="2021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a:xfrm>
            <a:off x="571671" y="481857"/>
            <a:ext cx="11372473" cy="914400"/>
          </a:xfrm>
        </p:spPr>
        <p:txBody>
          <a:bodyPr/>
          <a:lstStyle/>
          <a:p>
            <a:r>
              <a:rPr lang="en-US" dirty="0"/>
              <a:t>Packaging</a:t>
            </a:r>
            <a:br>
              <a:rPr lang="en-US" dirty="0"/>
            </a:br>
            <a:r>
              <a:rPr lang="en-US" dirty="0"/>
              <a:t>with </a:t>
            </a:r>
            <a:r>
              <a:rPr lang="en-US" dirty="0" err="1"/>
              <a:t>pyscaffold</a:t>
            </a:r>
            <a:endParaRPr lang="en-US" dirty="0"/>
          </a:p>
        </p:txBody>
      </p:sp>
      <p:sp>
        <p:nvSpPr>
          <p:cNvPr id="5" name="Rectangle 4">
            <a:extLst>
              <a:ext uri="{FF2B5EF4-FFF2-40B4-BE49-F238E27FC236}">
                <a16:creationId xmlns:a16="http://schemas.microsoft.com/office/drawing/2014/main" id="{0B4A22CE-88EE-9444-8C0F-19AAAE5426FA}"/>
              </a:ext>
            </a:extLst>
          </p:cNvPr>
          <p:cNvSpPr/>
          <p:nvPr/>
        </p:nvSpPr>
        <p:spPr>
          <a:xfrm>
            <a:off x="3684295" y="481857"/>
            <a:ext cx="4493243" cy="1169551"/>
          </a:xfrm>
          <a:prstGeom prst="rect">
            <a:avLst/>
          </a:prstGeom>
          <a:solidFill>
            <a:schemeClr val="tx1">
              <a:lumMod val="50000"/>
              <a:lumOff val="50000"/>
            </a:schemeClr>
          </a:solidFill>
        </p:spPr>
        <p:txBody>
          <a:bodyPr wrap="square">
            <a:spAutoFit/>
          </a:bodyPr>
          <a:lstStyle/>
          <a:p>
            <a:r>
              <a:rPr lang="en-US" sz="1400" b="1" dirty="0">
                <a:solidFill>
                  <a:schemeClr val="bg2"/>
                </a:solidFill>
                <a:latin typeface="Menlo" panose="020B0609030804020204" pitchFamily="49" charset="0"/>
              </a:rPr>
              <a:t>$ pip3 install </a:t>
            </a:r>
            <a:r>
              <a:rPr lang="en-US" sz="1400" b="1" dirty="0" err="1">
                <a:solidFill>
                  <a:schemeClr val="bg2"/>
                </a:solidFill>
                <a:latin typeface="Menlo" panose="020B0609030804020204" pitchFamily="49" charset="0"/>
              </a:rPr>
              <a:t>pyscaffold</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pip3 install tox</a:t>
            </a:r>
          </a:p>
          <a:p>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putup</a:t>
            </a:r>
            <a:r>
              <a:rPr lang="en-US" sz="1400" b="1" dirty="0">
                <a:solidFill>
                  <a:schemeClr val="bg2"/>
                </a:solidFill>
                <a:latin typeface="Menlo" panose="020B0609030804020204" pitchFamily="49" charset="0"/>
              </a:rPr>
              <a:t> </a:t>
            </a:r>
            <a:r>
              <a:rPr lang="en-US" sz="1400" b="1" dirty="0" err="1">
                <a:solidFill>
                  <a:schemeClr val="bg2"/>
                </a:solidFill>
                <a:latin typeface="Menlo" panose="020B0609030804020204" pitchFamily="49" charset="0"/>
              </a:rPr>
              <a:t>heateq</a:t>
            </a:r>
            <a:endParaRPr lang="en-US" sz="1400" b="1" dirty="0">
              <a:solidFill>
                <a:schemeClr val="bg2"/>
              </a:solidFill>
              <a:latin typeface="Menlo" panose="020B0609030804020204" pitchFamily="49" charset="0"/>
            </a:endParaRPr>
          </a:p>
          <a:p>
            <a:r>
              <a:rPr lang="en-US" sz="1400" b="1" dirty="0">
                <a:solidFill>
                  <a:schemeClr val="bg2"/>
                </a:solidFill>
                <a:latin typeface="Menlo" panose="020B0609030804020204" pitchFamily="49" charset="0"/>
              </a:rPr>
              <a:t>$ cd </a:t>
            </a:r>
            <a:r>
              <a:rPr lang="en-US" sz="1400" b="1" dirty="0" err="1">
                <a:solidFill>
                  <a:schemeClr val="bg2"/>
                </a:solidFill>
                <a:latin typeface="Menlo" panose="020B0609030804020204" pitchFamily="49" charset="0"/>
              </a:rPr>
              <a:t>heateq</a:t>
            </a:r>
            <a:r>
              <a:rPr lang="en-US" sz="1400" b="1" dirty="0">
                <a:solidFill>
                  <a:schemeClr val="bg2"/>
                </a:solidFill>
                <a:latin typeface="Menlo" panose="020B0609030804020204" pitchFamily="49" charset="0"/>
              </a:rPr>
              <a:t> </a:t>
            </a:r>
            <a:r>
              <a:rPr lang="en-US" sz="1400" dirty="0">
                <a:solidFill>
                  <a:srgbClr val="D883FF"/>
                </a:solidFill>
                <a:latin typeface="Menlo" panose="020B0609030804020204" pitchFamily="49" charset="0"/>
                <a:ea typeface="Menlo" panose="020B0609030804020204" pitchFamily="49" charset="0"/>
                <a:cs typeface="Menlo" panose="020B0609030804020204" pitchFamily="49" charset="0"/>
              </a:rPr>
              <a:t># tests in tests/ subdir.</a:t>
            </a:r>
          </a:p>
          <a:p>
            <a:r>
              <a:rPr lang="en-US" sz="1400" b="1" dirty="0">
                <a:solidFill>
                  <a:schemeClr val="bg2"/>
                </a:solidFill>
                <a:latin typeface="Menlo" panose="020B0609030804020204" pitchFamily="49" charset="0"/>
              </a:rPr>
              <a:t>$ tox</a:t>
            </a:r>
          </a:p>
        </p:txBody>
      </p:sp>
      <p:sp>
        <p:nvSpPr>
          <p:cNvPr id="9" name="Rectangle 8">
            <a:extLst>
              <a:ext uri="{FF2B5EF4-FFF2-40B4-BE49-F238E27FC236}">
                <a16:creationId xmlns:a16="http://schemas.microsoft.com/office/drawing/2014/main" id="{1006434A-0222-5643-8057-D12E2DDA8E3D}"/>
              </a:ext>
            </a:extLst>
          </p:cNvPr>
          <p:cNvSpPr/>
          <p:nvPr/>
        </p:nvSpPr>
        <p:spPr>
          <a:xfrm>
            <a:off x="571671" y="1841242"/>
            <a:ext cx="8059652" cy="5016758"/>
          </a:xfrm>
          <a:prstGeom prst="rect">
            <a:avLst/>
          </a:prstGeom>
          <a:solidFill>
            <a:schemeClr val="tx1">
              <a:lumMod val="50000"/>
              <a:lumOff val="50000"/>
            </a:schemeClr>
          </a:solidFill>
        </p:spPr>
        <p:txBody>
          <a:bodyPr wrap="square">
            <a:spAutoFit/>
          </a:bodyPr>
          <a:lstStyle/>
          <a:p>
            <a:r>
              <a:rPr lang="en-US" sz="1600" b="1" dirty="0">
                <a:solidFill>
                  <a:schemeClr val="bg2"/>
                </a:solidFill>
              </a:rPr>
              <a:t>default run-test: commands[0] | </a:t>
            </a:r>
            <a:r>
              <a:rPr lang="en-US" sz="1600" b="1" dirty="0" err="1">
                <a:solidFill>
                  <a:schemeClr val="bg2"/>
                </a:solidFill>
              </a:rPr>
              <a:t>pytest</a:t>
            </a:r>
            <a:endParaRPr lang="en-US" sz="1600" b="1" dirty="0">
              <a:solidFill>
                <a:schemeClr val="bg2"/>
              </a:solidFill>
            </a:endParaRPr>
          </a:p>
          <a:p>
            <a:r>
              <a:rPr lang="en-US" sz="1600" b="1" dirty="0">
                <a:solidFill>
                  <a:schemeClr val="bg2"/>
                </a:solidFill>
              </a:rPr>
              <a:t>======================= test session starts ========================</a:t>
            </a:r>
          </a:p>
          <a:p>
            <a:r>
              <a:rPr lang="en-US" sz="1600" b="1" dirty="0">
                <a:solidFill>
                  <a:schemeClr val="bg2"/>
                </a:solidFill>
              </a:rPr>
              <a:t>platform </a:t>
            </a:r>
            <a:r>
              <a:rPr lang="en-US" sz="1600" b="1" dirty="0" err="1">
                <a:solidFill>
                  <a:schemeClr val="bg2"/>
                </a:solidFill>
              </a:rPr>
              <a:t>darwin</a:t>
            </a:r>
            <a:r>
              <a:rPr lang="en-US" sz="1600" b="1" dirty="0">
                <a:solidFill>
                  <a:schemeClr val="bg2"/>
                </a:solidFill>
              </a:rPr>
              <a:t> -- Python 3.9.0, pytest-6.2.2, py-1.10.0, pluggy-0.13.1 -- plugins: cov-2.11.1</a:t>
            </a:r>
          </a:p>
          <a:p>
            <a:r>
              <a:rPr lang="en-US" sz="1600" b="1" i="1" dirty="0">
                <a:solidFill>
                  <a:schemeClr val="bg2"/>
                </a:solidFill>
              </a:rPr>
              <a:t>collected 2 items                                                  </a:t>
            </a:r>
            <a:br>
              <a:rPr lang="en-US" sz="1600" b="1" dirty="0">
                <a:solidFill>
                  <a:schemeClr val="bg2"/>
                </a:solidFill>
              </a:rPr>
            </a:br>
            <a:endParaRPr lang="en-US" sz="1600" b="1" dirty="0">
              <a:solidFill>
                <a:schemeClr val="bg2"/>
              </a:solidFill>
            </a:endParaRP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test_fib</a:t>
            </a:r>
            <a:r>
              <a:rPr lang="en-US" sz="1600" b="1" dirty="0">
                <a:solidFill>
                  <a:schemeClr val="bg2"/>
                </a:solidFill>
              </a:rPr>
              <a:t> </a:t>
            </a:r>
            <a:r>
              <a:rPr lang="en-US" sz="1600" b="1" dirty="0">
                <a:solidFill>
                  <a:srgbClr val="15FF04"/>
                </a:solidFill>
              </a:rPr>
              <a:t>PASSED                      [ 50%]</a:t>
            </a:r>
          </a:p>
          <a:p>
            <a:r>
              <a:rPr lang="en-US" sz="1600" b="1" dirty="0">
                <a:solidFill>
                  <a:schemeClr val="bg2"/>
                </a:solidFill>
              </a:rPr>
              <a:t>tests/</a:t>
            </a:r>
            <a:r>
              <a:rPr lang="en-US" sz="1600" b="1" dirty="0" err="1">
                <a:solidFill>
                  <a:schemeClr val="bg2"/>
                </a:solidFill>
              </a:rPr>
              <a:t>test_skeleton.py</a:t>
            </a:r>
            <a:r>
              <a:rPr lang="en-US" sz="1600" b="1" dirty="0">
                <a:solidFill>
                  <a:schemeClr val="bg2"/>
                </a:solidFill>
              </a:rPr>
              <a:t>::</a:t>
            </a:r>
            <a:r>
              <a:rPr lang="en-US" sz="1600" b="1" dirty="0" err="1">
                <a:solidFill>
                  <a:schemeClr val="bg2"/>
                </a:solidFill>
              </a:rPr>
              <a:t>test_main</a:t>
            </a:r>
            <a:r>
              <a:rPr lang="en-US" sz="1600" b="1" dirty="0">
                <a:solidFill>
                  <a:schemeClr val="bg2"/>
                </a:solidFill>
              </a:rPr>
              <a:t> </a:t>
            </a:r>
            <a:r>
              <a:rPr lang="en-US" sz="1600" b="1" dirty="0">
                <a:solidFill>
                  <a:srgbClr val="15FF04"/>
                </a:solidFill>
              </a:rPr>
              <a:t>PASSED                     [100%]</a:t>
            </a:r>
            <a:br>
              <a:rPr lang="en-US" sz="1600" b="1" dirty="0">
                <a:solidFill>
                  <a:schemeClr val="bg2"/>
                </a:solidFill>
              </a:rPr>
            </a:br>
            <a:endParaRPr lang="en-US" sz="1600" b="1" dirty="0">
              <a:solidFill>
                <a:schemeClr val="bg2"/>
              </a:solidFill>
            </a:endParaRPr>
          </a:p>
          <a:p>
            <a:r>
              <a:rPr lang="en-US" sz="1600" b="1" dirty="0">
                <a:solidFill>
                  <a:schemeClr val="bg2"/>
                </a:solidFill>
              </a:rPr>
              <a:t>---------- coverage: platform </a:t>
            </a:r>
            <a:r>
              <a:rPr lang="en-US" sz="1600" b="1" dirty="0" err="1">
                <a:solidFill>
                  <a:schemeClr val="bg2"/>
                </a:solidFill>
              </a:rPr>
              <a:t>darwin</a:t>
            </a:r>
            <a:r>
              <a:rPr lang="en-US" sz="1600" b="1" dirty="0">
                <a:solidFill>
                  <a:schemeClr val="bg2"/>
                </a:solidFill>
              </a:rPr>
              <a:t>, python 3.9.0-final-0 -----------</a:t>
            </a:r>
          </a:p>
          <a:p>
            <a:r>
              <a:rPr lang="en-US" sz="1600" b="1" dirty="0">
                <a:solidFill>
                  <a:schemeClr val="bg2"/>
                </a:solidFill>
              </a:rPr>
              <a:t>Name                      </a:t>
            </a:r>
            <a:r>
              <a:rPr lang="en-US" sz="1600" b="1" dirty="0" err="1">
                <a:solidFill>
                  <a:schemeClr val="bg2"/>
                </a:solidFill>
              </a:rPr>
              <a:t>Stmts</a:t>
            </a:r>
            <a:r>
              <a:rPr lang="en-US" sz="1600" b="1" dirty="0">
                <a:solidFill>
                  <a:schemeClr val="bg2"/>
                </a:solidFill>
              </a:rPr>
              <a:t>   Miss Branch </a:t>
            </a:r>
            <a:r>
              <a:rPr lang="en-US" sz="1600" b="1" dirty="0" err="1">
                <a:solidFill>
                  <a:schemeClr val="bg2"/>
                </a:solidFill>
              </a:rPr>
              <a:t>BrPart</a:t>
            </a:r>
            <a:r>
              <a:rPr lang="en-US" sz="1600" b="1" dirty="0">
                <a:solidFill>
                  <a:schemeClr val="bg2"/>
                </a:solidFill>
              </a:rPr>
              <a:t>  Cover   Missing</a:t>
            </a:r>
          </a:p>
          <a:p>
            <a:r>
              <a:rPr lang="en-US" sz="1600" b="1" dirty="0">
                <a:solidFill>
                  <a:schemeClr val="bg2"/>
                </a:solidFill>
              </a:rPr>
              <a:t>---------------------------------------------------------------------</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/__</a:t>
            </a:r>
            <a:r>
              <a:rPr lang="en-US" sz="1600" b="1" dirty="0" err="1">
                <a:solidFill>
                  <a:schemeClr val="bg2"/>
                </a:solidFill>
              </a:rPr>
              <a:t>init</a:t>
            </a:r>
            <a:r>
              <a:rPr lang="en-US" sz="1600" b="1" dirty="0">
                <a:solidFill>
                  <a:schemeClr val="bg2"/>
                </a:solidFill>
              </a:rPr>
              <a:t>__.</a:t>
            </a:r>
            <a:r>
              <a:rPr lang="en-US" sz="1600" b="1" dirty="0" err="1">
                <a:solidFill>
                  <a:schemeClr val="bg2"/>
                </a:solidFill>
              </a:rPr>
              <a:t>py</a:t>
            </a:r>
            <a:r>
              <a:rPr lang="en-US" sz="1600" b="1" dirty="0">
                <a:solidFill>
                  <a:schemeClr val="bg2"/>
                </a:solidFill>
              </a:rPr>
              <a:t>       6      0      0      0   100%</a:t>
            </a:r>
          </a:p>
          <a:p>
            <a:r>
              <a:rPr lang="en-US" sz="1600" b="1" dirty="0" err="1">
                <a:solidFill>
                  <a:schemeClr val="bg2"/>
                </a:solidFill>
              </a:rPr>
              <a:t>src</a:t>
            </a:r>
            <a:r>
              <a:rPr lang="en-US" sz="1600" b="1" dirty="0">
                <a:solidFill>
                  <a:schemeClr val="bg2"/>
                </a:solidFill>
              </a:rPr>
              <a:t>/</a:t>
            </a:r>
            <a:r>
              <a:rPr lang="en-US" sz="1600" b="1" dirty="0" err="1">
                <a:solidFill>
                  <a:schemeClr val="bg2"/>
                </a:solidFill>
              </a:rPr>
              <a:t>heateq</a:t>
            </a:r>
            <a:r>
              <a:rPr lang="en-US" sz="1600" b="1" dirty="0">
                <a:solidFill>
                  <a:schemeClr val="bg2"/>
                </a:solidFill>
              </a:rPr>
              <a:t>/</a:t>
            </a:r>
            <a:r>
              <a:rPr lang="en-US" sz="1600" b="1" dirty="0" err="1">
                <a:solidFill>
                  <a:schemeClr val="bg2"/>
                </a:solidFill>
              </a:rPr>
              <a:t>skeleton.py</a:t>
            </a:r>
            <a:r>
              <a:rPr lang="en-US" sz="1600" b="1" dirty="0">
                <a:solidFill>
                  <a:schemeClr val="bg2"/>
                </a:solidFill>
              </a:rPr>
              <a:t>      32      1      2      0    97%   135</a:t>
            </a:r>
          </a:p>
          <a:p>
            <a:r>
              <a:rPr lang="en-US" sz="1600" b="1" dirty="0">
                <a:solidFill>
                  <a:schemeClr val="bg2"/>
                </a:solidFill>
              </a:rPr>
              <a:t>---------------------------------------------------------------------</a:t>
            </a:r>
          </a:p>
          <a:p>
            <a:r>
              <a:rPr lang="en-US" sz="1600" b="1" dirty="0">
                <a:solidFill>
                  <a:schemeClr val="bg2"/>
                </a:solidFill>
              </a:rPr>
              <a:t>TOTAL                        38      1      2      0    98%</a:t>
            </a:r>
          </a:p>
          <a:p>
            <a:endParaRPr lang="en-US" sz="1600" b="1" dirty="0">
              <a:solidFill>
                <a:schemeClr val="bg2"/>
              </a:solidFill>
            </a:endParaRPr>
          </a:p>
          <a:p>
            <a:r>
              <a:rPr lang="en-US" sz="1600" b="1" dirty="0">
                <a:solidFill>
                  <a:schemeClr val="bg2"/>
                </a:solidFill>
              </a:rPr>
              <a:t>======================== 2 passed in 0.07s =========================</a:t>
            </a:r>
          </a:p>
          <a:p>
            <a:r>
              <a:rPr lang="en-US" sz="1600" b="1" dirty="0">
                <a:solidFill>
                  <a:srgbClr val="15FF04"/>
                </a:solidFill>
              </a:rPr>
              <a:t>  default: commands succeeded</a:t>
            </a:r>
          </a:p>
          <a:p>
            <a:r>
              <a:rPr lang="en-US" sz="1600" b="1" dirty="0">
                <a:solidFill>
                  <a:srgbClr val="15FF04"/>
                </a:solidFill>
              </a:rPr>
              <a:t>  congratulations :)</a:t>
            </a:r>
          </a:p>
        </p:txBody>
      </p:sp>
      <p:pic>
        <p:nvPicPr>
          <p:cNvPr id="1026" name="Picture 2" descr="PyScaffold logo">
            <a:extLst>
              <a:ext uri="{FF2B5EF4-FFF2-40B4-BE49-F238E27FC236}">
                <a16:creationId xmlns:a16="http://schemas.microsoft.com/office/drawing/2014/main" id="{8DE024FF-8A6C-8349-96BC-2D461D4026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74773" y="280218"/>
            <a:ext cx="2742381" cy="27423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B90A92A-19CD-6A4A-929F-6D023A8342FB}"/>
              </a:ext>
            </a:extLst>
          </p:cNvPr>
          <p:cNvSpPr txBox="1"/>
          <p:nvPr/>
        </p:nvSpPr>
        <p:spPr>
          <a:xfrm>
            <a:off x="9207795" y="3570866"/>
            <a:ext cx="2530438" cy="433965"/>
          </a:xfrm>
          <a:prstGeom prst="rect">
            <a:avLst/>
          </a:prstGeom>
          <a:noFill/>
        </p:spPr>
        <p:txBody>
          <a:bodyPr wrap="square" lIns="118872" tIns="91440" rIns="118872" bIns="91440" rtlCol="0" anchor="ctr" anchorCtr="0">
            <a:spAutoFit/>
          </a:bodyPr>
          <a:lstStyle/>
          <a:p>
            <a:pPr algn="l">
              <a:lnSpc>
                <a:spcPct val="90000"/>
              </a:lnSpc>
            </a:pPr>
            <a:r>
              <a:rPr lang="en-US" dirty="0" err="1">
                <a:hlinkClick r:id="rId4"/>
              </a:rPr>
              <a:t>pyscaffold.org</a:t>
            </a:r>
            <a:endParaRPr lang="en-US" dirty="0"/>
          </a:p>
        </p:txBody>
      </p:sp>
    </p:spTree>
    <p:extLst>
      <p:ext uri="{BB962C8B-B14F-4D97-AF65-F5344CB8AC3E}">
        <p14:creationId xmlns:p14="http://schemas.microsoft.com/office/powerpoint/2010/main" val="144996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325880"/>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40824" y="450702"/>
            <a:ext cx="5643820"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COPYING.rst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80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README.rst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5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AUTHORS.rst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CHANGELOG.rst</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68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tox.ini</a:t>
            </a:r>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   21  </a:t>
            </a:r>
            <a:r>
              <a:rPr lang="en-US" dirty="0" err="1">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accent5">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100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setup.cfg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docs/</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tests/</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156721" y="4662363"/>
            <a:ext cx="631444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tx2">
                    <a:lumMod val="75000"/>
                  </a:schemeClr>
                </a:solidFill>
              </a:rPr>
              <a:t>setup.cfg</a:t>
            </a:r>
            <a:r>
              <a:rPr lang="en-US" dirty="0"/>
              <a:t>: editable list of project data &amp; dependencies</a:t>
            </a:r>
          </a:p>
        </p:txBody>
      </p:sp>
      <p:sp>
        <p:nvSpPr>
          <p:cNvPr id="6" name="Content Placeholder 2">
            <a:extLst>
              <a:ext uri="{FF2B5EF4-FFF2-40B4-BE49-F238E27FC236}">
                <a16:creationId xmlns:a16="http://schemas.microsoft.com/office/drawing/2014/main" id="{7CEEB0E5-D825-794F-91FD-3BDDDBCBE1C9}"/>
              </a:ext>
            </a:extLst>
          </p:cNvPr>
          <p:cNvSpPr txBox="1">
            <a:spLocks/>
          </p:cNvSpPr>
          <p:nvPr/>
        </p:nvSpPr>
        <p:spPr>
          <a:xfrm>
            <a:off x="156721" y="5435600"/>
            <a:ext cx="9616440" cy="14224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solidFill>
                  <a:schemeClr val="accent5">
                    <a:lumMod val="75000"/>
                  </a:schemeClr>
                </a:solidFill>
              </a:rPr>
              <a:t>pyproject.toml</a:t>
            </a:r>
            <a:r>
              <a:rPr lang="en-US" dirty="0">
                <a:solidFill>
                  <a:schemeClr val="accent5">
                    <a:lumMod val="75000"/>
                  </a:schemeClr>
                </a:solidFill>
              </a:rPr>
              <a:t>, </a:t>
            </a:r>
            <a:r>
              <a:rPr lang="en-US" dirty="0" err="1">
                <a:solidFill>
                  <a:schemeClr val="accent5">
                    <a:lumMod val="75000"/>
                  </a:schemeClr>
                </a:solidFill>
              </a:rPr>
              <a:t>tox.ini</a:t>
            </a:r>
            <a:r>
              <a:rPr lang="en-US" dirty="0">
                <a:solidFill>
                  <a:schemeClr val="accent5">
                    <a:lumMod val="75000"/>
                  </a:schemeClr>
                </a:solidFill>
              </a:rPr>
              <a:t>, </a:t>
            </a:r>
            <a:r>
              <a:rPr lang="en-US" dirty="0" err="1">
                <a:solidFill>
                  <a:schemeClr val="accent5">
                    <a:lumMod val="75000"/>
                  </a:schemeClr>
                </a:solidFill>
              </a:rPr>
              <a:t>setup.py</a:t>
            </a:r>
            <a:r>
              <a:rPr lang="en-US" dirty="0"/>
              <a:t>: auto-generated boilerplate</a:t>
            </a:r>
          </a:p>
          <a:p>
            <a:r>
              <a:rPr lang="en-US" dirty="0"/>
              <a:t>README: note "pip -e install ." command</a:t>
            </a:r>
          </a:p>
        </p:txBody>
      </p:sp>
    </p:spTree>
    <p:extLst>
      <p:ext uri="{BB962C8B-B14F-4D97-AF65-F5344CB8AC3E}">
        <p14:creationId xmlns:p14="http://schemas.microsoft.com/office/powerpoint/2010/main" val="1719332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1283FF1-FF02-9640-831A-A754F88C29F7}"/>
              </a:ext>
            </a:extLst>
          </p:cNvPr>
          <p:cNvSpPr/>
          <p:nvPr/>
        </p:nvSpPr>
        <p:spPr>
          <a:xfrm>
            <a:off x="241300" y="4381500"/>
            <a:ext cx="9969500" cy="1752600"/>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Python + Poetry</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597640" cy="4709160"/>
          </a:xfrm>
        </p:spPr>
        <p:txBody>
          <a:bodyPr/>
          <a:lstStyle/>
          <a:p>
            <a:r>
              <a:rPr lang="en-US" dirty="0"/>
              <a:t>Run </a:t>
            </a:r>
            <a:r>
              <a:rPr lang="en-US" u="sng" dirty="0"/>
              <a:t>poetry new</a:t>
            </a:r>
            <a:r>
              <a:rPr lang="en-US" dirty="0"/>
              <a:t> &lt;</a:t>
            </a:r>
            <a:r>
              <a:rPr lang="en-US" dirty="0" err="1"/>
              <a:t>dir</a:t>
            </a:r>
            <a:r>
              <a:rPr lang="en-US" dirty="0"/>
              <a:t>&gt; / </a:t>
            </a:r>
            <a:r>
              <a:rPr lang="en-US" u="sng" dirty="0"/>
              <a:t>poetry </a:t>
            </a:r>
            <a:r>
              <a:rPr lang="en-US" u="sng" dirty="0" err="1"/>
              <a:t>init</a:t>
            </a:r>
            <a:r>
              <a:rPr lang="en-US" dirty="0"/>
              <a:t> ~&gt; </a:t>
            </a:r>
            <a:r>
              <a:rPr lang="en-US" dirty="0" err="1"/>
              <a:t>pyproject.toml</a:t>
            </a:r>
            <a:r>
              <a:rPr lang="en-US" dirty="0"/>
              <a:t> in current </a:t>
            </a:r>
            <a:r>
              <a:rPr lang="en-US" dirty="0" err="1"/>
              <a:t>dir</a:t>
            </a:r>
            <a:endParaRPr lang="en-US" dirty="0"/>
          </a:p>
          <a:p>
            <a:r>
              <a:rPr lang="en-US" dirty="0"/>
              <a:t>add dependencies with </a:t>
            </a:r>
            <a:r>
              <a:rPr lang="en-US" u="sng" dirty="0"/>
              <a:t>poetry add (</a:t>
            </a:r>
            <a:r>
              <a:rPr lang="en-US" u="sng" dirty="0" err="1"/>
              <a:t>numpy</a:t>
            </a:r>
            <a:r>
              <a:rPr lang="en-US" u="sng" dirty="0"/>
              <a:t>)</a:t>
            </a:r>
            <a:r>
              <a:rPr lang="en-US" dirty="0"/>
              <a:t> / </a:t>
            </a:r>
            <a:r>
              <a:rPr lang="en-US" u="sng" dirty="0"/>
              <a:t>poetry add -D (</a:t>
            </a:r>
            <a:r>
              <a:rPr lang="en-US" u="sng" dirty="0" err="1"/>
              <a:t>pytest</a:t>
            </a:r>
            <a:r>
              <a:rPr lang="en-US" u="sng" dirty="0"/>
              <a:t>)</a:t>
            </a:r>
          </a:p>
          <a:p>
            <a:r>
              <a:rPr lang="en-US" dirty="0"/>
              <a:t>run tests with </a:t>
            </a:r>
            <a:r>
              <a:rPr lang="en-US" u="sng" dirty="0"/>
              <a:t>poetry run </a:t>
            </a:r>
            <a:r>
              <a:rPr lang="en-US" u="sng" dirty="0" err="1"/>
              <a:t>pytest</a:t>
            </a:r>
            <a:r>
              <a:rPr lang="en-US" dirty="0"/>
              <a:t> (if you're using </a:t>
            </a:r>
            <a:r>
              <a:rPr lang="en-US" dirty="0" err="1"/>
              <a:t>pytest</a:t>
            </a:r>
            <a:r>
              <a:rPr lang="en-US" dirty="0"/>
              <a:t>)</a:t>
            </a:r>
          </a:p>
          <a:p>
            <a:r>
              <a:rPr lang="en-US" dirty="0"/>
              <a:t>manually write metadata sections inside </a:t>
            </a:r>
            <a:r>
              <a:rPr lang="en-US" dirty="0" err="1"/>
              <a:t>pyproject.toml</a:t>
            </a:r>
            <a:r>
              <a:rPr lang="en-US" dirty="0"/>
              <a:t> </a:t>
            </a:r>
            <a:r>
              <a:rPr lang="en-US" sz="1400" dirty="0"/>
              <a:t>(see https://python-</a:t>
            </a:r>
            <a:r>
              <a:rPr lang="en-US" sz="1400" dirty="0" err="1"/>
              <a:t>poetry.org</a:t>
            </a:r>
            <a:r>
              <a:rPr lang="en-US" sz="1400" dirty="0"/>
              <a:t>/docs/</a:t>
            </a:r>
            <a:r>
              <a:rPr lang="en-US" sz="1400" dirty="0" err="1"/>
              <a:t>pyproject</a:t>
            </a:r>
            <a:r>
              <a:rPr lang="en-US" sz="1400" dirty="0"/>
              <a:t>)</a:t>
            </a:r>
            <a:endParaRPr lang="en-US" dirty="0"/>
          </a:p>
          <a:p>
            <a:pPr lvl="1"/>
            <a:r>
              <a:rPr lang="en-US" dirty="0"/>
              <a:t>description, readme, repository, license, classifiers</a:t>
            </a:r>
          </a:p>
          <a:p>
            <a:r>
              <a:rPr lang="en-US" dirty="0"/>
              <a:t>run </a:t>
            </a:r>
            <a:r>
              <a:rPr lang="en-US" u="sng" dirty="0"/>
              <a:t>poetry check</a:t>
            </a:r>
            <a:r>
              <a:rPr lang="en-US" dirty="0"/>
              <a:t> to look for formatting errors</a:t>
            </a:r>
          </a:p>
          <a:p>
            <a:r>
              <a:rPr lang="en-US" dirty="0"/>
              <a:t>sign up for a login on </a:t>
            </a:r>
            <a:r>
              <a:rPr lang="en-US" dirty="0" err="1"/>
              <a:t>pypi.org</a:t>
            </a:r>
            <a:r>
              <a:rPr lang="en-US" dirty="0"/>
              <a:t>, create an "API Token" from </a:t>
            </a:r>
            <a:r>
              <a:rPr lang="en-US" dirty="0" err="1"/>
              <a:t>pypi.org</a:t>
            </a:r>
            <a:r>
              <a:rPr lang="en-US" dirty="0"/>
              <a:t>/manage/account/</a:t>
            </a:r>
          </a:p>
          <a:p>
            <a:r>
              <a:rPr lang="en-US" dirty="0"/>
              <a:t>Add it to your config with </a:t>
            </a:r>
            <a:r>
              <a:rPr lang="en-US" u="sng" dirty="0"/>
              <a:t>poetry config </a:t>
            </a:r>
            <a:r>
              <a:rPr lang="en-US" u="sng" dirty="0" err="1"/>
              <a:t>pypi-token.pypi</a:t>
            </a:r>
            <a:r>
              <a:rPr lang="en-US" u="sng" dirty="0"/>
              <a:t> &lt;token&gt;</a:t>
            </a:r>
            <a:endParaRPr lang="en-US" dirty="0"/>
          </a:p>
          <a:p>
            <a:r>
              <a:rPr lang="en-US" dirty="0"/>
              <a:t>last checks with git/branches/tags/tests ~&gt; </a:t>
            </a:r>
            <a:r>
              <a:rPr lang="en-US" u="sng" dirty="0"/>
              <a:t>poetry publish</a:t>
            </a:r>
          </a:p>
        </p:txBody>
      </p:sp>
      <p:sp>
        <p:nvSpPr>
          <p:cNvPr id="4" name="TextBox 3">
            <a:extLst>
              <a:ext uri="{FF2B5EF4-FFF2-40B4-BE49-F238E27FC236}">
                <a16:creationId xmlns:a16="http://schemas.microsoft.com/office/drawing/2014/main" id="{149FBF85-F937-174F-8D40-80269A4CD8B5}"/>
              </a:ext>
            </a:extLst>
          </p:cNvPr>
          <p:cNvSpPr txBox="1"/>
          <p:nvPr/>
        </p:nvSpPr>
        <p:spPr>
          <a:xfrm>
            <a:off x="5685183" y="868680"/>
            <a:ext cx="3561488" cy="433965"/>
          </a:xfrm>
          <a:prstGeom prst="rect">
            <a:avLst/>
          </a:prstGeom>
          <a:noFill/>
        </p:spPr>
        <p:txBody>
          <a:bodyPr wrap="none" lIns="118872" tIns="91440" rIns="118872" bIns="91440" rtlCol="0" anchor="ctr" anchorCtr="0">
            <a:spAutoFit/>
          </a:bodyPr>
          <a:lstStyle/>
          <a:p>
            <a:pPr algn="l">
              <a:lnSpc>
                <a:spcPct val="90000"/>
              </a:lnSpc>
            </a:pPr>
            <a:r>
              <a:rPr lang="en-US" dirty="0"/>
              <a:t>technical steps – actually easier!</a:t>
            </a:r>
          </a:p>
        </p:txBody>
      </p:sp>
      <p:sp>
        <p:nvSpPr>
          <p:cNvPr id="6" name="TextBox 5">
            <a:extLst>
              <a:ext uri="{FF2B5EF4-FFF2-40B4-BE49-F238E27FC236}">
                <a16:creationId xmlns:a16="http://schemas.microsoft.com/office/drawing/2014/main" id="{59B77BF6-2CAE-314E-A51F-8A5A6E3593AF}"/>
              </a:ext>
            </a:extLst>
          </p:cNvPr>
          <p:cNvSpPr txBox="1"/>
          <p:nvPr/>
        </p:nvSpPr>
        <p:spPr>
          <a:xfrm>
            <a:off x="8097579" y="3947535"/>
            <a:ext cx="3667125"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chemeClr val="tx2">
                    <a:lumMod val="75000"/>
                  </a:schemeClr>
                </a:solidFill>
              </a:rPr>
              <a:t>Designated Org. Representative</a:t>
            </a:r>
          </a:p>
        </p:txBody>
      </p:sp>
    </p:spTree>
    <p:extLst>
      <p:ext uri="{BB962C8B-B14F-4D97-AF65-F5344CB8AC3E}">
        <p14:creationId xmlns:p14="http://schemas.microsoft.com/office/powerpoint/2010/main" val="1059133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65760" y="1641874"/>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094412" y="1641874"/>
            <a:ext cx="5643820" cy="313932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80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pyproject.toml</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385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poetry.lock</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365761" y="4406900"/>
            <a:ext cx="5643820" cy="1739513"/>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pyproject.toml</a:t>
            </a:r>
            <a:r>
              <a:rPr lang="en-US" dirty="0"/>
              <a:t>: editable install instructions</a:t>
            </a:r>
          </a:p>
          <a:p>
            <a:r>
              <a:rPr lang="en-US" dirty="0" err="1"/>
              <a:t>poetry.lock</a:t>
            </a:r>
            <a:r>
              <a:rPr lang="en-US" dirty="0"/>
              <a:t>: auto-generated dependency metadata file</a:t>
            </a:r>
          </a:p>
          <a:p>
            <a:r>
              <a:rPr lang="en-US" dirty="0"/>
              <a:t>README: note "poetry install" command</a:t>
            </a:r>
          </a:p>
        </p:txBody>
      </p:sp>
    </p:spTree>
    <p:extLst>
      <p:ext uri="{BB962C8B-B14F-4D97-AF65-F5344CB8AC3E}">
        <p14:creationId xmlns:p14="http://schemas.microsoft.com/office/powerpoint/2010/main" val="68170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Fortran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2" y="1728766"/>
            <a:ext cx="5046439" cy="1077218"/>
          </a:xfrm>
          <a:prstGeom prst="rect">
            <a:avLst/>
          </a:prstGeom>
          <a:solidFill>
            <a:schemeClr val="tx1">
              <a:lumMod val="75000"/>
              <a:lumOff val="25000"/>
            </a:schemeClr>
          </a:solidFill>
        </p:spPr>
        <p:txBody>
          <a:bodyPr wrap="square">
            <a:spAutoFit/>
          </a:bodyPr>
          <a:lstStyle/>
          <a:p>
            <a:r>
              <a:rPr lang="en-US" sz="1600" dirty="0" err="1">
                <a:solidFill>
                  <a:schemeClr val="bg2"/>
                </a:solidFill>
                <a:latin typeface="Menlo" panose="020B0609030804020204" pitchFamily="49" charset="0"/>
              </a:rPr>
              <a:t>gfortran</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lfheateq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app.f90</a:t>
            </a:r>
          </a:p>
        </p:txBody>
      </p:sp>
      <p:sp>
        <p:nvSpPr>
          <p:cNvPr id="7" name="Rectangle 6">
            <a:extLst>
              <a:ext uri="{FF2B5EF4-FFF2-40B4-BE49-F238E27FC236}">
                <a16:creationId xmlns:a16="http://schemas.microsoft.com/office/drawing/2014/main" id="{0EFA5FAD-28AD-842B-2DC6-2CF4C7A3C95B}"/>
              </a:ext>
            </a:extLst>
          </p:cNvPr>
          <p:cNvSpPr/>
          <p:nvPr/>
        </p:nvSpPr>
        <p:spPr>
          <a:xfrm>
            <a:off x="6470741" y="1728766"/>
            <a:ext cx="4493243" cy="1569660"/>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app.f90 */</a:t>
            </a: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program</a:t>
            </a:r>
            <a:r>
              <a:rPr lang="en-US" sz="1600" dirty="0">
                <a:solidFill>
                  <a:schemeClr val="bg2"/>
                </a:solidFill>
                <a:latin typeface="Menlo" panose="020B0609030804020204" pitchFamily="49" charset="0"/>
              </a:rPr>
              <a:t> app</a:t>
            </a: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ArgParser</a:t>
            </a:r>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  </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chemeClr val="bg2"/>
                </a:solidFill>
                <a:latin typeface="Menlo" panose="020B0609030804020204" pitchFamily="49" charset="0"/>
                <a:ea typeface="Menlo" panose="020B0609030804020204" pitchFamily="49" charset="0"/>
                <a:cs typeface="Menlo" panose="020B0609030804020204" pitchFamily="49" charset="0"/>
              </a:rPr>
              <a:t>EnergyField</a:t>
            </a:r>
            <a:endParaRPr lang="en-US" sz="1600" dirty="0">
              <a:solidFill>
                <a:schemeClr val="bg2"/>
              </a:solidFill>
              <a:latin typeface="Menlo" panose="020B0609030804020204" pitchFamily="49" charset="0"/>
            </a:endParaRP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3" y="3621715"/>
            <a:ext cx="5907010" cy="211406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p>
          <a:p>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fheateq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4" y="3645207"/>
            <a:ext cx="3830500" cy="830997"/>
          </a:xfrm>
          <a:prstGeom prst="rect">
            <a:avLst/>
          </a:prstGeom>
          <a:solidFill>
            <a:schemeClr val="tx1">
              <a:lumMod val="75000"/>
              <a:lumOff val="25000"/>
            </a:schemeClr>
          </a:solidFill>
        </p:spPr>
        <p:txBody>
          <a:bodyPr wrap="square">
            <a:spAutoFit/>
          </a:bodyPr>
          <a:lstStyle/>
          <a:p>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88087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Fortran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1" y="1737360"/>
            <a:ext cx="3357154" cy="4047778"/>
          </a:xfrm>
        </p:spPr>
        <p:txBody>
          <a:bodyPr/>
          <a:lstStyle/>
          <a:p>
            <a:r>
              <a:rPr lang="en-US" dirty="0" err="1"/>
              <a:t>src</a:t>
            </a:r>
            <a:r>
              <a:rPr lang="en-US" dirty="0"/>
              <a:t>/fheat.f90</a:t>
            </a:r>
          </a:p>
        </p:txBody>
      </p:sp>
      <p:sp>
        <p:nvSpPr>
          <p:cNvPr id="5" name="TextBox 4">
            <a:extLst>
              <a:ext uri="{FF2B5EF4-FFF2-40B4-BE49-F238E27FC236}">
                <a16:creationId xmlns:a16="http://schemas.microsoft.com/office/drawing/2014/main" id="{F1255985-4130-389F-8816-E32E21F8F9B3}"/>
              </a:ext>
            </a:extLst>
          </p:cNvPr>
          <p:cNvSpPr txBox="1"/>
          <p:nvPr/>
        </p:nvSpPr>
        <p:spPr>
          <a:xfrm>
            <a:off x="1129110" y="4930919"/>
            <a:ext cx="10291081" cy="1200329"/>
          </a:xfrm>
          <a:prstGeom prst="rect">
            <a:avLst/>
          </a:prstGeom>
          <a:noFill/>
        </p:spPr>
        <p:txBody>
          <a:bodyPr wrap="square">
            <a:spAutoFit/>
          </a:bodyPr>
          <a:lstStyle/>
          <a:p>
            <a:r>
              <a:rPr lang="en-US" dirty="0" err="1">
                <a:effectLst/>
                <a:latin typeface="Monaco" pitchFamily="2" charset="77"/>
              </a:rPr>
              <a:t>gfortran</a:t>
            </a:r>
            <a:r>
              <a:rPr lang="en-US" dirty="0">
                <a:effectLst/>
                <a:latin typeface="Monaco" pitchFamily="2" charset="77"/>
              </a:rPr>
              <a:t> –</a:t>
            </a:r>
            <a:r>
              <a:rPr lang="en-US" dirty="0" err="1">
                <a:effectLst/>
                <a:latin typeface="Monaco" pitchFamily="2" charset="77"/>
              </a:rPr>
              <a:t>I$inst</a:t>
            </a:r>
            <a:r>
              <a:rPr lang="en-US" dirty="0">
                <a:effectLst/>
                <a:latin typeface="Monaco" pitchFamily="2" charset="77"/>
              </a:rPr>
              <a:t>/include/</a:t>
            </a:r>
            <a:r>
              <a:rPr lang="en-US" dirty="0" err="1">
                <a:effectLst/>
                <a:latin typeface="Monaco" pitchFamily="2" charset="77"/>
              </a:rPr>
              <a:t>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lfheateq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app.f90</a:t>
            </a:r>
          </a:p>
        </p:txBody>
      </p:sp>
      <p:sp>
        <p:nvSpPr>
          <p:cNvPr id="7" name="TextBox 6">
            <a:extLst>
              <a:ext uri="{FF2B5EF4-FFF2-40B4-BE49-F238E27FC236}">
                <a16:creationId xmlns:a16="http://schemas.microsoft.com/office/drawing/2014/main" id="{1A51A71E-F6AE-DE6E-E218-A8CB1F73281D}"/>
              </a:ext>
            </a:extLst>
          </p:cNvPr>
          <p:cNvSpPr txBox="1"/>
          <p:nvPr/>
        </p:nvSpPr>
        <p:spPr>
          <a:xfrm>
            <a:off x="2492829" y="1541660"/>
            <a:ext cx="8735785" cy="1754326"/>
          </a:xfrm>
          <a:prstGeom prst="rect">
            <a:avLst/>
          </a:prstGeom>
          <a:noFill/>
        </p:spPr>
        <p:txBody>
          <a:bodyPr wrap="square">
            <a:spAutoFit/>
          </a:bodyPr>
          <a:lstStyle/>
          <a:p>
            <a:r>
              <a:rPr lang="en-US" dirty="0">
                <a:effectLst/>
                <a:latin typeface="Monaco" pitchFamily="2" charset="77"/>
              </a:rPr>
              <a:t>             ---- </a:t>
            </a:r>
            <a:r>
              <a:rPr lang="en-US" dirty="0" err="1">
                <a:effectLst/>
                <a:latin typeface="Monaco" pitchFamily="2" charset="77"/>
              </a:rPr>
              <a:t>gfortran</a:t>
            </a:r>
            <a:r>
              <a:rPr lang="en-US" dirty="0">
                <a:effectLst/>
                <a:latin typeface="Monaco" pitchFamily="2" charset="77"/>
              </a:rPr>
              <a:t> –shared ---&gt;</a:t>
            </a:r>
          </a:p>
          <a:p>
            <a:r>
              <a:rPr lang="en-US" dirty="0">
                <a:effectLst/>
                <a:latin typeface="Monaco" pitchFamily="2" charset="77"/>
              </a:rPr>
              <a:t>module </a:t>
            </a:r>
            <a:r>
              <a:rPr lang="en-US" dirty="0" err="1">
                <a:effectLst/>
                <a:latin typeface="Monaco" pitchFamily="2" charset="77"/>
              </a:rPr>
              <a:t>ArgParser</a:t>
            </a:r>
            <a:r>
              <a:rPr lang="en-US" dirty="0">
                <a:effectLst/>
                <a:latin typeface="Monaco" pitchFamily="2" charset="77"/>
              </a:rPr>
              <a:t>       ------&gt;  include/</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argparser.mod</a:t>
            </a:r>
            <a:endParaRPr lang="en-US" dirty="0">
              <a:effectLst/>
              <a:latin typeface="Monaco" pitchFamily="2" charset="77"/>
            </a:endParaRPr>
          </a:p>
          <a:p>
            <a:endParaRPr lang="en-US" dirty="0">
              <a:effectLst/>
              <a:latin typeface="Monaco" pitchFamily="2" charset="77"/>
            </a:endParaRPr>
          </a:p>
          <a:p>
            <a:r>
              <a:rPr lang="en-US" dirty="0">
                <a:latin typeface="Monaco" pitchFamily="2" charset="77"/>
              </a:rPr>
              <a:t>module </a:t>
            </a:r>
            <a:r>
              <a:rPr lang="en-US" dirty="0" err="1">
                <a:latin typeface="Monaco" pitchFamily="2" charset="77"/>
              </a:rPr>
              <a:t>EnergyField</a:t>
            </a:r>
            <a:r>
              <a:rPr lang="en-US" dirty="0">
                <a:latin typeface="Monaco" pitchFamily="2" charset="77"/>
              </a:rPr>
              <a:t>     ------&gt;  include/</a:t>
            </a:r>
            <a:r>
              <a:rPr lang="en-US" dirty="0" err="1">
                <a:latin typeface="Monaco" pitchFamily="2" charset="77"/>
              </a:rPr>
              <a:t>heateq</a:t>
            </a:r>
            <a:r>
              <a:rPr lang="en-US" dirty="0">
                <a:latin typeface="Monaco" pitchFamily="2" charset="77"/>
              </a:rPr>
              <a:t>/</a:t>
            </a:r>
            <a:r>
              <a:rPr lang="en-US" dirty="0" err="1">
                <a:latin typeface="Monaco" pitchFamily="2" charset="77"/>
              </a:rPr>
              <a:t>energyfield.mod</a:t>
            </a:r>
            <a:endParaRPr lang="en-US" dirty="0">
              <a:latin typeface="Monaco" pitchFamily="2" charset="77"/>
            </a:endParaRPr>
          </a:p>
          <a:p>
            <a:r>
              <a:rPr lang="en-US" dirty="0">
                <a:effectLst/>
                <a:latin typeface="Monaco" pitchFamily="2" charset="77"/>
              </a:rPr>
              <a:t>  use </a:t>
            </a:r>
            <a:r>
              <a:rPr lang="en-US" dirty="0" err="1">
                <a:effectLst/>
                <a:latin typeface="Monaco" pitchFamily="2" charset="77"/>
              </a:rPr>
              <a:t>ArgParser</a:t>
            </a:r>
            <a:endParaRPr lang="en-US" dirty="0">
              <a:effectLst/>
              <a:latin typeface="Monaco" pitchFamily="2" charset="77"/>
            </a:endParaRPr>
          </a:p>
          <a:p>
            <a:r>
              <a:rPr lang="en-US" dirty="0">
                <a:latin typeface="Monaco" pitchFamily="2" charset="77"/>
              </a:rPr>
              <a:t>                       ---</a:t>
            </a:r>
            <a:r>
              <a:rPr lang="en-US" dirty="0">
                <a:latin typeface="Monaco" pitchFamily="2" charset="77"/>
                <a:sym typeface="Wingdings" pitchFamily="2" charset="2"/>
              </a:rPr>
              <a:t>---&gt;  lib/</a:t>
            </a:r>
            <a:r>
              <a:rPr lang="en-US" dirty="0" err="1">
                <a:latin typeface="Monaco" pitchFamily="2" charset="77"/>
                <a:sym typeface="Wingdings" pitchFamily="2" charset="2"/>
              </a:rPr>
              <a:t>libfheateq.a</a:t>
            </a:r>
            <a:endParaRPr lang="en-US" dirty="0">
              <a:effectLst/>
              <a:latin typeface="Monaco" pitchFamily="2" charset="77"/>
            </a:endParaRPr>
          </a:p>
        </p:txBody>
      </p:sp>
      <p:sp>
        <p:nvSpPr>
          <p:cNvPr id="10" name="TextBox 9">
            <a:extLst>
              <a:ext uri="{FF2B5EF4-FFF2-40B4-BE49-F238E27FC236}">
                <a16:creationId xmlns:a16="http://schemas.microsoft.com/office/drawing/2014/main" id="{E88DADF1-E77F-E466-368C-1CA359A8B326}"/>
              </a:ext>
            </a:extLst>
          </p:cNvPr>
          <p:cNvSpPr txBox="1"/>
          <p:nvPr/>
        </p:nvSpPr>
        <p:spPr>
          <a:xfrm>
            <a:off x="7637689" y="3295986"/>
            <a:ext cx="2681967" cy="1200329"/>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use </a:t>
            </a:r>
            <a:r>
              <a:rPr lang="en-US" dirty="0" err="1">
                <a:effectLst/>
                <a:latin typeface="Monaco" pitchFamily="2" charset="77"/>
              </a:rPr>
              <a:t>EnergyField</a:t>
            </a:r>
            <a:endParaRPr lang="en-US" dirty="0">
              <a:effectLst/>
              <a:latin typeface="Monaco" pitchFamily="2" charset="77"/>
            </a:endParaRPr>
          </a:p>
        </p:txBody>
      </p:sp>
      <p:sp>
        <p:nvSpPr>
          <p:cNvPr id="11" name="Title 1">
            <a:extLst>
              <a:ext uri="{FF2B5EF4-FFF2-40B4-BE49-F238E27FC236}">
                <a16:creationId xmlns:a16="http://schemas.microsoft.com/office/drawing/2014/main" id="{E7B3EF72-6DEC-4F47-0666-7732AA935AAC}"/>
              </a:ext>
            </a:extLst>
          </p:cNvPr>
          <p:cNvSpPr txBox="1">
            <a:spLocks/>
          </p:cNvSpPr>
          <p:nvPr/>
        </p:nvSpPr>
        <p:spPr bwMode="auto">
          <a:xfrm>
            <a:off x="1869169" y="4117786"/>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165585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Complications: Transitive Build / Link Requirements</a:t>
            </a:r>
          </a:p>
        </p:txBody>
      </p:sp>
      <p:cxnSp>
        <p:nvCxnSpPr>
          <p:cNvPr id="6" name="Straight Connector 5">
            <a:extLst>
              <a:ext uri="{FF2B5EF4-FFF2-40B4-BE49-F238E27FC236}">
                <a16:creationId xmlns:a16="http://schemas.microsoft.com/office/drawing/2014/main" id="{12C989C3-3E3E-BD4A-B5A4-E4DEF9516015}"/>
              </a:ext>
            </a:extLst>
          </p:cNvPr>
          <p:cNvCxnSpPr>
            <a:cxnSpLocks/>
          </p:cNvCxnSpPr>
          <p:nvPr/>
        </p:nvCxnSpPr>
        <p:spPr>
          <a:xfrm>
            <a:off x="5756371" y="1747608"/>
            <a:ext cx="0" cy="1055537"/>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B6B229C-3389-024D-B602-2052B91C723F}"/>
              </a:ext>
            </a:extLst>
          </p:cNvPr>
          <p:cNvSpPr txBox="1"/>
          <p:nvPr/>
        </p:nvSpPr>
        <p:spPr>
          <a:xfrm>
            <a:off x="5224869" y="1262401"/>
            <a:ext cx="996683" cy="433965"/>
          </a:xfrm>
          <a:prstGeom prst="rect">
            <a:avLst/>
          </a:prstGeom>
          <a:noFill/>
        </p:spPr>
        <p:txBody>
          <a:bodyPr wrap="none" lIns="118872" tIns="91440" rIns="118872" bIns="91440" rtlCol="0" anchor="ctr" anchorCtr="0">
            <a:spAutoFit/>
          </a:bodyPr>
          <a:lstStyle/>
          <a:p>
            <a:pPr algn="l">
              <a:lnSpc>
                <a:spcPct val="90000"/>
              </a:lnSpc>
            </a:pPr>
            <a:r>
              <a:rPr lang="en-US" dirty="0" err="1"/>
              <a:t>LibXYZ</a:t>
            </a:r>
            <a:endParaRPr lang="en-US" dirty="0"/>
          </a:p>
        </p:txBody>
      </p:sp>
      <p:sp>
        <p:nvSpPr>
          <p:cNvPr id="23" name="TextBox 22">
            <a:extLst>
              <a:ext uri="{FF2B5EF4-FFF2-40B4-BE49-F238E27FC236}">
                <a16:creationId xmlns:a16="http://schemas.microsoft.com/office/drawing/2014/main" id="{AE84062C-3DFE-9E4C-92BD-D79B7BF0D643}"/>
              </a:ext>
            </a:extLst>
          </p:cNvPr>
          <p:cNvSpPr txBox="1"/>
          <p:nvPr/>
        </p:nvSpPr>
        <p:spPr>
          <a:xfrm>
            <a:off x="5457406" y="2956649"/>
            <a:ext cx="1317284" cy="433965"/>
          </a:xfrm>
          <a:prstGeom prst="rect">
            <a:avLst/>
          </a:prstGeom>
          <a:noFill/>
        </p:spPr>
        <p:txBody>
          <a:bodyPr wrap="none" lIns="118872" tIns="91440" rIns="118872" bIns="91440" rtlCol="0" anchor="ctr" anchorCtr="0">
            <a:spAutoFit/>
          </a:bodyPr>
          <a:lstStyle/>
          <a:p>
            <a:pPr algn="l">
              <a:lnSpc>
                <a:spcPct val="90000"/>
              </a:lnSpc>
            </a:pPr>
            <a:r>
              <a:rPr lang="en-US" dirty="0" err="1"/>
              <a:t>OpenPMD</a:t>
            </a:r>
            <a:endParaRPr lang="en-US" dirty="0"/>
          </a:p>
        </p:txBody>
      </p:sp>
      <p:sp>
        <p:nvSpPr>
          <p:cNvPr id="24" name="TextBox 23">
            <a:extLst>
              <a:ext uri="{FF2B5EF4-FFF2-40B4-BE49-F238E27FC236}">
                <a16:creationId xmlns:a16="http://schemas.microsoft.com/office/drawing/2014/main" id="{C0F641DB-0DE4-174C-8BF6-07580A868793}"/>
              </a:ext>
            </a:extLst>
          </p:cNvPr>
          <p:cNvSpPr txBox="1"/>
          <p:nvPr/>
        </p:nvSpPr>
        <p:spPr>
          <a:xfrm>
            <a:off x="6624762" y="4051189"/>
            <a:ext cx="727379" cy="433965"/>
          </a:xfrm>
          <a:prstGeom prst="rect">
            <a:avLst/>
          </a:prstGeom>
          <a:noFill/>
        </p:spPr>
        <p:txBody>
          <a:bodyPr wrap="none" lIns="118872" tIns="91440" rIns="118872" bIns="91440" rtlCol="0" anchor="ctr" anchorCtr="0">
            <a:spAutoFit/>
          </a:bodyPr>
          <a:lstStyle/>
          <a:p>
            <a:pPr algn="l">
              <a:lnSpc>
                <a:spcPct val="90000"/>
              </a:lnSpc>
            </a:pPr>
            <a:r>
              <a:rPr lang="en-US" dirty="0"/>
              <a:t>Heat</a:t>
            </a:r>
          </a:p>
        </p:txBody>
      </p:sp>
      <p:sp>
        <p:nvSpPr>
          <p:cNvPr id="25" name="TextBox 24">
            <a:extLst>
              <a:ext uri="{FF2B5EF4-FFF2-40B4-BE49-F238E27FC236}">
                <a16:creationId xmlns:a16="http://schemas.microsoft.com/office/drawing/2014/main" id="{7AC9498E-E445-914D-BB07-2D054E8E75D1}"/>
              </a:ext>
            </a:extLst>
          </p:cNvPr>
          <p:cNvSpPr txBox="1"/>
          <p:nvPr/>
        </p:nvSpPr>
        <p:spPr>
          <a:xfrm>
            <a:off x="7352141" y="3021495"/>
            <a:ext cx="894091" cy="433965"/>
          </a:xfrm>
          <a:prstGeom prst="rect">
            <a:avLst/>
          </a:prstGeom>
          <a:noFill/>
        </p:spPr>
        <p:txBody>
          <a:bodyPr wrap="none" lIns="118872" tIns="91440" rIns="118872" bIns="91440" rtlCol="0" anchor="ctr" anchorCtr="0">
            <a:spAutoFit/>
          </a:bodyPr>
          <a:lstStyle/>
          <a:p>
            <a:pPr algn="l">
              <a:lnSpc>
                <a:spcPct val="90000"/>
              </a:lnSpc>
            </a:pPr>
            <a:r>
              <a:rPr lang="en-US" dirty="0"/>
              <a:t>CUDA</a:t>
            </a:r>
          </a:p>
        </p:txBody>
      </p:sp>
      <p:sp>
        <p:nvSpPr>
          <p:cNvPr id="26" name="TextBox 25">
            <a:extLst>
              <a:ext uri="{FF2B5EF4-FFF2-40B4-BE49-F238E27FC236}">
                <a16:creationId xmlns:a16="http://schemas.microsoft.com/office/drawing/2014/main" id="{3F356628-6E1D-3B49-8A1E-EA87FCF78D58}"/>
              </a:ext>
            </a:extLst>
          </p:cNvPr>
          <p:cNvSpPr txBox="1"/>
          <p:nvPr/>
        </p:nvSpPr>
        <p:spPr>
          <a:xfrm>
            <a:off x="7799186" y="5177624"/>
            <a:ext cx="1496820" cy="433965"/>
          </a:xfrm>
          <a:prstGeom prst="rect">
            <a:avLst/>
          </a:prstGeom>
          <a:noFill/>
        </p:spPr>
        <p:txBody>
          <a:bodyPr wrap="none" lIns="118872" tIns="91440" rIns="118872" bIns="91440" rtlCol="0" anchor="ctr" anchorCtr="0">
            <a:spAutoFit/>
          </a:bodyPr>
          <a:lstStyle/>
          <a:p>
            <a:pPr algn="l">
              <a:lnSpc>
                <a:spcPct val="90000"/>
              </a:lnSpc>
            </a:pPr>
            <a:r>
              <a:rPr lang="en-US" dirty="0"/>
              <a:t>Multiphysics</a:t>
            </a:r>
          </a:p>
        </p:txBody>
      </p:sp>
      <p:cxnSp>
        <p:nvCxnSpPr>
          <p:cNvPr id="27" name="Straight Connector 26">
            <a:extLst>
              <a:ext uri="{FF2B5EF4-FFF2-40B4-BE49-F238E27FC236}">
                <a16:creationId xmlns:a16="http://schemas.microsoft.com/office/drawing/2014/main" id="{CEA77AAF-36C5-DF4A-B27B-86E205715624}"/>
              </a:ext>
            </a:extLst>
          </p:cNvPr>
          <p:cNvCxnSpPr>
            <a:cxnSpLocks/>
          </p:cNvCxnSpPr>
          <p:nvPr/>
        </p:nvCxnSpPr>
        <p:spPr>
          <a:xfrm flipH="1" flipV="1">
            <a:off x="6136246" y="3390614"/>
            <a:ext cx="598137" cy="6415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6C317B-3C93-974F-9F8B-37B7F5686CE6}"/>
              </a:ext>
            </a:extLst>
          </p:cNvPr>
          <p:cNvCxnSpPr>
            <a:cxnSpLocks/>
          </p:cNvCxnSpPr>
          <p:nvPr/>
        </p:nvCxnSpPr>
        <p:spPr>
          <a:xfrm flipV="1">
            <a:off x="7162492" y="3409653"/>
            <a:ext cx="461121" cy="62249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F02F9B-0D6C-9742-AA33-B71DC7448305}"/>
              </a:ext>
            </a:extLst>
          </p:cNvPr>
          <p:cNvCxnSpPr>
            <a:cxnSpLocks/>
          </p:cNvCxnSpPr>
          <p:nvPr/>
        </p:nvCxnSpPr>
        <p:spPr>
          <a:xfrm>
            <a:off x="7309725" y="4420309"/>
            <a:ext cx="592115" cy="6441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8A9C96BA-03A5-E140-9FBC-52B55F2661C9}"/>
              </a:ext>
            </a:extLst>
          </p:cNvPr>
          <p:cNvSpPr txBox="1"/>
          <p:nvPr/>
        </p:nvSpPr>
        <p:spPr>
          <a:xfrm>
            <a:off x="8401915" y="3021495"/>
            <a:ext cx="1176219" cy="433965"/>
          </a:xfrm>
          <a:prstGeom prst="rect">
            <a:avLst/>
          </a:prstGeom>
          <a:noFill/>
        </p:spPr>
        <p:txBody>
          <a:bodyPr wrap="none" lIns="118872" tIns="91440" rIns="118872" bIns="91440" rtlCol="0" anchor="ctr" anchorCtr="0">
            <a:spAutoFit/>
          </a:bodyPr>
          <a:lstStyle/>
          <a:p>
            <a:pPr algn="l">
              <a:lnSpc>
                <a:spcPct val="90000"/>
              </a:lnSpc>
            </a:pPr>
            <a:r>
              <a:rPr lang="en-US" dirty="0" err="1"/>
              <a:t>openblas</a:t>
            </a:r>
            <a:endParaRPr lang="en-US" dirty="0"/>
          </a:p>
        </p:txBody>
      </p:sp>
      <p:cxnSp>
        <p:nvCxnSpPr>
          <p:cNvPr id="33" name="Straight Connector 32">
            <a:extLst>
              <a:ext uri="{FF2B5EF4-FFF2-40B4-BE49-F238E27FC236}">
                <a16:creationId xmlns:a16="http://schemas.microsoft.com/office/drawing/2014/main" id="{ACE35897-1E8B-A04F-8248-767D00FB795A}"/>
              </a:ext>
            </a:extLst>
          </p:cNvPr>
          <p:cNvCxnSpPr>
            <a:cxnSpLocks/>
          </p:cNvCxnSpPr>
          <p:nvPr/>
        </p:nvCxnSpPr>
        <p:spPr>
          <a:xfrm flipV="1">
            <a:off x="7309725" y="3409653"/>
            <a:ext cx="1363662" cy="7233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7BF31CC-6131-784C-9CA5-8F9E1AF28023}"/>
              </a:ext>
            </a:extLst>
          </p:cNvPr>
          <p:cNvCxnSpPr>
            <a:cxnSpLocks/>
          </p:cNvCxnSpPr>
          <p:nvPr/>
        </p:nvCxnSpPr>
        <p:spPr>
          <a:xfrm flipV="1">
            <a:off x="8820620" y="3464474"/>
            <a:ext cx="169404" cy="16000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C9F41DD-09D9-6B4C-94F3-97B2B85D982E}"/>
              </a:ext>
            </a:extLst>
          </p:cNvPr>
          <p:cNvCxnSpPr>
            <a:cxnSpLocks/>
          </p:cNvCxnSpPr>
          <p:nvPr/>
        </p:nvCxnSpPr>
        <p:spPr>
          <a:xfrm flipH="1" flipV="1">
            <a:off x="7927483" y="3390614"/>
            <a:ext cx="592115" cy="1673883"/>
          </a:xfrm>
          <a:prstGeom prst="line">
            <a:avLst/>
          </a:prstGeom>
        </p:spPr>
        <p:style>
          <a:lnRef idx="1">
            <a:schemeClr val="accent1"/>
          </a:lnRef>
          <a:fillRef idx="0">
            <a:schemeClr val="accent1"/>
          </a:fillRef>
          <a:effectRef idx="0">
            <a:schemeClr val="accent1"/>
          </a:effectRef>
          <a:fontRef idx="minor">
            <a:schemeClr val="tx1"/>
          </a:fontRef>
        </p:style>
      </p:cxn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3985647" cy="4449066"/>
          </a:xfrm>
        </p:spPr>
        <p:txBody>
          <a:bodyPr/>
          <a:lstStyle/>
          <a:p>
            <a:r>
              <a:rPr lang="en-US" sz="2800" dirty="0"/>
              <a:t>Header include paths</a:t>
            </a:r>
          </a:p>
          <a:p>
            <a:r>
              <a:rPr lang="en-US" sz="2800" dirty="0"/>
              <a:t>Library search paths</a:t>
            </a:r>
          </a:p>
          <a:p>
            <a:r>
              <a:rPr lang="en-US" sz="2800" dirty="0"/>
              <a:t>Compiler features</a:t>
            </a:r>
          </a:p>
          <a:p>
            <a:pPr lvl="1"/>
            <a:r>
              <a:rPr lang="en-US" dirty="0"/>
              <a:t>e.g. C++11/14/17/20</a:t>
            </a:r>
          </a:p>
          <a:p>
            <a:pPr lvl="1"/>
            <a:r>
              <a:rPr lang="en-US" dirty="0"/>
              <a:t>Compiler-dependent runtimes (GCC OpenMP vs. Clang)</a:t>
            </a:r>
          </a:p>
          <a:p>
            <a:r>
              <a:rPr lang="en-US" dirty="0"/>
              <a:t>Linking features</a:t>
            </a:r>
          </a:p>
          <a:p>
            <a:pPr lvl="1"/>
            <a:r>
              <a:rPr lang="en-US" dirty="0"/>
              <a:t>Fat-binary formatted coprocessor objects.</a:t>
            </a:r>
          </a:p>
        </p:txBody>
      </p:sp>
      <p:sp>
        <p:nvSpPr>
          <p:cNvPr id="43" name="TextBox 42">
            <a:extLst>
              <a:ext uri="{FF2B5EF4-FFF2-40B4-BE49-F238E27FC236}">
                <a16:creationId xmlns:a16="http://schemas.microsoft.com/office/drawing/2014/main" id="{483714DB-2888-7B4B-ACF8-84D3DF7BCBF6}"/>
              </a:ext>
            </a:extLst>
          </p:cNvPr>
          <p:cNvSpPr txBox="1"/>
          <p:nvPr/>
        </p:nvSpPr>
        <p:spPr>
          <a:xfrm>
            <a:off x="7228286" y="979419"/>
            <a:ext cx="4709713" cy="1431161"/>
          </a:xfrm>
          <a:prstGeom prst="rect">
            <a:avLst/>
          </a:prstGeom>
          <a:noFill/>
        </p:spPr>
        <p:txBody>
          <a:bodyPr wrap="square" lIns="118872" tIns="91440" rIns="118872" bIns="91440" rtlCol="0" anchor="ctr" anchorCtr="0">
            <a:spAutoFit/>
          </a:bodyPr>
          <a:lstStyle/>
          <a:p>
            <a:pPr algn="l">
              <a:lnSpc>
                <a:spcPct val="90000"/>
              </a:lnSpc>
            </a:pPr>
            <a:r>
              <a:rPr lang="en-US" u="sng" dirty="0"/>
              <a:t>Intended to be solved by</a:t>
            </a:r>
            <a:r>
              <a:rPr lang="en-US" dirty="0"/>
              <a:t> (pick one)</a:t>
            </a:r>
            <a:endParaRPr lang="en-US" u="sng" dirty="0"/>
          </a:p>
          <a:p>
            <a:pPr algn="l">
              <a:lnSpc>
                <a:spcPct val="90000"/>
              </a:lnSpc>
            </a:pPr>
            <a:endParaRPr lang="en-US" u="sng" dirty="0"/>
          </a:p>
          <a:p>
            <a:pPr marL="285750" indent="-285750" algn="l">
              <a:lnSpc>
                <a:spcPct val="90000"/>
              </a:lnSpc>
              <a:buFont typeface="Arial" panose="020B0604020202020204" pitchFamily="34" charset="0"/>
              <a:buChar char="•"/>
            </a:pPr>
            <a:r>
              <a:rPr lang="en-US" dirty="0" err="1"/>
              <a:t>pkgconfig</a:t>
            </a:r>
            <a:r>
              <a:rPr lang="en-US" dirty="0"/>
              <a:t>/$</a:t>
            </a:r>
            <a:r>
              <a:rPr lang="en-US" dirty="0" err="1"/>
              <a:t>PROJ.pc</a:t>
            </a:r>
            <a:endParaRPr lang="en-US" dirty="0"/>
          </a:p>
          <a:p>
            <a:pPr marL="285750" indent="-285750" algn="l">
              <a:lnSpc>
                <a:spcPct val="90000"/>
              </a:lnSpc>
              <a:buFont typeface="Arial" panose="020B0604020202020204" pitchFamily="34" charset="0"/>
              <a:buChar char="•"/>
            </a:pPr>
            <a:endParaRPr lang="en-US" dirty="0"/>
          </a:p>
          <a:p>
            <a:pPr marL="285750" indent="-285750" algn="l">
              <a:lnSpc>
                <a:spcPct val="90000"/>
              </a:lnSpc>
              <a:buFont typeface="Arial" panose="020B0604020202020204" pitchFamily="34" charset="0"/>
              <a:buChar char="•"/>
            </a:pPr>
            <a:r>
              <a:rPr lang="en-US" dirty="0" err="1"/>
              <a:t>cmake</a:t>
            </a:r>
            <a:r>
              <a:rPr lang="en-US" dirty="0"/>
              <a:t>/$PROJ/${PROJ}</a:t>
            </a:r>
            <a:r>
              <a:rPr lang="en-US" dirty="0" err="1"/>
              <a:t>Config.cmake</a:t>
            </a:r>
            <a:endParaRPr lang="en-US" dirty="0"/>
          </a:p>
        </p:txBody>
      </p:sp>
    </p:spTree>
    <p:extLst>
      <p:ext uri="{BB962C8B-B14F-4D97-AF65-F5344CB8AC3E}">
        <p14:creationId xmlns:p14="http://schemas.microsoft.com/office/powerpoint/2010/main" val="18170578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Fortran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180717" y="5150564"/>
            <a:ext cx="7809397" cy="1513755"/>
          </a:xfrm>
        </p:spPr>
        <p:txBody>
          <a:bodyPr/>
          <a:lstStyle/>
          <a:p>
            <a:r>
              <a:rPr lang="en-US" dirty="0"/>
              <a:t>References:</a:t>
            </a:r>
          </a:p>
          <a:p>
            <a:pPr lvl="1"/>
            <a:r>
              <a:rPr lang="en-US" sz="1800" dirty="0" err="1"/>
              <a:t>github.com</a:t>
            </a:r>
            <a:r>
              <a:rPr lang="en-US" sz="1800" dirty="0"/>
              <a:t>/</a:t>
            </a:r>
            <a:r>
              <a:rPr lang="en-US" sz="1800" dirty="0" err="1"/>
              <a:t>bssw</a:t>
            </a:r>
            <a:r>
              <a:rPr lang="en-US" sz="1800" dirty="0"/>
              <a:t>-tutorial/simple-</a:t>
            </a:r>
            <a:r>
              <a:rPr lang="en-US" sz="1800" dirty="0" err="1"/>
              <a:t>heateq</a:t>
            </a:r>
            <a:r>
              <a:rPr lang="en-US" sz="1800" dirty="0"/>
              <a:t> (pkg branch)</a:t>
            </a:r>
          </a:p>
          <a:p>
            <a:pPr lvl="1"/>
            <a:r>
              <a:rPr lang="en-US" sz="1800" dirty="0"/>
              <a:t>Note: the cruft is done for you in "</a:t>
            </a:r>
            <a:r>
              <a:rPr lang="en-US" sz="1800" dirty="0" err="1"/>
              <a:t>cmake</a:t>
            </a:r>
            <a:r>
              <a:rPr lang="en-US" sz="1800" dirty="0"/>
              <a:t>/</a:t>
            </a:r>
            <a:r>
              <a:rPr lang="en-US" sz="1800" dirty="0" err="1"/>
              <a:t>install.cmake</a:t>
            </a:r>
            <a:r>
              <a:rPr lang="en-US" sz="1800" dirty="0"/>
              <a:t>: </a:t>
            </a:r>
            <a:r>
              <a:rPr lang="en-US" sz="1800" dirty="0" err="1"/>
              <a:t>install_libs</a:t>
            </a:r>
            <a:r>
              <a:rPr lang="en-US" sz="1800" dirty="0"/>
              <a:t>()"</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970318"/>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fheateq</a:t>
            </a:r>
            <a:endParaRPr lang="en-US" dirty="0">
              <a:solidFill>
                <a:srgbClr val="F2F2F2"/>
              </a:solidFill>
              <a:latin typeface="Monaco" pitchFamily="2" charset="77"/>
            </a:endParaRPr>
          </a:p>
          <a:p>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/argparser.f90</a:t>
            </a:r>
          </a:p>
          <a:p>
            <a:r>
              <a:rPr lang="en-US" dirty="0">
                <a:solidFill>
                  <a:srgbClr val="F2F2F2"/>
                </a:solidFill>
                <a:latin typeface="Monaco" pitchFamily="2" charset="77"/>
              </a:rPr>
              <a:t>    </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/energyfield.f90)</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fheateq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
        <p:nvSpPr>
          <p:cNvPr id="7" name="TextBox 6">
            <a:extLst>
              <a:ext uri="{FF2B5EF4-FFF2-40B4-BE49-F238E27FC236}">
                <a16:creationId xmlns:a16="http://schemas.microsoft.com/office/drawing/2014/main" id="{535E5DD2-FC1C-2A7F-E5B6-9826844DCA69}"/>
              </a:ext>
            </a:extLst>
          </p:cNvPr>
          <p:cNvSpPr txBox="1"/>
          <p:nvPr/>
        </p:nvSpPr>
        <p:spPr>
          <a:xfrm>
            <a:off x="6476998" y="4781232"/>
            <a:ext cx="5531109" cy="646331"/>
          </a:xfrm>
          <a:prstGeom prst="rect">
            <a:avLst/>
          </a:prstGeom>
          <a:noFill/>
        </p:spPr>
        <p:txBody>
          <a:bodyPr wrap="square">
            <a:spAutoFit/>
          </a:bodyPr>
          <a:lstStyle/>
          <a:p>
            <a:r>
              <a:rPr lang="en-US" dirty="0">
                <a:effectLst/>
                <a:latin typeface="Monaco" pitchFamily="2" charset="77"/>
              </a:rPr>
              <a:t>Installs to &lt;prefix&gt;/lib/</a:t>
            </a:r>
            <a:r>
              <a:rPr lang="en-US" dirty="0" err="1">
                <a:effectLst/>
                <a:latin typeface="Monaco" pitchFamily="2" charset="77"/>
              </a:rPr>
              <a:t>cmake</a:t>
            </a:r>
            <a:r>
              <a:rPr lang="en-US" dirty="0">
                <a:effectLst/>
                <a:latin typeface="Monaco" pitchFamily="2" charset="77"/>
              </a:rPr>
              <a: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heateq.cmake</a:t>
            </a:r>
            <a:endParaRPr lang="en-US" dirty="0"/>
          </a:p>
        </p:txBody>
      </p:sp>
    </p:spTree>
    <p:extLst>
      <p:ext uri="{BB962C8B-B14F-4D97-AF65-F5344CB8AC3E}">
        <p14:creationId xmlns:p14="http://schemas.microsoft.com/office/powerpoint/2010/main" val="41791861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48E-8C64-F348-B4C5-4FCFA5CAAE8B}"/>
              </a:ext>
            </a:extLst>
          </p:cNvPr>
          <p:cNvSpPr>
            <a:spLocks noGrp="1"/>
          </p:cNvSpPr>
          <p:nvPr>
            <p:ph type="title"/>
          </p:nvPr>
        </p:nvSpPr>
        <p:spPr/>
        <p:txBody>
          <a:bodyPr/>
          <a:lstStyle/>
          <a:p>
            <a:r>
              <a:rPr lang="en-US" dirty="0"/>
              <a:t>Net result</a:t>
            </a:r>
          </a:p>
        </p:txBody>
      </p:sp>
      <p:sp>
        <p:nvSpPr>
          <p:cNvPr id="3" name="Rectangle 2">
            <a:extLst>
              <a:ext uri="{FF2B5EF4-FFF2-40B4-BE49-F238E27FC236}">
                <a16:creationId xmlns:a16="http://schemas.microsoft.com/office/drawing/2014/main" id="{E39E6513-A6A4-FB4F-ADD9-63D0D9FC457E}"/>
              </a:ext>
            </a:extLst>
          </p:cNvPr>
          <p:cNvSpPr/>
          <p:nvPr/>
        </p:nvSpPr>
        <p:spPr>
          <a:xfrm>
            <a:off x="349073" y="1064582"/>
            <a:ext cx="5643820" cy="2585323"/>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56  README</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36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rgbClr val="D883FF"/>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269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/fheat.f90</a:t>
            </a:r>
          </a:p>
        </p:txBody>
      </p:sp>
      <p:sp>
        <p:nvSpPr>
          <p:cNvPr id="4" name="Rectangle 3">
            <a:extLst>
              <a:ext uri="{FF2B5EF4-FFF2-40B4-BE49-F238E27FC236}">
                <a16:creationId xmlns:a16="http://schemas.microsoft.com/office/drawing/2014/main" id="{0C6E7C97-07FD-AF49-A7F6-D4C06CC8AD92}"/>
              </a:ext>
            </a:extLst>
          </p:cNvPr>
          <p:cNvSpPr/>
          <p:nvPr/>
        </p:nvSpPr>
        <p:spPr>
          <a:xfrm>
            <a:off x="6179245" y="1071620"/>
            <a:ext cx="5643820" cy="5632311"/>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86  README</a:t>
            </a:r>
          </a:p>
          <a:p>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50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fheateq.pc.in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65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23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rpath.cmake</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accent1">
                    <a:lumMod val="40000"/>
                    <a:lumOff val="60000"/>
                  </a:schemeClr>
                </a:solidFill>
                <a:latin typeface="Menlo" panose="020B0609030804020204" pitchFamily="49" charset="0"/>
                <a:ea typeface="Menlo" panose="020B0609030804020204" pitchFamily="49" charset="0"/>
                <a:cs typeface="Menlo" panose="020B0609030804020204" pitchFamily="49" charset="0"/>
              </a:rPr>
              <a:t>20</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--&gt; example/</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18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test.sh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build.sh</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125     fheat.f90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44     ArgParser.f90</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98     EnergyField.f90</a:t>
            </a:r>
          </a:p>
        </p:txBody>
      </p:sp>
      <p:sp>
        <p:nvSpPr>
          <p:cNvPr id="5" name="Content Placeholder 2">
            <a:extLst>
              <a:ext uri="{FF2B5EF4-FFF2-40B4-BE49-F238E27FC236}">
                <a16:creationId xmlns:a16="http://schemas.microsoft.com/office/drawing/2014/main" id="{078D398B-394A-FA4C-9820-F8633B6E077A}"/>
              </a:ext>
            </a:extLst>
          </p:cNvPr>
          <p:cNvSpPr txBox="1">
            <a:spLocks/>
          </p:cNvSpPr>
          <p:nvPr/>
        </p:nvSpPr>
        <p:spPr>
          <a:xfrm>
            <a:off x="212002" y="3704373"/>
            <a:ext cx="5991498" cy="29995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fheateq.cmake</a:t>
            </a:r>
            <a:r>
              <a:rPr lang="en-US" dirty="0"/>
              <a:t>/</a:t>
            </a:r>
            <a:r>
              <a:rPr lang="en-US" dirty="0" err="1"/>
              <a:t>pc.in</a:t>
            </a:r>
            <a:r>
              <a:rPr lang="en-US" dirty="0"/>
              <a:t> – see examples</a:t>
            </a:r>
          </a:p>
          <a:p>
            <a:r>
              <a:rPr lang="en-US" dirty="0"/>
              <a:t>README: note how </a:t>
            </a:r>
            <a:r>
              <a:rPr lang="en-US" dirty="0" err="1"/>
              <a:t>downstreams</a:t>
            </a:r>
            <a:r>
              <a:rPr lang="en-US" dirty="0"/>
              <a:t> should use "</a:t>
            </a:r>
            <a:r>
              <a:rPr lang="en-US" dirty="0" err="1"/>
              <a:t>find_package</a:t>
            </a:r>
            <a:r>
              <a:rPr lang="en-US" dirty="0"/>
              <a:t>(&lt;package name&gt;)" and </a:t>
            </a:r>
            <a:r>
              <a:rPr lang="en-US" dirty="0" err="1"/>
              <a:t>target_link_libraries</a:t>
            </a:r>
            <a:r>
              <a:rPr lang="en-US" dirty="0"/>
              <a:t>()</a:t>
            </a:r>
          </a:p>
          <a:p>
            <a:r>
              <a:rPr lang="en-US" dirty="0"/>
              <a:t>example -- simple downstream consumer of this library</a:t>
            </a:r>
          </a:p>
          <a:p>
            <a:r>
              <a:rPr lang="en-US" dirty="0" err="1"/>
              <a:t>ChangeLog</a:t>
            </a:r>
            <a:r>
              <a:rPr lang="en-US" dirty="0"/>
              <a:t>: document your success!</a:t>
            </a:r>
          </a:p>
        </p:txBody>
      </p:sp>
    </p:spTree>
    <p:extLst>
      <p:ext uri="{BB962C8B-B14F-4D97-AF65-F5344CB8AC3E}">
        <p14:creationId xmlns:p14="http://schemas.microsoft.com/office/powerpoint/2010/main" val="3857612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E31-76EF-ADDA-D6B5-DA454EDE0D20}"/>
              </a:ext>
            </a:extLst>
          </p:cNvPr>
          <p:cNvSpPr>
            <a:spLocks noGrp="1"/>
          </p:cNvSpPr>
          <p:nvPr>
            <p:ph type="title"/>
          </p:nvPr>
        </p:nvSpPr>
        <p:spPr/>
        <p:txBody>
          <a:bodyPr/>
          <a:lstStyle/>
          <a:p>
            <a:r>
              <a:rPr lang="en-US" dirty="0"/>
              <a:t>Importing a C++ Package</a:t>
            </a:r>
          </a:p>
        </p:txBody>
      </p:sp>
      <p:sp>
        <p:nvSpPr>
          <p:cNvPr id="6" name="Rectangle 5">
            <a:extLst>
              <a:ext uri="{FF2B5EF4-FFF2-40B4-BE49-F238E27FC236}">
                <a16:creationId xmlns:a16="http://schemas.microsoft.com/office/drawing/2014/main" id="{B937DFEE-66E1-133E-1E9B-A137BC264CCF}"/>
              </a:ext>
            </a:extLst>
          </p:cNvPr>
          <p:cNvSpPr/>
          <p:nvPr/>
        </p:nvSpPr>
        <p:spPr>
          <a:xfrm>
            <a:off x="1047973" y="1769070"/>
            <a:ext cx="5046439" cy="1077218"/>
          </a:xfrm>
          <a:prstGeom prst="rect">
            <a:avLst/>
          </a:prstGeom>
          <a:solidFill>
            <a:schemeClr val="tx1">
              <a:lumMod val="75000"/>
              <a:lumOff val="25000"/>
            </a:schemeClr>
          </a:solidFill>
        </p:spPr>
        <p:txBody>
          <a:bodyPr wrap="square">
            <a:spAutoFit/>
          </a:bodyPr>
          <a:lstStyle/>
          <a:p>
            <a:r>
              <a:rPr lang="en-US" sz="1600" dirty="0">
                <a:solidFill>
                  <a:schemeClr val="bg2"/>
                </a:solidFill>
                <a:latin typeface="Menlo" panose="020B0609030804020204" pitchFamily="49" charset="0"/>
              </a:rPr>
              <a:t>g++  –</a:t>
            </a:r>
            <a:r>
              <a:rPr lang="en-US" sz="1600" dirty="0" err="1">
                <a:solidFill>
                  <a:schemeClr val="bg2"/>
                </a:solidFill>
                <a:latin typeface="Menlo" panose="020B0609030804020204" pitchFamily="49" charset="0"/>
              </a:rPr>
              <a:t>I$inst</a:t>
            </a:r>
            <a:r>
              <a:rPr lang="en-US" sz="1600" dirty="0">
                <a:solidFill>
                  <a:schemeClr val="bg2"/>
                </a:solidFill>
                <a:latin typeface="Menlo" panose="020B0609030804020204" pitchFamily="49" charset="0"/>
              </a:rPr>
              <a:t>/include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L$inst</a:t>
            </a:r>
            <a:r>
              <a:rPr lang="en-US" sz="1600" dirty="0">
                <a:solidFill>
                  <a:schemeClr val="bg2"/>
                </a:solidFill>
                <a:latin typeface="Menlo" panose="020B0609030804020204" pitchFamily="49" charset="0"/>
              </a:rPr>
              <a:t>/lib                     \</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Wl</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rpath</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inst</a:t>
            </a:r>
            <a:r>
              <a:rPr lang="en-US" sz="1600" dirty="0">
                <a:solidFill>
                  <a:schemeClr val="bg2"/>
                </a:solidFill>
                <a:latin typeface="Menlo" panose="020B0609030804020204" pitchFamily="49" charset="0"/>
              </a:rPr>
              <a:t>/lib –</a:t>
            </a:r>
            <a:r>
              <a:rPr lang="en-US" sz="1600" dirty="0" err="1">
                <a:solidFill>
                  <a:schemeClr val="bg2"/>
                </a:solidFill>
                <a:latin typeface="Menlo" panose="020B0609030804020204" pitchFamily="49" charset="0"/>
              </a:rPr>
              <a:t>lcheateq</a:t>
            </a:r>
            <a:r>
              <a:rPr lang="en-US" sz="1600" dirty="0">
                <a:solidFill>
                  <a:schemeClr val="bg2"/>
                </a:solidFill>
                <a:latin typeface="Menlo" panose="020B0609030804020204" pitchFamily="49" charset="0"/>
              </a:rPr>
              <a:t>  \</a:t>
            </a:r>
          </a:p>
          <a:p>
            <a:r>
              <a:rPr lang="en-US" sz="1600" dirty="0">
                <a:solidFill>
                  <a:schemeClr val="bg2"/>
                </a:solidFill>
                <a:latin typeface="Menlo" panose="020B0609030804020204" pitchFamily="49" charset="0"/>
              </a:rPr>
              <a:t>     -o app </a:t>
            </a:r>
            <a:r>
              <a:rPr lang="en-US" sz="1600" dirty="0" err="1">
                <a:solidFill>
                  <a:schemeClr val="bg2"/>
                </a:solidFill>
                <a:latin typeface="Menlo" panose="020B0609030804020204" pitchFamily="49" charset="0"/>
              </a:rPr>
              <a:t>app.cpp</a:t>
            </a:r>
            <a:endParaRPr lang="en-US" sz="1600" dirty="0">
              <a:solidFill>
                <a:schemeClr val="bg2"/>
              </a:solidFill>
              <a:latin typeface="Menlo" panose="020B0609030804020204" pitchFamily="49" charset="0"/>
            </a:endParaRPr>
          </a:p>
        </p:txBody>
      </p:sp>
      <p:sp>
        <p:nvSpPr>
          <p:cNvPr id="7" name="Rectangle 6">
            <a:extLst>
              <a:ext uri="{FF2B5EF4-FFF2-40B4-BE49-F238E27FC236}">
                <a16:creationId xmlns:a16="http://schemas.microsoft.com/office/drawing/2014/main" id="{0EFA5FAD-28AD-842B-2DC6-2CF4C7A3C95B}"/>
              </a:ext>
            </a:extLst>
          </p:cNvPr>
          <p:cNvSpPr/>
          <p:nvPr/>
        </p:nvSpPr>
        <p:spPr>
          <a:xfrm>
            <a:off x="6500727" y="1769070"/>
            <a:ext cx="4493243" cy="1323439"/>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app.cpp</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sz="1600" dirty="0">
                <a:solidFill>
                  <a:schemeClr val="bg2"/>
                </a:solidFill>
                <a:latin typeface="Menlo" panose="020B0609030804020204" pitchFamily="49" charset="0"/>
              </a:rPr>
              <a:t>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&lt;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heat.hpp</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&gt;</a:t>
            </a:r>
          </a:p>
          <a:p>
            <a:endParaRPr lang="en-US" sz="1600" dirty="0">
              <a:solidFill>
                <a:schemeClr val="bg2"/>
              </a:solidFill>
              <a:latin typeface="Menlo" panose="020B0609030804020204" pitchFamily="49" charset="0"/>
            </a:endParaRPr>
          </a:p>
          <a:p>
            <a:r>
              <a:rPr lang="en-US" sz="1600" dirty="0">
                <a:solidFill>
                  <a:schemeClr val="bg2"/>
                </a:solidFill>
                <a:latin typeface="Menlo" panose="020B0609030804020204" pitchFamily="49" charset="0"/>
              </a:rPr>
              <a:t>...</a:t>
            </a:r>
          </a:p>
        </p:txBody>
      </p:sp>
      <p:sp>
        <p:nvSpPr>
          <p:cNvPr id="12" name="Rectangle 11">
            <a:extLst>
              <a:ext uri="{FF2B5EF4-FFF2-40B4-BE49-F238E27FC236}">
                <a16:creationId xmlns:a16="http://schemas.microsoft.com/office/drawing/2014/main" id="{64700C64-B0B7-5443-3CBA-29D7D9A572C3}"/>
              </a:ext>
            </a:extLst>
          </p:cNvPr>
          <p:cNvSpPr/>
          <p:nvPr/>
        </p:nvSpPr>
        <p:spPr>
          <a:xfrm>
            <a:off x="1047972" y="3621715"/>
            <a:ext cx="5962427" cy="2062103"/>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option</a:t>
            </a:r>
            <a:r>
              <a:rPr lang="en-US" sz="1600" dirty="0">
                <a:solidFill>
                  <a:schemeClr val="bg2"/>
                </a:solidFill>
                <a:latin typeface="Menlo" panose="020B0609030804020204" pitchFamily="49" charset="0"/>
              </a:rPr>
              <a:t>(ENABLE_HEATEQ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"Use </a:t>
            </a:r>
            <a:r>
              <a:rPr lang="en-US" sz="1600"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 library."</a:t>
            </a:r>
            <a:r>
              <a:rPr lang="en-US" sz="1600" dirty="0">
                <a:solidFill>
                  <a:schemeClr val="bg2"/>
                </a:solidFill>
                <a:latin typeface="Menlo" panose="020B0609030804020204" pitchFamily="49" charset="0"/>
              </a:rPr>
              <a:t> </a:t>
            </a:r>
            <a:r>
              <a:rPr lang="en-US" sz="1600" b="1" dirty="0">
                <a:solidFill>
                  <a:schemeClr val="bg2"/>
                </a:solidFill>
                <a:latin typeface="Menlo" panose="020B0609030804020204" pitchFamily="49" charset="0"/>
              </a:rPr>
              <a:t>ON</a:t>
            </a:r>
            <a:r>
              <a:rPr lang="en-US" sz="1600" dirty="0">
                <a:solidFill>
                  <a:schemeClr val="bg2"/>
                </a:solidFill>
                <a:latin typeface="Menlo" panose="020B0609030804020204" pitchFamily="49" charset="0"/>
              </a:rPr>
              <a:t>)</a:t>
            </a:r>
          </a:p>
          <a:p>
            <a:endParaRPr lang="en-US" sz="1600" dirty="0">
              <a:solidFill>
                <a:schemeClr val="bg2"/>
              </a:solidFill>
              <a:latin typeface="Menlo" panose="020B0609030804020204" pitchFamily="49" charset="0"/>
            </a:endParaRP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sz="1600" dirty="0">
                <a:solidFill>
                  <a:schemeClr val="bg2"/>
                </a:solidFill>
                <a:latin typeface="Menlo" panose="020B0609030804020204" pitchFamily="49" charset="0"/>
              </a:rPr>
              <a:t>(ENABLE_HEATEQ)</a:t>
            </a:r>
          </a:p>
          <a:p>
            <a:r>
              <a:rPr lang="en-US" sz="1600" dirty="0">
                <a:solidFill>
                  <a:schemeClr val="bg2"/>
                </a:solidFill>
                <a:latin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find_package</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 1.0 </a:t>
            </a:r>
            <a:r>
              <a:rPr lang="en-US" sz="1600" b="1" dirty="0">
                <a:solidFill>
                  <a:schemeClr val="bg2"/>
                </a:solidFill>
                <a:latin typeface="Menlo" panose="020B0609030804020204" pitchFamily="49" charset="0"/>
              </a:rPr>
              <a:t>REQUIRED</a:t>
            </a:r>
            <a:r>
              <a:rPr lang="en-US" sz="1600" dirty="0">
                <a:solidFill>
                  <a:schemeClr val="bg2"/>
                </a:solidFill>
                <a:latin typeface="Menlo" panose="020B0609030804020204" pitchFamily="49" charset="0"/>
              </a:rPr>
              <a:t>)</a:t>
            </a:r>
          </a:p>
          <a:p>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target_link_libraries</a:t>
            </a:r>
            <a:r>
              <a:rPr lang="en-US" sz="1600" dirty="0">
                <a:solidFill>
                  <a:schemeClr val="bg2"/>
                </a:solidFill>
                <a:latin typeface="Menlo" panose="020B0609030804020204" pitchFamily="49" charset="0"/>
              </a:rPr>
              <a:t>(app </a:t>
            </a:r>
            <a:r>
              <a:rPr lang="en-US" sz="1600" dirty="0">
                <a:solidFill>
                  <a:srgbClr val="D883FF"/>
                </a:solidFill>
                <a:latin typeface="Menlo" panose="020B0609030804020204" pitchFamily="49" charset="0"/>
                <a:ea typeface="Menlo" panose="020B0609030804020204" pitchFamily="49" charset="0"/>
                <a:cs typeface="Menlo" panose="020B0609030804020204" pitchFamily="49" charset="0"/>
              </a:rPr>
              <a:t>PRIVATE</a:t>
            </a:r>
            <a:r>
              <a:rPr lang="en-US" sz="1600" dirty="0">
                <a:solidFill>
                  <a:schemeClr val="bg2"/>
                </a:solidFill>
                <a:latin typeface="Menlo" panose="020B0609030804020204" pitchFamily="49" charset="0"/>
              </a:rPr>
              <a:t> </a:t>
            </a:r>
            <a:r>
              <a:rPr lang="en-US" sz="1600" dirty="0" err="1">
                <a:solidFill>
                  <a:schemeClr val="bg2"/>
                </a:solidFill>
                <a:latin typeface="Menlo" panose="020B0609030804020204" pitchFamily="49" charset="0"/>
              </a:rPr>
              <a:t>heateq</a:t>
            </a:r>
            <a:r>
              <a:rPr lang="en-US" sz="1600" dirty="0">
                <a:solidFill>
                  <a:schemeClr val="bg2"/>
                </a:solidFill>
                <a:latin typeface="Menlo" panose="020B0609030804020204" pitchFamily="49" charset="0"/>
              </a:rPr>
              <a:t>::</a:t>
            </a:r>
            <a:r>
              <a:rPr lang="en-US" sz="1600" dirty="0" err="1">
                <a:solidFill>
                  <a:schemeClr val="bg2"/>
                </a:solidFill>
                <a:latin typeface="Menlo" panose="020B0609030804020204" pitchFamily="49" charset="0"/>
              </a:rPr>
              <a:t>cheateq</a:t>
            </a:r>
            <a:r>
              <a:rPr lang="en-US" sz="1600" dirty="0">
                <a:solidFill>
                  <a:schemeClr val="bg2"/>
                </a:solidFill>
                <a:latin typeface="Menlo" panose="020B0609030804020204" pitchFamily="49" charset="0"/>
              </a:rPr>
              <a:t>)</a:t>
            </a:r>
          </a:p>
          <a:p>
            <a:r>
              <a:rPr lang="en-US" sz="1600" dirty="0">
                <a:solidFill>
                  <a:srgbClr val="EDEC15"/>
                </a:solidFill>
                <a:latin typeface="Menlo" panose="020B0609030804020204" pitchFamily="49" charset="0"/>
                <a:ea typeface="Menlo" panose="020B0609030804020204" pitchFamily="49" charset="0"/>
                <a:cs typeface="Menlo" panose="020B0609030804020204" pitchFamily="49" charset="0"/>
              </a:rPr>
              <a:t>endif</a:t>
            </a:r>
            <a:r>
              <a:rPr lang="en-US" sz="1600" dirty="0">
                <a:solidFill>
                  <a:schemeClr val="bg2"/>
                </a:solidFill>
                <a:latin typeface="Menlo" panose="020B0609030804020204" pitchFamily="49" charset="0"/>
              </a:rPr>
              <a:t>()</a:t>
            </a:r>
          </a:p>
        </p:txBody>
      </p:sp>
      <p:sp>
        <p:nvSpPr>
          <p:cNvPr id="14" name="Rectangle 13">
            <a:extLst>
              <a:ext uri="{FF2B5EF4-FFF2-40B4-BE49-F238E27FC236}">
                <a16:creationId xmlns:a16="http://schemas.microsoft.com/office/drawing/2014/main" id="{75BEC19E-C10B-4C3D-AACC-69F87A925265}"/>
              </a:ext>
            </a:extLst>
          </p:cNvPr>
          <p:cNvSpPr/>
          <p:nvPr/>
        </p:nvSpPr>
        <p:spPr>
          <a:xfrm>
            <a:off x="7133483" y="3645207"/>
            <a:ext cx="4007369" cy="830997"/>
          </a:xfrm>
          <a:prstGeom prst="rect">
            <a:avLst/>
          </a:prstGeom>
          <a:solidFill>
            <a:schemeClr val="tx1">
              <a:lumMod val="75000"/>
              <a:lumOff val="25000"/>
            </a:schemeClr>
          </a:solidFill>
        </p:spPr>
        <p:txBody>
          <a:bodyPr wrap="square">
            <a:spAutoFit/>
          </a:bodyPr>
          <a:lstStyle/>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app.hpp.in</a:t>
            </a:r>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sz="1600" dirty="0">
              <a:solidFill>
                <a:schemeClr val="bg2"/>
              </a:solidFill>
              <a:latin typeface="Menlo" panose="020B0609030804020204" pitchFamily="49" charset="0"/>
            </a:endParaRPr>
          </a:p>
          <a:p>
            <a:r>
              <a:rPr lang="en-US" sz="1600"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sz="1600"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cmakedefine</a:t>
            </a:r>
            <a:r>
              <a:rPr lang="en-US" sz="1600" dirty="0">
                <a:solidFill>
                  <a:schemeClr val="bg2"/>
                </a:solidFill>
                <a:latin typeface="Menlo" panose="020B0609030804020204" pitchFamily="49" charset="0"/>
              </a:rPr>
              <a:t> ENABLE_HEATEQ</a:t>
            </a:r>
          </a:p>
        </p:txBody>
      </p:sp>
      <p:sp>
        <p:nvSpPr>
          <p:cNvPr id="15" name="Title 1">
            <a:extLst>
              <a:ext uri="{FF2B5EF4-FFF2-40B4-BE49-F238E27FC236}">
                <a16:creationId xmlns:a16="http://schemas.microsoft.com/office/drawing/2014/main" id="{A4E70B94-278F-BCA3-8A9C-CFBA8F5F3AD9}"/>
              </a:ext>
            </a:extLst>
          </p:cNvPr>
          <p:cNvSpPr txBox="1">
            <a:spLocks/>
          </p:cNvSpPr>
          <p:nvPr/>
        </p:nvSpPr>
        <p:spPr bwMode="auto">
          <a:xfrm>
            <a:off x="781190" y="1325880"/>
            <a:ext cx="128320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basic</a:t>
            </a:r>
          </a:p>
        </p:txBody>
      </p:sp>
      <p:sp>
        <p:nvSpPr>
          <p:cNvPr id="16" name="Title 1">
            <a:extLst>
              <a:ext uri="{FF2B5EF4-FFF2-40B4-BE49-F238E27FC236}">
                <a16:creationId xmlns:a16="http://schemas.microsoft.com/office/drawing/2014/main" id="{20C88025-096F-23A8-F2B5-FB19AD0D105C}"/>
              </a:ext>
            </a:extLst>
          </p:cNvPr>
          <p:cNvSpPr txBox="1">
            <a:spLocks/>
          </p:cNvSpPr>
          <p:nvPr/>
        </p:nvSpPr>
        <p:spPr bwMode="auto">
          <a:xfrm>
            <a:off x="781189" y="3178524"/>
            <a:ext cx="1570125" cy="52322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sz="2000" b="0" dirty="0"/>
              <a:t>advanced</a:t>
            </a:r>
          </a:p>
        </p:txBody>
      </p:sp>
    </p:spTree>
    <p:extLst>
      <p:ext uri="{BB962C8B-B14F-4D97-AF65-F5344CB8AC3E}">
        <p14:creationId xmlns:p14="http://schemas.microsoft.com/office/powerpoint/2010/main" val="2230506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F9C46-5170-6029-3AF3-2C967B2B7CE9}"/>
              </a:ext>
            </a:extLst>
          </p:cNvPr>
          <p:cNvSpPr>
            <a:spLocks noGrp="1"/>
          </p:cNvSpPr>
          <p:nvPr>
            <p:ph type="title"/>
          </p:nvPr>
        </p:nvSpPr>
        <p:spPr/>
        <p:txBody>
          <a:bodyPr/>
          <a:lstStyle/>
          <a:p>
            <a:r>
              <a:rPr lang="en-US" dirty="0"/>
              <a:t>C++ Library Structure</a:t>
            </a:r>
          </a:p>
        </p:txBody>
      </p:sp>
      <p:sp>
        <p:nvSpPr>
          <p:cNvPr id="3" name="Content Placeholder 2">
            <a:extLst>
              <a:ext uri="{FF2B5EF4-FFF2-40B4-BE49-F238E27FC236}">
                <a16:creationId xmlns:a16="http://schemas.microsoft.com/office/drawing/2014/main" id="{E5FED04A-082D-236F-944F-B6F053B72400}"/>
              </a:ext>
            </a:extLst>
          </p:cNvPr>
          <p:cNvSpPr>
            <a:spLocks noGrp="1"/>
          </p:cNvSpPr>
          <p:nvPr>
            <p:ph idx="1"/>
          </p:nvPr>
        </p:nvSpPr>
        <p:spPr>
          <a:xfrm>
            <a:off x="365760" y="1207431"/>
            <a:ext cx="4053839" cy="4047778"/>
          </a:xfrm>
        </p:spPr>
        <p:txBody>
          <a:bodyPr/>
          <a:lstStyle/>
          <a:p>
            <a:r>
              <a:rPr lang="en-US" dirty="0"/>
              <a:t>include/</a:t>
            </a:r>
            <a:r>
              <a:rPr lang="en-US" dirty="0" err="1"/>
              <a:t>heateq</a:t>
            </a:r>
            <a:r>
              <a:rPr lang="en-US" dirty="0"/>
              <a:t>/</a:t>
            </a:r>
            <a:r>
              <a:rPr lang="en-US" dirty="0" err="1"/>
              <a:t>heat.hpp</a:t>
            </a:r>
            <a:endParaRPr lang="en-US" dirty="0"/>
          </a:p>
          <a:p>
            <a:endParaRPr lang="en-US" dirty="0"/>
          </a:p>
          <a:p>
            <a:r>
              <a:rPr lang="en-US" dirty="0" err="1"/>
              <a:t>src</a:t>
            </a:r>
            <a:r>
              <a:rPr lang="en-US" dirty="0"/>
              <a:t>/</a:t>
            </a:r>
            <a:r>
              <a:rPr lang="en-US" dirty="0" err="1"/>
              <a:t>cheat.cpp</a:t>
            </a:r>
            <a:endParaRPr lang="en-US" dirty="0"/>
          </a:p>
          <a:p>
            <a:endParaRPr lang="en-US" dirty="0"/>
          </a:p>
        </p:txBody>
      </p:sp>
      <p:sp>
        <p:nvSpPr>
          <p:cNvPr id="7" name="TextBox 6">
            <a:extLst>
              <a:ext uri="{FF2B5EF4-FFF2-40B4-BE49-F238E27FC236}">
                <a16:creationId xmlns:a16="http://schemas.microsoft.com/office/drawing/2014/main" id="{1A51A71E-F6AE-DE6E-E218-A8CB1F73281D}"/>
              </a:ext>
            </a:extLst>
          </p:cNvPr>
          <p:cNvSpPr txBox="1"/>
          <p:nvPr/>
        </p:nvSpPr>
        <p:spPr>
          <a:xfrm>
            <a:off x="1239876" y="2591486"/>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0" name="TextBox 9">
            <a:extLst>
              <a:ext uri="{FF2B5EF4-FFF2-40B4-BE49-F238E27FC236}">
                <a16:creationId xmlns:a16="http://schemas.microsoft.com/office/drawing/2014/main" id="{E88DADF1-E77F-E466-368C-1CA359A8B326}"/>
              </a:ext>
            </a:extLst>
          </p:cNvPr>
          <p:cNvSpPr txBox="1"/>
          <p:nvPr/>
        </p:nvSpPr>
        <p:spPr>
          <a:xfrm>
            <a:off x="7228115" y="2898429"/>
            <a:ext cx="3960320" cy="1754326"/>
          </a:xfrm>
          <a:prstGeom prst="rect">
            <a:avLst/>
          </a:prstGeom>
          <a:noFill/>
        </p:spPr>
        <p:txBody>
          <a:bodyPr wrap="square">
            <a:spAutoFit/>
          </a:bodyPr>
          <a:lstStyle/>
          <a:p>
            <a:r>
              <a:rPr lang="en-US" dirty="0">
                <a:effectLst/>
                <a:latin typeface="Monaco" pitchFamily="2" charset="77"/>
              </a:rPr>
              <a:t>            |</a:t>
            </a:r>
          </a:p>
          <a:p>
            <a:r>
              <a:rPr lang="en-US" dirty="0">
                <a:latin typeface="Monaco" pitchFamily="2" charset="77"/>
              </a:rPr>
              <a:t>            |</a:t>
            </a:r>
          </a:p>
          <a:p>
            <a:r>
              <a:rPr lang="en-US" dirty="0">
                <a:effectLst/>
                <a:latin typeface="Monaco" pitchFamily="2" charset="77"/>
              </a:rPr>
              <a:t>            |</a:t>
            </a:r>
          </a:p>
          <a:p>
            <a:r>
              <a:rPr lang="en-US" dirty="0">
                <a:latin typeface="Monaco" pitchFamily="2" charset="77"/>
              </a:rPr>
              <a:t>            v</a:t>
            </a:r>
          </a:p>
          <a:p>
            <a:endParaRPr lang="en-US" dirty="0">
              <a:effectLst/>
              <a:latin typeface="Monaco" pitchFamily="2" charset="77"/>
            </a:endParaRPr>
          </a:p>
          <a:p>
            <a:r>
              <a:rPr lang="en-US" dirty="0">
                <a:effectLst/>
                <a:latin typeface="Monaco" pitchFamily="2" charset="77"/>
              </a:rPr>
              <a:t>#include &lt;</a:t>
            </a:r>
            <a:r>
              <a:rPr lang="en-US" dirty="0" err="1">
                <a:effectLst/>
                <a:latin typeface="Monaco" pitchFamily="2" charset="77"/>
              </a:rPr>
              <a:t>heateq</a:t>
            </a:r>
            <a:r>
              <a:rPr lang="en-US" dirty="0">
                <a:effectLst/>
                <a:latin typeface="Monaco" pitchFamily="2" charset="77"/>
              </a:rPr>
              <a:t>/</a:t>
            </a:r>
            <a:r>
              <a:rPr lang="en-US" dirty="0" err="1">
                <a:effectLst/>
                <a:latin typeface="Monaco" pitchFamily="2" charset="77"/>
              </a:rPr>
              <a:t>heat.hpp</a:t>
            </a:r>
            <a:r>
              <a:rPr lang="en-US" dirty="0">
                <a:effectLst/>
                <a:latin typeface="Monaco" pitchFamily="2" charset="77"/>
              </a:rPr>
              <a:t>&gt;</a:t>
            </a:r>
          </a:p>
        </p:txBody>
      </p:sp>
      <p:sp>
        <p:nvSpPr>
          <p:cNvPr id="8" name="TextBox 7">
            <a:extLst>
              <a:ext uri="{FF2B5EF4-FFF2-40B4-BE49-F238E27FC236}">
                <a16:creationId xmlns:a16="http://schemas.microsoft.com/office/drawing/2014/main" id="{CE5E535A-BB14-CFA1-49C8-B5B907DD05DD}"/>
              </a:ext>
            </a:extLst>
          </p:cNvPr>
          <p:cNvSpPr txBox="1"/>
          <p:nvPr/>
        </p:nvSpPr>
        <p:spPr>
          <a:xfrm>
            <a:off x="5416551" y="1423704"/>
            <a:ext cx="6579506" cy="923330"/>
          </a:xfrm>
          <a:prstGeom prst="rect">
            <a:avLst/>
          </a:prstGeom>
          <a:noFill/>
        </p:spPr>
        <p:txBody>
          <a:bodyPr wrap="square">
            <a:spAutoFit/>
          </a:bodyPr>
          <a:lstStyle/>
          <a:p>
            <a:r>
              <a:rPr lang="en-US" dirty="0">
                <a:latin typeface="Monaco" pitchFamily="2" charset="77"/>
              </a:rPr>
              <a:t>----(copy)------&gt;    include/</a:t>
            </a:r>
            <a:r>
              <a:rPr lang="en-US" dirty="0" err="1">
                <a:latin typeface="Monaco" pitchFamily="2" charset="77"/>
              </a:rPr>
              <a:t>heateq</a:t>
            </a:r>
            <a:r>
              <a:rPr lang="en-US" dirty="0">
                <a:latin typeface="Monaco" pitchFamily="2" charset="77"/>
              </a:rPr>
              <a:t>/</a:t>
            </a:r>
            <a:r>
              <a:rPr lang="en-US" dirty="0" err="1">
                <a:latin typeface="Monaco" pitchFamily="2" charset="77"/>
              </a:rPr>
              <a:t>heat.hpp</a:t>
            </a:r>
            <a:endParaRPr lang="en-US" dirty="0">
              <a:latin typeface="Monaco" pitchFamily="2" charset="77"/>
            </a:endParaRPr>
          </a:p>
          <a:p>
            <a:endParaRPr lang="en-US" dirty="0">
              <a:latin typeface="Monaco" pitchFamily="2" charset="77"/>
            </a:endParaRPr>
          </a:p>
          <a:p>
            <a:endParaRPr lang="en-US" dirty="0">
              <a:latin typeface="Monaco" pitchFamily="2" charset="77"/>
            </a:endParaRPr>
          </a:p>
        </p:txBody>
      </p:sp>
      <p:sp>
        <p:nvSpPr>
          <p:cNvPr id="17" name="TextBox 16">
            <a:extLst>
              <a:ext uri="{FF2B5EF4-FFF2-40B4-BE49-F238E27FC236}">
                <a16:creationId xmlns:a16="http://schemas.microsoft.com/office/drawing/2014/main" id="{CFE38148-FA5B-BA9A-31F0-3A22FE63FCD9}"/>
              </a:ext>
            </a:extLst>
          </p:cNvPr>
          <p:cNvSpPr txBox="1"/>
          <p:nvPr/>
        </p:nvSpPr>
        <p:spPr>
          <a:xfrm>
            <a:off x="1239876" y="1557108"/>
            <a:ext cx="2665389" cy="646331"/>
          </a:xfrm>
          <a:prstGeom prst="rect">
            <a:avLst/>
          </a:prstGeom>
          <a:noFill/>
        </p:spPr>
        <p:txBody>
          <a:bodyPr wrap="square">
            <a:spAutoFit/>
          </a:bodyPr>
          <a:lstStyle/>
          <a:p>
            <a:r>
              <a:rPr lang="en-US" dirty="0">
                <a:effectLst/>
                <a:latin typeface="Monaco" pitchFamily="2" charset="77"/>
              </a:rPr>
              <a:t>struct Params {}</a:t>
            </a:r>
          </a:p>
          <a:p>
            <a:r>
              <a:rPr lang="en-US" dirty="0">
                <a:latin typeface="Monaco" pitchFamily="2" charset="77"/>
              </a:rPr>
              <a:t>struct Energy {}</a:t>
            </a:r>
          </a:p>
        </p:txBody>
      </p:sp>
      <p:sp>
        <p:nvSpPr>
          <p:cNvPr id="19" name="TextBox 18">
            <a:extLst>
              <a:ext uri="{FF2B5EF4-FFF2-40B4-BE49-F238E27FC236}">
                <a16:creationId xmlns:a16="http://schemas.microsoft.com/office/drawing/2014/main" id="{64351D55-A953-5E01-C3E7-877F2A3B272E}"/>
              </a:ext>
            </a:extLst>
          </p:cNvPr>
          <p:cNvSpPr txBox="1"/>
          <p:nvPr/>
        </p:nvSpPr>
        <p:spPr>
          <a:xfrm>
            <a:off x="5416551" y="2340660"/>
            <a:ext cx="6776581" cy="369332"/>
          </a:xfrm>
          <a:prstGeom prst="rect">
            <a:avLst/>
          </a:prstGeom>
          <a:noFill/>
        </p:spPr>
        <p:txBody>
          <a:bodyPr wrap="square">
            <a:spAutoFit/>
          </a:bodyPr>
          <a:lstStyle/>
          <a:p>
            <a:r>
              <a:rPr lang="en-US" dirty="0">
                <a:latin typeface="Monaco" pitchFamily="2" charset="77"/>
              </a:rPr>
              <a:t>--(g++ -shared)--&gt;   lib/</a:t>
            </a:r>
            <a:r>
              <a:rPr lang="en-US" dirty="0" err="1">
                <a:latin typeface="Monaco" pitchFamily="2" charset="77"/>
              </a:rPr>
              <a:t>libcheateq.so</a:t>
            </a:r>
            <a:endParaRPr lang="en-US" dirty="0"/>
          </a:p>
        </p:txBody>
      </p:sp>
      <p:sp>
        <p:nvSpPr>
          <p:cNvPr id="4" name="TextBox 3">
            <a:extLst>
              <a:ext uri="{FF2B5EF4-FFF2-40B4-BE49-F238E27FC236}">
                <a16:creationId xmlns:a16="http://schemas.microsoft.com/office/drawing/2014/main" id="{686C4AC4-EB34-BA12-3D0D-ABF09B55F283}"/>
              </a:ext>
            </a:extLst>
          </p:cNvPr>
          <p:cNvSpPr txBox="1"/>
          <p:nvPr/>
        </p:nvSpPr>
        <p:spPr>
          <a:xfrm>
            <a:off x="499817" y="4841193"/>
            <a:ext cx="10291081" cy="1200329"/>
          </a:xfrm>
          <a:prstGeom prst="rect">
            <a:avLst/>
          </a:prstGeom>
          <a:noFill/>
        </p:spPr>
        <p:txBody>
          <a:bodyPr wrap="square">
            <a:spAutoFit/>
          </a:bodyPr>
          <a:lstStyle/>
          <a:p>
            <a:r>
              <a:rPr lang="en-US" dirty="0">
                <a:effectLst/>
                <a:latin typeface="Monaco" pitchFamily="2" charset="77"/>
              </a:rPr>
              <a:t>g++ –</a:t>
            </a:r>
            <a:r>
              <a:rPr lang="en-US" dirty="0" err="1">
                <a:effectLst/>
                <a:latin typeface="Monaco" pitchFamily="2" charset="77"/>
              </a:rPr>
              <a:t>I$inst</a:t>
            </a:r>
            <a:r>
              <a:rPr lang="en-US" dirty="0">
                <a:effectLst/>
                <a:latin typeface="Monaco" pitchFamily="2" charset="77"/>
              </a:rPr>
              <a:t>/include                  \</a:t>
            </a:r>
            <a:endParaRPr lang="en-US" dirty="0">
              <a:latin typeface="Monaco" pitchFamily="2" charset="77"/>
            </a:endParaRPr>
          </a:p>
          <a:p>
            <a:r>
              <a:rPr lang="en-US" dirty="0">
                <a:effectLst/>
                <a:latin typeface="Monaco" pitchFamily="2" charset="77"/>
              </a:rPr>
              <a:t>    –</a:t>
            </a:r>
            <a:r>
              <a:rPr lang="en-US" dirty="0" err="1">
                <a:effectLst/>
                <a:latin typeface="Monaco" pitchFamily="2" charset="77"/>
              </a:rPr>
              <a:t>L$inst</a:t>
            </a:r>
            <a:r>
              <a:rPr lang="en-US" dirty="0">
                <a:effectLst/>
                <a:latin typeface="Monaco" pitchFamily="2" charset="77"/>
              </a:rPr>
              <a:t>/lib                      \</a:t>
            </a:r>
          </a:p>
          <a:p>
            <a:r>
              <a:rPr lang="en-US" dirty="0">
                <a:latin typeface="Monaco" pitchFamily="2" charset="77"/>
              </a:rPr>
              <a:t>    </a:t>
            </a:r>
            <a:r>
              <a:rPr lang="en-US" dirty="0">
                <a:effectLst/>
                <a:latin typeface="Monaco" pitchFamily="2" charset="77"/>
              </a:rPr>
              <a:t>-</a:t>
            </a:r>
            <a:r>
              <a:rPr lang="en-US" dirty="0" err="1">
                <a:effectLst/>
                <a:latin typeface="Monaco" pitchFamily="2" charset="77"/>
              </a:rPr>
              <a:t>Wl</a:t>
            </a:r>
            <a:r>
              <a:rPr lang="en-US" dirty="0">
                <a:effectLst/>
                <a:latin typeface="Monaco" pitchFamily="2" charset="77"/>
              </a:rPr>
              <a:t>,-</a:t>
            </a:r>
            <a:r>
              <a:rPr lang="en-US" dirty="0" err="1">
                <a:effectLst/>
                <a:latin typeface="Monaco" pitchFamily="2" charset="77"/>
              </a:rPr>
              <a:t>rpath</a:t>
            </a:r>
            <a:r>
              <a:rPr lang="en-US" dirty="0">
                <a:effectLst/>
                <a:latin typeface="Monaco" pitchFamily="2" charset="77"/>
              </a:rPr>
              <a:t>,$</a:t>
            </a:r>
            <a:r>
              <a:rPr lang="en-US" dirty="0" err="1">
                <a:effectLst/>
                <a:latin typeface="Monaco" pitchFamily="2" charset="77"/>
              </a:rPr>
              <a:t>inst</a:t>
            </a:r>
            <a:r>
              <a:rPr lang="en-US" dirty="0">
                <a:effectLst/>
                <a:latin typeface="Monaco" pitchFamily="2" charset="77"/>
              </a:rPr>
              <a:t>/lib –</a:t>
            </a:r>
            <a:r>
              <a:rPr lang="en-US" dirty="0" err="1">
                <a:effectLst/>
                <a:latin typeface="Monaco" pitchFamily="2" charset="77"/>
              </a:rPr>
              <a:t>lcheateq</a:t>
            </a:r>
            <a:r>
              <a:rPr lang="en-US" dirty="0">
                <a:effectLst/>
                <a:latin typeface="Monaco" pitchFamily="2" charset="77"/>
              </a:rPr>
              <a:t>   \</a:t>
            </a:r>
            <a:endParaRPr lang="en-US" dirty="0">
              <a:latin typeface="Monaco" pitchFamily="2" charset="77"/>
            </a:endParaRPr>
          </a:p>
          <a:p>
            <a:r>
              <a:rPr lang="en-US" dirty="0">
                <a:effectLst/>
                <a:latin typeface="Monaco" pitchFamily="2" charset="77"/>
              </a:rPr>
              <a:t>    -o app </a:t>
            </a:r>
            <a:r>
              <a:rPr lang="en-US" dirty="0" err="1">
                <a:effectLst/>
                <a:latin typeface="Monaco" pitchFamily="2" charset="77"/>
              </a:rPr>
              <a:t>app.cpp</a:t>
            </a:r>
            <a:endParaRPr lang="en-US" dirty="0">
              <a:effectLst/>
              <a:latin typeface="Monaco" pitchFamily="2" charset="77"/>
            </a:endParaRPr>
          </a:p>
        </p:txBody>
      </p:sp>
      <p:sp>
        <p:nvSpPr>
          <p:cNvPr id="5" name="Title 1">
            <a:extLst>
              <a:ext uri="{FF2B5EF4-FFF2-40B4-BE49-F238E27FC236}">
                <a16:creationId xmlns:a16="http://schemas.microsoft.com/office/drawing/2014/main" id="{EA3C2D25-F46C-A75F-6F37-DA383371F16B}"/>
              </a:ext>
            </a:extLst>
          </p:cNvPr>
          <p:cNvSpPr txBox="1">
            <a:spLocks/>
          </p:cNvSpPr>
          <p:nvPr/>
        </p:nvSpPr>
        <p:spPr bwMode="auto">
          <a:xfrm>
            <a:off x="1239876" y="4028060"/>
            <a:ext cx="5597342" cy="3227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b="0" dirty="0"/>
              <a:t>Requires referencing correctly</a:t>
            </a:r>
          </a:p>
        </p:txBody>
      </p:sp>
    </p:spTree>
    <p:extLst>
      <p:ext uri="{BB962C8B-B14F-4D97-AF65-F5344CB8AC3E}">
        <p14:creationId xmlns:p14="http://schemas.microsoft.com/office/powerpoint/2010/main" val="370238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D0FD7-B4BF-8F4E-B6A1-42988477DCEF}"/>
              </a:ext>
            </a:extLst>
          </p:cNvPr>
          <p:cNvSpPr>
            <a:spLocks noGrp="1"/>
          </p:cNvSpPr>
          <p:nvPr>
            <p:ph type="title"/>
          </p:nvPr>
        </p:nvSpPr>
        <p:spPr/>
        <p:txBody>
          <a:bodyPr/>
          <a:lstStyle/>
          <a:p>
            <a:r>
              <a:rPr lang="en-US" dirty="0"/>
              <a:t>Installing a C++ library with </a:t>
            </a:r>
            <a:r>
              <a:rPr lang="en-US" dirty="0" err="1"/>
              <a:t>CMake</a:t>
            </a:r>
            <a:endParaRPr lang="en-US" dirty="0"/>
          </a:p>
        </p:txBody>
      </p:sp>
      <p:sp>
        <p:nvSpPr>
          <p:cNvPr id="3" name="Content Placeholder 2">
            <a:extLst>
              <a:ext uri="{FF2B5EF4-FFF2-40B4-BE49-F238E27FC236}">
                <a16:creationId xmlns:a16="http://schemas.microsoft.com/office/drawing/2014/main" id="{7B84153A-AC45-D548-B42B-CD843A26849D}"/>
              </a:ext>
            </a:extLst>
          </p:cNvPr>
          <p:cNvSpPr>
            <a:spLocks noGrp="1"/>
          </p:cNvSpPr>
          <p:nvPr>
            <p:ph idx="1"/>
          </p:nvPr>
        </p:nvSpPr>
        <p:spPr>
          <a:xfrm>
            <a:off x="365760" y="4617184"/>
            <a:ext cx="11284977" cy="1848118"/>
          </a:xfrm>
        </p:spPr>
        <p:txBody>
          <a:bodyPr/>
          <a:lstStyle/>
          <a:p>
            <a:r>
              <a:rPr lang="en-US" dirty="0"/>
              <a:t>References:</a:t>
            </a:r>
          </a:p>
          <a:p>
            <a:pPr lvl="1"/>
            <a:r>
              <a:rPr lang="en-US" sz="1800" dirty="0">
                <a:hlinkClick r:id="rId2"/>
              </a:rPr>
              <a:t>github.com/frobnitzem/lib0</a:t>
            </a:r>
            <a:endParaRPr lang="en-US" sz="1800" dirty="0"/>
          </a:p>
          <a:p>
            <a:pPr lvl="1"/>
            <a:r>
              <a:rPr lang="en-US" sz="1800" dirty="0">
                <a:hlinkClick r:id="rId3"/>
              </a:rPr>
              <a:t>https://code.ornl.gov/99R/mpi-test</a:t>
            </a:r>
            <a:endParaRPr lang="en-US" sz="1800" dirty="0"/>
          </a:p>
          <a:p>
            <a:pPr lvl="1"/>
            <a:r>
              <a:rPr lang="en-US" sz="1800" dirty="0">
                <a:hlinkClick r:id="rId4"/>
              </a:rPr>
              <a:t>https://cmake.org/cmake/help/git-stage/manual/cmake-packages.7.html#creating-packages</a:t>
            </a:r>
            <a:endParaRPr lang="en-US" sz="1800" dirty="0"/>
          </a:p>
          <a:p>
            <a:pPr lvl="1"/>
            <a:r>
              <a:rPr lang="en-US" sz="1800" dirty="0"/>
              <a:t>Can also create a </a:t>
            </a:r>
            <a:r>
              <a:rPr lang="en-US" sz="1800" dirty="0" err="1"/>
              <a:t>cheateq.pc.in</a:t>
            </a:r>
            <a:r>
              <a:rPr lang="en-US" sz="1800" dirty="0"/>
              <a:t> for pkg-config (see </a:t>
            </a:r>
            <a:r>
              <a:rPr lang="en-US" sz="1800" i="1" dirty="0"/>
              <a:t>pkg</a:t>
            </a:r>
            <a:r>
              <a:rPr lang="en-US" sz="1800" dirty="0"/>
              <a:t> branch)</a:t>
            </a:r>
          </a:p>
        </p:txBody>
      </p:sp>
      <p:sp>
        <p:nvSpPr>
          <p:cNvPr id="5" name="Rectangle 4">
            <a:extLst>
              <a:ext uri="{FF2B5EF4-FFF2-40B4-BE49-F238E27FC236}">
                <a16:creationId xmlns:a16="http://schemas.microsoft.com/office/drawing/2014/main" id="{50F0C2DB-6D99-1F4F-91A8-6485EC0CE842}"/>
              </a:ext>
            </a:extLst>
          </p:cNvPr>
          <p:cNvSpPr/>
          <p:nvPr/>
        </p:nvSpPr>
        <p:spPr>
          <a:xfrm>
            <a:off x="6094412" y="1072862"/>
            <a:ext cx="5913695"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cheateq.cmake.in</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@PACKAGE_INIT@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${CMAKE_CURRENT_LIST_DIR}</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cheateqTargets.cmake</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CMakeFindDependencyMacro</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find_dependency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(MPI 2.0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REQUIRED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check_required_components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
        <p:nvSpPr>
          <p:cNvPr id="6" name="Rectangle 5">
            <a:extLst>
              <a:ext uri="{FF2B5EF4-FFF2-40B4-BE49-F238E27FC236}">
                <a16:creationId xmlns:a16="http://schemas.microsoft.com/office/drawing/2014/main" id="{A5BE9C93-1EEE-4947-893B-08207D33F104}"/>
              </a:ext>
            </a:extLst>
          </p:cNvPr>
          <p:cNvSpPr/>
          <p:nvPr/>
        </p:nvSpPr>
        <p:spPr>
          <a:xfrm>
            <a:off x="180717" y="1072862"/>
            <a:ext cx="5762883"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add_library</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a:t>
            </a:r>
            <a:r>
              <a:rPr lang="en-US" dirty="0">
                <a:solidFill>
                  <a:srgbClr val="F2F2F2"/>
                </a:solidFill>
                <a:effectLst/>
                <a:latin typeface="Monaco" pitchFamily="2" charset="77"/>
              </a:rPr>
              <a:t> </a:t>
            </a:r>
            <a:r>
              <a:rPr lang="en-US" dirty="0" err="1">
                <a:solidFill>
                  <a:srgbClr val="F2F2F2"/>
                </a:solidFill>
                <a:effectLst/>
                <a:latin typeface="Monaco" pitchFamily="2" charset="77"/>
              </a:rPr>
              <a:t>src</a:t>
            </a:r>
            <a:r>
              <a:rPr lang="en-US" dirty="0">
                <a:solidFill>
                  <a:srgbClr val="F2F2F2"/>
                </a:solidFill>
                <a:effectLst/>
                <a:latin typeface="Monaco" pitchFamily="2" charset="77"/>
              </a:rPr>
              <a:t>/</a:t>
            </a:r>
            <a:r>
              <a:rPr lang="en-US" dirty="0" err="1">
                <a:solidFill>
                  <a:srgbClr val="F2F2F2"/>
                </a:solidFill>
                <a:effectLst/>
                <a:latin typeface="Monaco" pitchFamily="2" charset="77"/>
              </a:rPr>
              <a:t>cheateq.cpp</a:t>
            </a:r>
            <a:r>
              <a:rPr lang="en-US" dirty="0">
                <a:solidFill>
                  <a:srgbClr val="F2F2F2"/>
                </a:solidFill>
                <a:effectLst/>
                <a:latin typeface="Monaco" pitchFamily="2" charset="77"/>
              </a:rPr>
              <a: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EXPORT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install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(EXPORT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FILE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cheateqTargets.cmake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NAMESPACE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b="1" dirty="0">
                <a:solidFill>
                  <a:schemeClr val="bg1"/>
                </a:solidFill>
                <a:latin typeface="Menlo" panose="020B0609030804020204" pitchFamily="49" charset="0"/>
                <a:ea typeface="Menlo" panose="020B0609030804020204" pitchFamily="49" charset="0"/>
                <a:cs typeface="Menlo" panose="020B0609030804020204" pitchFamily="49" charset="0"/>
              </a:rPr>
              <a:t>DESTINATION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cheateq</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15 more lines of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cruft</a:t>
            </a:r>
          </a:p>
        </p:txBody>
      </p:sp>
    </p:spTree>
    <p:extLst>
      <p:ext uri="{BB962C8B-B14F-4D97-AF65-F5344CB8AC3E}">
        <p14:creationId xmlns:p14="http://schemas.microsoft.com/office/powerpoint/2010/main" val="4252979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C++/Fortran with </a:t>
            </a:r>
            <a:r>
              <a:rPr lang="en-US" dirty="0" err="1"/>
              <a:t>cmake</a:t>
            </a:r>
            <a:endParaRPr lang="en-US" dirty="0"/>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After editing </a:t>
            </a:r>
            <a:r>
              <a:rPr lang="en-US" dirty="0" err="1"/>
              <a:t>CMakeLists.txt</a:t>
            </a:r>
            <a:r>
              <a:rPr lang="en-US" dirty="0"/>
              <a:t>:</a:t>
            </a:r>
          </a:p>
          <a:p>
            <a:r>
              <a:rPr lang="en-US" dirty="0"/>
              <a:t>Check and run tests with </a:t>
            </a:r>
            <a:r>
              <a:rPr lang="en-US" u="sng" dirty="0" err="1"/>
              <a:t>cmake</a:t>
            </a:r>
            <a:r>
              <a:rPr lang="en-US" u="sng" dirty="0"/>
              <a:t>; make &amp;&amp; </a:t>
            </a:r>
            <a:r>
              <a:rPr lang="en-US" u="sng" dirty="0" err="1"/>
              <a:t>ctest</a:t>
            </a:r>
            <a:endParaRPr lang="en-US" dirty="0"/>
          </a:p>
          <a:p>
            <a:r>
              <a:rPr lang="en-US" dirty="0"/>
              <a:t>Update </a:t>
            </a:r>
            <a:r>
              <a:rPr lang="en-US" dirty="0" err="1"/>
              <a:t>ChangeLog</a:t>
            </a:r>
            <a:r>
              <a:rPr lang="en-US" dirty="0"/>
              <a:t>, documentation</a:t>
            </a:r>
          </a:p>
          <a:p>
            <a:r>
              <a:rPr lang="en-US" dirty="0"/>
              <a:t>git tag -m "Bug fixes to v1.1.1" v1.1.2</a:t>
            </a:r>
          </a:p>
          <a:p>
            <a:r>
              <a:rPr lang="en-US" dirty="0"/>
              <a:t>git push</a:t>
            </a:r>
          </a:p>
          <a:p>
            <a:r>
              <a:rPr lang="en-US" dirty="0"/>
              <a:t>Change public facing websites, modules, </a:t>
            </a:r>
            <a:r>
              <a:rPr lang="en-US" dirty="0" err="1"/>
              <a:t>spack</a:t>
            </a:r>
            <a:r>
              <a:rPr lang="en-US" dirty="0"/>
              <a:t> versions, links, etc. to point to new version</a:t>
            </a:r>
          </a:p>
          <a:p>
            <a:pPr lvl="1"/>
            <a:r>
              <a:rPr lang="en-US" dirty="0"/>
              <a:t>For </a:t>
            </a:r>
            <a:r>
              <a:rPr lang="en-US" dirty="0" err="1"/>
              <a:t>spack</a:t>
            </a:r>
            <a:r>
              <a:rPr lang="en-US" dirty="0"/>
              <a:t> &lt;package name&gt;/</a:t>
            </a:r>
            <a:r>
              <a:rPr lang="en-US" dirty="0" err="1"/>
              <a:t>package.py</a:t>
            </a:r>
            <a:r>
              <a:rPr lang="en-US" dirty="0"/>
              <a:t>, use "</a:t>
            </a:r>
            <a:r>
              <a:rPr lang="en-US" dirty="0" err="1"/>
              <a:t>spack</a:t>
            </a:r>
            <a:r>
              <a:rPr lang="en-US" dirty="0"/>
              <a:t> checksum &lt;package name&gt;"</a:t>
            </a:r>
          </a:p>
          <a:p>
            <a:r>
              <a:rPr lang="en-US" dirty="0"/>
              <a:t>** Users should find and use new versions **</a:t>
            </a:r>
          </a:p>
          <a:p>
            <a:pPr lvl="1"/>
            <a:r>
              <a:rPr lang="en-US" dirty="0"/>
              <a:t>This highlights the need for testing deployments using both simultaneous versions and update-in-place strategies.  Did you document that?</a:t>
            </a:r>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2AEEA6A2-A0C7-D34E-9662-F29E7D1E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381" y="1381566"/>
            <a:ext cx="3771900" cy="2184400"/>
          </a:xfrm>
          <a:prstGeom prst="rect">
            <a:avLst/>
          </a:prstGeom>
        </p:spPr>
      </p:pic>
    </p:spTree>
    <p:extLst>
      <p:ext uri="{BB962C8B-B14F-4D97-AF65-F5344CB8AC3E}">
        <p14:creationId xmlns:p14="http://schemas.microsoft.com/office/powerpoint/2010/main" val="2883396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Going further – additional notes and resources</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323146"/>
            <a:ext cx="11369809" cy="4709160"/>
          </a:xfrm>
        </p:spPr>
        <p:txBody>
          <a:bodyPr/>
          <a:lstStyle/>
          <a:p>
            <a:r>
              <a:rPr lang="en-US" dirty="0"/>
              <a:t>We've generated test scripts – add them to CI</a:t>
            </a:r>
          </a:p>
          <a:p>
            <a:pPr lvl="1"/>
            <a:r>
              <a:rPr lang="en-US" dirty="0"/>
              <a:t>This lets you easily try multiple different build environments (OS, compiler, etc.)</a:t>
            </a:r>
          </a:p>
          <a:p>
            <a:pPr lvl="1"/>
            <a:r>
              <a:rPr lang="en-US" dirty="0"/>
              <a:t>You will notice quickly when a new (upstream) dependency release breaks your code.</a:t>
            </a:r>
          </a:p>
          <a:p>
            <a:pPr lvl="1"/>
            <a:r>
              <a:rPr lang="en-US" dirty="0"/>
              <a:t>This will naturally lead you to put dependency compatibility versions in build files and docs.</a:t>
            </a:r>
          </a:p>
          <a:p>
            <a:r>
              <a:rPr lang="en-US" dirty="0"/>
              <a:t>Some good examples for Fortran package structure:</a:t>
            </a:r>
          </a:p>
          <a:p>
            <a:pPr lvl="1"/>
            <a:r>
              <a:rPr lang="en-US" dirty="0"/>
              <a:t>Well documented: </a:t>
            </a:r>
            <a:r>
              <a:rPr lang="en-US" dirty="0">
                <a:hlinkClick r:id="rId2"/>
              </a:rPr>
              <a:t>https://github.com/leonfoks/coretran</a:t>
            </a:r>
            <a:endParaRPr lang="en-US" dirty="0"/>
          </a:p>
          <a:p>
            <a:pPr lvl="1"/>
            <a:r>
              <a:rPr lang="en-US" dirty="0"/>
              <a:t>Namespace conventions: </a:t>
            </a:r>
            <a:r>
              <a:rPr lang="en-US" dirty="0">
                <a:hlinkClick r:id="rId3"/>
              </a:rPr>
              <a:t>https://selalib.github.io/</a:t>
            </a:r>
            <a:endParaRPr lang="en-US" dirty="0"/>
          </a:p>
          <a:p>
            <a:pPr lvl="1"/>
            <a:r>
              <a:rPr lang="en-US" dirty="0"/>
              <a:t>Fortran standard lib (using </a:t>
            </a:r>
            <a:r>
              <a:rPr lang="en-US" dirty="0" err="1"/>
              <a:t>fypp</a:t>
            </a:r>
            <a:r>
              <a:rPr lang="en-US" dirty="0"/>
              <a:t> meta-programming): </a:t>
            </a:r>
            <a:r>
              <a:rPr lang="en-US" dirty="0">
                <a:hlinkClick r:id="rId4"/>
              </a:rPr>
              <a:t>https://github.com/fortran-lang/stdlib</a:t>
            </a:r>
            <a:endParaRPr lang="en-US" dirty="0"/>
          </a:p>
          <a:p>
            <a:pPr lvl="1"/>
            <a:r>
              <a:rPr lang="en-US" dirty="0"/>
              <a:t>Fortran Package Index: </a:t>
            </a:r>
            <a:r>
              <a:rPr lang="en-US" dirty="0">
                <a:hlinkClick r:id="rId5"/>
              </a:rPr>
              <a:t>https://fortran-lang.org/</a:t>
            </a:r>
            <a:r>
              <a:rPr lang="en-US" dirty="0"/>
              <a:t>, </a:t>
            </a:r>
            <a:r>
              <a:rPr lang="en-US" dirty="0">
                <a:hlinkClick r:id="rId6"/>
              </a:rPr>
              <a:t>https://www.archaeologic.codes/software</a:t>
            </a:r>
            <a:endParaRPr lang="en-US" dirty="0"/>
          </a:p>
          <a:p>
            <a:pPr lvl="1"/>
            <a:r>
              <a:rPr lang="en-US" dirty="0"/>
              <a:t>Fortran Package Manager: </a:t>
            </a:r>
            <a:r>
              <a:rPr lang="en-US" dirty="0">
                <a:hlinkClick r:id="rId7"/>
              </a:rPr>
              <a:t>https://fpm.fortran-lang.org/</a:t>
            </a:r>
            <a:r>
              <a:rPr lang="en-US" dirty="0"/>
              <a:t> </a:t>
            </a:r>
          </a:p>
          <a:p>
            <a:pPr lvl="2"/>
            <a:r>
              <a:rPr lang="en-US" dirty="0"/>
              <a:t>Alternative / complementary approach to </a:t>
            </a:r>
            <a:r>
              <a:rPr lang="en-US" dirty="0" err="1"/>
              <a:t>cmake</a:t>
            </a:r>
            <a:r>
              <a:rPr lang="en-US" dirty="0"/>
              <a:t> that works well within the Fortran ecosystem</a:t>
            </a:r>
          </a:p>
        </p:txBody>
      </p:sp>
    </p:spTree>
    <p:extLst>
      <p:ext uri="{BB962C8B-B14F-4D97-AF65-F5344CB8AC3E}">
        <p14:creationId xmlns:p14="http://schemas.microsoft.com/office/powerpoint/2010/main" val="42315365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365760" y="1437253"/>
            <a:ext cx="11369809" cy="4372997"/>
          </a:xfrm>
        </p:spPr>
        <p:txBody>
          <a:bodyPr/>
          <a:lstStyle/>
          <a:p>
            <a:r>
              <a:rPr lang="en-US" dirty="0" err="1"/>
              <a:t>Spack</a:t>
            </a:r>
            <a:r>
              <a:rPr lang="en-US" dirty="0"/>
              <a:t> replaces "</a:t>
            </a:r>
            <a:r>
              <a:rPr lang="en-US" dirty="0" err="1"/>
              <a:t>build.sh</a:t>
            </a:r>
            <a:r>
              <a:rPr lang="en-US" dirty="0"/>
              <a:t>" with a spec</a:t>
            </a:r>
          </a:p>
          <a:p>
            <a:endParaRPr lang="en-US" dirty="0"/>
          </a:p>
        </p:txBody>
      </p:sp>
      <p:sp>
        <p:nvSpPr>
          <p:cNvPr id="5" name="Rectangle 4">
            <a:extLst>
              <a:ext uri="{FF2B5EF4-FFF2-40B4-BE49-F238E27FC236}">
                <a16:creationId xmlns:a16="http://schemas.microsoft.com/office/drawing/2014/main" id="{1CCBF1CC-26FA-6749-89AD-F08F4BD48C01}"/>
              </a:ext>
            </a:extLst>
          </p:cNvPr>
          <p:cNvSpPr/>
          <p:nvPr/>
        </p:nvSpPr>
        <p:spPr>
          <a:xfrm>
            <a:off x="450592" y="1959163"/>
            <a:ext cx="5643820" cy="3416320"/>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84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rPr>
              <a:t>   13  </a:t>
            </a:r>
            <a:r>
              <a:rPr lang="en-US" strike="sngStrike" dirty="0" err="1">
                <a:solidFill>
                  <a:schemeClr val="bg1"/>
                </a:solidFill>
                <a:latin typeface="Menlo" panose="020B0609030804020204" pitchFamily="49" charset="0"/>
                <a:ea typeface="Menlo" panose="020B0609030804020204" pitchFamily="49" charset="0"/>
                <a:cs typeface="Menlo" panose="020B0609030804020204" pitchFamily="49" charset="0"/>
              </a:rPr>
              <a:t>build.sh</a:t>
            </a:r>
            <a:endParaRPr lang="en-US" strike="sngStrike"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6179244" y="1959162"/>
            <a:ext cx="6009581"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maintainers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github</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-id"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mpi</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return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"-DMPI_HOME={0}"</a:t>
            </a:r>
          </a:p>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mpi.prefix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
        <p:nvSpPr>
          <p:cNvPr id="12" name="Content Placeholder 2">
            <a:extLst>
              <a:ext uri="{FF2B5EF4-FFF2-40B4-BE49-F238E27FC236}">
                <a16:creationId xmlns:a16="http://schemas.microsoft.com/office/drawing/2014/main" id="{4FE28CA2-B441-DD4D-ADF4-2A7E4EDB7709}"/>
              </a:ext>
            </a:extLst>
          </p:cNvPr>
          <p:cNvSpPr txBox="1">
            <a:spLocks/>
          </p:cNvSpPr>
          <p:nvPr/>
        </p:nvSpPr>
        <p:spPr>
          <a:xfrm>
            <a:off x="365761" y="5499992"/>
            <a:ext cx="7330439" cy="1243708"/>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README: now references "</a:t>
            </a:r>
            <a:r>
              <a:rPr lang="en-US" dirty="0" err="1"/>
              <a:t>spack</a:t>
            </a:r>
            <a:r>
              <a:rPr lang="en-US" dirty="0"/>
              <a:t> install </a:t>
            </a:r>
            <a:r>
              <a:rPr lang="en-US" dirty="0" err="1"/>
              <a:t>heateq</a:t>
            </a:r>
            <a:r>
              <a:rPr lang="en-US" dirty="0"/>
              <a:t>"</a:t>
            </a:r>
          </a:p>
          <a:p>
            <a:r>
              <a:rPr lang="en-US" dirty="0"/>
              <a:t>Eventually: </a:t>
            </a:r>
            <a:r>
              <a:rPr lang="en-US" dirty="0" err="1"/>
              <a:t>package.py</a:t>
            </a:r>
            <a:r>
              <a:rPr lang="en-US" dirty="0"/>
              <a:t> knows how to compile your package's variants and historical versions</a:t>
            </a:r>
          </a:p>
        </p:txBody>
      </p:sp>
    </p:spTree>
    <p:extLst>
      <p:ext uri="{BB962C8B-B14F-4D97-AF65-F5344CB8AC3E}">
        <p14:creationId xmlns:p14="http://schemas.microsoft.com/office/powerpoint/2010/main" val="3859641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C85CD-81D2-E644-A661-E33C945ADC3D}"/>
              </a:ext>
            </a:extLst>
          </p:cNvPr>
          <p:cNvSpPr>
            <a:spLocks noGrp="1"/>
          </p:cNvSpPr>
          <p:nvPr>
            <p:ph type="title"/>
          </p:nvPr>
        </p:nvSpPr>
        <p:spPr>
          <a:xfrm>
            <a:off x="4611757" y="331967"/>
            <a:ext cx="6728911" cy="914400"/>
          </a:xfrm>
        </p:spPr>
        <p:txBody>
          <a:bodyPr/>
          <a:lstStyle/>
          <a:p>
            <a:r>
              <a:rPr lang="en-US" sz="4400" dirty="0"/>
              <a:t>Outline</a:t>
            </a:r>
          </a:p>
        </p:txBody>
      </p:sp>
      <p:sp>
        <p:nvSpPr>
          <p:cNvPr id="3" name="Content Placeholder 2">
            <a:extLst>
              <a:ext uri="{FF2B5EF4-FFF2-40B4-BE49-F238E27FC236}">
                <a16:creationId xmlns:a16="http://schemas.microsoft.com/office/drawing/2014/main" id="{23351ECE-61E6-1642-9CAE-532B71C7BA58}"/>
              </a:ext>
            </a:extLst>
          </p:cNvPr>
          <p:cNvSpPr>
            <a:spLocks noGrp="1"/>
          </p:cNvSpPr>
          <p:nvPr>
            <p:ph idx="1"/>
          </p:nvPr>
        </p:nvSpPr>
        <p:spPr>
          <a:xfrm>
            <a:off x="1304365" y="1438835"/>
            <a:ext cx="10431204" cy="4867835"/>
          </a:xfrm>
        </p:spPr>
        <p:txBody>
          <a:bodyPr numCol="2"/>
          <a:lstStyle/>
          <a:p>
            <a:r>
              <a:rPr lang="en-US" sz="3200" dirty="0"/>
              <a:t>Why package?</a:t>
            </a:r>
          </a:p>
          <a:p>
            <a:r>
              <a:rPr lang="en-US" sz="3200" dirty="0"/>
              <a:t>General Guidelines &amp; Themes</a:t>
            </a:r>
          </a:p>
          <a:p>
            <a:r>
              <a:rPr lang="en-US" sz="3200" dirty="0"/>
              <a:t>Simple Walk-Throughs</a:t>
            </a:r>
          </a:p>
          <a:p>
            <a:pPr lvl="1"/>
            <a:r>
              <a:rPr lang="en-US" sz="2800" dirty="0"/>
              <a:t>python package</a:t>
            </a:r>
          </a:p>
          <a:p>
            <a:pPr lvl="1"/>
            <a:r>
              <a:rPr lang="en-US" sz="2800" dirty="0"/>
              <a:t>Fortran – </a:t>
            </a:r>
            <a:r>
              <a:rPr lang="en-US" sz="2800" dirty="0" err="1"/>
              <a:t>cmake</a:t>
            </a:r>
            <a:r>
              <a:rPr lang="en-US" sz="2800" dirty="0"/>
              <a:t> exports</a:t>
            </a:r>
          </a:p>
          <a:p>
            <a:pPr lvl="1"/>
            <a:r>
              <a:rPr lang="en-US" sz="2800" dirty="0"/>
              <a:t>C++ – </a:t>
            </a:r>
            <a:r>
              <a:rPr lang="en-US" sz="2800" dirty="0" err="1"/>
              <a:t>cmake</a:t>
            </a:r>
            <a:r>
              <a:rPr lang="en-US" sz="2800" dirty="0"/>
              <a:t> exports</a:t>
            </a:r>
          </a:p>
          <a:p>
            <a:pPr lvl="1"/>
            <a:r>
              <a:rPr lang="en-US" sz="2800" dirty="0" err="1">
                <a:solidFill>
                  <a:schemeClr val="bg1">
                    <a:lumMod val="50000"/>
                  </a:schemeClr>
                </a:solidFill>
              </a:rPr>
              <a:t>Spack</a:t>
            </a:r>
            <a:endParaRPr lang="en-US" sz="2800" dirty="0">
              <a:solidFill>
                <a:schemeClr val="bg1">
                  <a:lumMod val="50000"/>
                </a:schemeClr>
              </a:solidFill>
            </a:endParaRPr>
          </a:p>
          <a:p>
            <a:pPr lvl="1"/>
            <a:endParaRPr lang="en-US" sz="2800" dirty="0"/>
          </a:p>
          <a:p>
            <a:r>
              <a:rPr lang="en-US" sz="3200" dirty="0"/>
              <a:t>Containers</a:t>
            </a:r>
          </a:p>
          <a:p>
            <a:r>
              <a:rPr lang="en-US" sz="3200" dirty="0">
                <a:solidFill>
                  <a:schemeClr val="bg1">
                    <a:lumMod val="50000"/>
                  </a:schemeClr>
                </a:solidFill>
              </a:rPr>
              <a:t>Performance portability concerns?</a:t>
            </a:r>
          </a:p>
          <a:p>
            <a:r>
              <a:rPr lang="en-US" sz="3200" dirty="0">
                <a:solidFill>
                  <a:schemeClr val="bg1">
                    <a:lumMod val="50000"/>
                  </a:schemeClr>
                </a:solidFill>
              </a:rPr>
              <a:t>Real-World Examples</a:t>
            </a:r>
          </a:p>
          <a:p>
            <a:pPr lvl="1"/>
            <a:r>
              <a:rPr lang="en-US" sz="2800" dirty="0">
                <a:solidFill>
                  <a:schemeClr val="bg1">
                    <a:lumMod val="50000"/>
                  </a:schemeClr>
                </a:solidFill>
              </a:rPr>
              <a:t>DCA++: cuda2hip compatibility layer</a:t>
            </a:r>
          </a:p>
          <a:p>
            <a:pPr lvl="1"/>
            <a:r>
              <a:rPr lang="en-US" sz="2800" dirty="0">
                <a:solidFill>
                  <a:schemeClr val="bg1">
                    <a:lumMod val="50000"/>
                  </a:schemeClr>
                </a:solidFill>
              </a:rPr>
              <a:t>ZFP: scikit-build for </a:t>
            </a:r>
            <a:r>
              <a:rPr lang="en-US" sz="2800" dirty="0" err="1">
                <a:solidFill>
                  <a:schemeClr val="bg1">
                    <a:lumMod val="50000"/>
                  </a:schemeClr>
                </a:solidFill>
              </a:rPr>
              <a:t>cython</a:t>
            </a:r>
            <a:endParaRPr lang="en-US" sz="2800" dirty="0">
              <a:solidFill>
                <a:schemeClr val="bg1">
                  <a:lumMod val="50000"/>
                </a:schemeClr>
              </a:solidFill>
            </a:endParaRPr>
          </a:p>
          <a:p>
            <a:pPr lvl="1"/>
            <a:r>
              <a:rPr lang="en-US" sz="2800" dirty="0">
                <a:solidFill>
                  <a:schemeClr val="bg1">
                    <a:lumMod val="50000"/>
                  </a:schemeClr>
                </a:solidFill>
              </a:rPr>
              <a:t>Cabana: </a:t>
            </a:r>
            <a:r>
              <a:rPr lang="en-US" sz="2800" dirty="0" err="1">
                <a:solidFill>
                  <a:schemeClr val="bg1">
                    <a:lumMod val="50000"/>
                  </a:schemeClr>
                </a:solidFill>
              </a:rPr>
              <a:t>Kokkos</a:t>
            </a:r>
            <a:r>
              <a:rPr lang="en-US" sz="2800" dirty="0">
                <a:solidFill>
                  <a:schemeClr val="bg1">
                    <a:lumMod val="50000"/>
                  </a:schemeClr>
                </a:solidFill>
              </a:rPr>
              <a:t> with </a:t>
            </a:r>
            <a:r>
              <a:rPr lang="en-US" sz="2800" dirty="0" err="1">
                <a:solidFill>
                  <a:schemeClr val="bg1">
                    <a:lumMod val="50000"/>
                  </a:schemeClr>
                </a:solidFill>
              </a:rPr>
              <a:t>spack</a:t>
            </a:r>
            <a:endParaRPr lang="en-US" sz="2800" dirty="0">
              <a:solidFill>
                <a:schemeClr val="bg1">
                  <a:lumMod val="50000"/>
                </a:schemeClr>
              </a:solidFill>
            </a:endParaRPr>
          </a:p>
        </p:txBody>
      </p:sp>
    </p:spTree>
    <p:extLst>
      <p:ext uri="{BB962C8B-B14F-4D97-AF65-F5344CB8AC3E}">
        <p14:creationId xmlns:p14="http://schemas.microsoft.com/office/powerpoint/2010/main" val="1717744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5061925" y="3685445"/>
            <a:ext cx="6676307" cy="2356138"/>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5697780" y="5698375"/>
            <a:ext cx="7353201" cy="276999"/>
          </a:xfrm>
          <a:prstGeom prst="rect">
            <a:avLst/>
          </a:prstGeom>
        </p:spPr>
        <p:txBody>
          <a:bodyPr wrap="square">
            <a:spAutoFit/>
          </a:bodyPr>
          <a:lstStyle/>
          <a:p>
            <a:r>
              <a:rPr lang="en-US" sz="1200" dirty="0"/>
              <a:t>https://</a:t>
            </a:r>
            <a:r>
              <a:rPr lang="en-US" sz="1200" dirty="0" err="1"/>
              <a:t>spack.readthedocs.io</a:t>
            </a:r>
            <a:r>
              <a:rPr lang="en-US" sz="1200" dirty="0"/>
              <a:t>/</a:t>
            </a:r>
            <a:r>
              <a:rPr lang="en-US" sz="1200" dirty="0" err="1"/>
              <a:t>en</a:t>
            </a:r>
            <a:r>
              <a:rPr lang="en-US" sz="1200" dirty="0"/>
              <a:t>/latest/</a:t>
            </a:r>
            <a:r>
              <a:rPr lang="en-US" sz="1200" dirty="0" err="1"/>
              <a:t>packaging_guide.html#dependency-specs</a:t>
            </a:r>
            <a:endParaRPr lang="en-US" sz="1200" dirty="0"/>
          </a:p>
        </p:txBody>
      </p:sp>
      <p:pic>
        <p:nvPicPr>
          <p:cNvPr id="8" name="Picture 7">
            <a:extLst>
              <a:ext uri="{FF2B5EF4-FFF2-40B4-BE49-F238E27FC236}">
                <a16:creationId xmlns:a16="http://schemas.microsoft.com/office/drawing/2014/main" id="{AEE6CA01-05CB-283F-D4FA-F9C3D8E74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679" y="1353971"/>
            <a:ext cx="7772400" cy="1679749"/>
          </a:xfrm>
          <a:prstGeom prst="rect">
            <a:avLst/>
          </a:prstGeom>
        </p:spPr>
      </p:pic>
      <p:sp>
        <p:nvSpPr>
          <p:cNvPr id="13" name="Rectangle 12">
            <a:extLst>
              <a:ext uri="{FF2B5EF4-FFF2-40B4-BE49-F238E27FC236}">
                <a16:creationId xmlns:a16="http://schemas.microsoft.com/office/drawing/2014/main" id="{9D9BA17B-523C-6270-BFB2-3F1A3780270D}"/>
              </a:ext>
            </a:extLst>
          </p:cNvPr>
          <p:cNvSpPr/>
          <p:nvPr/>
        </p:nvSpPr>
        <p:spPr>
          <a:xfrm>
            <a:off x="627679" y="3061811"/>
            <a:ext cx="7353201" cy="276999"/>
          </a:xfrm>
          <a:prstGeom prst="rect">
            <a:avLst/>
          </a:prstGeom>
        </p:spPr>
        <p:txBody>
          <a:bodyPr wrap="square">
            <a:spAutoFit/>
          </a:bodyPr>
          <a:lstStyle/>
          <a:p>
            <a:r>
              <a:rPr lang="en-US" sz="1200" dirty="0"/>
              <a:t>https://</a:t>
            </a:r>
            <a:r>
              <a:rPr lang="en-US" sz="1200" dirty="0" err="1"/>
              <a:t>github.com</a:t>
            </a:r>
            <a:r>
              <a:rPr lang="en-US" sz="1200" dirty="0"/>
              <a:t>/</a:t>
            </a:r>
            <a:r>
              <a:rPr lang="en-US" sz="1200" dirty="0" err="1"/>
              <a:t>mpbelhorn</a:t>
            </a:r>
            <a:r>
              <a:rPr lang="en-US" sz="1200" dirty="0"/>
              <a:t>/</a:t>
            </a:r>
            <a:r>
              <a:rPr lang="en-US" sz="1200" dirty="0" err="1"/>
              <a:t>olcf</a:t>
            </a:r>
            <a:r>
              <a:rPr lang="en-US" sz="1200" dirty="0"/>
              <a:t>-</a:t>
            </a:r>
            <a:r>
              <a:rPr lang="en-US" sz="1200" dirty="0" err="1"/>
              <a:t>spack</a:t>
            </a:r>
            <a:r>
              <a:rPr lang="en-US" sz="1200" dirty="0"/>
              <a:t>-environments/blob/develop/hosts/frontier/</a:t>
            </a:r>
            <a:r>
              <a:rPr lang="en-US" sz="1200" dirty="0" err="1"/>
              <a:t>envs</a:t>
            </a:r>
            <a:r>
              <a:rPr lang="en-US" sz="1200" dirty="0"/>
              <a:t>/base/</a:t>
            </a:r>
            <a:r>
              <a:rPr lang="en-US" sz="1200" dirty="0" err="1"/>
              <a:t>spack.yaml</a:t>
            </a:r>
            <a:endParaRPr lang="en-US" sz="1200" dirty="0"/>
          </a:p>
        </p:txBody>
      </p:sp>
    </p:spTree>
    <p:extLst>
      <p:ext uri="{BB962C8B-B14F-4D97-AF65-F5344CB8AC3E}">
        <p14:creationId xmlns:p14="http://schemas.microsoft.com/office/powerpoint/2010/main" val="3639995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p:txBody>
          <a:bodyPr/>
          <a:lstStyle/>
          <a:p>
            <a:r>
              <a:rPr lang="en-US" sz="2800" dirty="0"/>
              <a:t>C, C++, Fortran</a:t>
            </a:r>
          </a:p>
          <a:p>
            <a:pPr lvl="1"/>
            <a:r>
              <a:rPr lang="en-US" sz="2400" dirty="0"/>
              <a:t>Running and Reporting Tests: </a:t>
            </a:r>
            <a:r>
              <a:rPr lang="en-US" sz="2400" dirty="0" err="1"/>
              <a:t>ctest</a:t>
            </a:r>
            <a:r>
              <a:rPr lang="en-US" sz="2400" dirty="0"/>
              <a:t> / </a:t>
            </a:r>
            <a:r>
              <a:rPr lang="en-US" sz="2400" dirty="0" err="1"/>
              <a:t>cdash</a:t>
            </a:r>
            <a:endParaRPr lang="en-US" sz="2400" dirty="0"/>
          </a:p>
          <a:p>
            <a:pPr lvl="1"/>
            <a:r>
              <a:rPr lang="en-US" sz="2400" dirty="0"/>
              <a:t>Code Coverage: </a:t>
            </a:r>
            <a:r>
              <a:rPr lang="en-US" sz="2400" dirty="0" err="1"/>
              <a:t>gcov</a:t>
            </a:r>
            <a:r>
              <a:rPr lang="en-US" sz="2400" dirty="0"/>
              <a:t> / </a:t>
            </a:r>
            <a:r>
              <a:rPr lang="en-US" sz="2400" dirty="0" err="1"/>
              <a:t>lcov</a:t>
            </a:r>
            <a:r>
              <a:rPr lang="en-US" sz="2400" dirty="0"/>
              <a:t> (C, C++, Fortran)</a:t>
            </a:r>
          </a:p>
          <a:p>
            <a:pPr lvl="1"/>
            <a:r>
              <a:rPr lang="en-US" sz="2400" dirty="0"/>
              <a:t>Static Analysis: clang-tidy (only C, C++)</a:t>
            </a:r>
          </a:p>
          <a:p>
            <a:r>
              <a:rPr lang="en-US" sz="2800" dirty="0"/>
              <a:t>Python</a:t>
            </a:r>
          </a:p>
          <a:p>
            <a:pPr lvl="1"/>
            <a:r>
              <a:rPr lang="en-US" sz="2400" dirty="0"/>
              <a:t>Running and Reporting Tests: </a:t>
            </a:r>
            <a:r>
              <a:rPr lang="en-US" sz="2400" dirty="0" err="1"/>
              <a:t>pytest</a:t>
            </a:r>
            <a:r>
              <a:rPr lang="en-US" sz="2400" dirty="0"/>
              <a:t> / </a:t>
            </a:r>
            <a:r>
              <a:rPr lang="en-US" sz="2400" dirty="0" err="1"/>
              <a:t>unittest</a:t>
            </a:r>
            <a:r>
              <a:rPr lang="en-US" sz="2400" dirty="0"/>
              <a:t> / nose</a:t>
            </a:r>
          </a:p>
          <a:p>
            <a:pPr lvl="1"/>
            <a:r>
              <a:rPr lang="en-US" sz="2400" dirty="0"/>
              <a:t>Code Coverage: </a:t>
            </a:r>
            <a:r>
              <a:rPr lang="en-US" sz="2400" dirty="0" err="1"/>
              <a:t>pytest-cov</a:t>
            </a:r>
            <a:endParaRPr lang="en-US" sz="2400" dirty="0"/>
          </a:p>
          <a:p>
            <a:pPr lvl="1"/>
            <a:r>
              <a:rPr lang="en-US" sz="2400" dirty="0"/>
              <a:t>Static Source Code Analysis: </a:t>
            </a:r>
            <a:r>
              <a:rPr lang="en-US" sz="2400" dirty="0" err="1"/>
              <a:t>pylint</a:t>
            </a:r>
            <a:r>
              <a:rPr lang="en-US" sz="2400" dirty="0"/>
              <a:t> / flake8 / </a:t>
            </a:r>
            <a:r>
              <a:rPr lang="en-US" sz="2400" dirty="0" err="1"/>
              <a:t>mypy</a:t>
            </a:r>
            <a:endParaRPr lang="en-US" dirty="0"/>
          </a:p>
          <a:p>
            <a:pPr lvl="1"/>
            <a:endParaRPr lang="en-US" dirty="0"/>
          </a:p>
        </p:txBody>
      </p:sp>
    </p:spTree>
    <p:extLst>
      <p:ext uri="{BB962C8B-B14F-4D97-AF65-F5344CB8AC3E}">
        <p14:creationId xmlns:p14="http://schemas.microsoft.com/office/powerpoint/2010/main" val="2230984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5AC42-DD95-D247-DF5C-925D1C18853F}"/>
              </a:ext>
            </a:extLst>
          </p:cNvPr>
          <p:cNvSpPr>
            <a:spLocks noGrp="1"/>
          </p:cNvSpPr>
          <p:nvPr>
            <p:ph type="title"/>
          </p:nvPr>
        </p:nvSpPr>
        <p:spPr/>
        <p:txBody>
          <a:bodyPr/>
          <a:lstStyle/>
          <a:p>
            <a:r>
              <a:rPr lang="en-US" dirty="0"/>
              <a:t>"Progression" of Packaging</a:t>
            </a:r>
          </a:p>
        </p:txBody>
      </p:sp>
      <p:sp>
        <p:nvSpPr>
          <p:cNvPr id="3" name="Content Placeholder 2">
            <a:extLst>
              <a:ext uri="{FF2B5EF4-FFF2-40B4-BE49-F238E27FC236}">
                <a16:creationId xmlns:a16="http://schemas.microsoft.com/office/drawing/2014/main" id="{52BA3B93-FCD4-A0B8-CFB3-A1C5DDD4CC73}"/>
              </a:ext>
            </a:extLst>
          </p:cNvPr>
          <p:cNvSpPr>
            <a:spLocks noGrp="1"/>
          </p:cNvSpPr>
          <p:nvPr>
            <p:ph idx="1"/>
          </p:nvPr>
        </p:nvSpPr>
        <p:spPr>
          <a:xfrm>
            <a:off x="365760" y="1737359"/>
            <a:ext cx="11369809" cy="4475871"/>
          </a:xfrm>
        </p:spPr>
        <p:txBody>
          <a:bodyPr/>
          <a:lstStyle/>
          <a:p>
            <a:r>
              <a:rPr lang="en-US" dirty="0"/>
              <a:t>Build System</a:t>
            </a:r>
          </a:p>
          <a:p>
            <a:pPr lvl="1"/>
            <a:r>
              <a:rPr lang="en-US" dirty="0" err="1"/>
              <a:t>Automake</a:t>
            </a:r>
            <a:r>
              <a:rPr lang="en-US" dirty="0"/>
              <a:t> / </a:t>
            </a:r>
            <a:r>
              <a:rPr lang="en-US" dirty="0" err="1"/>
              <a:t>scons</a:t>
            </a:r>
            <a:r>
              <a:rPr lang="en-US" dirty="0"/>
              <a:t> / </a:t>
            </a:r>
            <a:r>
              <a:rPr lang="en-US" dirty="0" err="1"/>
              <a:t>cmake</a:t>
            </a:r>
            <a:r>
              <a:rPr lang="en-US" dirty="0"/>
              <a:t> / </a:t>
            </a:r>
            <a:r>
              <a:rPr lang="en-US" dirty="0" err="1"/>
              <a:t>mesonbuild.com</a:t>
            </a:r>
            <a:r>
              <a:rPr lang="en-US" dirty="0"/>
              <a:t> </a:t>
            </a:r>
          </a:p>
          <a:p>
            <a:r>
              <a:rPr lang="en-US" dirty="0"/>
              <a:t>Package Management</a:t>
            </a:r>
          </a:p>
          <a:p>
            <a:pPr lvl="1"/>
            <a:r>
              <a:rPr lang="en-US" dirty="0"/>
              <a:t>Pkg-config / </a:t>
            </a:r>
            <a:r>
              <a:rPr lang="en-US" dirty="0" err="1"/>
              <a:t>CMake</a:t>
            </a:r>
            <a:r>
              <a:rPr lang="en-US" dirty="0"/>
              <a:t> Package Manager / </a:t>
            </a:r>
            <a:r>
              <a:rPr lang="en-US" dirty="0" err="1"/>
              <a:t>spack</a:t>
            </a:r>
            <a:endParaRPr lang="en-US" dirty="0"/>
          </a:p>
          <a:p>
            <a:r>
              <a:rPr lang="en-US" dirty="0"/>
              <a:t>Containerization</a:t>
            </a:r>
          </a:p>
          <a:p>
            <a:pPr lvl="1"/>
            <a:r>
              <a:rPr lang="en-US" dirty="0"/>
              <a:t>Singularity / </a:t>
            </a:r>
            <a:r>
              <a:rPr lang="en-US" dirty="0" err="1"/>
              <a:t>charliecloud</a:t>
            </a:r>
            <a:r>
              <a:rPr lang="en-US" dirty="0"/>
              <a:t> + docker-compose</a:t>
            </a:r>
          </a:p>
          <a:p>
            <a:pPr lvl="1"/>
            <a:endParaRPr lang="en-US" dirty="0"/>
          </a:p>
          <a:p>
            <a:r>
              <a:rPr lang="en-US" dirty="0"/>
              <a:t>References</a:t>
            </a:r>
          </a:p>
          <a:p>
            <a:pPr lvl="1"/>
            <a:r>
              <a:rPr lang="en-US" dirty="0">
                <a:hlinkClick r:id="rId2"/>
              </a:rPr>
              <a:t>https://supercontainers.github.io/sc20-tutorial/</a:t>
            </a:r>
            <a:endParaRPr lang="en-US" dirty="0"/>
          </a:p>
          <a:p>
            <a:pPr lvl="1"/>
            <a:r>
              <a:rPr lang="en-US" dirty="0">
                <a:hlinkClick r:id="rId3"/>
              </a:rPr>
              <a:t>https://fluid-run.readthedocs.io/en/latest/HowTo/setup_your_repo.html</a:t>
            </a:r>
            <a:r>
              <a:rPr lang="en-US" dirty="0"/>
              <a:t> </a:t>
            </a:r>
          </a:p>
        </p:txBody>
      </p:sp>
    </p:spTree>
    <p:extLst>
      <p:ext uri="{BB962C8B-B14F-4D97-AF65-F5344CB8AC3E}">
        <p14:creationId xmlns:p14="http://schemas.microsoft.com/office/powerpoint/2010/main" val="2805900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7BF970-AABE-7F25-702B-345B5A7E33AD}"/>
              </a:ext>
            </a:extLst>
          </p:cNvPr>
          <p:cNvSpPr/>
          <p:nvPr/>
        </p:nvSpPr>
        <p:spPr>
          <a:xfrm>
            <a:off x="1052855" y="1110726"/>
            <a:ext cx="10083114" cy="4913555"/>
          </a:xfrm>
          <a:prstGeom prst="rect">
            <a:avLst/>
          </a:prstGeom>
          <a:solidFill>
            <a:schemeClr val="accent3">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5" name="Rectangle 14">
            <a:extLst>
              <a:ext uri="{FF2B5EF4-FFF2-40B4-BE49-F238E27FC236}">
                <a16:creationId xmlns:a16="http://schemas.microsoft.com/office/drawing/2014/main" id="{93A06961-6917-69BE-BC8E-BAFFC0BB620F}"/>
              </a:ext>
            </a:extLst>
          </p:cNvPr>
          <p:cNvSpPr/>
          <p:nvPr/>
        </p:nvSpPr>
        <p:spPr>
          <a:xfrm>
            <a:off x="1434353" y="1893586"/>
            <a:ext cx="6877330" cy="3987259"/>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6" name="Rectangle 15">
            <a:extLst>
              <a:ext uri="{FF2B5EF4-FFF2-40B4-BE49-F238E27FC236}">
                <a16:creationId xmlns:a16="http://schemas.microsoft.com/office/drawing/2014/main" id="{98149F46-9D5D-88FB-B05D-C6256FB46C4F}"/>
              </a:ext>
            </a:extLst>
          </p:cNvPr>
          <p:cNvSpPr/>
          <p:nvPr/>
        </p:nvSpPr>
        <p:spPr>
          <a:xfrm>
            <a:off x="8667457" y="1917169"/>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7047982D-0F6A-8F78-44BA-C6BA5359397E}"/>
              </a:ext>
            </a:extLst>
          </p:cNvPr>
          <p:cNvSpPr>
            <a:spLocks noGrp="1"/>
          </p:cNvSpPr>
          <p:nvPr>
            <p:ph type="title"/>
          </p:nvPr>
        </p:nvSpPr>
        <p:spPr/>
        <p:txBody>
          <a:bodyPr/>
          <a:lstStyle/>
          <a:p>
            <a:r>
              <a:rPr lang="en-US" dirty="0"/>
              <a:t>Containerization</a:t>
            </a:r>
          </a:p>
        </p:txBody>
      </p:sp>
      <p:sp>
        <p:nvSpPr>
          <p:cNvPr id="5" name="TextBox 4">
            <a:extLst>
              <a:ext uri="{FF2B5EF4-FFF2-40B4-BE49-F238E27FC236}">
                <a16:creationId xmlns:a16="http://schemas.microsoft.com/office/drawing/2014/main" id="{36C7A253-0C2D-19E4-C18F-FF88E3D628B3}"/>
              </a:ext>
            </a:extLst>
          </p:cNvPr>
          <p:cNvSpPr txBox="1"/>
          <p:nvPr/>
        </p:nvSpPr>
        <p:spPr>
          <a:xfrm>
            <a:off x="1296732" y="1250043"/>
            <a:ext cx="7945395"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Xen Hypervisor = kernel built to manage kernels </a:t>
            </a:r>
          </a:p>
        </p:txBody>
      </p:sp>
      <p:sp>
        <p:nvSpPr>
          <p:cNvPr id="14" name="Content Placeholder 2">
            <a:extLst>
              <a:ext uri="{FF2B5EF4-FFF2-40B4-BE49-F238E27FC236}">
                <a16:creationId xmlns:a16="http://schemas.microsoft.com/office/drawing/2014/main" id="{56B9DDBD-6111-BFF1-14E7-845D3EFA2C63}"/>
              </a:ext>
            </a:extLst>
          </p:cNvPr>
          <p:cNvSpPr txBox="1">
            <a:spLocks/>
          </p:cNvSpPr>
          <p:nvPr/>
        </p:nvSpPr>
        <p:spPr bwMode="auto">
          <a:xfrm>
            <a:off x="1864777" y="2760858"/>
            <a:ext cx="3024252" cy="190078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sz="2800" dirty="0">
                <a:solidFill>
                  <a:schemeClr val="bg1"/>
                </a:solidFill>
              </a:rPr>
              <a:t>Daemons</a:t>
            </a:r>
          </a:p>
          <a:p>
            <a:pPr marL="0" indent="0">
              <a:buFont typeface="Arial" charset="0"/>
              <a:buNone/>
            </a:pPr>
            <a:r>
              <a:rPr lang="en-US" sz="2800" dirty="0">
                <a:solidFill>
                  <a:schemeClr val="bg1"/>
                </a:solidFill>
              </a:rPr>
              <a:t>User Programs</a:t>
            </a:r>
          </a:p>
          <a:p>
            <a:pPr marL="0" indent="0">
              <a:buFont typeface="Arial" charset="0"/>
              <a:buNone/>
            </a:pPr>
            <a:r>
              <a:rPr lang="en-US" sz="2800" dirty="0">
                <a:solidFill>
                  <a:schemeClr val="bg1"/>
                </a:solidFill>
              </a:rPr>
              <a:t>Real Filesystems</a:t>
            </a:r>
          </a:p>
        </p:txBody>
      </p:sp>
      <p:sp>
        <p:nvSpPr>
          <p:cNvPr id="17" name="TextBox 16">
            <a:extLst>
              <a:ext uri="{FF2B5EF4-FFF2-40B4-BE49-F238E27FC236}">
                <a16:creationId xmlns:a16="http://schemas.microsoft.com/office/drawing/2014/main" id="{62DB1A7E-AB4D-CF58-1148-6A725228C88A}"/>
              </a:ext>
            </a:extLst>
          </p:cNvPr>
          <p:cNvSpPr txBox="1"/>
          <p:nvPr/>
        </p:nvSpPr>
        <p:spPr>
          <a:xfrm>
            <a:off x="1540838" y="2061612"/>
            <a:ext cx="3348191"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 Kernel</a:t>
            </a:r>
          </a:p>
        </p:txBody>
      </p:sp>
      <p:sp>
        <p:nvSpPr>
          <p:cNvPr id="18" name="TextBox 17">
            <a:extLst>
              <a:ext uri="{FF2B5EF4-FFF2-40B4-BE49-F238E27FC236}">
                <a16:creationId xmlns:a16="http://schemas.microsoft.com/office/drawing/2014/main" id="{9DC771C7-A8A6-2BF8-E048-BB90585E3A27}"/>
              </a:ext>
            </a:extLst>
          </p:cNvPr>
          <p:cNvSpPr txBox="1"/>
          <p:nvPr/>
        </p:nvSpPr>
        <p:spPr>
          <a:xfrm>
            <a:off x="8934877" y="1993006"/>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FreeBSD</a:t>
            </a:r>
          </a:p>
          <a:p>
            <a:pPr algn="l">
              <a:lnSpc>
                <a:spcPct val="90000"/>
              </a:lnSpc>
            </a:pPr>
            <a:r>
              <a:rPr lang="en-US" sz="2800" dirty="0">
                <a:solidFill>
                  <a:schemeClr val="bg1"/>
                </a:solidFill>
              </a:rPr>
              <a:t>Kernel</a:t>
            </a:r>
          </a:p>
        </p:txBody>
      </p:sp>
      <p:sp>
        <p:nvSpPr>
          <p:cNvPr id="19" name="Rectangle 18">
            <a:extLst>
              <a:ext uri="{FF2B5EF4-FFF2-40B4-BE49-F238E27FC236}">
                <a16:creationId xmlns:a16="http://schemas.microsoft.com/office/drawing/2014/main" id="{BC49568E-A03C-40CD-B276-68FA41D7D11E}"/>
              </a:ext>
            </a:extLst>
          </p:cNvPr>
          <p:cNvSpPr/>
          <p:nvPr/>
        </p:nvSpPr>
        <p:spPr>
          <a:xfrm>
            <a:off x="8657361" y="3292806"/>
            <a:ext cx="2112629" cy="1140026"/>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0" name="TextBox 19">
            <a:extLst>
              <a:ext uri="{FF2B5EF4-FFF2-40B4-BE49-F238E27FC236}">
                <a16:creationId xmlns:a16="http://schemas.microsoft.com/office/drawing/2014/main" id="{0927650A-C287-F768-B164-893EB1613DA7}"/>
              </a:ext>
            </a:extLst>
          </p:cNvPr>
          <p:cNvSpPr txBox="1"/>
          <p:nvPr/>
        </p:nvSpPr>
        <p:spPr>
          <a:xfrm>
            <a:off x="8924781" y="3368643"/>
            <a:ext cx="1845209" cy="960263"/>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Linux</a:t>
            </a:r>
          </a:p>
          <a:p>
            <a:pPr algn="l">
              <a:lnSpc>
                <a:spcPct val="90000"/>
              </a:lnSpc>
            </a:pPr>
            <a:r>
              <a:rPr lang="en-US" sz="2800" dirty="0">
                <a:solidFill>
                  <a:schemeClr val="bg1"/>
                </a:solidFill>
              </a:rPr>
              <a:t>Kernel</a:t>
            </a:r>
          </a:p>
        </p:txBody>
      </p:sp>
      <p:sp>
        <p:nvSpPr>
          <p:cNvPr id="21" name="Rectangle 20">
            <a:extLst>
              <a:ext uri="{FF2B5EF4-FFF2-40B4-BE49-F238E27FC236}">
                <a16:creationId xmlns:a16="http://schemas.microsoft.com/office/drawing/2014/main" id="{E1EB9DA8-048A-DDD8-2CB6-FFC80CFEC3DB}"/>
              </a:ext>
            </a:extLst>
          </p:cNvPr>
          <p:cNvSpPr/>
          <p:nvPr/>
        </p:nvSpPr>
        <p:spPr>
          <a:xfrm>
            <a:off x="5576124" y="4166251"/>
            <a:ext cx="2099541" cy="781726"/>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Rectangle 21">
            <a:extLst>
              <a:ext uri="{FF2B5EF4-FFF2-40B4-BE49-F238E27FC236}">
                <a16:creationId xmlns:a16="http://schemas.microsoft.com/office/drawing/2014/main" id="{0CCEAF2D-2DBA-0971-8AFB-8A93E1E0178D}"/>
              </a:ext>
            </a:extLst>
          </p:cNvPr>
          <p:cNvSpPr/>
          <p:nvPr/>
        </p:nvSpPr>
        <p:spPr>
          <a:xfrm>
            <a:off x="4752822" y="1993006"/>
            <a:ext cx="3348191" cy="2047684"/>
          </a:xfrm>
          <a:prstGeom prst="rect">
            <a:avLst/>
          </a:prstGeom>
          <a:solidFill>
            <a:schemeClr val="bg2">
              <a:lumMod val="9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Content Placeholder 2">
            <a:extLst>
              <a:ext uri="{FF2B5EF4-FFF2-40B4-BE49-F238E27FC236}">
                <a16:creationId xmlns:a16="http://schemas.microsoft.com/office/drawing/2014/main" id="{BB8A31D3-9366-4570-09B5-92E0288ADB8B}"/>
              </a:ext>
            </a:extLst>
          </p:cNvPr>
          <p:cNvSpPr>
            <a:spLocks noGrp="1"/>
          </p:cNvSpPr>
          <p:nvPr>
            <p:ph idx="1"/>
          </p:nvPr>
        </p:nvSpPr>
        <p:spPr>
          <a:xfrm>
            <a:off x="5738112" y="4367202"/>
            <a:ext cx="2099540" cy="498296"/>
          </a:xfrm>
        </p:spPr>
        <p:txBody>
          <a:bodyPr/>
          <a:lstStyle/>
          <a:p>
            <a:pPr marL="0" indent="0">
              <a:buNone/>
            </a:pPr>
            <a:r>
              <a:rPr lang="en-US" dirty="0"/>
              <a:t>...</a:t>
            </a:r>
          </a:p>
        </p:txBody>
      </p:sp>
      <p:grpSp>
        <p:nvGrpSpPr>
          <p:cNvPr id="13" name="Group 12">
            <a:extLst>
              <a:ext uri="{FF2B5EF4-FFF2-40B4-BE49-F238E27FC236}">
                <a16:creationId xmlns:a16="http://schemas.microsoft.com/office/drawing/2014/main" id="{A59987A7-2A0D-E7E0-0F36-1B01F018D6F7}"/>
              </a:ext>
            </a:extLst>
          </p:cNvPr>
          <p:cNvGrpSpPr/>
          <p:nvPr/>
        </p:nvGrpSpPr>
        <p:grpSpPr>
          <a:xfrm>
            <a:off x="7109977" y="1663765"/>
            <a:ext cx="1258456" cy="1268110"/>
            <a:chOff x="5066021" y="2250931"/>
            <a:chExt cx="3642017" cy="3669957"/>
          </a:xfrm>
        </p:grpSpPr>
        <p:sp>
          <p:nvSpPr>
            <p:cNvPr id="6" name="Oval 5">
              <a:extLst>
                <a:ext uri="{FF2B5EF4-FFF2-40B4-BE49-F238E27FC236}">
                  <a16:creationId xmlns:a16="http://schemas.microsoft.com/office/drawing/2014/main" id="{6D9B68BC-31D5-C6DF-D52B-B0B144061512}"/>
                </a:ext>
              </a:extLst>
            </p:cNvPr>
            <p:cNvSpPr/>
            <p:nvPr/>
          </p:nvSpPr>
          <p:spPr>
            <a:xfrm>
              <a:off x="5683823" y="2935732"/>
              <a:ext cx="2422209" cy="2422209"/>
            </a:xfrm>
            <a:prstGeom prst="ellipse">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9" name="Straight Connector 8">
              <a:extLst>
                <a:ext uri="{FF2B5EF4-FFF2-40B4-BE49-F238E27FC236}">
                  <a16:creationId xmlns:a16="http://schemas.microsoft.com/office/drawing/2014/main" id="{62DCB2E0-42F5-45D9-1D68-ED1EE1EDBD03}"/>
                </a:ext>
              </a:extLst>
            </p:cNvPr>
            <p:cNvCxnSpPr/>
            <p:nvPr/>
          </p:nvCxnSpPr>
          <p:spPr>
            <a:xfrm>
              <a:off x="6887030" y="2250931"/>
              <a:ext cx="0" cy="3669957"/>
            </a:xfrm>
            <a:prstGeom prst="line">
              <a:avLst/>
            </a:prstGeom>
            <a:ln w="31750"/>
          </p:spPr>
          <p:style>
            <a:lnRef idx="1">
              <a:schemeClr val="accent4"/>
            </a:lnRef>
            <a:fillRef idx="0">
              <a:schemeClr val="accent4"/>
            </a:fillRef>
            <a:effectRef idx="0">
              <a:schemeClr val="accent4"/>
            </a:effectRef>
            <a:fontRef idx="minor">
              <a:schemeClr val="tx1"/>
            </a:fontRef>
          </p:style>
        </p:cxnSp>
        <p:cxnSp>
          <p:nvCxnSpPr>
            <p:cNvPr id="10" name="Straight Connector 9">
              <a:extLst>
                <a:ext uri="{FF2B5EF4-FFF2-40B4-BE49-F238E27FC236}">
                  <a16:creationId xmlns:a16="http://schemas.microsoft.com/office/drawing/2014/main" id="{E06EF810-5543-1FE5-8306-CA2E41EB986C}"/>
                </a:ext>
              </a:extLst>
            </p:cNvPr>
            <p:cNvCxnSpPr>
              <a:cxnSpLocks/>
            </p:cNvCxnSpPr>
            <p:nvPr/>
          </p:nvCxnSpPr>
          <p:spPr>
            <a:xfrm flipH="1">
              <a:off x="5066021" y="4146836"/>
              <a:ext cx="3642017" cy="0"/>
            </a:xfrm>
            <a:prstGeom prst="line">
              <a:avLst/>
            </a:prstGeom>
            <a:ln w="31750"/>
          </p:spPr>
          <p:style>
            <a:lnRef idx="1">
              <a:schemeClr val="accent4"/>
            </a:lnRef>
            <a:fillRef idx="0">
              <a:schemeClr val="accent4"/>
            </a:fillRef>
            <a:effectRef idx="0">
              <a:schemeClr val="accent4"/>
            </a:effectRef>
            <a:fontRef idx="minor">
              <a:schemeClr val="tx1"/>
            </a:fontRef>
          </p:style>
        </p:cxnSp>
      </p:grpSp>
      <p:sp>
        <p:nvSpPr>
          <p:cNvPr id="23" name="Content Placeholder 2">
            <a:extLst>
              <a:ext uri="{FF2B5EF4-FFF2-40B4-BE49-F238E27FC236}">
                <a16:creationId xmlns:a16="http://schemas.microsoft.com/office/drawing/2014/main" id="{C9103AAD-EDFC-02E8-7EAA-31FCBBD763C3}"/>
              </a:ext>
            </a:extLst>
          </p:cNvPr>
          <p:cNvSpPr txBox="1">
            <a:spLocks/>
          </p:cNvSpPr>
          <p:nvPr/>
        </p:nvSpPr>
        <p:spPr bwMode="auto">
          <a:xfrm>
            <a:off x="4914809" y="2097035"/>
            <a:ext cx="3024215" cy="1893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App Container</a:t>
            </a:r>
          </a:p>
          <a:p>
            <a:pPr marL="0"/>
            <a:r>
              <a:rPr lang="en-US" dirty="0"/>
              <a:t>Emulated / shared filesystems + images</a:t>
            </a:r>
          </a:p>
          <a:p>
            <a:pPr marL="0"/>
            <a:r>
              <a:rPr lang="en-US" dirty="0"/>
              <a:t>User program(s)</a:t>
            </a:r>
          </a:p>
        </p:txBody>
      </p:sp>
      <p:sp>
        <p:nvSpPr>
          <p:cNvPr id="25" name="Rectangle 24">
            <a:extLst>
              <a:ext uri="{FF2B5EF4-FFF2-40B4-BE49-F238E27FC236}">
                <a16:creationId xmlns:a16="http://schemas.microsoft.com/office/drawing/2014/main" id="{1A48E705-EAEE-728D-58C2-41E49864EAD5}"/>
              </a:ext>
            </a:extLst>
          </p:cNvPr>
          <p:cNvSpPr/>
          <p:nvPr/>
        </p:nvSpPr>
        <p:spPr>
          <a:xfrm>
            <a:off x="8675937" y="4668527"/>
            <a:ext cx="2112629" cy="570013"/>
          </a:xfrm>
          <a:prstGeom prst="rect">
            <a:avLst/>
          </a:prstGeom>
          <a:solidFill>
            <a:schemeClr val="accent1">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4" name="TextBox 23">
            <a:extLst>
              <a:ext uri="{FF2B5EF4-FFF2-40B4-BE49-F238E27FC236}">
                <a16:creationId xmlns:a16="http://schemas.microsoft.com/office/drawing/2014/main" id="{5897D8AC-4B1F-731C-1674-978CA8258BAE}"/>
              </a:ext>
            </a:extLst>
          </p:cNvPr>
          <p:cNvSpPr txBox="1"/>
          <p:nvPr/>
        </p:nvSpPr>
        <p:spPr>
          <a:xfrm>
            <a:off x="8873443" y="4614345"/>
            <a:ext cx="1845209" cy="572464"/>
          </a:xfrm>
          <a:prstGeom prst="rect">
            <a:avLst/>
          </a:prstGeom>
          <a:noFill/>
        </p:spPr>
        <p:txBody>
          <a:bodyPr wrap="square" lIns="118872" tIns="91440" rIns="118872" bIns="91440" rtlCol="0" anchor="ctr" anchorCtr="0">
            <a:spAutoFit/>
          </a:bodyPr>
          <a:lstStyle/>
          <a:p>
            <a:pPr algn="l">
              <a:lnSpc>
                <a:spcPct val="90000"/>
              </a:lnSpc>
            </a:pPr>
            <a:r>
              <a:rPr lang="en-US" sz="2800" dirty="0">
                <a:solidFill>
                  <a:schemeClr val="bg1"/>
                </a:solidFill>
              </a:rPr>
              <a:t>...</a:t>
            </a:r>
          </a:p>
        </p:txBody>
      </p:sp>
      <p:sp>
        <p:nvSpPr>
          <p:cNvPr id="26" name="Rectangle 25">
            <a:extLst>
              <a:ext uri="{FF2B5EF4-FFF2-40B4-BE49-F238E27FC236}">
                <a16:creationId xmlns:a16="http://schemas.microsoft.com/office/drawing/2014/main" id="{3D8646FF-8002-D9BA-3133-23DD4E58CE90}"/>
              </a:ext>
            </a:extLst>
          </p:cNvPr>
          <p:cNvSpPr/>
          <p:nvPr/>
        </p:nvSpPr>
        <p:spPr>
          <a:xfrm>
            <a:off x="1721224" y="4500282"/>
            <a:ext cx="3348191" cy="1237130"/>
          </a:xfrm>
          <a:prstGeom prst="rect">
            <a:avLst/>
          </a:prstGeom>
          <a:solidFill>
            <a:schemeClr val="accent1">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7" name="TextBox 26">
            <a:extLst>
              <a:ext uri="{FF2B5EF4-FFF2-40B4-BE49-F238E27FC236}">
                <a16:creationId xmlns:a16="http://schemas.microsoft.com/office/drawing/2014/main" id="{B38F9369-71AB-429D-7A57-8A6C1B38904D}"/>
              </a:ext>
            </a:extLst>
          </p:cNvPr>
          <p:cNvSpPr txBox="1"/>
          <p:nvPr/>
        </p:nvSpPr>
        <p:spPr>
          <a:xfrm>
            <a:off x="1864777" y="4473133"/>
            <a:ext cx="3186240" cy="1181862"/>
          </a:xfrm>
          <a:prstGeom prst="rect">
            <a:avLst/>
          </a:prstGeom>
          <a:noFill/>
        </p:spPr>
        <p:txBody>
          <a:bodyPr wrap="square" lIns="118872" tIns="91440" rIns="118872" bIns="91440" rtlCol="0" anchor="ctr" anchorCtr="0">
            <a:spAutoFit/>
          </a:bodyPr>
          <a:lstStyle/>
          <a:p>
            <a:pPr algn="l">
              <a:lnSpc>
                <a:spcPct val="90000"/>
              </a:lnSpc>
            </a:pPr>
            <a:r>
              <a:rPr lang="en-US" dirty="0"/>
              <a:t>Virtual Machine</a:t>
            </a:r>
          </a:p>
          <a:p>
            <a:pPr marL="285750" indent="-285750" algn="l">
              <a:lnSpc>
                <a:spcPct val="90000"/>
              </a:lnSpc>
              <a:buFontTx/>
              <a:buChar char="-"/>
            </a:pPr>
            <a:r>
              <a:rPr lang="en-US" dirty="0"/>
              <a:t>Kernel, Daemons</a:t>
            </a:r>
          </a:p>
          <a:p>
            <a:pPr marL="285750" indent="-285750" algn="l">
              <a:lnSpc>
                <a:spcPct val="90000"/>
              </a:lnSpc>
              <a:buFontTx/>
              <a:buChar char="-"/>
            </a:pPr>
            <a:r>
              <a:rPr lang="en-US" dirty="0"/>
              <a:t>User Programs + </a:t>
            </a:r>
            <a:r>
              <a:rPr lang="en-US" dirty="0" err="1"/>
              <a:t>tty</a:t>
            </a:r>
            <a:r>
              <a:rPr lang="en-US" dirty="0"/>
              <a:t>/</a:t>
            </a:r>
            <a:r>
              <a:rPr lang="en-US" dirty="0" err="1"/>
              <a:t>gui</a:t>
            </a:r>
            <a:r>
              <a:rPr lang="en-US" dirty="0"/>
              <a:t> </a:t>
            </a:r>
          </a:p>
          <a:p>
            <a:pPr marL="285750" indent="-285750" algn="l">
              <a:lnSpc>
                <a:spcPct val="90000"/>
              </a:lnSpc>
              <a:buFontTx/>
              <a:buChar char="-"/>
            </a:pPr>
            <a:r>
              <a:rPr lang="en-US" dirty="0"/>
              <a:t>Disk Image Filesystem</a:t>
            </a:r>
          </a:p>
        </p:txBody>
      </p:sp>
    </p:spTree>
    <p:extLst>
      <p:ext uri="{BB962C8B-B14F-4D97-AF65-F5344CB8AC3E}">
        <p14:creationId xmlns:p14="http://schemas.microsoft.com/office/powerpoint/2010/main" val="3445684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3D5C-914F-6A71-B5BA-5DD731085352}"/>
              </a:ext>
            </a:extLst>
          </p:cNvPr>
          <p:cNvSpPr>
            <a:spLocks noGrp="1"/>
          </p:cNvSpPr>
          <p:nvPr>
            <p:ph type="title"/>
          </p:nvPr>
        </p:nvSpPr>
        <p:spPr/>
        <p:txBody>
          <a:bodyPr/>
          <a:lstStyle/>
          <a:p>
            <a:r>
              <a:rPr lang="en-US" dirty="0"/>
              <a:t>Virtualization vs. Containerization</a:t>
            </a:r>
          </a:p>
        </p:txBody>
      </p:sp>
      <p:sp>
        <p:nvSpPr>
          <p:cNvPr id="3" name="Text Placeholder 2">
            <a:extLst>
              <a:ext uri="{FF2B5EF4-FFF2-40B4-BE49-F238E27FC236}">
                <a16:creationId xmlns:a16="http://schemas.microsoft.com/office/drawing/2014/main" id="{613287A9-1815-170E-4A56-454E16E045A8}"/>
              </a:ext>
            </a:extLst>
          </p:cNvPr>
          <p:cNvSpPr>
            <a:spLocks noGrp="1"/>
          </p:cNvSpPr>
          <p:nvPr>
            <p:ph type="body" idx="1"/>
          </p:nvPr>
        </p:nvSpPr>
        <p:spPr/>
        <p:txBody>
          <a:bodyPr/>
          <a:lstStyle/>
          <a:p>
            <a:r>
              <a:rPr lang="en-US" dirty="0"/>
              <a:t>Virtual Machines [VirtualBox, KVM+QEMU, ...]</a:t>
            </a:r>
          </a:p>
        </p:txBody>
      </p:sp>
      <p:sp>
        <p:nvSpPr>
          <p:cNvPr id="4" name="Content Placeholder 3">
            <a:extLst>
              <a:ext uri="{FF2B5EF4-FFF2-40B4-BE49-F238E27FC236}">
                <a16:creationId xmlns:a16="http://schemas.microsoft.com/office/drawing/2014/main" id="{3D26DC6C-A5ED-CA55-987F-E5E26A830003}"/>
              </a:ext>
            </a:extLst>
          </p:cNvPr>
          <p:cNvSpPr>
            <a:spLocks noGrp="1"/>
          </p:cNvSpPr>
          <p:nvPr>
            <p:ph sz="half" idx="2"/>
          </p:nvPr>
        </p:nvSpPr>
        <p:spPr/>
        <p:txBody>
          <a:bodyPr/>
          <a:lstStyle/>
          <a:p>
            <a:r>
              <a:rPr lang="en-US" dirty="0"/>
              <a:t>Act at the OS-level, run their own kernel</a:t>
            </a:r>
          </a:p>
          <a:p>
            <a:r>
              <a:rPr lang="en-US" dirty="0"/>
              <a:t>Disk image filesystem (lots of space)</a:t>
            </a:r>
          </a:p>
          <a:p>
            <a:r>
              <a:rPr lang="en-US" dirty="0"/>
              <a:t>Some support processor emulation</a:t>
            </a:r>
          </a:p>
          <a:p>
            <a:r>
              <a:rPr lang="en-US" dirty="0"/>
              <a:t>Must be self-contained (think network-level connectivity like NFS-mounts)</a:t>
            </a:r>
          </a:p>
        </p:txBody>
      </p:sp>
      <p:sp>
        <p:nvSpPr>
          <p:cNvPr id="5" name="Text Placeholder 4">
            <a:extLst>
              <a:ext uri="{FF2B5EF4-FFF2-40B4-BE49-F238E27FC236}">
                <a16:creationId xmlns:a16="http://schemas.microsoft.com/office/drawing/2014/main" id="{1ED4A3E9-6156-292E-309B-2B850F0A7A61}"/>
              </a:ext>
            </a:extLst>
          </p:cNvPr>
          <p:cNvSpPr>
            <a:spLocks noGrp="1"/>
          </p:cNvSpPr>
          <p:nvPr>
            <p:ph type="body" sz="quarter" idx="3"/>
          </p:nvPr>
        </p:nvSpPr>
        <p:spPr/>
        <p:txBody>
          <a:bodyPr/>
          <a:lstStyle/>
          <a:p>
            <a:r>
              <a:rPr lang="en-US" dirty="0"/>
              <a:t>Containers [Docker, </a:t>
            </a:r>
            <a:r>
              <a:rPr lang="en-US" dirty="0" err="1"/>
              <a:t>Apptainer</a:t>
            </a:r>
            <a:r>
              <a:rPr lang="en-US" dirty="0"/>
              <a:t>, Charlie-Cloud, ...]</a:t>
            </a:r>
          </a:p>
        </p:txBody>
      </p:sp>
      <p:sp>
        <p:nvSpPr>
          <p:cNvPr id="6" name="Content Placeholder 5">
            <a:extLst>
              <a:ext uri="{FF2B5EF4-FFF2-40B4-BE49-F238E27FC236}">
                <a16:creationId xmlns:a16="http://schemas.microsoft.com/office/drawing/2014/main" id="{C97475CC-1858-1BA5-00A4-DA6976919EB1}"/>
              </a:ext>
            </a:extLst>
          </p:cNvPr>
          <p:cNvSpPr>
            <a:spLocks noGrp="1"/>
          </p:cNvSpPr>
          <p:nvPr>
            <p:ph sz="quarter" idx="4"/>
          </p:nvPr>
        </p:nvSpPr>
        <p:spPr/>
        <p:txBody>
          <a:bodyPr/>
          <a:lstStyle/>
          <a:p>
            <a:r>
              <a:rPr lang="en-US" dirty="0"/>
              <a:t>Act at the application-level, and share the same OS</a:t>
            </a:r>
          </a:p>
          <a:p>
            <a:r>
              <a:rPr lang="en-US" dirty="0"/>
              <a:t>Virtual filesystems = fully custom system libraries, SW stack, and tools</a:t>
            </a:r>
          </a:p>
          <a:p>
            <a:r>
              <a:rPr lang="en-US" dirty="0"/>
              <a:t>Can still mount/map libraries and system facilities from host</a:t>
            </a:r>
          </a:p>
          <a:p>
            <a:r>
              <a:rPr lang="en-US" dirty="0"/>
              <a:t>Distinguish "image" (stored container) from "container" (running container)</a:t>
            </a:r>
          </a:p>
        </p:txBody>
      </p:sp>
      <p:sp>
        <p:nvSpPr>
          <p:cNvPr id="7" name="Content Placeholder 2">
            <a:extLst>
              <a:ext uri="{FF2B5EF4-FFF2-40B4-BE49-F238E27FC236}">
                <a16:creationId xmlns:a16="http://schemas.microsoft.com/office/drawing/2014/main" id="{70895553-2769-AD64-AAA0-993B5E4591A2}"/>
              </a:ext>
            </a:extLst>
          </p:cNvPr>
          <p:cNvSpPr txBox="1">
            <a:spLocks/>
          </p:cNvSpPr>
          <p:nvPr/>
        </p:nvSpPr>
        <p:spPr bwMode="auto">
          <a:xfrm>
            <a:off x="1418001" y="5240313"/>
            <a:ext cx="4478707" cy="1206207"/>
          </a:xfrm>
          <a:prstGeom prst="rect">
            <a:avLst/>
          </a:prstGeom>
          <a:solidFill>
            <a:schemeClr val="accent1">
              <a:lumMod val="40000"/>
              <a:lumOff val="60000"/>
            </a:schemeClr>
          </a:solidFill>
          <a:ln w="19050">
            <a:solidFill>
              <a:schemeClr val="tx2">
                <a:lumMod val="60000"/>
                <a:lumOff val="40000"/>
              </a:schemeClr>
            </a:solidFill>
            <a:miter lim="800000"/>
            <a:headEnd/>
            <a:tailEnd/>
          </a:ln>
        </p:spPr>
        <p:txBody>
          <a:bodyPr vert="horz" wrap="square" lIns="91440" tIns="45720" rIns="91440" bIns="45720" numCol="1" anchor="b" anchorCtr="0" compatLnSpc="1">
            <a:prstTxWarp prst="textNoShape">
              <a:avLst/>
            </a:prstTxWarp>
            <a:noAutofit/>
          </a:bodyPr>
          <a:lstStyle>
            <a:lvl1pPr marL="0" indent="0" algn="l" rtl="0" eaLnBrk="1" fontAlgn="base" hangingPunct="1">
              <a:lnSpc>
                <a:spcPct val="90000"/>
              </a:lnSpc>
              <a:spcBef>
                <a:spcPts val="1400"/>
              </a:spcBef>
              <a:spcAft>
                <a:spcPct val="0"/>
              </a:spcAft>
              <a:buClr>
                <a:schemeClr val="tx1"/>
              </a:buClr>
              <a:buFont typeface="Arial" charset="0"/>
              <a:buNone/>
              <a:defRPr sz="2000" b="1" kern="1200">
                <a:solidFill>
                  <a:schemeClr val="tx2"/>
                </a:solidFill>
                <a:latin typeface="+mn-lt"/>
                <a:ea typeface="+mn-ea"/>
                <a:cs typeface="+mn-cs"/>
              </a:defRPr>
            </a:lvl1pPr>
            <a:lvl2pPr marL="457200" indent="0" algn="l" rtl="0" eaLnBrk="1" fontAlgn="base" hangingPunct="1">
              <a:lnSpc>
                <a:spcPct val="90000"/>
              </a:lnSpc>
              <a:spcBef>
                <a:spcPts val="800"/>
              </a:spcBef>
              <a:spcAft>
                <a:spcPct val="0"/>
              </a:spcAft>
              <a:buClr>
                <a:schemeClr val="tx1"/>
              </a:buClr>
              <a:buFont typeface="Arial" charset="0"/>
              <a:buNone/>
              <a:defRPr sz="2000" b="1" kern="1200">
                <a:solidFill>
                  <a:schemeClr val="tx1"/>
                </a:solidFill>
                <a:latin typeface="+mn-lt"/>
                <a:ea typeface="+mn-ea"/>
                <a:cs typeface="+mn-cs"/>
              </a:defRPr>
            </a:lvl2pPr>
            <a:lvl3pPr marL="914400" indent="0" algn="l" rtl="0" eaLnBrk="1" fontAlgn="base" hangingPunct="1">
              <a:lnSpc>
                <a:spcPct val="90000"/>
              </a:lnSpc>
              <a:spcBef>
                <a:spcPts val="800"/>
              </a:spcBef>
              <a:spcAft>
                <a:spcPct val="0"/>
              </a:spcAft>
              <a:buClr>
                <a:schemeClr val="tx1"/>
              </a:buClr>
              <a:buFont typeface="Arial" charset="0"/>
              <a:buNone/>
              <a:defRPr sz="1800" b="1" kern="1200">
                <a:solidFill>
                  <a:schemeClr val="tx1"/>
                </a:solidFill>
                <a:latin typeface="+mn-lt"/>
                <a:ea typeface="+mn-ea"/>
                <a:cs typeface="+mn-cs"/>
              </a:defRPr>
            </a:lvl3pPr>
            <a:lvl4pPr marL="1371600" indent="0" algn="l" rtl="0" eaLnBrk="1" fontAlgn="base" hangingPunct="1">
              <a:lnSpc>
                <a:spcPct val="90000"/>
              </a:lnSpc>
              <a:spcBef>
                <a:spcPts val="800"/>
              </a:spcBef>
              <a:spcAft>
                <a:spcPct val="0"/>
              </a:spcAft>
              <a:buClr>
                <a:schemeClr val="tx1"/>
              </a:buClr>
              <a:buFont typeface="Arial" charset="0"/>
              <a:buNone/>
              <a:defRPr sz="1600" b="1" kern="1200">
                <a:solidFill>
                  <a:schemeClr val="tx1"/>
                </a:solidFill>
                <a:latin typeface="+mn-lt"/>
                <a:ea typeface="+mn-ea"/>
                <a:cs typeface="+mn-cs"/>
              </a:defRPr>
            </a:lvl4pPr>
            <a:lvl5pPr marL="1828800" indent="0" algn="l" rtl="0" eaLnBrk="1" fontAlgn="base" hangingPunct="1">
              <a:lnSpc>
                <a:spcPct val="90000"/>
              </a:lnSpc>
              <a:spcBef>
                <a:spcPts val="600"/>
              </a:spcBef>
              <a:spcAft>
                <a:spcPct val="0"/>
              </a:spcAft>
              <a:buClr>
                <a:schemeClr val="tx1"/>
              </a:buClr>
              <a:buFont typeface="Arial"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a:t>Both:</a:t>
            </a:r>
          </a:p>
          <a:p>
            <a:pPr lvl="1"/>
            <a:r>
              <a:rPr lang="en-US"/>
              <a:t>allow checkpoint / restart</a:t>
            </a:r>
          </a:p>
          <a:p>
            <a:pPr lvl="1"/>
            <a:endParaRPr lang="en-US" dirty="0"/>
          </a:p>
        </p:txBody>
      </p:sp>
    </p:spTree>
    <p:extLst>
      <p:ext uri="{BB962C8B-B14F-4D97-AF65-F5344CB8AC3E}">
        <p14:creationId xmlns:p14="http://schemas.microsoft.com/office/powerpoint/2010/main" val="31739032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spTree>
    <p:extLst>
      <p:ext uri="{BB962C8B-B14F-4D97-AF65-F5344CB8AC3E}">
        <p14:creationId xmlns:p14="http://schemas.microsoft.com/office/powerpoint/2010/main" val="3209871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6FD99-ACF6-8D60-342F-7F96B009BFCE}"/>
              </a:ext>
            </a:extLst>
          </p:cNvPr>
          <p:cNvSpPr>
            <a:spLocks noGrp="1"/>
          </p:cNvSpPr>
          <p:nvPr>
            <p:ph type="title"/>
          </p:nvPr>
        </p:nvSpPr>
        <p:spPr/>
        <p:txBody>
          <a:bodyPr/>
          <a:lstStyle/>
          <a:p>
            <a:r>
              <a:rPr lang="en-US" dirty="0"/>
              <a:t>Stacking</a:t>
            </a:r>
          </a:p>
        </p:txBody>
      </p:sp>
      <p:pic>
        <p:nvPicPr>
          <p:cNvPr id="9" name="Picture 8">
            <a:extLst>
              <a:ext uri="{FF2B5EF4-FFF2-40B4-BE49-F238E27FC236}">
                <a16:creationId xmlns:a16="http://schemas.microsoft.com/office/drawing/2014/main" id="{E30ADE2D-3190-D589-2783-9ED22643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977" y="126455"/>
            <a:ext cx="7772400" cy="6605089"/>
          </a:xfrm>
          <a:prstGeom prst="rect">
            <a:avLst/>
          </a:prstGeom>
        </p:spPr>
      </p:pic>
      <p:cxnSp>
        <p:nvCxnSpPr>
          <p:cNvPr id="4" name="Straight Arrow Connector 3">
            <a:extLst>
              <a:ext uri="{FF2B5EF4-FFF2-40B4-BE49-F238E27FC236}">
                <a16:creationId xmlns:a16="http://schemas.microsoft.com/office/drawing/2014/main" id="{887973E9-D878-1A60-3031-BFA1E3C1E9C3}"/>
              </a:ext>
            </a:extLst>
          </p:cNvPr>
          <p:cNvCxnSpPr/>
          <p:nvPr/>
        </p:nvCxnSpPr>
        <p:spPr>
          <a:xfrm flipV="1">
            <a:off x="365760" y="2836985"/>
            <a:ext cx="8543778" cy="140677"/>
          </a:xfrm>
          <a:prstGeom prst="straightConnector1">
            <a:avLst/>
          </a:prstGeom>
          <a:ln w="25400">
            <a:solidFill>
              <a:srgbClr val="7030A0"/>
            </a:solidFill>
            <a:prstDash val="dash"/>
            <a:headEnd w="lg" len="lg"/>
            <a:tailEnd type="triangle" w="lg" len="lg"/>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46F2533-B444-0641-41E2-2B4C20445ED9}"/>
              </a:ext>
            </a:extLst>
          </p:cNvPr>
          <p:cNvCxnSpPr>
            <a:cxnSpLocks/>
          </p:cNvCxnSpPr>
          <p:nvPr/>
        </p:nvCxnSpPr>
        <p:spPr>
          <a:xfrm>
            <a:off x="9339943" y="3070105"/>
            <a:ext cx="0" cy="1835349"/>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AF9010A-7D7F-BCA7-EA4E-867F5113E957}"/>
              </a:ext>
            </a:extLst>
          </p:cNvPr>
          <p:cNvSpPr txBox="1"/>
          <p:nvPr/>
        </p:nvSpPr>
        <p:spPr>
          <a:xfrm>
            <a:off x="166816" y="2244255"/>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Base image</a:t>
            </a:r>
          </a:p>
        </p:txBody>
      </p:sp>
      <p:sp>
        <p:nvSpPr>
          <p:cNvPr id="8" name="TextBox 7">
            <a:extLst>
              <a:ext uri="{FF2B5EF4-FFF2-40B4-BE49-F238E27FC236}">
                <a16:creationId xmlns:a16="http://schemas.microsoft.com/office/drawing/2014/main" id="{063ADB71-9683-58BA-D8C5-ECC5633E880E}"/>
              </a:ext>
            </a:extLst>
          </p:cNvPr>
          <p:cNvSpPr txBox="1"/>
          <p:nvPr/>
        </p:nvSpPr>
        <p:spPr>
          <a:xfrm>
            <a:off x="9099197" y="4905454"/>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Copy Sources</a:t>
            </a:r>
          </a:p>
        </p:txBody>
      </p:sp>
      <p:sp>
        <p:nvSpPr>
          <p:cNvPr id="13" name="TextBox 12">
            <a:extLst>
              <a:ext uri="{FF2B5EF4-FFF2-40B4-BE49-F238E27FC236}">
                <a16:creationId xmlns:a16="http://schemas.microsoft.com/office/drawing/2014/main" id="{3535BD99-4AC6-121F-6334-746FCC829B77}"/>
              </a:ext>
            </a:extLst>
          </p:cNvPr>
          <p:cNvSpPr txBox="1"/>
          <p:nvPr/>
        </p:nvSpPr>
        <p:spPr>
          <a:xfrm>
            <a:off x="8995455" y="2636140"/>
            <a:ext cx="2171700"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Install Packages</a:t>
            </a:r>
          </a:p>
        </p:txBody>
      </p:sp>
      <p:sp>
        <p:nvSpPr>
          <p:cNvPr id="14" name="TextBox 13">
            <a:extLst>
              <a:ext uri="{FF2B5EF4-FFF2-40B4-BE49-F238E27FC236}">
                <a16:creationId xmlns:a16="http://schemas.microsoft.com/office/drawing/2014/main" id="{99DE3F33-3272-3592-54E5-1A8ABD761F8E}"/>
              </a:ext>
            </a:extLst>
          </p:cNvPr>
          <p:cNvSpPr txBox="1"/>
          <p:nvPr/>
        </p:nvSpPr>
        <p:spPr>
          <a:xfrm>
            <a:off x="9920799" y="3590873"/>
            <a:ext cx="2646815" cy="433965"/>
          </a:xfrm>
          <a:prstGeom prst="rect">
            <a:avLst/>
          </a:prstGeom>
          <a:noFill/>
        </p:spPr>
        <p:txBody>
          <a:bodyPr wrap="square" lIns="118872" tIns="91440" rIns="118872" bIns="91440" rtlCol="0" anchor="ctr" anchorCtr="0">
            <a:spAutoFit/>
          </a:bodyPr>
          <a:lstStyle/>
          <a:p>
            <a:pPr algn="l">
              <a:lnSpc>
                <a:spcPct val="90000"/>
              </a:lnSpc>
            </a:pPr>
            <a:r>
              <a:rPr lang="en-US" b="1" dirty="0">
                <a:solidFill>
                  <a:srgbClr val="7030A0"/>
                </a:solidFill>
              </a:rPr>
              <a:t>Run Build Process</a:t>
            </a:r>
          </a:p>
        </p:txBody>
      </p:sp>
      <p:cxnSp>
        <p:nvCxnSpPr>
          <p:cNvPr id="15" name="Straight Arrow Connector 14">
            <a:extLst>
              <a:ext uri="{FF2B5EF4-FFF2-40B4-BE49-F238E27FC236}">
                <a16:creationId xmlns:a16="http://schemas.microsoft.com/office/drawing/2014/main" id="{420A9CE0-D386-051F-2687-C44C7BFE678E}"/>
              </a:ext>
            </a:extLst>
          </p:cNvPr>
          <p:cNvCxnSpPr>
            <a:cxnSpLocks/>
          </p:cNvCxnSpPr>
          <p:nvPr/>
        </p:nvCxnSpPr>
        <p:spPr>
          <a:xfrm flipV="1">
            <a:off x="9920799" y="4090153"/>
            <a:ext cx="528495" cy="636814"/>
          </a:xfrm>
          <a:prstGeom prst="straightConnector1">
            <a:avLst/>
          </a:prstGeom>
          <a:ln w="25400">
            <a:solidFill>
              <a:srgbClr val="7030A0"/>
            </a:solidFill>
            <a:prstDash val="dash"/>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1441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4C2C-E024-E9AE-D0DC-28933386864C}"/>
              </a:ext>
            </a:extLst>
          </p:cNvPr>
          <p:cNvSpPr>
            <a:spLocks noGrp="1"/>
          </p:cNvSpPr>
          <p:nvPr>
            <p:ph type="title"/>
          </p:nvPr>
        </p:nvSpPr>
        <p:spPr/>
        <p:txBody>
          <a:bodyPr/>
          <a:lstStyle/>
          <a:p>
            <a:r>
              <a:rPr lang="en-US" dirty="0"/>
              <a:t>Container Build Examples</a:t>
            </a:r>
          </a:p>
        </p:txBody>
      </p:sp>
      <p:sp>
        <p:nvSpPr>
          <p:cNvPr id="6" name="TextBox 5">
            <a:extLst>
              <a:ext uri="{FF2B5EF4-FFF2-40B4-BE49-F238E27FC236}">
                <a16:creationId xmlns:a16="http://schemas.microsoft.com/office/drawing/2014/main" id="{F0A805AD-2E9F-4FD0-FB8F-46825875E65F}"/>
              </a:ext>
            </a:extLst>
          </p:cNvPr>
          <p:cNvSpPr txBox="1"/>
          <p:nvPr/>
        </p:nvSpPr>
        <p:spPr>
          <a:xfrm>
            <a:off x="5918029" y="1136301"/>
            <a:ext cx="6096000" cy="3323987"/>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rPr>
              <a:t>BootStrap</a:t>
            </a:r>
            <a:r>
              <a:rPr lang="en-US" sz="1400" dirty="0">
                <a:solidFill>
                  <a:schemeClr val="bg1"/>
                </a:solidFill>
                <a:latin typeface="Menlo" panose="020B0609030804020204" pitchFamily="49" charset="0"/>
              </a:rPr>
              <a:t>: docker</a:t>
            </a:r>
          </a:p>
          <a:p>
            <a:r>
              <a:rPr lang="en-US" sz="1400" dirty="0">
                <a:solidFill>
                  <a:schemeClr val="bg1"/>
                </a:solidFill>
                <a:latin typeface="Menlo" panose="020B0609030804020204" pitchFamily="49" charset="0"/>
              </a:rPr>
              <a:t>From: python:3.9</a:t>
            </a: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%files</a:t>
            </a:r>
          </a:p>
          <a:p>
            <a:r>
              <a:rPr lang="en-US" sz="1400" b="1"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endParaRPr lang="en-US" sz="1400" dirty="0">
              <a:solidFill>
                <a:schemeClr val="bg1"/>
              </a:solidFill>
              <a:latin typeface="Menlo" panose="020B0609030804020204" pitchFamily="49" charset="0"/>
            </a:endParaRPr>
          </a:p>
          <a:p>
            <a:endParaRPr lang="en-US" sz="1400" b="1"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%post</a:t>
            </a:r>
          </a:p>
          <a:p>
            <a:r>
              <a:rPr lang="en-US" sz="1400" dirty="0">
                <a:solidFill>
                  <a:schemeClr val="bg1"/>
                </a:solidFill>
                <a:latin typeface="Menlo" panose="020B0609030804020204" pitchFamily="49" charset="0"/>
              </a:rPr>
              <a:t>    apt-get -y update</a:t>
            </a:r>
          </a:p>
          <a:p>
            <a:r>
              <a:rPr lang="en-US" sz="1400" dirty="0">
                <a:solidFill>
                  <a:schemeClr val="bg1"/>
                </a:solidFill>
                <a:latin typeface="Menlo" panose="020B0609030804020204" pitchFamily="49" charset="0"/>
              </a:rPr>
              <a:t>    apt-get -y install </a:t>
            </a:r>
            <a:r>
              <a:rPr lang="en-US" sz="1400" dirty="0" err="1">
                <a:solidFill>
                  <a:schemeClr val="bg1"/>
                </a:solidFill>
                <a:latin typeface="Menlo" panose="020B0609030804020204" pitchFamily="49" charset="0"/>
              </a:rPr>
              <a:t>openblas</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build-essential</a:t>
            </a:r>
          </a:p>
          <a:p>
            <a:r>
              <a:rPr lang="en-US" sz="1400" dirty="0">
                <a:solidFill>
                  <a:schemeClr val="bg1"/>
                </a:solidFill>
                <a:latin typeface="Menlo" panose="020B0609030804020204" pitchFamily="49" charset="0"/>
              </a:rPr>
              <a:t>    pip install </a:t>
            </a:r>
            <a:r>
              <a:rPr lang="en-US" sz="1400" dirty="0" err="1">
                <a:solidFill>
                  <a:schemeClr val="bg1"/>
                </a:solidFill>
                <a:latin typeface="Menlo" panose="020B0609030804020204" pitchFamily="49" charset="0"/>
              </a:rPr>
              <a:t>numpy</a:t>
            </a:r>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scipy</a:t>
            </a:r>
            <a:endParaRPr lang="en-US" sz="1400" dirty="0">
              <a:solidFill>
                <a:schemeClr val="bg1"/>
              </a:solidFill>
              <a:latin typeface="Menlo" panose="020B0609030804020204" pitchFamily="49" charset="0"/>
            </a:endParaRP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mkdir</a:t>
            </a:r>
            <a:r>
              <a:rPr lang="en-US" sz="1400" dirty="0">
                <a:solidFill>
                  <a:schemeClr val="bg1"/>
                </a:solidFill>
                <a:latin typeface="Menlo" panose="020B0609030804020204" pitchFamily="49" charset="0"/>
              </a:rPr>
              <a:t>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 &amp;&amp; cd /build/</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/build</a:t>
            </a:r>
          </a:p>
          <a:p>
            <a:r>
              <a:rPr lang="en-US" sz="1400" dirty="0">
                <a:solidFill>
                  <a:schemeClr val="bg1"/>
                </a:solidFill>
                <a:latin typeface="Menlo" panose="020B0609030804020204" pitchFamily="49" charset="0"/>
              </a:rPr>
              <a:t>    </a:t>
            </a:r>
            <a:r>
              <a:rPr lang="en-US" sz="1400" dirty="0" err="1">
                <a:solidFill>
                  <a:schemeClr val="bg1"/>
                </a:solidFill>
                <a:latin typeface="Menlo" panose="020B0609030804020204" pitchFamily="49" charset="0"/>
              </a:rPr>
              <a:t>cmake</a:t>
            </a:r>
            <a:r>
              <a:rPr lang="en-US" sz="1400" dirty="0">
                <a:solidFill>
                  <a:schemeClr val="bg1"/>
                </a:solidFill>
                <a:latin typeface="Menlo" panose="020B0609030804020204" pitchFamily="49" charset="0"/>
              </a:rPr>
              <a:t> ..; make -j4 install</a:t>
            </a:r>
          </a:p>
          <a:p>
            <a:endParaRPr lang="en-US" sz="1400" dirty="0">
              <a:solidFill>
                <a:schemeClr val="bg1"/>
              </a:solidFill>
              <a:latin typeface="Menlo" panose="020B0609030804020204" pitchFamily="49" charset="0"/>
            </a:endParaRPr>
          </a:p>
          <a:p>
            <a:r>
              <a:rPr lang="en-US" sz="1400" b="1" dirty="0">
                <a:solidFill>
                  <a:schemeClr val="bg1"/>
                </a:solidFill>
                <a:latin typeface="Menlo" panose="020B0609030804020204" pitchFamily="49" charset="0"/>
              </a:rPr>
              <a:t>%help</a:t>
            </a:r>
          </a:p>
          <a:p>
            <a:r>
              <a:rPr lang="en-US" sz="1400" dirty="0">
                <a:solidFill>
                  <a:schemeClr val="bg1"/>
                </a:solidFill>
                <a:latin typeface="Menlo" panose="020B0609030804020204" pitchFamily="49" charset="0"/>
              </a:rPr>
              <a:t>    Installs </a:t>
            </a:r>
            <a:r>
              <a:rPr lang="en-US" sz="1400" dirty="0" err="1">
                <a:solidFill>
                  <a:schemeClr val="bg1"/>
                </a:solidFill>
                <a:latin typeface="Menlo" panose="020B0609030804020204" pitchFamily="49" charset="0"/>
              </a:rPr>
              <a:t>heateq</a:t>
            </a:r>
            <a:r>
              <a:rPr lang="en-US" sz="1400" dirty="0">
                <a:solidFill>
                  <a:schemeClr val="bg1"/>
                </a:solidFill>
                <a:latin typeface="Menlo" panose="020B0609030804020204" pitchFamily="49" charset="0"/>
              </a:rPr>
              <a:t> library</a:t>
            </a:r>
          </a:p>
        </p:txBody>
      </p:sp>
      <p:sp>
        <p:nvSpPr>
          <p:cNvPr id="8" name="TextBox 7">
            <a:extLst>
              <a:ext uri="{FF2B5EF4-FFF2-40B4-BE49-F238E27FC236}">
                <a16:creationId xmlns:a16="http://schemas.microsoft.com/office/drawing/2014/main" id="{00F68F00-1AF2-787F-07A9-8A0C090772E5}"/>
              </a:ext>
            </a:extLst>
          </p:cNvPr>
          <p:cNvSpPr txBox="1"/>
          <p:nvPr/>
        </p:nvSpPr>
        <p:spPr>
          <a:xfrm>
            <a:off x="5918029" y="4644065"/>
            <a:ext cx="6096000" cy="738664"/>
          </a:xfrm>
          <a:prstGeom prst="rect">
            <a:avLst/>
          </a:prstGeom>
          <a:solidFill>
            <a:schemeClr val="tx1">
              <a:lumMod val="75000"/>
              <a:lumOff val="25000"/>
            </a:schemeClr>
          </a:solidFill>
        </p:spPr>
        <p:txBody>
          <a:bodyPr wrap="square">
            <a:spAutoFit/>
          </a:bodyPr>
          <a:lstStyle/>
          <a:p>
            <a:pPr algn="l"/>
            <a:r>
              <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rPr>
              <a:t>#!/bin/</a:t>
            </a:r>
            <a:r>
              <a:rPr lang="en-US" sz="1400" b="0" i="0" dirty="0" err="1">
                <a:solidFill>
                  <a:srgbClr val="D883FF"/>
                </a:solidFill>
                <a:effectLst/>
                <a:latin typeface="Menlo" panose="020B0609030804020204" pitchFamily="49" charset="0"/>
                <a:ea typeface="Menlo" panose="020B0609030804020204" pitchFamily="49" charset="0"/>
                <a:cs typeface="Menlo" panose="020B0609030804020204" pitchFamily="49" charset="0"/>
              </a:rPr>
              <a:t>sh</a:t>
            </a:r>
            <a:endParaRPr lang="en-US" sz="1400" b="0" i="0" dirty="0">
              <a:solidFill>
                <a:srgbClr val="D883FF"/>
              </a:solidFill>
              <a:effectLst/>
              <a:latin typeface="Menlo" panose="020B0609030804020204" pitchFamily="49" charset="0"/>
              <a:ea typeface="Menlo" panose="020B0609030804020204" pitchFamily="49" charset="0"/>
              <a:cs typeface="Menlo" panose="020B0609030804020204" pitchFamily="49" charset="0"/>
            </a:endParaRPr>
          </a:p>
          <a:p>
            <a:pPr algn="l"/>
            <a:endParaRPr lang="en-US" sz="1400" b="0" i="0" dirty="0">
              <a:solidFill>
                <a:schemeClr val="bg1"/>
              </a:solidFill>
              <a:effectLst/>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singularity build --remote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heateq.def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5" name="TextBox 14">
            <a:extLst>
              <a:ext uri="{FF2B5EF4-FFF2-40B4-BE49-F238E27FC236}">
                <a16:creationId xmlns:a16="http://schemas.microsoft.com/office/drawing/2014/main" id="{04C9C5A8-2C2A-3C30-2071-B0DEBC70C718}"/>
              </a:ext>
            </a:extLst>
          </p:cNvPr>
          <p:cNvSpPr txBox="1"/>
          <p:nvPr/>
        </p:nvSpPr>
        <p:spPr>
          <a:xfrm>
            <a:off x="481326" y="1712630"/>
            <a:ext cx="5321135" cy="3108543"/>
          </a:xfrm>
          <a:prstGeom prst="rect">
            <a:avLst/>
          </a:prstGeom>
          <a:solidFill>
            <a:schemeClr val="tx1">
              <a:lumMod val="75000"/>
              <a:lumOff val="25000"/>
            </a:schemeClr>
          </a:solidFill>
        </p:spPr>
        <p:txBody>
          <a:bodyPr wrap="square">
            <a:spAutoFit/>
          </a:bodyPr>
          <a:lstStyle/>
          <a:p>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BootStrap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localimage</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From: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heateq.sif</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%files</a:t>
            </a: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%post</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pip install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aiohttp</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pygit2 </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mpi</a:t>
            </a:r>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-list</a:t>
            </a: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sz="1400" b="1" dirty="0" err="1">
                <a:solidFill>
                  <a:schemeClr val="bg1"/>
                </a:solidFill>
                <a:latin typeface="Menlo" panose="020B0609030804020204" pitchFamily="49" charset="0"/>
                <a:ea typeface="Menlo" panose="020B0609030804020204" pitchFamily="49" charset="0"/>
                <a:cs typeface="Menlo" panose="020B0609030804020204" pitchFamily="49" charset="0"/>
              </a:rPr>
              <a:t>runscript</a:t>
            </a:r>
            <a:endParaRPr lang="en-US" sz="1400" b="1"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/app/</a:t>
            </a:r>
            <a:r>
              <a:rPr lang="en-US" sz="1400" dirty="0" err="1">
                <a:solidFill>
                  <a:schemeClr val="bg1"/>
                </a:solidFill>
                <a:latin typeface="Menlo" panose="020B0609030804020204" pitchFamily="49" charset="0"/>
                <a:ea typeface="Menlo" panose="020B0609030804020204" pitchFamily="49" charset="0"/>
                <a:cs typeface="Menlo" panose="020B0609030804020204" pitchFamily="49" charset="0"/>
              </a:rPr>
              <a:t>app.py</a:t>
            </a:r>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sz="1400"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sz="1400" b="1" dirty="0">
                <a:solidFill>
                  <a:schemeClr val="bg1"/>
                </a:solidFill>
                <a:latin typeface="Menlo" panose="020B0609030804020204" pitchFamily="49" charset="0"/>
                <a:ea typeface="Menlo" panose="020B0609030804020204" pitchFamily="49" charset="0"/>
                <a:cs typeface="Menlo" panose="020B0609030804020204" pitchFamily="49" charset="0"/>
              </a:rPr>
              <a:t>%help</a:t>
            </a:r>
          </a:p>
          <a:p>
            <a:r>
              <a:rPr lang="en-US" sz="1400" dirty="0">
                <a:solidFill>
                  <a:schemeClr val="bg1"/>
                </a:solidFill>
                <a:latin typeface="Menlo" panose="020B0609030804020204" pitchFamily="49" charset="0"/>
                <a:ea typeface="Menlo" panose="020B0609030804020204" pitchFamily="49" charset="0"/>
                <a:cs typeface="Menlo" panose="020B0609030804020204" pitchFamily="49" charset="0"/>
              </a:rPr>
              <a:t>    Simulate heat equation and post to REST API.</a:t>
            </a:r>
          </a:p>
        </p:txBody>
      </p:sp>
      <p:sp>
        <p:nvSpPr>
          <p:cNvPr id="16" name="TextBox 15">
            <a:extLst>
              <a:ext uri="{FF2B5EF4-FFF2-40B4-BE49-F238E27FC236}">
                <a16:creationId xmlns:a16="http://schemas.microsoft.com/office/drawing/2014/main" id="{E17FC3EF-969D-1B67-BD49-5A88C7C463D9}"/>
              </a:ext>
            </a:extLst>
          </p:cNvPr>
          <p:cNvSpPr txBox="1"/>
          <p:nvPr/>
        </p:nvSpPr>
        <p:spPr>
          <a:xfrm>
            <a:off x="208193" y="1260942"/>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User documentation</a:t>
            </a:r>
          </a:p>
        </p:txBody>
      </p:sp>
      <p:sp>
        <p:nvSpPr>
          <p:cNvPr id="18" name="TextBox 17">
            <a:extLst>
              <a:ext uri="{FF2B5EF4-FFF2-40B4-BE49-F238E27FC236}">
                <a16:creationId xmlns:a16="http://schemas.microsoft.com/office/drawing/2014/main" id="{D3FB386E-BB33-8B9E-3875-6F5570A8E5CF}"/>
              </a:ext>
            </a:extLst>
          </p:cNvPr>
          <p:cNvSpPr txBox="1"/>
          <p:nvPr/>
        </p:nvSpPr>
        <p:spPr>
          <a:xfrm>
            <a:off x="675393" y="5844669"/>
            <a:ext cx="11254633" cy="646331"/>
          </a:xfrm>
          <a:prstGeom prst="rect">
            <a:avLst/>
          </a:prstGeom>
          <a:noFill/>
        </p:spPr>
        <p:txBody>
          <a:bodyPr wrap="square">
            <a:spAutoFit/>
          </a:bodyPr>
          <a:lstStyle/>
          <a:p>
            <a:r>
              <a:rPr lang="en-US" sz="1200" dirty="0"/>
              <a:t>https://</a:t>
            </a:r>
            <a:r>
              <a:rPr lang="en-US" sz="1200" dirty="0" err="1"/>
              <a:t>fastapi.tiangolo.com</a:t>
            </a:r>
            <a:r>
              <a:rPr lang="en-US" sz="1200" dirty="0"/>
              <a:t>/deployment/docker/#build-a-docker-image-for-</a:t>
            </a:r>
            <a:r>
              <a:rPr lang="en-US" sz="1200" dirty="0" err="1"/>
              <a:t>fastapi</a:t>
            </a:r>
            <a:endParaRPr lang="en-US" sz="1200" dirty="0"/>
          </a:p>
          <a:p>
            <a:r>
              <a:rPr lang="en-US" sz="1200" dirty="0"/>
              <a:t>https://</a:t>
            </a:r>
            <a:r>
              <a:rPr lang="en-US" sz="1200" dirty="0" err="1"/>
              <a:t>supercontainers.github.io</a:t>
            </a:r>
            <a:r>
              <a:rPr lang="en-US" sz="1200" dirty="0"/>
              <a:t>/sc20-tutorial/02.docker/</a:t>
            </a:r>
            <a:r>
              <a:rPr lang="en-US" sz="1200" dirty="0" err="1"/>
              <a:t>index.html</a:t>
            </a:r>
            <a:endParaRPr lang="en-US" sz="1200" dirty="0"/>
          </a:p>
          <a:p>
            <a:r>
              <a:rPr lang="en-US" sz="1200" dirty="0"/>
              <a:t>https://</a:t>
            </a:r>
            <a:r>
              <a:rPr lang="en-US" sz="1200" dirty="0" err="1"/>
              <a:t>cloud.sylabs.io</a:t>
            </a:r>
            <a:r>
              <a:rPr lang="en-US" sz="1200" dirty="0"/>
              <a:t>/builder</a:t>
            </a:r>
          </a:p>
        </p:txBody>
      </p:sp>
      <p:sp>
        <p:nvSpPr>
          <p:cNvPr id="21" name="TextBox 20">
            <a:extLst>
              <a:ext uri="{FF2B5EF4-FFF2-40B4-BE49-F238E27FC236}">
                <a16:creationId xmlns:a16="http://schemas.microsoft.com/office/drawing/2014/main" id="{3B1C95DD-61B8-D279-8FC9-FF786E03AC13}"/>
              </a:ext>
            </a:extLst>
          </p:cNvPr>
          <p:cNvSpPr txBox="1"/>
          <p:nvPr/>
        </p:nvSpPr>
        <p:spPr>
          <a:xfrm>
            <a:off x="5621858" y="674636"/>
            <a:ext cx="2861953" cy="461665"/>
          </a:xfrm>
          <a:prstGeom prst="rect">
            <a:avLst/>
          </a:prstGeom>
          <a:noFill/>
        </p:spPr>
        <p:txBody>
          <a:bodyPr wrap="square" lIns="118872" tIns="91440" rIns="118872" bIns="91440" rtlCol="0" anchor="ctr" anchorCtr="0">
            <a:spAutoFit/>
          </a:bodyPr>
          <a:lstStyle/>
          <a:p>
            <a:pPr algn="l">
              <a:lnSpc>
                <a:spcPct val="90000"/>
              </a:lnSpc>
            </a:pPr>
            <a:r>
              <a:rPr lang="en-US" sz="2000" dirty="0"/>
              <a:t>Container Build File</a:t>
            </a:r>
          </a:p>
        </p:txBody>
      </p:sp>
    </p:spTree>
    <p:extLst>
      <p:ext uri="{BB962C8B-B14F-4D97-AF65-F5344CB8AC3E}">
        <p14:creationId xmlns:p14="http://schemas.microsoft.com/office/powerpoint/2010/main" val="472775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E46B5-7ECD-52F7-C162-430D32368A1D}"/>
              </a:ext>
            </a:extLst>
          </p:cNvPr>
          <p:cNvSpPr>
            <a:spLocks noGrp="1"/>
          </p:cNvSpPr>
          <p:nvPr>
            <p:ph type="title"/>
          </p:nvPr>
        </p:nvSpPr>
        <p:spPr/>
        <p:txBody>
          <a:bodyPr/>
          <a:lstStyle/>
          <a:p>
            <a:r>
              <a:rPr lang="en-US" dirty="0"/>
              <a:t>After containerization</a:t>
            </a:r>
          </a:p>
        </p:txBody>
      </p:sp>
      <p:sp>
        <p:nvSpPr>
          <p:cNvPr id="3" name="Rectangle 2">
            <a:extLst>
              <a:ext uri="{FF2B5EF4-FFF2-40B4-BE49-F238E27FC236}">
                <a16:creationId xmlns:a16="http://schemas.microsoft.com/office/drawing/2014/main" id="{2B454924-26CE-6B5F-46DD-16FE50A630B8}"/>
              </a:ext>
            </a:extLst>
          </p:cNvPr>
          <p:cNvSpPr/>
          <p:nvPr/>
        </p:nvSpPr>
        <p:spPr>
          <a:xfrm>
            <a:off x="450592" y="1959163"/>
            <a:ext cx="5643820" cy="3970318"/>
          </a:xfrm>
          <a:prstGeom prst="rect">
            <a:avLst/>
          </a:prstGeom>
          <a:solidFill>
            <a:schemeClr val="tx1">
              <a:lumMod val="75000"/>
              <a:lumOff val="25000"/>
            </a:schemeClr>
          </a:solidFill>
        </p:spPr>
        <p:txBody>
          <a:bodyPr wrap="square">
            <a:spAutoFit/>
          </a:bodyPr>
          <a:lstStyle/>
          <a:p>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33  COPYING</a:t>
            </a:r>
            <a:endParaRPr lang="en-US" dirty="0">
              <a:solidFill>
                <a:schemeClr val="bg1">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120  README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29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ChangeLog</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50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Makefile</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15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heateq.def</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3  build-</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singularity.sh</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8CFFB5"/>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tests/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30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test_heat.sh</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--&gt;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143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pheat.py</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192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cheat.cc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269     fheat.f90</a:t>
            </a:r>
          </a:p>
        </p:txBody>
      </p:sp>
    </p:spTree>
    <p:extLst>
      <p:ext uri="{BB962C8B-B14F-4D97-AF65-F5344CB8AC3E}">
        <p14:creationId xmlns:p14="http://schemas.microsoft.com/office/powerpoint/2010/main" val="1891101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Documentation is the beginning and end of packaging</a:t>
            </a:r>
            <a:endParaRPr lang="en-US" sz="2800" i="1" dirty="0"/>
          </a:p>
          <a:p>
            <a:pPr lvl="1"/>
            <a:r>
              <a:rPr lang="en-US" sz="2400" dirty="0" err="1"/>
              <a:t>Makefiles</a:t>
            </a:r>
            <a:r>
              <a:rPr lang="en-US" sz="2400" dirty="0"/>
              <a:t>, dependency lists, and scripts are no substitute for explanations</a:t>
            </a:r>
          </a:p>
          <a:p>
            <a:r>
              <a:rPr lang="en-US" sz="3200" dirty="0"/>
              <a:t>Lots of standards &amp; tools to choose from!</a:t>
            </a:r>
          </a:p>
          <a:p>
            <a:pPr lvl="1"/>
            <a:r>
              <a:rPr lang="en-US" sz="2800" dirty="0"/>
              <a:t>Make / </a:t>
            </a:r>
            <a:r>
              <a:rPr lang="en-US" sz="2800" dirty="0" err="1"/>
              <a:t>CMake</a:t>
            </a:r>
            <a:r>
              <a:rPr lang="en-US" sz="2800" dirty="0"/>
              <a:t> / </a:t>
            </a:r>
            <a:r>
              <a:rPr lang="en-US" sz="2800" dirty="0" err="1"/>
              <a:t>autotools</a:t>
            </a:r>
            <a:endParaRPr lang="en-US" sz="2800" dirty="0"/>
          </a:p>
          <a:p>
            <a:pPr lvl="1"/>
            <a:r>
              <a:rPr lang="en-US" sz="2800" dirty="0" err="1"/>
              <a:t>py</a:t>
            </a:r>
            <a:r>
              <a:rPr lang="en-US" sz="2800" dirty="0"/>
              <a:t>-scaffold / poetry</a:t>
            </a:r>
          </a:p>
          <a:p>
            <a:pPr lvl="1"/>
            <a:r>
              <a:rPr lang="en-US" sz="2800" dirty="0" err="1"/>
              <a:t>setup,py</a:t>
            </a:r>
            <a:r>
              <a:rPr lang="en-US" sz="2800" dirty="0"/>
              <a:t>/"make-</a:t>
            </a:r>
            <a:r>
              <a:rPr lang="en-US" sz="2800" dirty="0" err="1"/>
              <a:t>ext</a:t>
            </a:r>
            <a:r>
              <a:rPr lang="en-US" sz="2800" dirty="0"/>
              <a:t>", </a:t>
            </a:r>
            <a:r>
              <a:rPr lang="en-US" sz="2800" dirty="0" err="1"/>
              <a:t>scikit-build+cython</a:t>
            </a:r>
            <a:endParaRPr lang="en-US" sz="2800" dirty="0"/>
          </a:p>
          <a:p>
            <a:pPr lvl="1"/>
            <a:r>
              <a:rPr lang="en-US" sz="2800" dirty="0" err="1"/>
              <a:t>spack</a:t>
            </a:r>
            <a:endParaRPr lang="en-US" sz="2800" dirty="0"/>
          </a:p>
          <a:p>
            <a:r>
              <a:rPr lang="en-US" sz="2800" dirty="0"/>
              <a:t>Packaging helps you...</a:t>
            </a:r>
          </a:p>
          <a:p>
            <a:pPr lvl="1"/>
            <a:r>
              <a:rPr lang="en-US" sz="2400" dirty="0"/>
              <a:t>Interact with your users</a:t>
            </a:r>
          </a:p>
          <a:p>
            <a:pPr lvl="1"/>
            <a:r>
              <a:rPr lang="en-US" sz="2400" dirty="0"/>
              <a:t>Improve your developing experience (lower cognitive load)</a:t>
            </a:r>
          </a:p>
          <a:p>
            <a:pPr lvl="1"/>
            <a:r>
              <a:rPr lang="en-US" sz="2400" dirty="0"/>
              <a:t>More easily test</a:t>
            </a:r>
          </a:p>
          <a:p>
            <a:pPr lvl="1"/>
            <a:r>
              <a:rPr lang="en-US" sz="2400" dirty="0"/>
              <a:t>Deploy faster</a:t>
            </a:r>
          </a:p>
        </p:txBody>
      </p:sp>
    </p:spTree>
    <p:extLst>
      <p:ext uri="{BB962C8B-B14F-4D97-AF65-F5344CB8AC3E}">
        <p14:creationId xmlns:p14="http://schemas.microsoft.com/office/powerpoint/2010/main" val="139092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C103291-0698-744C-A24E-2EA6A801CFB8}"/>
              </a:ext>
            </a:extLst>
          </p:cNvPr>
          <p:cNvSpPr txBox="1">
            <a:spLocks/>
          </p:cNvSpPr>
          <p:nvPr/>
        </p:nvSpPr>
        <p:spPr>
          <a:xfrm>
            <a:off x="567288" y="4370284"/>
            <a:ext cx="10431204" cy="1871957"/>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What does it do?</a:t>
            </a:r>
          </a:p>
          <a:p>
            <a:r>
              <a:rPr lang="en-US" dirty="0"/>
              <a:t>How do I set it up?</a:t>
            </a:r>
          </a:p>
          <a:p>
            <a:r>
              <a:rPr lang="en-US" dirty="0"/>
              <a:t>Automation </a:t>
            </a:r>
            <a:r>
              <a:rPr lang="en-US" i="1" dirty="0"/>
              <a:t>can</a:t>
            </a:r>
            <a:r>
              <a:rPr lang="en-US" dirty="0"/>
              <a:t> be good...</a:t>
            </a:r>
          </a:p>
          <a:p>
            <a:pPr lvl="1"/>
            <a:r>
              <a:rPr lang="en-US" sz="2400" dirty="0"/>
              <a:t>but requires really great documentation!</a:t>
            </a:r>
          </a:p>
        </p:txBody>
      </p:sp>
      <p:pic>
        <p:nvPicPr>
          <p:cNvPr id="5" name="Picture 4">
            <a:extLst>
              <a:ext uri="{FF2B5EF4-FFF2-40B4-BE49-F238E27FC236}">
                <a16:creationId xmlns:a16="http://schemas.microsoft.com/office/drawing/2014/main" id="{73D8A06D-487A-4258-0422-652EEA26EDD3}"/>
              </a:ext>
            </a:extLst>
          </p:cNvPr>
          <p:cNvPicPr>
            <a:picLocks noChangeAspect="1"/>
          </p:cNvPicPr>
          <p:nvPr/>
        </p:nvPicPr>
        <p:blipFill>
          <a:blip r:embed="rId2"/>
          <a:stretch>
            <a:fillRect/>
          </a:stretch>
        </p:blipFill>
        <p:spPr>
          <a:xfrm rot="21540000">
            <a:off x="567288" y="926428"/>
            <a:ext cx="10005952" cy="1841244"/>
          </a:xfrm>
          <a:prstGeom prst="rect">
            <a:avLst/>
          </a:prstGeom>
        </p:spPr>
      </p:pic>
      <p:pic>
        <p:nvPicPr>
          <p:cNvPr id="6" name="Picture 5">
            <a:extLst>
              <a:ext uri="{FF2B5EF4-FFF2-40B4-BE49-F238E27FC236}">
                <a16:creationId xmlns:a16="http://schemas.microsoft.com/office/drawing/2014/main" id="{6654DC32-5124-4E74-C160-2AAFFFB0CFA5}"/>
              </a:ext>
            </a:extLst>
          </p:cNvPr>
          <p:cNvPicPr>
            <a:picLocks noChangeAspect="1"/>
          </p:cNvPicPr>
          <p:nvPr/>
        </p:nvPicPr>
        <p:blipFill>
          <a:blip r:embed="rId3"/>
          <a:stretch>
            <a:fillRect/>
          </a:stretch>
        </p:blipFill>
        <p:spPr>
          <a:xfrm>
            <a:off x="3954708" y="2983915"/>
            <a:ext cx="7785582" cy="1257299"/>
          </a:xfrm>
          <a:prstGeom prst="rect">
            <a:avLst/>
          </a:prstGeom>
        </p:spPr>
      </p:pic>
      <p:sp>
        <p:nvSpPr>
          <p:cNvPr id="2" name="Title 1">
            <a:extLst>
              <a:ext uri="{FF2B5EF4-FFF2-40B4-BE49-F238E27FC236}">
                <a16:creationId xmlns:a16="http://schemas.microsoft.com/office/drawing/2014/main" id="{2452E321-13BB-A545-9681-AB9AB12DCBF3}"/>
              </a:ext>
            </a:extLst>
          </p:cNvPr>
          <p:cNvSpPr>
            <a:spLocks noGrp="1"/>
          </p:cNvSpPr>
          <p:nvPr>
            <p:ph type="title"/>
          </p:nvPr>
        </p:nvSpPr>
        <p:spPr>
          <a:xfrm>
            <a:off x="4427122" y="316017"/>
            <a:ext cx="11375136" cy="914400"/>
          </a:xfrm>
        </p:spPr>
        <p:txBody>
          <a:bodyPr/>
          <a:lstStyle/>
          <a:p>
            <a:r>
              <a:rPr lang="en-US" dirty="0"/>
              <a:t>Why Package?</a:t>
            </a:r>
          </a:p>
        </p:txBody>
      </p:sp>
      <p:sp>
        <p:nvSpPr>
          <p:cNvPr id="7" name="Rectangle 6">
            <a:extLst>
              <a:ext uri="{FF2B5EF4-FFF2-40B4-BE49-F238E27FC236}">
                <a16:creationId xmlns:a16="http://schemas.microsoft.com/office/drawing/2014/main" id="{4EBC4E4E-7C4A-7C1E-E84D-37F7D7C8CF70}"/>
              </a:ext>
            </a:extLst>
          </p:cNvPr>
          <p:cNvSpPr/>
          <p:nvPr/>
        </p:nvSpPr>
        <p:spPr>
          <a:xfrm>
            <a:off x="427512" y="2695699"/>
            <a:ext cx="5842659" cy="159147"/>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798894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0C5C8-4ABC-17CF-BD63-19374CAD090C}"/>
              </a:ext>
            </a:extLst>
          </p:cNvPr>
          <p:cNvSpPr>
            <a:spLocks noGrp="1"/>
          </p:cNvSpPr>
          <p:nvPr>
            <p:ph type="title"/>
          </p:nvPr>
        </p:nvSpPr>
        <p:spPr>
          <a:xfrm>
            <a:off x="199607" y="280748"/>
            <a:ext cx="11372473" cy="914400"/>
          </a:xfrm>
        </p:spPr>
        <p:txBody>
          <a:bodyPr/>
          <a:lstStyle/>
          <a:p>
            <a:r>
              <a:rPr lang="en-US" dirty="0"/>
              <a:t>Acknowledgments</a:t>
            </a:r>
          </a:p>
        </p:txBody>
      </p:sp>
      <p:sp>
        <p:nvSpPr>
          <p:cNvPr id="3" name="Content Placeholder 2">
            <a:extLst>
              <a:ext uri="{FF2B5EF4-FFF2-40B4-BE49-F238E27FC236}">
                <a16:creationId xmlns:a16="http://schemas.microsoft.com/office/drawing/2014/main" id="{6A8DA36F-8846-4A7A-44FA-4D98FBB5A479}"/>
              </a:ext>
            </a:extLst>
          </p:cNvPr>
          <p:cNvSpPr>
            <a:spLocks noGrp="1"/>
          </p:cNvSpPr>
          <p:nvPr>
            <p:ph idx="1"/>
          </p:nvPr>
        </p:nvSpPr>
        <p:spPr>
          <a:xfrm>
            <a:off x="619409" y="868680"/>
            <a:ext cx="11369809" cy="4805424"/>
          </a:xfrm>
        </p:spPr>
        <p:txBody>
          <a:bodyPr numCol="2"/>
          <a:lstStyle/>
          <a:p>
            <a:r>
              <a:rPr lang="en-US" sz="2000" dirty="0"/>
              <a:t>IDEAS-ECP Team:</a:t>
            </a:r>
          </a:p>
          <a:p>
            <a:pPr lvl="1"/>
            <a:r>
              <a:rPr lang="en-US" sz="1800" dirty="0"/>
              <a:t>David </a:t>
            </a:r>
            <a:r>
              <a:rPr lang="en-US" sz="1800" dirty="0" err="1"/>
              <a:t>Bernholdt</a:t>
            </a:r>
            <a:endParaRPr lang="en-US" sz="1800" dirty="0"/>
          </a:p>
          <a:p>
            <a:pPr lvl="1"/>
            <a:r>
              <a:rPr lang="en-US" sz="1800" dirty="0"/>
              <a:t>Patricia Grubel</a:t>
            </a:r>
          </a:p>
          <a:p>
            <a:pPr lvl="1"/>
            <a:r>
              <a:rPr lang="en-US" sz="1800" dirty="0"/>
              <a:t>Mark Miller</a:t>
            </a:r>
          </a:p>
          <a:p>
            <a:pPr lvl="1"/>
            <a:r>
              <a:rPr lang="en-US" sz="1800" dirty="0"/>
              <a:t>Axel </a:t>
            </a:r>
            <a:r>
              <a:rPr lang="en-US" sz="1800" dirty="0" err="1"/>
              <a:t>Huebl</a:t>
            </a:r>
            <a:endParaRPr lang="en-US" sz="1800" dirty="0"/>
          </a:p>
          <a:p>
            <a:r>
              <a:rPr lang="en-US" sz="2000" dirty="0" err="1"/>
              <a:t>PIConGPU</a:t>
            </a:r>
            <a:r>
              <a:rPr lang="en-US" sz="2000" dirty="0"/>
              <a:t> Team:</a:t>
            </a:r>
          </a:p>
          <a:p>
            <a:pPr lvl="1"/>
            <a:r>
              <a:rPr lang="en-US" sz="1800" dirty="0"/>
              <a:t>Sunita Chandrasekaran</a:t>
            </a:r>
          </a:p>
          <a:p>
            <a:pPr lvl="1"/>
            <a:r>
              <a:rPr lang="en-US" sz="1800" dirty="0"/>
              <a:t>Rene </a:t>
            </a:r>
            <a:r>
              <a:rPr lang="en-US" sz="1800" dirty="0" err="1"/>
              <a:t>Widera</a:t>
            </a:r>
            <a:endParaRPr lang="en-US" sz="1800" dirty="0"/>
          </a:p>
          <a:p>
            <a:pPr lvl="1"/>
            <a:r>
              <a:rPr lang="en-US" sz="1800" dirty="0"/>
              <a:t>Klaus Steiniger</a:t>
            </a:r>
          </a:p>
          <a:p>
            <a:pPr lvl="1"/>
            <a:r>
              <a:rPr lang="en-US" sz="1800" dirty="0"/>
              <a:t>Alexander Debus</a:t>
            </a:r>
          </a:p>
          <a:p>
            <a:r>
              <a:rPr lang="en-US" sz="2000" dirty="0"/>
              <a:t>DFT-FE Team:</a:t>
            </a:r>
          </a:p>
          <a:p>
            <a:pPr lvl="1"/>
            <a:r>
              <a:rPr lang="en-US" sz="1800" dirty="0"/>
              <a:t>Vikram </a:t>
            </a:r>
            <a:r>
              <a:rPr lang="en-US" sz="1800" dirty="0" err="1"/>
              <a:t>Gavini</a:t>
            </a:r>
            <a:endParaRPr lang="en-US" sz="1800" dirty="0"/>
          </a:p>
          <a:p>
            <a:pPr lvl="1"/>
            <a:r>
              <a:rPr lang="en-US" sz="1800" dirty="0" err="1"/>
              <a:t>Sambit</a:t>
            </a:r>
            <a:r>
              <a:rPr lang="en-US" sz="1800" dirty="0"/>
              <a:t> Das</a:t>
            </a:r>
          </a:p>
          <a:p>
            <a:pPr lvl="1"/>
            <a:r>
              <a:rPr lang="en-US" sz="1800" dirty="0" err="1"/>
              <a:t>Phani</a:t>
            </a:r>
            <a:r>
              <a:rPr lang="en-US" sz="1800" dirty="0"/>
              <a:t> </a:t>
            </a:r>
            <a:r>
              <a:rPr lang="en-US" sz="1800" dirty="0" err="1"/>
              <a:t>Motamarri</a:t>
            </a:r>
            <a:endParaRPr lang="en-US" sz="1800" dirty="0"/>
          </a:p>
          <a:p>
            <a:pPr lvl="1"/>
            <a:endParaRPr lang="en-US" sz="1800" dirty="0"/>
          </a:p>
          <a:p>
            <a:r>
              <a:rPr lang="en-US" sz="2000" dirty="0"/>
              <a:t>DCA++ Team:</a:t>
            </a:r>
          </a:p>
          <a:p>
            <a:pPr lvl="1"/>
            <a:r>
              <a:rPr lang="en-US" sz="1800" dirty="0"/>
              <a:t>Peter </a:t>
            </a:r>
            <a:r>
              <a:rPr lang="en-US" sz="1800" dirty="0" err="1"/>
              <a:t>Doak</a:t>
            </a:r>
            <a:endParaRPr lang="en-US" sz="1800" dirty="0"/>
          </a:p>
          <a:p>
            <a:pPr lvl="1"/>
            <a:r>
              <a:rPr lang="en-US" sz="1800" dirty="0"/>
              <a:t>Thomas Maier</a:t>
            </a:r>
          </a:p>
          <a:p>
            <a:r>
              <a:rPr lang="en-US" sz="2000" dirty="0"/>
              <a:t>ZFP Team:</a:t>
            </a:r>
          </a:p>
          <a:p>
            <a:pPr lvl="1"/>
            <a:r>
              <a:rPr lang="en-US" sz="1800" dirty="0"/>
              <a:t>Peter Lindstrom</a:t>
            </a:r>
          </a:p>
          <a:p>
            <a:r>
              <a:rPr lang="en-US" sz="2000" dirty="0"/>
              <a:t>OLCF/HPE/</a:t>
            </a:r>
            <a:r>
              <a:rPr lang="en-US" sz="2000" dirty="0" err="1"/>
              <a:t>Spack</a:t>
            </a:r>
            <a:r>
              <a:rPr lang="en-US" sz="2000" dirty="0"/>
              <a:t> Teams:</a:t>
            </a:r>
          </a:p>
          <a:p>
            <a:pPr lvl="1"/>
            <a:r>
              <a:rPr lang="en-US" sz="1800" dirty="0"/>
              <a:t>Matt </a:t>
            </a:r>
            <a:r>
              <a:rPr lang="en-US" sz="1800" dirty="0" err="1"/>
              <a:t>Belhorn</a:t>
            </a:r>
            <a:endParaRPr lang="en-US" sz="1800" dirty="0"/>
          </a:p>
          <a:p>
            <a:pPr lvl="1"/>
            <a:r>
              <a:rPr lang="en-US" sz="1800" dirty="0"/>
              <a:t>Luke </a:t>
            </a:r>
            <a:r>
              <a:rPr lang="en-US" sz="1800" dirty="0" err="1"/>
              <a:t>Roskop</a:t>
            </a:r>
            <a:endParaRPr lang="en-US" sz="1800" dirty="0"/>
          </a:p>
          <a:p>
            <a:pPr lvl="1"/>
            <a:r>
              <a:rPr lang="en-US" sz="1800" dirty="0"/>
              <a:t>Massimiliano Culpo</a:t>
            </a:r>
          </a:p>
          <a:p>
            <a:pPr lvl="1"/>
            <a:r>
              <a:rPr lang="en-US" sz="1800" dirty="0"/>
              <a:t>Todd </a:t>
            </a:r>
            <a:r>
              <a:rPr lang="en-US" sz="1800" dirty="0" err="1"/>
              <a:t>Gamblin</a:t>
            </a:r>
            <a:endParaRPr lang="en-US" sz="1800" dirty="0"/>
          </a:p>
          <a:p>
            <a:pPr lvl="1"/>
            <a:endParaRPr lang="en-US" sz="1800" dirty="0"/>
          </a:p>
          <a:p>
            <a:pPr marL="346075" lvl="1" indent="0">
              <a:buNone/>
            </a:pPr>
            <a:endParaRPr lang="en-US" dirty="0"/>
          </a:p>
        </p:txBody>
      </p:sp>
      <p:sp>
        <p:nvSpPr>
          <p:cNvPr id="5" name="TextBox 4">
            <a:extLst>
              <a:ext uri="{FF2B5EF4-FFF2-40B4-BE49-F238E27FC236}">
                <a16:creationId xmlns:a16="http://schemas.microsoft.com/office/drawing/2014/main" id="{FC424A11-8889-4AD8-F418-2C6B0D87FC8E}"/>
              </a:ext>
            </a:extLst>
          </p:cNvPr>
          <p:cNvSpPr txBox="1"/>
          <p:nvPr/>
        </p:nvSpPr>
        <p:spPr>
          <a:xfrm>
            <a:off x="4148943" y="5461817"/>
            <a:ext cx="6629400" cy="861774"/>
          </a:xfrm>
          <a:prstGeom prst="rect">
            <a:avLst/>
          </a:prstGeom>
          <a:noFill/>
        </p:spPr>
        <p:txBody>
          <a:bodyPr wrap="square">
            <a:spAutoFit/>
          </a:bodyPr>
          <a:lstStyle/>
          <a:p>
            <a:r>
              <a:rPr lang="en-US" dirty="0"/>
              <a:t>New article on CI team practices:</a:t>
            </a:r>
          </a:p>
          <a:p>
            <a:endParaRPr lang="en-US" sz="400" dirty="0"/>
          </a:p>
          <a:p>
            <a:pPr lvl="1"/>
            <a:r>
              <a:rPr lang="en-US" sz="1400" dirty="0"/>
              <a:t>https://</a:t>
            </a:r>
            <a:r>
              <a:rPr lang="en-US" sz="1400" dirty="0" err="1"/>
              <a:t>bssw.io</a:t>
            </a:r>
            <a:r>
              <a:rPr lang="en-US" sz="1400" dirty="0"/>
              <a:t>/</a:t>
            </a:r>
            <a:r>
              <a:rPr lang="en-US" sz="1400" dirty="0" err="1"/>
              <a:t>blog_posts</a:t>
            </a:r>
            <a:r>
              <a:rPr lang="en-US" sz="1400" dirty="0"/>
              <a:t>/bright-spots-team-experiences-implementing-continuous-integration</a:t>
            </a:r>
          </a:p>
        </p:txBody>
      </p:sp>
    </p:spTree>
    <p:extLst>
      <p:ext uri="{BB962C8B-B14F-4D97-AF65-F5344CB8AC3E}">
        <p14:creationId xmlns:p14="http://schemas.microsoft.com/office/powerpoint/2010/main" val="5564889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2A14-C8F2-DE21-F99E-AC058EBC3F5F}"/>
              </a:ext>
            </a:extLst>
          </p:cNvPr>
          <p:cNvSpPr>
            <a:spLocks noGrp="1"/>
          </p:cNvSpPr>
          <p:nvPr>
            <p:ph type="title"/>
          </p:nvPr>
        </p:nvSpPr>
        <p:spPr/>
        <p:txBody>
          <a:bodyPr/>
          <a:lstStyle/>
          <a:p>
            <a:r>
              <a:rPr lang="en-US" dirty="0"/>
              <a:t>Bonus Material</a:t>
            </a:r>
          </a:p>
        </p:txBody>
      </p:sp>
    </p:spTree>
    <p:extLst>
      <p:ext uri="{BB962C8B-B14F-4D97-AF65-F5344CB8AC3E}">
        <p14:creationId xmlns:p14="http://schemas.microsoft.com/office/powerpoint/2010/main" val="972175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Anatomy of a </a:t>
            </a:r>
            <a:r>
              <a:rPr lang="en-US" dirty="0" err="1"/>
              <a:t>Spack</a:t>
            </a:r>
            <a:r>
              <a:rPr lang="en-US" dirty="0"/>
              <a:t> Dependency "spec"</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981307"/>
            <a:ext cx="11369809" cy="4803831"/>
          </a:xfrm>
        </p:spPr>
        <p:txBody>
          <a:bodyPr/>
          <a:lstStyle/>
          <a:p>
            <a:pPr marL="0" indent="0">
              <a:buNone/>
            </a:pPr>
            <a:r>
              <a:rPr lang="en-US" dirty="0"/>
              <a:t>&lt;package name&gt;@&lt;version&gt;</a:t>
            </a:r>
          </a:p>
          <a:p>
            <a:pPr marL="0" indent="0">
              <a:buNone/>
            </a:pPr>
            <a:r>
              <a:rPr lang="en-US" dirty="0"/>
              <a:t>     +&lt;enabled option&gt; ~&lt;disabled option&gt;</a:t>
            </a:r>
          </a:p>
          <a:p>
            <a:pPr marL="0" indent="0">
              <a:buNone/>
            </a:pPr>
            <a:r>
              <a:rPr lang="en-US" dirty="0"/>
              <a:t>      % &lt;compiler&gt;@&lt;compiler version&gt;</a:t>
            </a:r>
          </a:p>
          <a:p>
            <a:pPr marL="0" indent="0">
              <a:buNone/>
            </a:pPr>
            <a:r>
              <a:rPr lang="en-US" dirty="0"/>
              <a:t>      ^&lt;dependency1&gt;  ^&lt;dependency2&gt; ...</a:t>
            </a:r>
          </a:p>
          <a:p>
            <a:r>
              <a:rPr lang="en-US" dirty="0"/>
              <a:t>compile-time options to your package:</a:t>
            </a:r>
          </a:p>
          <a:p>
            <a:pPr lvl="1"/>
            <a:r>
              <a:rPr lang="en-US" dirty="0"/>
              <a:t>variant('option-name', default=False, description='help text')</a:t>
            </a:r>
          </a:p>
          <a:p>
            <a:r>
              <a:rPr lang="en-US" dirty="0"/>
              <a:t>dependency for your package:</a:t>
            </a:r>
          </a:p>
          <a:p>
            <a:pPr lvl="1"/>
            <a:r>
              <a:rPr lang="en-US" dirty="0" err="1"/>
              <a:t>depends_on</a:t>
            </a:r>
            <a:r>
              <a:rPr lang="en-US" dirty="0"/>
              <a:t>("spec string", when="string-to-test-against-my-spec") #, type='build'</a:t>
            </a:r>
          </a:p>
          <a:p>
            <a:r>
              <a:rPr lang="en-US" dirty="0"/>
              <a:t>package idiom:</a:t>
            </a:r>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646331"/>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packaging_guide.html#dependency-specs</a:t>
            </a:r>
            <a:endParaRPr lang="en-US" dirty="0"/>
          </a:p>
        </p:txBody>
      </p:sp>
      <p:sp>
        <p:nvSpPr>
          <p:cNvPr id="6" name="TextBox 5">
            <a:extLst>
              <a:ext uri="{FF2B5EF4-FFF2-40B4-BE49-F238E27FC236}">
                <a16:creationId xmlns:a16="http://schemas.microsoft.com/office/drawing/2014/main" id="{2EEC1741-D22C-134B-95AF-CF01982CC85B}"/>
              </a:ext>
            </a:extLst>
          </p:cNvPr>
          <p:cNvSpPr txBox="1"/>
          <p:nvPr/>
        </p:nvSpPr>
        <p:spPr>
          <a:xfrm>
            <a:off x="2950489" y="4824875"/>
            <a:ext cx="4137834" cy="960263"/>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def </a:t>
            </a:r>
            <a:r>
              <a:rPr lang="en-US" dirty="0" err="1"/>
              <a:t>cmake_args</a:t>
            </a:r>
            <a:r>
              <a:rPr lang="en-US" dirty="0"/>
              <a:t>(self):</a:t>
            </a:r>
          </a:p>
          <a:p>
            <a:pPr>
              <a:lnSpc>
                <a:spcPct val="90000"/>
              </a:lnSpc>
            </a:pPr>
            <a:r>
              <a:rPr lang="en-US" dirty="0"/>
              <a:t>      spec = </a:t>
            </a:r>
            <a:r>
              <a:rPr lang="en-US" dirty="0" err="1"/>
              <a:t>self.spec</a:t>
            </a:r>
            <a:endParaRPr lang="en-US" dirty="0"/>
          </a:p>
          <a:p>
            <a:pPr algn="l">
              <a:lnSpc>
                <a:spcPct val="90000"/>
              </a:lnSpc>
            </a:pPr>
            <a:r>
              <a:rPr lang="en-US" dirty="0"/>
              <a:t>      if </a:t>
            </a:r>
            <a:r>
              <a:rPr lang="en-US" dirty="0" err="1"/>
              <a:t>spec.satisfies</a:t>
            </a:r>
            <a:r>
              <a:rPr lang="en-US" dirty="0"/>
              <a:t>("+</a:t>
            </a:r>
            <a:r>
              <a:rPr lang="en-US" dirty="0" err="1"/>
              <a:t>myoption</a:t>
            </a:r>
            <a:r>
              <a:rPr lang="en-US" dirty="0"/>
              <a:t>"): ...</a:t>
            </a:r>
          </a:p>
        </p:txBody>
      </p:sp>
      <p:sp>
        <p:nvSpPr>
          <p:cNvPr id="7" name="TextBox 6">
            <a:extLst>
              <a:ext uri="{FF2B5EF4-FFF2-40B4-BE49-F238E27FC236}">
                <a16:creationId xmlns:a16="http://schemas.microsoft.com/office/drawing/2014/main" id="{6CD8FEFC-D8C5-2448-97D8-9B80834E5F5D}"/>
              </a:ext>
            </a:extLst>
          </p:cNvPr>
          <p:cNvSpPr txBox="1"/>
          <p:nvPr/>
        </p:nvSpPr>
        <p:spPr>
          <a:xfrm>
            <a:off x="8135200" y="1470975"/>
            <a:ext cx="3442034" cy="849463"/>
          </a:xfrm>
          <a:prstGeom prst="rect">
            <a:avLst/>
          </a:prstGeom>
          <a:solidFill>
            <a:schemeClr val="accent5">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sz="2400" dirty="0"/>
              <a:t>Advanced Examples:</a:t>
            </a:r>
          </a:p>
          <a:p>
            <a:pPr algn="l">
              <a:lnSpc>
                <a:spcPct val="90000"/>
              </a:lnSpc>
            </a:pPr>
            <a:r>
              <a:rPr lang="en-US" sz="2400" dirty="0" err="1"/>
              <a:t>spack</a:t>
            </a:r>
            <a:r>
              <a:rPr lang="en-US" sz="2400" dirty="0"/>
              <a:t> edit </a:t>
            </a:r>
            <a:r>
              <a:rPr lang="en-US" sz="2400" dirty="0" err="1"/>
              <a:t>gcc</a:t>
            </a:r>
            <a:endParaRPr lang="en-US" sz="2400" dirty="0"/>
          </a:p>
        </p:txBody>
      </p:sp>
    </p:spTree>
    <p:extLst>
      <p:ext uri="{BB962C8B-B14F-4D97-AF65-F5344CB8AC3E}">
        <p14:creationId xmlns:p14="http://schemas.microsoft.com/office/powerpoint/2010/main" val="1721062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Steps – C++ with </a:t>
            </a:r>
            <a:r>
              <a:rPr lang="en-US" dirty="0" err="1"/>
              <a:t>cmake</a:t>
            </a:r>
            <a:r>
              <a:rPr lang="en-US" dirty="0"/>
              <a:t> +</a:t>
            </a:r>
          </a:p>
        </p:txBody>
      </p:sp>
      <p:pic>
        <p:nvPicPr>
          <p:cNvPr id="9" name="Picture 8" descr="spack logo">
            <a:extLst>
              <a:ext uri="{FF2B5EF4-FFF2-40B4-BE49-F238E27FC236}">
                <a16:creationId xmlns:a16="http://schemas.microsoft.com/office/drawing/2014/main" id="{029EBC44-433F-564C-A5E0-71700E0377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599" y="277673"/>
            <a:ext cx="2667769" cy="867828"/>
          </a:xfrm>
          <a:prstGeom prst="rect">
            <a:avLst/>
          </a:prstGeom>
        </p:spPr>
      </p:pic>
      <p:sp>
        <p:nvSpPr>
          <p:cNvPr id="10" name="Rectangle 9">
            <a:extLst>
              <a:ext uri="{FF2B5EF4-FFF2-40B4-BE49-F238E27FC236}">
                <a16:creationId xmlns:a16="http://schemas.microsoft.com/office/drawing/2014/main" id="{C105560E-D3E5-394B-9FA6-2E29A766BBC7}"/>
              </a:ext>
            </a:extLst>
          </p:cNvPr>
          <p:cNvSpPr/>
          <p:nvPr/>
        </p:nvSpPr>
        <p:spPr>
          <a:xfrm>
            <a:off x="365760" y="1645206"/>
            <a:ext cx="905904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package.py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class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HeatEq</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CMakePackage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HeatEq</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 heat conduction kernels"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homepage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"https://..."</a:t>
            </a:r>
          </a:p>
          <a:p>
            <a:endParaRPr lang="en-US" b="1" dirty="0">
              <a:solidFill>
                <a:schemeClr val="bg2"/>
              </a:solidFill>
              <a:latin typeface="Menlo" panose="020B0609030804020204" pitchFamily="49" charset="0"/>
              <a:ea typeface="Menlo" panose="020B0609030804020204" pitchFamily="49" charset="0"/>
              <a:cs typeface="Menlo" panose="020B0609030804020204" pitchFamily="49" charset="0"/>
            </a:endParaRP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variant(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default=True)</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("py-pybind11@2.6.2"</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2"/>
                </a:solidFill>
                <a:latin typeface="Menlo" panose="020B0609030804020204" pitchFamily="49" charset="0"/>
                <a:ea typeface="Menlo" panose="020B0609030804020204" pitchFamily="49" charset="0"/>
                <a:cs typeface="Menlo" panose="020B0609030804020204" pitchFamily="49" charset="0"/>
              </a:rPr>
              <a:t>depends_on</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llvm-openmp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 when=</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'%apple-clang +</a:t>
            </a:r>
            <a:r>
              <a:rPr lang="en-US" i="1"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i="1"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i="1" dirty="0">
                <a:solidFill>
                  <a:schemeClr val="bg2"/>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cmake_args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(self):</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self.spec</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"-DMY_BUILD_TESTS=YES"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"-DENABLE_OPENMP=%s"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spec)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args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p:txBody>
      </p:sp>
      <p:sp>
        <p:nvSpPr>
          <p:cNvPr id="11" name="Rectangle 10">
            <a:extLst>
              <a:ext uri="{FF2B5EF4-FFF2-40B4-BE49-F238E27FC236}">
                <a16:creationId xmlns:a16="http://schemas.microsoft.com/office/drawing/2014/main" id="{2A1977CA-BBC8-4349-8D1B-CCF937AC7B97}"/>
              </a:ext>
            </a:extLst>
          </p:cNvPr>
          <p:cNvSpPr/>
          <p:nvPr/>
        </p:nvSpPr>
        <p:spPr>
          <a:xfrm>
            <a:off x="8730048" y="1155065"/>
            <a:ext cx="2428870" cy="369332"/>
          </a:xfrm>
          <a:prstGeom prst="rect">
            <a:avLst/>
          </a:prstGeom>
        </p:spPr>
        <p:txBody>
          <a:bodyPr wrap="none">
            <a:spAutoFit/>
          </a:bodyPr>
          <a:lstStyle/>
          <a:p>
            <a:r>
              <a:rPr lang="en-US" dirty="0" err="1">
                <a:solidFill>
                  <a:schemeClr val="accent1">
                    <a:lumMod val="75000"/>
                  </a:schemeClr>
                </a:solidFill>
              </a:rPr>
              <a:t>spack.readthedocs.io</a:t>
            </a:r>
            <a:endParaRPr lang="en-US" dirty="0">
              <a:solidFill>
                <a:schemeClr val="accent1">
                  <a:lumMod val="75000"/>
                </a:schemeClr>
              </a:solidFill>
            </a:endParaRPr>
          </a:p>
        </p:txBody>
      </p:sp>
    </p:spTree>
    <p:extLst>
      <p:ext uri="{BB962C8B-B14F-4D97-AF65-F5344CB8AC3E}">
        <p14:creationId xmlns:p14="http://schemas.microsoft.com/office/powerpoint/2010/main" val="679601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D0154F-3C06-8BA3-6325-06AD0DC725F2}"/>
              </a:ext>
            </a:extLst>
          </p:cNvPr>
          <p:cNvPicPr>
            <a:picLocks noChangeAspect="1"/>
          </p:cNvPicPr>
          <p:nvPr/>
        </p:nvPicPr>
        <p:blipFill>
          <a:blip r:embed="rId2"/>
          <a:stretch>
            <a:fillRect/>
          </a:stretch>
        </p:blipFill>
        <p:spPr>
          <a:xfrm>
            <a:off x="625741" y="584777"/>
            <a:ext cx="8328253" cy="5726803"/>
          </a:xfrm>
          <a:prstGeom prst="rect">
            <a:avLst/>
          </a:prstGeom>
        </p:spPr>
      </p:pic>
      <p:sp>
        <p:nvSpPr>
          <p:cNvPr id="2" name="Title 1">
            <a:extLst>
              <a:ext uri="{FF2B5EF4-FFF2-40B4-BE49-F238E27FC236}">
                <a16:creationId xmlns:a16="http://schemas.microsoft.com/office/drawing/2014/main" id="{8C2FDD74-8154-A94C-98F8-95A238A39CBA}"/>
              </a:ext>
            </a:extLst>
          </p:cNvPr>
          <p:cNvSpPr>
            <a:spLocks noGrp="1"/>
          </p:cNvSpPr>
          <p:nvPr>
            <p:ph type="title"/>
          </p:nvPr>
        </p:nvSpPr>
        <p:spPr>
          <a:xfrm>
            <a:off x="4263241" y="367794"/>
            <a:ext cx="7596408" cy="433965"/>
          </a:xfrm>
        </p:spPr>
        <p:txBody>
          <a:bodyPr/>
          <a:lstStyle/>
          <a:p>
            <a:r>
              <a:rPr lang="en-US" dirty="0"/>
              <a:t>State of Practice – Packaging for Portability</a:t>
            </a:r>
          </a:p>
        </p:txBody>
      </p:sp>
      <p:sp>
        <p:nvSpPr>
          <p:cNvPr id="5" name="TextBox 4">
            <a:extLst>
              <a:ext uri="{FF2B5EF4-FFF2-40B4-BE49-F238E27FC236}">
                <a16:creationId xmlns:a16="http://schemas.microsoft.com/office/drawing/2014/main" id="{2FC77B6F-703A-7477-9923-001F9BFEDB54}"/>
              </a:ext>
            </a:extLst>
          </p:cNvPr>
          <p:cNvSpPr txBox="1"/>
          <p:nvPr/>
        </p:nvSpPr>
        <p:spPr>
          <a:xfrm>
            <a:off x="4144488" y="5322856"/>
            <a:ext cx="971035" cy="433965"/>
          </a:xfrm>
          <a:prstGeom prst="rect">
            <a:avLst/>
          </a:prstGeom>
          <a:noFill/>
        </p:spPr>
        <p:txBody>
          <a:bodyPr wrap="none" lIns="118872" tIns="91440" rIns="118872" bIns="91440" rtlCol="0" anchor="ctr" anchorCtr="0">
            <a:spAutoFit/>
          </a:bodyPr>
          <a:lstStyle/>
          <a:p>
            <a:pPr algn="l">
              <a:lnSpc>
                <a:spcPct val="90000"/>
              </a:lnSpc>
            </a:pPr>
            <a:r>
              <a:rPr lang="en-US" dirty="0"/>
              <a:t>/ SYCL</a:t>
            </a:r>
          </a:p>
        </p:txBody>
      </p:sp>
    </p:spTree>
    <p:extLst>
      <p:ext uri="{BB962C8B-B14F-4D97-AF65-F5344CB8AC3E}">
        <p14:creationId xmlns:p14="http://schemas.microsoft.com/office/powerpoint/2010/main" val="2035117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5" name="Content Placeholder 2">
            <a:extLst>
              <a:ext uri="{FF2B5EF4-FFF2-40B4-BE49-F238E27FC236}">
                <a16:creationId xmlns:a16="http://schemas.microsoft.com/office/drawing/2014/main" id="{6DDA151B-4656-4A56-C2A8-6AD1B311F71E}"/>
              </a:ext>
            </a:extLst>
          </p:cNvPr>
          <p:cNvSpPr txBox="1">
            <a:spLocks/>
          </p:cNvSpPr>
          <p:nvPr/>
        </p:nvSpPr>
        <p:spPr bwMode="auto">
          <a:xfrm>
            <a:off x="453256" y="1017222"/>
            <a:ext cx="11369809" cy="49679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Dynamic Cluster Approximation</a:t>
            </a:r>
          </a:p>
          <a:p>
            <a:pPr lvl="1"/>
            <a:r>
              <a:rPr lang="en-US" sz="2400" dirty="0"/>
              <a:t>Electron correlation involving many tensor contractions (matrix multiplies)</a:t>
            </a:r>
          </a:p>
          <a:p>
            <a:pPr lvl="1"/>
            <a:r>
              <a:rPr lang="en-US" sz="2400" dirty="0"/>
              <a:t>C++ code</a:t>
            </a:r>
          </a:p>
          <a:p>
            <a:pPr lvl="1"/>
            <a:r>
              <a:rPr lang="en-US" sz="2400" dirty="0"/>
              <a:t>Implements own matrix math library, adding HIP backend</a:t>
            </a:r>
          </a:p>
          <a:p>
            <a:r>
              <a:rPr lang="en-US" sz="2800" dirty="0"/>
              <a:t>Challenge</a:t>
            </a:r>
          </a:p>
          <a:p>
            <a:pPr lvl="1"/>
            <a:r>
              <a:rPr lang="en-US" sz="2400" dirty="0"/>
              <a:t>Minimal additions to existing CUDA build method</a:t>
            </a:r>
          </a:p>
          <a:p>
            <a:pPr lvl="1"/>
            <a:r>
              <a:rPr lang="en-US" sz="2400" dirty="0"/>
              <a:t>Several types of link helpers – runtime, </a:t>
            </a:r>
            <a:r>
              <a:rPr lang="en-US" sz="2400" dirty="0" err="1"/>
              <a:t>blas</a:t>
            </a:r>
            <a:r>
              <a:rPr lang="en-US" sz="2400" dirty="0"/>
              <a:t>, kernel</a:t>
            </a:r>
          </a:p>
          <a:p>
            <a:r>
              <a:rPr lang="en-US" sz="2800" dirty="0"/>
              <a:t>Solution</a:t>
            </a:r>
          </a:p>
          <a:p>
            <a:pPr lvl="1"/>
            <a:r>
              <a:rPr lang="en-US" sz="2400" dirty="0"/>
              <a:t>Use </a:t>
            </a:r>
            <a:r>
              <a:rPr lang="en-US" sz="2400" dirty="0" err="1"/>
              <a:t>cmake</a:t>
            </a:r>
            <a:r>
              <a:rPr lang="en-US" sz="2400" dirty="0"/>
              <a:t> to include a header-translation layer and change link options – minimal changes to source code.</a:t>
            </a:r>
          </a:p>
        </p:txBody>
      </p:sp>
    </p:spTree>
    <p:extLst>
      <p:ext uri="{BB962C8B-B14F-4D97-AF65-F5344CB8AC3E}">
        <p14:creationId xmlns:p14="http://schemas.microsoft.com/office/powerpoint/2010/main" val="6421551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DCA++</a:t>
            </a:r>
          </a:p>
        </p:txBody>
      </p:sp>
      <p:sp>
        <p:nvSpPr>
          <p:cNvPr id="10" name="Rectangle 9">
            <a:extLst>
              <a:ext uri="{FF2B5EF4-FFF2-40B4-BE49-F238E27FC236}">
                <a16:creationId xmlns:a16="http://schemas.microsoft.com/office/drawing/2014/main" id="{C105560E-D3E5-394B-9FA6-2E29A766BBC7}"/>
              </a:ext>
            </a:extLst>
          </p:cNvPr>
          <p:cNvSpPr/>
          <p:nvPr/>
        </p:nvSpPr>
        <p:spPr>
          <a:xfrm>
            <a:off x="450592" y="1162606"/>
            <a:ext cx="9059043" cy="313932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src</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linalg</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/util/</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info_gpu.cpp</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This file implements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gpu</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info functions.</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/config/</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haves_defines.hpp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#if defined(DCA_HAVE_CUDA)</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error_cuda.hpp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defined(DCA_HAVE_HIP)</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linalg</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error_hip.hpp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#include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dca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/util/cuda2hip.h"</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#endif</a:t>
            </a:r>
          </a:p>
        </p:txBody>
      </p:sp>
      <p:sp>
        <p:nvSpPr>
          <p:cNvPr id="6" name="Content Placeholder 2">
            <a:extLst>
              <a:ext uri="{FF2B5EF4-FFF2-40B4-BE49-F238E27FC236}">
                <a16:creationId xmlns:a16="http://schemas.microsoft.com/office/drawing/2014/main" id="{49708BCE-7FA6-E34E-9883-00414AAFE715}"/>
              </a:ext>
            </a:extLst>
          </p:cNvPr>
          <p:cNvSpPr>
            <a:spLocks noGrp="1"/>
          </p:cNvSpPr>
          <p:nvPr>
            <p:ph idx="1"/>
          </p:nvPr>
        </p:nvSpPr>
        <p:spPr>
          <a:xfrm>
            <a:off x="645160" y="4598402"/>
            <a:ext cx="11284977" cy="1848118"/>
          </a:xfrm>
        </p:spPr>
        <p:txBody>
          <a:bodyPr/>
          <a:lstStyle/>
          <a:p>
            <a:r>
              <a:rPr lang="en-US" dirty="0"/>
              <a:t>References:</a:t>
            </a:r>
          </a:p>
          <a:p>
            <a:pPr lvl="1"/>
            <a:r>
              <a:rPr lang="en-US" sz="1800" dirty="0">
                <a:hlinkClick r:id="rId2"/>
              </a:rPr>
              <a:t>https://github.com/CompFUSE/DCA</a:t>
            </a:r>
            <a:r>
              <a:rPr lang="en-US" sz="1800" dirty="0"/>
              <a:t> </a:t>
            </a:r>
            <a:endParaRPr lang="en-US" sz="1800" dirty="0">
              <a:hlinkClick r:id="rId3"/>
            </a:endParaRPr>
          </a:p>
          <a:p>
            <a:pPr lvl="1"/>
            <a:r>
              <a:rPr lang="en-US" sz="1800" dirty="0">
                <a:hlinkClick r:id="rId3"/>
              </a:rPr>
              <a:t>https://github.com/twhite-cray/quip</a:t>
            </a:r>
            <a:endParaRPr lang="en-US" sz="1800" dirty="0"/>
          </a:p>
          <a:p>
            <a:pPr lvl="1"/>
            <a:r>
              <a:rPr lang="en-US" sz="1800" dirty="0">
                <a:hlinkClick r:id="rId4"/>
              </a:rPr>
              <a:t>https://code.ornl.gov/99R/mpi-test/-/tree/gpu_support</a:t>
            </a:r>
            <a:r>
              <a:rPr lang="en-US" sz="1800" dirty="0"/>
              <a:t> </a:t>
            </a:r>
          </a:p>
        </p:txBody>
      </p:sp>
    </p:spTree>
    <p:extLst>
      <p:ext uri="{BB962C8B-B14F-4D97-AF65-F5344CB8AC3E}">
        <p14:creationId xmlns:p14="http://schemas.microsoft.com/office/powerpoint/2010/main" val="1285759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5" name="Content Placeholder 2">
            <a:extLst>
              <a:ext uri="{FF2B5EF4-FFF2-40B4-BE49-F238E27FC236}">
                <a16:creationId xmlns:a16="http://schemas.microsoft.com/office/drawing/2014/main" id="{47CCCE96-7F91-662D-E866-497A5E37C4D1}"/>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Python Atomic Orbital Code – HF, DFT, some CC</a:t>
            </a:r>
          </a:p>
          <a:p>
            <a:pPr lvl="1"/>
            <a:r>
              <a:rPr lang="en-US" sz="2400" dirty="0"/>
              <a:t>Modular python design</a:t>
            </a:r>
          </a:p>
          <a:p>
            <a:pPr lvl="1"/>
            <a:r>
              <a:rPr lang="en-US" sz="2400" dirty="0"/>
              <a:t>Kernels implemented in C for efficiency</a:t>
            </a:r>
          </a:p>
          <a:p>
            <a:pPr lvl="1"/>
            <a:r>
              <a:rPr lang="en-US" sz="2400" dirty="0"/>
              <a:t>Extended functionality as plugins (e.g. analysis helpers, MPI parallelization)</a:t>
            </a:r>
          </a:p>
          <a:p>
            <a:r>
              <a:rPr lang="en-US" sz="2800" dirty="0"/>
              <a:t>Challenge</a:t>
            </a:r>
          </a:p>
          <a:p>
            <a:pPr lvl="1"/>
            <a:r>
              <a:rPr lang="en-US" sz="2400" dirty="0"/>
              <a:t>Enable </a:t>
            </a:r>
            <a:r>
              <a:rPr lang="en-US" sz="2400" dirty="0" err="1"/>
              <a:t>pyscf</a:t>
            </a:r>
            <a:r>
              <a:rPr lang="en-US" sz="2400" dirty="0"/>
              <a:t> to "import" its plugins</a:t>
            </a:r>
          </a:p>
          <a:p>
            <a:pPr lvl="1"/>
            <a:r>
              <a:rPr lang="en-US" sz="2400" dirty="0"/>
              <a:t>Allow plugins to incorporate compiled C libraries</a:t>
            </a:r>
          </a:p>
          <a:p>
            <a:r>
              <a:rPr lang="en-US" sz="2800" dirty="0"/>
              <a:t>Solution</a:t>
            </a:r>
          </a:p>
          <a:p>
            <a:pPr lvl="1"/>
            <a:r>
              <a:rPr lang="en-US" sz="2400" dirty="0"/>
              <a:t>Standardize package layout and provide a templated "</a:t>
            </a:r>
            <a:r>
              <a:rPr lang="en-US" sz="2400" dirty="0" err="1"/>
              <a:t>setup.py</a:t>
            </a:r>
            <a:r>
              <a:rPr lang="en-US" sz="2400" dirty="0"/>
              <a:t>" file.</a:t>
            </a:r>
          </a:p>
        </p:txBody>
      </p:sp>
    </p:spTree>
    <p:extLst>
      <p:ext uri="{BB962C8B-B14F-4D97-AF65-F5344CB8AC3E}">
        <p14:creationId xmlns:p14="http://schemas.microsoft.com/office/powerpoint/2010/main" val="36654459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a:t>
            </a:r>
            <a:r>
              <a:rPr lang="en-US" dirty="0" err="1"/>
              <a:t>pyscf</a:t>
            </a:r>
            <a:r>
              <a:rPr lang="en-US" dirty="0"/>
              <a:t> extension template</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https://github.com/pyscf/extension-template</a:t>
            </a:r>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rPr>
              <a:t> </a:t>
            </a:r>
            <a:endParaRPr lang="en-US" sz="1800" dirty="0"/>
          </a:p>
        </p:txBody>
      </p:sp>
      <p:sp>
        <p:nvSpPr>
          <p:cNvPr id="24" name="Rectangle 23">
            <a:extLst>
              <a:ext uri="{FF2B5EF4-FFF2-40B4-BE49-F238E27FC236}">
                <a16:creationId xmlns:a16="http://schemas.microsoft.com/office/drawing/2014/main" id="{3FBC6F9D-58D0-1F42-83E3-1FB3E6E884BE}"/>
              </a:ext>
            </a:extLst>
          </p:cNvPr>
          <p:cNvSpPr/>
          <p:nvPr/>
        </p:nvSpPr>
        <p:spPr>
          <a:xfrm>
            <a:off x="611129" y="868680"/>
            <a:ext cx="11771371" cy="4524315"/>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setup.py</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pyscf_lib_dir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return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Extension(</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pkg_name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srcs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libraries = libraries,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include_dirs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extra_compile_flags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extra_link_flags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runtime_library_dirs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kwargs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'SO_EXTENSIONS'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metadata:</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settings[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ext_modules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make_ext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k, v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SO_EXTENSIONS.items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875537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7" name="Content Placeholder 2">
            <a:extLst>
              <a:ext uri="{FF2B5EF4-FFF2-40B4-BE49-F238E27FC236}">
                <a16:creationId xmlns:a16="http://schemas.microsoft.com/office/drawing/2014/main" id="{EB0DC871-2875-EC89-5C93-DA04E53D2B9C}"/>
              </a:ext>
            </a:extLst>
          </p:cNvPr>
          <p:cNvSpPr txBox="1">
            <a:spLocks/>
          </p:cNvSpPr>
          <p:nvPr/>
        </p:nvSpPr>
        <p:spPr bwMode="auto">
          <a:xfrm>
            <a:off x="453256" y="1017223"/>
            <a:ext cx="11369809" cy="40477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Scientific Data Compression Library</a:t>
            </a:r>
          </a:p>
          <a:p>
            <a:pPr lvl="1"/>
            <a:r>
              <a:rPr lang="en-US" sz="2400" dirty="0"/>
              <a:t>C++ code</a:t>
            </a:r>
          </a:p>
          <a:p>
            <a:pPr lvl="1"/>
            <a:r>
              <a:rPr lang="en-US" sz="2400" dirty="0"/>
              <a:t>Focus is on multidimensional arrays</a:t>
            </a:r>
          </a:p>
          <a:p>
            <a:r>
              <a:rPr lang="en-US" sz="2800" dirty="0"/>
              <a:t>Challenge</a:t>
            </a:r>
          </a:p>
          <a:p>
            <a:pPr lvl="1"/>
            <a:r>
              <a:rPr lang="en-US" sz="2400" dirty="0"/>
              <a:t>Export all functionality to python with minimal effort</a:t>
            </a:r>
          </a:p>
          <a:p>
            <a:pPr lvl="1"/>
            <a:r>
              <a:rPr lang="en-US" sz="2400" dirty="0"/>
              <a:t>C++ code contains non-trivial data structures and link dependencies</a:t>
            </a:r>
          </a:p>
          <a:p>
            <a:r>
              <a:rPr lang="en-US" sz="2800" dirty="0"/>
              <a:t>Solution</a:t>
            </a:r>
          </a:p>
          <a:p>
            <a:pPr lvl="1"/>
            <a:r>
              <a:rPr lang="en-US" sz="2400" dirty="0"/>
              <a:t>Adopt scikit-build process using </a:t>
            </a:r>
            <a:r>
              <a:rPr lang="en-US" sz="2400" dirty="0" err="1"/>
              <a:t>cython</a:t>
            </a:r>
            <a:r>
              <a:rPr lang="en-US" sz="2400" dirty="0"/>
              <a:t> C++ wrappers</a:t>
            </a:r>
          </a:p>
          <a:p>
            <a:pPr marL="346075" lvl="1" indent="0">
              <a:buNone/>
            </a:pPr>
            <a:endParaRPr lang="en-US" sz="2400" dirty="0"/>
          </a:p>
        </p:txBody>
      </p:sp>
    </p:spTree>
    <p:extLst>
      <p:ext uri="{BB962C8B-B14F-4D97-AF65-F5344CB8AC3E}">
        <p14:creationId xmlns:p14="http://schemas.microsoft.com/office/powerpoint/2010/main" val="2933173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DCEDB-231D-D94A-AAC1-916BACC6863A}"/>
              </a:ext>
            </a:extLst>
          </p:cNvPr>
          <p:cNvSpPr>
            <a:spLocks noGrp="1"/>
          </p:cNvSpPr>
          <p:nvPr>
            <p:ph type="title"/>
          </p:nvPr>
        </p:nvSpPr>
        <p:spPr/>
        <p:txBody>
          <a:bodyPr/>
          <a:lstStyle/>
          <a:p>
            <a:r>
              <a:rPr lang="en-US" dirty="0"/>
              <a:t>Why Package?</a:t>
            </a:r>
          </a:p>
        </p:txBody>
      </p:sp>
      <p:sp>
        <p:nvSpPr>
          <p:cNvPr id="3" name="Content Placeholder 2">
            <a:extLst>
              <a:ext uri="{FF2B5EF4-FFF2-40B4-BE49-F238E27FC236}">
                <a16:creationId xmlns:a16="http://schemas.microsoft.com/office/drawing/2014/main" id="{916A294B-81B3-A04C-A025-6EA8983E6D32}"/>
              </a:ext>
            </a:extLst>
          </p:cNvPr>
          <p:cNvSpPr>
            <a:spLocks noGrp="1"/>
          </p:cNvSpPr>
          <p:nvPr>
            <p:ph idx="1"/>
          </p:nvPr>
        </p:nvSpPr>
        <p:spPr>
          <a:xfrm>
            <a:off x="540613" y="1717481"/>
            <a:ext cx="5919822" cy="4047778"/>
          </a:xfrm>
        </p:spPr>
        <p:txBody>
          <a:bodyPr/>
          <a:lstStyle/>
          <a:p>
            <a:r>
              <a:rPr lang="en-US" sz="3200" dirty="0"/>
              <a:t>Standards and conventions save everyone time</a:t>
            </a:r>
          </a:p>
        </p:txBody>
      </p:sp>
      <p:pic>
        <p:nvPicPr>
          <p:cNvPr id="7" name="Picture 6">
            <a:extLst>
              <a:ext uri="{FF2B5EF4-FFF2-40B4-BE49-F238E27FC236}">
                <a16:creationId xmlns:a16="http://schemas.microsoft.com/office/drawing/2014/main" id="{E7BFD446-1529-DF9F-97B5-69B3CCA5B2FB}"/>
              </a:ext>
            </a:extLst>
          </p:cNvPr>
          <p:cNvPicPr>
            <a:picLocks noChangeAspect="1"/>
          </p:cNvPicPr>
          <p:nvPr/>
        </p:nvPicPr>
        <p:blipFill>
          <a:blip r:embed="rId2"/>
          <a:stretch>
            <a:fillRect/>
          </a:stretch>
        </p:blipFill>
        <p:spPr>
          <a:xfrm>
            <a:off x="672652" y="2935432"/>
            <a:ext cx="6442625" cy="1977736"/>
          </a:xfrm>
          <a:prstGeom prst="rect">
            <a:avLst/>
          </a:prstGeom>
        </p:spPr>
      </p:pic>
      <p:pic>
        <p:nvPicPr>
          <p:cNvPr id="8" name="Picture 7">
            <a:extLst>
              <a:ext uri="{FF2B5EF4-FFF2-40B4-BE49-F238E27FC236}">
                <a16:creationId xmlns:a16="http://schemas.microsoft.com/office/drawing/2014/main" id="{A52E6DFE-26C3-B22F-35FD-2E17DAA10956}"/>
              </a:ext>
            </a:extLst>
          </p:cNvPr>
          <p:cNvPicPr>
            <a:picLocks noChangeAspect="1"/>
          </p:cNvPicPr>
          <p:nvPr/>
        </p:nvPicPr>
        <p:blipFill>
          <a:blip r:embed="rId3"/>
          <a:stretch>
            <a:fillRect/>
          </a:stretch>
        </p:blipFill>
        <p:spPr>
          <a:xfrm rot="21377276">
            <a:off x="7587734" y="3216234"/>
            <a:ext cx="3679371" cy="2341418"/>
          </a:xfrm>
          <a:prstGeom prst="rect">
            <a:avLst/>
          </a:prstGeom>
        </p:spPr>
      </p:pic>
    </p:spTree>
    <p:extLst>
      <p:ext uri="{BB962C8B-B14F-4D97-AF65-F5344CB8AC3E}">
        <p14:creationId xmlns:p14="http://schemas.microsoft.com/office/powerpoint/2010/main" val="3558259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ZFP</a:t>
            </a:r>
          </a:p>
        </p:txBody>
      </p:sp>
      <p:sp>
        <p:nvSpPr>
          <p:cNvPr id="10" name="Rectangle 9">
            <a:extLst>
              <a:ext uri="{FF2B5EF4-FFF2-40B4-BE49-F238E27FC236}">
                <a16:creationId xmlns:a16="http://schemas.microsoft.com/office/drawing/2014/main" id="{C105560E-D3E5-394B-9FA6-2E29A766BBC7}"/>
              </a:ext>
            </a:extLst>
          </p:cNvPr>
          <p:cNvSpPr/>
          <p:nvPr/>
        </p:nvSpPr>
        <p:spPr>
          <a:xfrm>
            <a:off x="5089524" y="2526209"/>
            <a:ext cx="6733540" cy="3416320"/>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zfpy.pxd</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cython</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libc.stdint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stdint</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extern from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bitstream.h</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struct bitstream:</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pass</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bitstream*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(void* data,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size_t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void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stream_close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(bitstream* stream)</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p:txBody>
      </p:sp>
      <p:sp>
        <p:nvSpPr>
          <p:cNvPr id="4" name="Content Placeholder 2">
            <a:extLst>
              <a:ext uri="{FF2B5EF4-FFF2-40B4-BE49-F238E27FC236}">
                <a16:creationId xmlns:a16="http://schemas.microsoft.com/office/drawing/2014/main" id="{9EEF8269-1E24-194B-8ECD-B05153E53623}"/>
              </a:ext>
            </a:extLst>
          </p:cNvPr>
          <p:cNvSpPr>
            <a:spLocks noGrp="1"/>
          </p:cNvSpPr>
          <p:nvPr>
            <p:ph idx="1"/>
          </p:nvPr>
        </p:nvSpPr>
        <p:spPr>
          <a:xfrm>
            <a:off x="365760" y="5723529"/>
            <a:ext cx="11284977" cy="1027700"/>
          </a:xfrm>
        </p:spPr>
        <p:txBody>
          <a:bodyPr/>
          <a:lstStyle/>
          <a:p>
            <a:r>
              <a:rPr lang="en-US" dirty="0"/>
              <a:t>References:</a:t>
            </a:r>
          </a:p>
          <a:p>
            <a:pPr lvl="1"/>
            <a:r>
              <a:rPr lang="en-US" sz="1600" dirty="0">
                <a:solidFill>
                  <a:schemeClr val="bg1"/>
                </a:solidFill>
                <a:latin typeface="Menlo" panose="020B0609030804020204" pitchFamily="49" charset="0"/>
                <a:ea typeface="Menlo" panose="020B0609030804020204" pitchFamily="49" charset="0"/>
                <a:cs typeface="Menlo" panose="020B0609030804020204" pitchFamily="49" charset="0"/>
                <a:hlinkClick r:id="rId2"/>
              </a:rPr>
              <a:t>https://github.com/LLNL/zfp</a:t>
            </a:r>
            <a:endParaRPr lang="en-US" sz="1600" dirty="0">
              <a:solidFill>
                <a:schemeClr val="bg1"/>
              </a:solidFill>
              <a:latin typeface="Menlo" panose="020B0609030804020204" pitchFamily="49" charset="0"/>
              <a:ea typeface="Menlo" panose="020B0609030804020204" pitchFamily="49" charset="0"/>
              <a:cs typeface="Menlo" panose="020B0609030804020204" pitchFamily="49" charset="0"/>
            </a:endParaRPr>
          </a:p>
          <a:p>
            <a:pPr lvl="1"/>
            <a:r>
              <a:rPr lang="en-US" sz="1800" dirty="0">
                <a:hlinkClick r:id="rId3"/>
              </a:rPr>
              <a:t>https://scikit-build.readthedocs.io</a:t>
            </a:r>
            <a:endParaRPr lang="en-US" sz="1800" dirty="0"/>
          </a:p>
        </p:txBody>
      </p:sp>
      <p:sp>
        <p:nvSpPr>
          <p:cNvPr id="5" name="Rectangle 4">
            <a:extLst>
              <a:ext uri="{FF2B5EF4-FFF2-40B4-BE49-F238E27FC236}">
                <a16:creationId xmlns:a16="http://schemas.microsoft.com/office/drawing/2014/main" id="{C4C0E78D-70C0-D240-876A-DE339B4BBFB1}"/>
              </a:ext>
            </a:extLst>
          </p:cNvPr>
          <p:cNvSpPr/>
          <p:nvPr/>
        </p:nvSpPr>
        <p:spPr>
          <a:xfrm>
            <a:off x="5089524" y="868680"/>
            <a:ext cx="6733540" cy="1200329"/>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CMakeLists.txt</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add_cython_target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zfpy.pyx</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C)</a:t>
            </a:r>
          </a:p>
        </p:txBody>
      </p:sp>
      <p:sp>
        <p:nvSpPr>
          <p:cNvPr id="24" name="Rectangle 23">
            <a:extLst>
              <a:ext uri="{FF2B5EF4-FFF2-40B4-BE49-F238E27FC236}">
                <a16:creationId xmlns:a16="http://schemas.microsoft.com/office/drawing/2014/main" id="{3FBC6F9D-58D0-1F42-83E3-1FB3E6E884BE}"/>
              </a:ext>
            </a:extLst>
          </p:cNvPr>
          <p:cNvSpPr/>
          <p:nvPr/>
        </p:nvSpPr>
        <p:spPr>
          <a:xfrm>
            <a:off x="280929" y="868680"/>
            <a:ext cx="4638933" cy="4801314"/>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python/</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zfpy.pyx</a:t>
            </a:r>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cpdef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bytes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compress_numpy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np.ndarray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tolerance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double rate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int precision = -1,</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write_header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=True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p>
          <a:p>
            <a:endPar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 Setup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zfp</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structs to begin compression</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field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init_field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arr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cdef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stream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zfp_stream_open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(NULL)</a:t>
            </a:r>
          </a:p>
        </p:txBody>
      </p:sp>
    </p:spTree>
    <p:extLst>
      <p:ext uri="{BB962C8B-B14F-4D97-AF65-F5344CB8AC3E}">
        <p14:creationId xmlns:p14="http://schemas.microsoft.com/office/powerpoint/2010/main" val="27552106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
        <p:nvSpPr>
          <p:cNvPr id="6" name="Content Placeholder 2">
            <a:extLst>
              <a:ext uri="{FF2B5EF4-FFF2-40B4-BE49-F238E27FC236}">
                <a16:creationId xmlns:a16="http://schemas.microsoft.com/office/drawing/2014/main" id="{C91AF2B1-2AE9-DDAA-7FF0-5241BCEF750C}"/>
              </a:ext>
            </a:extLst>
          </p:cNvPr>
          <p:cNvSpPr txBox="1">
            <a:spLocks/>
          </p:cNvSpPr>
          <p:nvPr/>
        </p:nvSpPr>
        <p:spPr bwMode="auto">
          <a:xfrm>
            <a:off x="453256" y="1211186"/>
            <a:ext cx="11369809" cy="48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Molecular Dynamics (Particle) simulation library</a:t>
            </a:r>
          </a:p>
          <a:p>
            <a:pPr lvl="1"/>
            <a:r>
              <a:rPr lang="en-US" sz="2400" dirty="0"/>
              <a:t>C++ code using </a:t>
            </a:r>
            <a:r>
              <a:rPr lang="en-US" sz="2400" dirty="0" err="1"/>
              <a:t>Kokkos</a:t>
            </a:r>
            <a:r>
              <a:rPr lang="en-US" sz="2400" dirty="0"/>
              <a:t> performance portability library</a:t>
            </a:r>
          </a:p>
          <a:p>
            <a:pPr lvl="1"/>
            <a:r>
              <a:rPr lang="en-US" sz="2400" dirty="0"/>
              <a:t>Focus is on flexible data layouts for particles</a:t>
            </a:r>
          </a:p>
          <a:p>
            <a:r>
              <a:rPr lang="en-US" sz="2800" dirty="0"/>
              <a:t>Challenge</a:t>
            </a:r>
          </a:p>
          <a:p>
            <a:pPr lvl="1"/>
            <a:r>
              <a:rPr lang="en-US" sz="2400" dirty="0"/>
              <a:t>Provide a </a:t>
            </a:r>
            <a:r>
              <a:rPr lang="en-US" sz="2400" dirty="0" err="1"/>
              <a:t>spack</a:t>
            </a:r>
            <a:r>
              <a:rPr lang="en-US" sz="2400" dirty="0"/>
              <a:t> compile recipe correctly targeting </a:t>
            </a:r>
            <a:r>
              <a:rPr lang="en-US" sz="2400" dirty="0" err="1"/>
              <a:t>Kokkos</a:t>
            </a:r>
            <a:r>
              <a:rPr lang="en-US" sz="2400" dirty="0"/>
              <a:t> library</a:t>
            </a:r>
          </a:p>
          <a:p>
            <a:pPr lvl="1"/>
            <a:r>
              <a:rPr lang="en-US" sz="2400" dirty="0"/>
              <a:t>Allow user-selection of </a:t>
            </a:r>
            <a:r>
              <a:rPr lang="en-US" sz="2400" dirty="0" err="1"/>
              <a:t>kokkos</a:t>
            </a:r>
            <a:r>
              <a:rPr lang="en-US" sz="2400" dirty="0"/>
              <a:t> backends and features to be visible from library</a:t>
            </a:r>
          </a:p>
          <a:p>
            <a:pPr lvl="1"/>
            <a:r>
              <a:rPr lang="en-US" sz="2400" dirty="0"/>
              <a:t>Connect to library consumers (MD applications)</a:t>
            </a:r>
          </a:p>
          <a:p>
            <a:r>
              <a:rPr lang="en-US" sz="2800" dirty="0"/>
              <a:t>Solution</a:t>
            </a:r>
          </a:p>
          <a:p>
            <a:pPr lvl="1"/>
            <a:r>
              <a:rPr lang="en-US" sz="2400" dirty="0"/>
              <a:t>Careful documentation of </a:t>
            </a:r>
            <a:r>
              <a:rPr lang="en-US" sz="2400" dirty="0" err="1"/>
              <a:t>spack</a:t>
            </a:r>
            <a:r>
              <a:rPr lang="en-US" sz="2400" dirty="0"/>
              <a:t> options required from its </a:t>
            </a:r>
            <a:r>
              <a:rPr lang="en-US" sz="2400" dirty="0" err="1"/>
              <a:t>Kokkos</a:t>
            </a:r>
            <a:r>
              <a:rPr lang="en-US" sz="2400" dirty="0"/>
              <a:t> dependency</a:t>
            </a:r>
          </a:p>
          <a:p>
            <a:pPr marL="346075" lvl="1" indent="0">
              <a:buNone/>
            </a:pPr>
            <a:endParaRPr lang="en-US" sz="2400" dirty="0"/>
          </a:p>
        </p:txBody>
      </p:sp>
    </p:spTree>
    <p:extLst>
      <p:ext uri="{BB962C8B-B14F-4D97-AF65-F5344CB8AC3E}">
        <p14:creationId xmlns:p14="http://schemas.microsoft.com/office/powerpoint/2010/main" val="695534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Real-World Example: Cabana</a:t>
            </a:r>
          </a:p>
        </p:txBody>
      </p:sp>
      <p:sp>
        <p:nvSpPr>
          <p:cNvPr id="10" name="Rectangle 9">
            <a:extLst>
              <a:ext uri="{FF2B5EF4-FFF2-40B4-BE49-F238E27FC236}">
                <a16:creationId xmlns:a16="http://schemas.microsoft.com/office/drawing/2014/main" id="{C105560E-D3E5-394B-9FA6-2E29A766BBC7}"/>
              </a:ext>
            </a:extLst>
          </p:cNvPr>
          <p:cNvSpPr/>
          <p:nvPr/>
        </p:nvSpPr>
        <p:spPr>
          <a:xfrm>
            <a:off x="365760" y="868680"/>
            <a:ext cx="11178540" cy="5632311"/>
          </a:xfrm>
          <a:prstGeom prst="rect">
            <a:avLst/>
          </a:prstGeom>
          <a:solidFill>
            <a:schemeClr val="tx1">
              <a:lumMod val="75000"/>
              <a:lumOff val="25000"/>
            </a:schemeClr>
          </a:solidFill>
        </p:spPr>
        <p:txBody>
          <a:bodyPr wrap="square">
            <a:spAutoFit/>
          </a:bodyPr>
          <a:lstStyle/>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spack</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 edit cabana</a:t>
            </a: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from</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spack.pkg.builtin.kokkos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import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a:t>
            </a:r>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endParaRPr lang="en-US" dirty="0">
              <a:solidFill>
                <a:schemeClr val="bg1"/>
              </a:solidFill>
              <a:latin typeface="Menlo" panose="020B0609030804020204" pitchFamily="49" charset="0"/>
              <a:ea typeface="Menlo" panose="020B0609030804020204" pitchFamily="49" charset="0"/>
              <a:cs typeface="Menlo" panose="020B0609030804020204" pitchFamily="49" charset="0"/>
            </a:endParaRPr>
          </a:p>
          <a:p>
            <a:r>
              <a:rPr lang="en-US" dirty="0">
                <a:solidFill>
                  <a:schemeClr val="tx2">
                    <a:lumMod val="40000"/>
                    <a:lumOff val="60000"/>
                  </a:schemeClr>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_versions =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":0.2.0"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"0.3.0"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"0.4.0"</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"@3.2:"</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_version,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versions.items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for</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kokkos_backends</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pthread</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kokkos-legacy+pthreads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err="1">
                <a:solidFill>
                  <a:srgbClr val="EDEC15"/>
                </a:solidFill>
                <a:latin typeface="Menlo" panose="020B0609030804020204" pitchFamily="49" charset="0"/>
                <a:ea typeface="Menlo" panose="020B0609030804020204" pitchFamily="49" charset="0"/>
                <a:cs typeface="Menlo" panose="020B0609030804020204" pitchFamily="49" charset="0"/>
              </a:rPr>
              <a:t>elif</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"-legacy"</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and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not in </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'serial'</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openmp</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cuda</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continue</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dirty="0">
                <a:solidFill>
                  <a:srgbClr val="EDEC15"/>
                </a:solidFill>
                <a:latin typeface="Menlo" panose="020B0609030804020204" pitchFamily="49" charset="0"/>
                <a:ea typeface="Menlo" panose="020B0609030804020204" pitchFamily="49" charset="0"/>
                <a:cs typeface="Menlo" panose="020B0609030804020204" pitchFamily="49" charset="0"/>
              </a:rPr>
              <a:t>else</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 </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a:t>
            </a:r>
            <a:r>
              <a:rPr lang="en-US" dirty="0" err="1">
                <a:solidFill>
                  <a:srgbClr val="D883FF"/>
                </a:solidFill>
                <a:latin typeface="Menlo" panose="020B0609030804020204" pitchFamily="49" charset="0"/>
                <a:ea typeface="Menlo" panose="020B0609030804020204" pitchFamily="49" charset="0"/>
                <a:cs typeface="Menlo" panose="020B0609030804020204" pitchFamily="49" charset="0"/>
              </a:rPr>
              <a:t>kokkos</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kk_version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_backend)</a:t>
            </a:r>
          </a:p>
          <a:p>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a:t>
            </a:r>
            <a:r>
              <a:rPr lang="en-US" i="1" dirty="0" err="1">
                <a:solidFill>
                  <a:schemeClr val="bg1"/>
                </a:solidFill>
                <a:latin typeface="Menlo" panose="020B0609030804020204" pitchFamily="49" charset="0"/>
                <a:ea typeface="Menlo" panose="020B0609030804020204" pitchFamily="49" charset="0"/>
                <a:cs typeface="Menlo" panose="020B0609030804020204" pitchFamily="49" charset="0"/>
              </a:rPr>
              <a:t>depends_on</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(_</a:t>
            </a:r>
            <a:r>
              <a:rPr lang="en-US" dirty="0" err="1">
                <a:solidFill>
                  <a:schemeClr val="bg1"/>
                </a:solidFill>
                <a:latin typeface="Menlo" panose="020B0609030804020204" pitchFamily="49" charset="0"/>
                <a:ea typeface="Menlo" panose="020B0609030804020204" pitchFamily="49" charset="0"/>
                <a:cs typeface="Menlo" panose="020B0609030804020204" pitchFamily="49" charset="0"/>
              </a:rPr>
              <a:t>kk_spec</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 when=</a:t>
            </a:r>
            <a:r>
              <a:rPr lang="en-US" dirty="0">
                <a:solidFill>
                  <a:srgbClr val="D883FF"/>
                </a:solidFill>
                <a:latin typeface="Menlo" panose="020B0609030804020204" pitchFamily="49" charset="0"/>
                <a:ea typeface="Menlo" panose="020B0609030804020204" pitchFamily="49" charset="0"/>
                <a:cs typeface="Menlo" panose="020B0609030804020204" pitchFamily="49" charset="0"/>
              </a:rPr>
              <a:t>'@{0}+{1}'</a:t>
            </a:r>
            <a:r>
              <a:rPr lang="en-US" dirty="0">
                <a:solidFill>
                  <a:schemeClr val="bg1"/>
                </a:solidFill>
                <a:latin typeface="Menlo" panose="020B0609030804020204" pitchFamily="49" charset="0"/>
                <a:ea typeface="Menlo" panose="020B0609030804020204" pitchFamily="49" charset="0"/>
                <a:cs typeface="Menlo" panose="020B0609030804020204" pitchFamily="49" charset="0"/>
              </a:rPr>
              <a:t>.format(_version, _backend))</a:t>
            </a:r>
          </a:p>
        </p:txBody>
      </p:sp>
      <p:sp>
        <p:nvSpPr>
          <p:cNvPr id="5" name="Content Placeholder 4">
            <a:extLst>
              <a:ext uri="{FF2B5EF4-FFF2-40B4-BE49-F238E27FC236}">
                <a16:creationId xmlns:a16="http://schemas.microsoft.com/office/drawing/2014/main" id="{3848EB5C-C75A-9B40-B7DE-EF0BD73550EB}"/>
              </a:ext>
            </a:extLst>
          </p:cNvPr>
          <p:cNvSpPr>
            <a:spLocks noGrp="1"/>
          </p:cNvSpPr>
          <p:nvPr>
            <p:ph idx="1"/>
          </p:nvPr>
        </p:nvSpPr>
        <p:spPr>
          <a:xfrm>
            <a:off x="5689601" y="152827"/>
            <a:ext cx="5537200" cy="609173"/>
          </a:xfrm>
        </p:spPr>
        <p:txBody>
          <a:bodyPr/>
          <a:lstStyle/>
          <a:p>
            <a:r>
              <a:rPr lang="en-US" dirty="0"/>
              <a:t>https://</a:t>
            </a:r>
            <a:r>
              <a:rPr lang="en-US" dirty="0" err="1"/>
              <a:t>github.com</a:t>
            </a:r>
            <a:r>
              <a:rPr lang="en-US" dirty="0"/>
              <a:t>/ECP-</a:t>
            </a:r>
            <a:r>
              <a:rPr lang="en-US" dirty="0" err="1"/>
              <a:t>copa</a:t>
            </a:r>
            <a:r>
              <a:rPr lang="en-US" dirty="0"/>
              <a:t>/Cabana</a:t>
            </a:r>
          </a:p>
        </p:txBody>
      </p:sp>
    </p:spTree>
    <p:extLst>
      <p:ext uri="{BB962C8B-B14F-4D97-AF65-F5344CB8AC3E}">
        <p14:creationId xmlns:p14="http://schemas.microsoft.com/office/powerpoint/2010/main" val="3193205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HPC: modules and </a:t>
            </a:r>
            <a:r>
              <a:rPr lang="en-US" dirty="0" err="1"/>
              <a:t>Spack</a:t>
            </a:r>
            <a:r>
              <a:rPr lang="en-US" dirty="0"/>
              <a:t> Development Environments</a:t>
            </a:r>
          </a:p>
        </p:txBody>
      </p:sp>
      <p:sp>
        <p:nvSpPr>
          <p:cNvPr id="42" name="Content Placeholder 2">
            <a:extLst>
              <a:ext uri="{FF2B5EF4-FFF2-40B4-BE49-F238E27FC236}">
                <a16:creationId xmlns:a16="http://schemas.microsoft.com/office/drawing/2014/main" id="{D0A82DEB-9C29-C14D-B140-23A95238CE74}"/>
              </a:ext>
            </a:extLst>
          </p:cNvPr>
          <p:cNvSpPr>
            <a:spLocks noGrp="1"/>
          </p:cNvSpPr>
          <p:nvPr>
            <p:ph idx="1"/>
          </p:nvPr>
        </p:nvSpPr>
        <p:spPr>
          <a:xfrm>
            <a:off x="712188" y="1325880"/>
            <a:ext cx="10870212" cy="4449066"/>
          </a:xfrm>
        </p:spPr>
        <p:txBody>
          <a:bodyPr/>
          <a:lstStyle/>
          <a:p>
            <a:r>
              <a:rPr lang="en-US" sz="3200" dirty="0"/>
              <a:t>Logically, provide a "load package" command</a:t>
            </a:r>
          </a:p>
          <a:p>
            <a:r>
              <a:rPr lang="en-US" sz="3200" dirty="0" err="1"/>
              <a:t>Spack</a:t>
            </a:r>
            <a:r>
              <a:rPr lang="en-US" sz="3200" dirty="0"/>
              <a:t> vs. modules:</a:t>
            </a:r>
          </a:p>
          <a:p>
            <a:pPr lvl="1"/>
            <a:r>
              <a:rPr lang="en-US" sz="2800" dirty="0" err="1"/>
              <a:t>Spack</a:t>
            </a:r>
            <a:r>
              <a:rPr lang="en-US" sz="2800" dirty="0"/>
              <a:t> can create TCL or </a:t>
            </a:r>
            <a:r>
              <a:rPr lang="en-US" sz="2800" dirty="0" err="1"/>
              <a:t>lmod</a:t>
            </a:r>
            <a:r>
              <a:rPr lang="en-US" sz="2800" dirty="0"/>
              <a:t> modules</a:t>
            </a:r>
          </a:p>
          <a:p>
            <a:pPr lvl="1"/>
            <a:r>
              <a:rPr lang="en-US" sz="2800" dirty="0" err="1"/>
              <a:t>Spack</a:t>
            </a:r>
            <a:r>
              <a:rPr lang="en-US" sz="2800" dirty="0"/>
              <a:t> can provide its own "environment views" outside of modules</a:t>
            </a:r>
          </a:p>
          <a:p>
            <a:r>
              <a:rPr lang="en-US" sz="3200" dirty="0"/>
              <a:t>All these boil down to setting environment variables</a:t>
            </a:r>
            <a:endParaRPr lang="en-US" sz="2800" dirty="0"/>
          </a:p>
        </p:txBody>
      </p:sp>
    </p:spTree>
    <p:extLst>
      <p:ext uri="{BB962C8B-B14F-4D97-AF65-F5344CB8AC3E}">
        <p14:creationId xmlns:p14="http://schemas.microsoft.com/office/powerpoint/2010/main" val="3247435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Hacking the package stack</a:t>
            </a:r>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8424" y="1325880"/>
            <a:ext cx="11369809" cy="4047778"/>
          </a:xfrm>
        </p:spPr>
        <p:txBody>
          <a:bodyPr/>
          <a:lstStyle/>
          <a:p>
            <a:r>
              <a:rPr lang="en-US" dirty="0"/>
              <a:t>C++:</a:t>
            </a:r>
          </a:p>
          <a:p>
            <a:pPr lvl="1"/>
            <a:r>
              <a:rPr lang="en-US" dirty="0"/>
              <a:t>Maintain a "</a:t>
            </a:r>
            <a:r>
              <a:rPr lang="en-US" dirty="0" err="1"/>
              <a:t>env.sh</a:t>
            </a:r>
            <a:r>
              <a:rPr lang="en-US" dirty="0"/>
              <a:t>" file loading appropriate modules</a:t>
            </a:r>
          </a:p>
          <a:p>
            <a:pPr lvl="1"/>
            <a:r>
              <a:rPr lang="en-US" dirty="0"/>
              <a:t>Do development there, but be aware that env changes machine to machine</a:t>
            </a:r>
          </a:p>
          <a:p>
            <a:r>
              <a:rPr lang="en-US" dirty="0"/>
              <a:t>Python:</a:t>
            </a:r>
          </a:p>
          <a:p>
            <a:pPr lvl="1"/>
            <a:r>
              <a:rPr lang="en-US" dirty="0"/>
              <a:t>Create a poetry project to use for its virtual environment.</a:t>
            </a:r>
          </a:p>
          <a:p>
            <a:pPr lvl="2"/>
            <a:r>
              <a:rPr lang="en-US" dirty="0"/>
              <a:t>cd &lt;project&gt;; poetry shell</a:t>
            </a:r>
          </a:p>
          <a:p>
            <a:pPr lvl="1"/>
            <a:r>
              <a:rPr lang="en-US" dirty="0"/>
              <a:t>Keep working scripts / gist-s there.</a:t>
            </a:r>
          </a:p>
          <a:p>
            <a:r>
              <a:rPr lang="en-US" dirty="0" err="1"/>
              <a:t>Spack</a:t>
            </a:r>
            <a:r>
              <a:rPr lang="en-US" dirty="0"/>
              <a:t>:</a:t>
            </a:r>
          </a:p>
          <a:p>
            <a:pPr lvl="1"/>
            <a:r>
              <a:rPr lang="en-US" dirty="0"/>
              <a:t>Create a </a:t>
            </a:r>
            <a:r>
              <a:rPr lang="en-US" dirty="0" err="1"/>
              <a:t>spack</a:t>
            </a:r>
            <a:r>
              <a:rPr lang="en-US" dirty="0"/>
              <a:t> environment (</a:t>
            </a:r>
            <a:r>
              <a:rPr lang="en-US" dirty="0" err="1"/>
              <a:t>spack</a:t>
            </a:r>
            <a:r>
              <a:rPr lang="en-US" dirty="0"/>
              <a:t> env create; </a:t>
            </a:r>
            <a:r>
              <a:rPr lang="en-US" dirty="0" err="1"/>
              <a:t>spack</a:t>
            </a:r>
            <a:r>
              <a:rPr lang="en-US" dirty="0"/>
              <a:t> env activate; </a:t>
            </a:r>
            <a:r>
              <a:rPr lang="en-US" dirty="0" err="1"/>
              <a:t>spack</a:t>
            </a:r>
            <a:r>
              <a:rPr lang="en-US" dirty="0"/>
              <a:t> install ...)</a:t>
            </a:r>
          </a:p>
          <a:p>
            <a:pPr lvl="1"/>
            <a:r>
              <a:rPr lang="en-US" dirty="0"/>
              <a:t>Note also: </a:t>
            </a:r>
            <a:r>
              <a:rPr lang="en-US" dirty="0" err="1"/>
              <a:t>spack</a:t>
            </a:r>
            <a:r>
              <a:rPr lang="en-US" dirty="0"/>
              <a:t> build-env &lt;project name&gt; bash (sets CXXFLAGS, etc.)</a:t>
            </a:r>
          </a:p>
          <a:p>
            <a:pPr lvl="1"/>
            <a:r>
              <a:rPr lang="en-US" dirty="0"/>
              <a:t>These will load up the environment variables for accessing your installed software.</a:t>
            </a:r>
          </a:p>
          <a:p>
            <a:endParaRPr lang="en-US" dirty="0"/>
          </a:p>
        </p:txBody>
      </p:sp>
    </p:spTree>
    <p:extLst>
      <p:ext uri="{BB962C8B-B14F-4D97-AF65-F5344CB8AC3E}">
        <p14:creationId xmlns:p14="http://schemas.microsoft.com/office/powerpoint/2010/main" val="3402214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A05-6B7C-3743-8E49-F0FD3BC6FE8B}"/>
              </a:ext>
            </a:extLst>
          </p:cNvPr>
          <p:cNvSpPr>
            <a:spLocks noGrp="1"/>
          </p:cNvSpPr>
          <p:nvPr>
            <p:ph type="title"/>
          </p:nvPr>
        </p:nvSpPr>
        <p:spPr/>
        <p:txBody>
          <a:bodyPr/>
          <a:lstStyle/>
          <a:p>
            <a:r>
              <a:rPr lang="en-US" dirty="0"/>
              <a:t>Intermediate Example: C++ with </a:t>
            </a:r>
            <a:r>
              <a:rPr lang="en-US" dirty="0" err="1"/>
              <a:t>spack</a:t>
            </a:r>
            <a:endParaRPr lang="en-US" dirty="0"/>
          </a:p>
        </p:txBody>
      </p:sp>
      <p:sp>
        <p:nvSpPr>
          <p:cNvPr id="3" name="Content Placeholder 2">
            <a:extLst>
              <a:ext uri="{FF2B5EF4-FFF2-40B4-BE49-F238E27FC236}">
                <a16:creationId xmlns:a16="http://schemas.microsoft.com/office/drawing/2014/main" id="{A6BA39B0-AFBB-5C4E-AB3A-0173B1AF52BB}"/>
              </a:ext>
            </a:extLst>
          </p:cNvPr>
          <p:cNvSpPr>
            <a:spLocks noGrp="1"/>
          </p:cNvSpPr>
          <p:nvPr>
            <p:ph idx="1"/>
          </p:nvPr>
        </p:nvSpPr>
        <p:spPr>
          <a:xfrm>
            <a:off x="365760" y="1405111"/>
            <a:ext cx="11369809" cy="4047778"/>
          </a:xfrm>
        </p:spPr>
        <p:txBody>
          <a:bodyPr/>
          <a:lstStyle/>
          <a:p>
            <a:r>
              <a:rPr lang="en-US" dirty="0">
                <a:hlinkClick r:id="rId2"/>
              </a:rPr>
              <a:t>https://github.com/qcscine/sparrow</a:t>
            </a:r>
            <a:r>
              <a:rPr lang="en-US" dirty="0"/>
              <a:t> - semi-empirical quantum chemistry</a:t>
            </a:r>
          </a:p>
          <a:p>
            <a:r>
              <a:rPr lang="en-US" dirty="0"/>
              <a:t>git clone </a:t>
            </a:r>
            <a:r>
              <a:rPr lang="en-US" dirty="0">
                <a:hlinkClick r:id="rId3"/>
              </a:rPr>
              <a:t>https://github.com/spack/spack</a:t>
            </a:r>
            <a:r>
              <a:rPr lang="en-US" dirty="0"/>
              <a:t>; source </a:t>
            </a:r>
            <a:r>
              <a:rPr lang="en-US" dirty="0" err="1"/>
              <a:t>spack</a:t>
            </a:r>
            <a:r>
              <a:rPr lang="en-US" dirty="0"/>
              <a:t>/share/</a:t>
            </a:r>
            <a:r>
              <a:rPr lang="en-US" dirty="0" err="1"/>
              <a:t>spack</a:t>
            </a:r>
            <a:r>
              <a:rPr lang="en-US" dirty="0"/>
              <a:t>/setup-</a:t>
            </a:r>
            <a:r>
              <a:rPr lang="en-US" dirty="0" err="1"/>
              <a:t>env.sh</a:t>
            </a:r>
            <a:r>
              <a:rPr lang="en-US" dirty="0"/>
              <a:t>; </a:t>
            </a:r>
            <a:r>
              <a:rPr lang="en-US" dirty="0" err="1"/>
              <a:t>spack</a:t>
            </a:r>
            <a:r>
              <a:rPr lang="en-US" dirty="0"/>
              <a:t> compiler find</a:t>
            </a:r>
          </a:p>
          <a:p>
            <a:r>
              <a:rPr lang="en-US" dirty="0" err="1"/>
              <a:t>spack</a:t>
            </a:r>
            <a:r>
              <a:rPr lang="en-US" dirty="0"/>
              <a:t> create </a:t>
            </a:r>
            <a:r>
              <a:rPr lang="en-US" dirty="0">
                <a:hlinkClick r:id="rId4"/>
              </a:rPr>
              <a:t>https://github.com/qcscine/sparrow/archive/refs/tags/3.0.0.tar.gz</a:t>
            </a:r>
            <a:endParaRPr lang="en-US" dirty="0"/>
          </a:p>
          <a:p>
            <a:pPr lvl="1"/>
            <a:r>
              <a:rPr lang="en-US" dirty="0"/>
              <a:t>creates </a:t>
            </a:r>
            <a:r>
              <a:rPr lang="en-US" dirty="0" err="1"/>
              <a:t>spack</a:t>
            </a:r>
            <a:r>
              <a:rPr lang="en-US" dirty="0"/>
              <a:t>/var/</a:t>
            </a:r>
            <a:r>
              <a:rPr lang="en-US" dirty="0" err="1"/>
              <a:t>spack</a:t>
            </a:r>
            <a:r>
              <a:rPr lang="en-US" dirty="0"/>
              <a:t>/repos/</a:t>
            </a:r>
            <a:r>
              <a:rPr lang="en-US" dirty="0" err="1"/>
              <a:t>builtin</a:t>
            </a:r>
            <a:r>
              <a:rPr lang="en-US" dirty="0"/>
              <a:t>/packages/sparrow/</a:t>
            </a:r>
            <a:r>
              <a:rPr lang="en-US" dirty="0" err="1"/>
              <a:t>package.py</a:t>
            </a:r>
            <a:endParaRPr lang="en-US" dirty="0"/>
          </a:p>
          <a:p>
            <a:r>
              <a:rPr lang="en-US" dirty="0" err="1"/>
              <a:t>spack</a:t>
            </a:r>
            <a:r>
              <a:rPr lang="en-US" dirty="0"/>
              <a:t> list cereal; </a:t>
            </a:r>
            <a:r>
              <a:rPr lang="en-US" dirty="0" err="1"/>
              <a:t>spack</a:t>
            </a:r>
            <a:r>
              <a:rPr lang="en-US" dirty="0"/>
              <a:t> info boost ~&gt; </a:t>
            </a:r>
            <a:r>
              <a:rPr lang="en-US" dirty="0" err="1"/>
              <a:t>depends_on</a:t>
            </a:r>
            <a:r>
              <a:rPr lang="en-US" dirty="0"/>
              <a:t>("boost@1.65.0:")</a:t>
            </a:r>
          </a:p>
          <a:p>
            <a:endParaRPr lang="en-US" dirty="0"/>
          </a:p>
          <a:p>
            <a:endParaRPr lang="en-US" dirty="0"/>
          </a:p>
          <a:p>
            <a:endParaRPr lang="en-US" dirty="0"/>
          </a:p>
        </p:txBody>
      </p:sp>
      <p:sp>
        <p:nvSpPr>
          <p:cNvPr id="4" name="Rectangle 3">
            <a:extLst>
              <a:ext uri="{FF2B5EF4-FFF2-40B4-BE49-F238E27FC236}">
                <a16:creationId xmlns:a16="http://schemas.microsoft.com/office/drawing/2014/main" id="{B8F7DF46-C06D-8547-9B97-4AAD55C54772}"/>
              </a:ext>
            </a:extLst>
          </p:cNvPr>
          <p:cNvSpPr/>
          <p:nvPr/>
        </p:nvSpPr>
        <p:spPr>
          <a:xfrm>
            <a:off x="365760" y="6077188"/>
            <a:ext cx="7567961" cy="369332"/>
          </a:xfrm>
          <a:prstGeom prst="rect">
            <a:avLst/>
          </a:prstGeom>
        </p:spPr>
        <p:txBody>
          <a:bodyPr wrap="square">
            <a:spAutoFit/>
          </a:bodyPr>
          <a:lstStyle/>
          <a:p>
            <a:r>
              <a:rPr lang="en-US" dirty="0"/>
              <a:t>https://</a:t>
            </a:r>
            <a:r>
              <a:rPr lang="en-US" dirty="0" err="1"/>
              <a:t>spack-tutorial.readthedocs.io</a:t>
            </a:r>
            <a:r>
              <a:rPr lang="en-US" dirty="0"/>
              <a:t>/</a:t>
            </a:r>
            <a:r>
              <a:rPr lang="en-US" dirty="0" err="1"/>
              <a:t>en</a:t>
            </a:r>
            <a:r>
              <a:rPr lang="en-US" dirty="0"/>
              <a:t>/latest/</a:t>
            </a:r>
            <a:r>
              <a:rPr lang="en-US" dirty="0" err="1"/>
              <a:t>tutorial_packaging.html</a:t>
            </a:r>
            <a:endParaRPr lang="en-US" dirty="0"/>
          </a:p>
        </p:txBody>
      </p:sp>
      <p:sp>
        <p:nvSpPr>
          <p:cNvPr id="5" name="TextBox 4">
            <a:extLst>
              <a:ext uri="{FF2B5EF4-FFF2-40B4-BE49-F238E27FC236}">
                <a16:creationId xmlns:a16="http://schemas.microsoft.com/office/drawing/2014/main" id="{E83444C1-1A77-1C48-9415-EE3B39CAAAD1}"/>
              </a:ext>
            </a:extLst>
          </p:cNvPr>
          <p:cNvSpPr txBox="1"/>
          <p:nvPr/>
        </p:nvSpPr>
        <p:spPr>
          <a:xfrm>
            <a:off x="2743200" y="4222953"/>
            <a:ext cx="9181940" cy="1680460"/>
          </a:xfrm>
          <a:prstGeom prst="rect">
            <a:avLst/>
          </a:prstGeom>
          <a:solidFill>
            <a:schemeClr val="accent2">
              <a:lumMod val="20000"/>
              <a:lumOff val="80000"/>
            </a:schemeClr>
          </a:solidFill>
          <a:ln>
            <a:solidFill>
              <a:schemeClr val="accent1"/>
            </a:solidFill>
          </a:ln>
        </p:spPr>
        <p:txBody>
          <a:bodyPr wrap="square" lIns="118872" tIns="91440" rIns="118872" bIns="91440" rtlCol="0" anchor="ctr" anchorCtr="0">
            <a:spAutoFit/>
          </a:bodyPr>
          <a:lstStyle/>
          <a:p>
            <a:pPr algn="l">
              <a:lnSpc>
                <a:spcPct val="90000"/>
              </a:lnSpc>
            </a:pPr>
            <a:r>
              <a:rPr lang="en-US" dirty="0"/>
              <a:t>Helpful commands:</a:t>
            </a:r>
          </a:p>
          <a:p>
            <a:pPr algn="l">
              <a:lnSpc>
                <a:spcPct val="90000"/>
              </a:lnSpc>
            </a:pPr>
            <a:r>
              <a:rPr lang="en-US" dirty="0"/>
              <a:t>  </a:t>
            </a:r>
            <a:r>
              <a:rPr lang="en-US" dirty="0" err="1"/>
              <a:t>spack</a:t>
            </a:r>
            <a:r>
              <a:rPr lang="en-US" dirty="0"/>
              <a:t> dev-build &lt;package&gt;  # skip download &amp; build from the current source directory</a:t>
            </a:r>
          </a:p>
          <a:p>
            <a:pPr algn="l">
              <a:lnSpc>
                <a:spcPct val="90000"/>
              </a:lnSpc>
            </a:pPr>
            <a:r>
              <a:rPr lang="en-US" dirty="0"/>
              <a:t>  </a:t>
            </a:r>
            <a:r>
              <a:rPr lang="en-US" dirty="0" err="1"/>
              <a:t>spack</a:t>
            </a:r>
            <a:r>
              <a:rPr lang="en-US" dirty="0"/>
              <a:t> install -u </a:t>
            </a:r>
            <a:r>
              <a:rPr lang="en-US" dirty="0" err="1"/>
              <a:t>cmake</a:t>
            </a:r>
            <a:r>
              <a:rPr lang="en-US" dirty="0"/>
              <a:t>          # download the package &amp; run </a:t>
            </a:r>
            <a:r>
              <a:rPr lang="en-US" dirty="0" err="1"/>
              <a:t>cmake</a:t>
            </a:r>
            <a:endParaRPr lang="en-US" dirty="0"/>
          </a:p>
          <a:p>
            <a:pPr algn="l">
              <a:lnSpc>
                <a:spcPct val="90000"/>
              </a:lnSpc>
            </a:pPr>
            <a:r>
              <a:rPr lang="en-US" dirty="0"/>
              <a:t>  </a:t>
            </a:r>
            <a:r>
              <a:rPr lang="en-US" dirty="0" err="1"/>
              <a:t>spack</a:t>
            </a:r>
            <a:r>
              <a:rPr lang="en-US" dirty="0"/>
              <a:t> cd &lt;package&gt;            # change to the directory where </a:t>
            </a:r>
            <a:r>
              <a:rPr lang="en-US" dirty="0" err="1"/>
              <a:t>spack</a:t>
            </a:r>
            <a:r>
              <a:rPr lang="en-US" dirty="0"/>
              <a:t> is working</a:t>
            </a:r>
          </a:p>
          <a:p>
            <a:pPr algn="l">
              <a:lnSpc>
                <a:spcPct val="90000"/>
              </a:lnSpc>
            </a:pPr>
            <a:r>
              <a:rPr lang="en-US" dirty="0"/>
              <a:t>  </a:t>
            </a:r>
            <a:r>
              <a:rPr lang="en-US" dirty="0" err="1"/>
              <a:t>spack</a:t>
            </a:r>
            <a:r>
              <a:rPr lang="en-US" dirty="0"/>
              <a:t> build-env &lt;package&gt; bash # run a shell with env setup to build (and develop)</a:t>
            </a:r>
          </a:p>
          <a:p>
            <a:pPr algn="l">
              <a:lnSpc>
                <a:spcPct val="90000"/>
              </a:lnSpc>
            </a:pPr>
            <a:r>
              <a:rPr lang="en-US" dirty="0"/>
              <a:t>  </a:t>
            </a:r>
            <a:r>
              <a:rPr lang="en-US" dirty="0" err="1"/>
              <a:t>spack</a:t>
            </a:r>
            <a:r>
              <a:rPr lang="en-US" dirty="0"/>
              <a:t> clean                           # clears </a:t>
            </a:r>
            <a:r>
              <a:rPr lang="en-US" dirty="0" err="1"/>
              <a:t>spack's</a:t>
            </a:r>
            <a:r>
              <a:rPr lang="en-US" dirty="0"/>
              <a:t> download/build cache</a:t>
            </a:r>
          </a:p>
        </p:txBody>
      </p:sp>
    </p:spTree>
    <p:extLst>
      <p:ext uri="{BB962C8B-B14F-4D97-AF65-F5344CB8AC3E}">
        <p14:creationId xmlns:p14="http://schemas.microsoft.com/office/powerpoint/2010/main" val="22789745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C30A-22B6-CF42-A439-192B2B31DEAC}"/>
              </a:ext>
            </a:extLst>
          </p:cNvPr>
          <p:cNvSpPr>
            <a:spLocks noGrp="1"/>
          </p:cNvSpPr>
          <p:nvPr>
            <p:ph type="title"/>
          </p:nvPr>
        </p:nvSpPr>
        <p:spPr/>
        <p:txBody>
          <a:bodyPr/>
          <a:lstStyle/>
          <a:p>
            <a:r>
              <a:rPr lang="en-US" dirty="0" err="1"/>
              <a:t>Spack</a:t>
            </a:r>
            <a:r>
              <a:rPr lang="en-US" dirty="0"/>
              <a:t> </a:t>
            </a:r>
            <a:r>
              <a:rPr lang="en-US" dirty="0" err="1"/>
              <a:t>package.py</a:t>
            </a:r>
            <a:endParaRPr lang="en-US" dirty="0"/>
          </a:p>
        </p:txBody>
      </p:sp>
      <p:sp>
        <p:nvSpPr>
          <p:cNvPr id="3" name="Content Placeholder 2">
            <a:extLst>
              <a:ext uri="{FF2B5EF4-FFF2-40B4-BE49-F238E27FC236}">
                <a16:creationId xmlns:a16="http://schemas.microsoft.com/office/drawing/2014/main" id="{5609F241-F165-CE40-858D-1029EC180C5A}"/>
              </a:ext>
            </a:extLst>
          </p:cNvPr>
          <p:cNvSpPr>
            <a:spLocks noGrp="1"/>
          </p:cNvSpPr>
          <p:nvPr>
            <p:ph idx="1"/>
          </p:nvPr>
        </p:nvSpPr>
        <p:spPr/>
        <p:txBody>
          <a:bodyPr/>
          <a:lstStyle/>
          <a:p>
            <a:r>
              <a:rPr lang="en-US" dirty="0"/>
              <a:t>spec = </a:t>
            </a:r>
            <a:r>
              <a:rPr lang="en-US" dirty="0" err="1"/>
              <a:t>self.spec</a:t>
            </a:r>
            <a:endParaRPr lang="en-US" dirty="0"/>
          </a:p>
          <a:p>
            <a:r>
              <a:rPr lang="en-US" dirty="0"/>
              <a:t>spec['</a:t>
            </a:r>
            <a:r>
              <a:rPr lang="en-US" dirty="0" err="1"/>
              <a:t>mpi</a:t>
            </a:r>
            <a:r>
              <a:rPr lang="en-US" dirty="0"/>
              <a:t>'].prefix, spec['</a:t>
            </a:r>
            <a:r>
              <a:rPr lang="en-US" dirty="0" err="1"/>
              <a:t>mpi</a:t>
            </a:r>
            <a:r>
              <a:rPr lang="en-US" dirty="0"/>
              <a:t>'].libs, spec['</a:t>
            </a:r>
            <a:r>
              <a:rPr lang="en-US" dirty="0" err="1"/>
              <a:t>mpi</a:t>
            </a:r>
            <a:r>
              <a:rPr lang="en-US" dirty="0"/>
              <a:t>'].headers</a:t>
            </a:r>
          </a:p>
          <a:p>
            <a:endParaRPr lang="en-US" dirty="0"/>
          </a:p>
          <a:p>
            <a:r>
              <a:rPr lang="en-US" dirty="0"/>
              <a:t>https://</a:t>
            </a:r>
            <a:r>
              <a:rPr lang="en-US" dirty="0" err="1"/>
              <a:t>spack.readthedocs.io</a:t>
            </a:r>
            <a:r>
              <a:rPr lang="en-US" dirty="0"/>
              <a:t>/</a:t>
            </a:r>
            <a:r>
              <a:rPr lang="en-US" dirty="0" err="1"/>
              <a:t>en</a:t>
            </a:r>
            <a:r>
              <a:rPr lang="en-US" dirty="0"/>
              <a:t>/latest/</a:t>
            </a:r>
            <a:r>
              <a:rPr lang="en-US" dirty="0" err="1"/>
              <a:t>spack.util.html#module-spack.util.prefix</a:t>
            </a:r>
            <a:endParaRPr lang="en-US" dirty="0"/>
          </a:p>
        </p:txBody>
      </p:sp>
      <p:sp>
        <p:nvSpPr>
          <p:cNvPr id="4" name="Rectangle 3">
            <a:extLst>
              <a:ext uri="{FF2B5EF4-FFF2-40B4-BE49-F238E27FC236}">
                <a16:creationId xmlns:a16="http://schemas.microsoft.com/office/drawing/2014/main" id="{C56A2523-68CA-874F-B035-76B9364BCBBE}"/>
              </a:ext>
            </a:extLst>
          </p:cNvPr>
          <p:cNvSpPr/>
          <p:nvPr/>
        </p:nvSpPr>
        <p:spPr>
          <a:xfrm>
            <a:off x="767045" y="5600472"/>
            <a:ext cx="9490554" cy="369332"/>
          </a:xfrm>
          <a:prstGeom prst="rect">
            <a:avLst/>
          </a:prstGeom>
        </p:spPr>
        <p:txBody>
          <a:bodyPr wrap="square">
            <a:spAutoFit/>
          </a:bodyPr>
          <a:lstStyle/>
          <a:p>
            <a:r>
              <a:rPr lang="en-US" dirty="0"/>
              <a:t>https://</a:t>
            </a:r>
            <a:r>
              <a:rPr lang="en-US" dirty="0" err="1"/>
              <a:t>spack.readthedocs.io</a:t>
            </a:r>
            <a:r>
              <a:rPr lang="en-US" dirty="0"/>
              <a:t>/</a:t>
            </a:r>
            <a:r>
              <a:rPr lang="en-US" dirty="0" err="1"/>
              <a:t>en</a:t>
            </a:r>
            <a:r>
              <a:rPr lang="en-US" dirty="0"/>
              <a:t>/latest/</a:t>
            </a:r>
            <a:r>
              <a:rPr lang="en-US" dirty="0" err="1"/>
              <a:t>packaging_guide.html#accessing-dependencies</a:t>
            </a:r>
            <a:endParaRPr lang="en-US" dirty="0"/>
          </a:p>
        </p:txBody>
      </p:sp>
    </p:spTree>
    <p:extLst>
      <p:ext uri="{BB962C8B-B14F-4D97-AF65-F5344CB8AC3E}">
        <p14:creationId xmlns:p14="http://schemas.microsoft.com/office/powerpoint/2010/main" val="1213191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err="1"/>
              <a:t>Makefile</a:t>
            </a:r>
            <a:r>
              <a:rPr lang="en-US" dirty="0"/>
              <a:t> Recommendations</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23574664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 Tests via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1" y="1242382"/>
            <a:ext cx="8059652" cy="4708981"/>
          </a:xfrm>
          <a:prstGeom prst="rect">
            <a:avLst/>
          </a:prstGeom>
          <a:solidFill>
            <a:schemeClr val="tx1">
              <a:lumMod val="75000"/>
              <a:lumOff val="25000"/>
            </a:schemeClr>
          </a:solidFill>
        </p:spPr>
        <p:txBody>
          <a:bodyPr wrap="square">
            <a:spAutoFit/>
          </a:bodyPr>
          <a:lstStyle/>
          <a:p>
            <a:r>
              <a:rPr lang="en-US" sz="2000" dirty="0">
                <a:solidFill>
                  <a:schemeClr val="bg1">
                    <a:lumMod val="95000"/>
                  </a:schemeClr>
                </a:solidFill>
              </a:rPr>
              <a:t>$ make </a:t>
            </a:r>
            <a:r>
              <a:rPr lang="en-US" sz="2000" dirty="0" err="1">
                <a:solidFill>
                  <a:schemeClr val="bg1">
                    <a:lumMod val="95000"/>
                  </a:schemeClr>
                </a:solidFill>
              </a:rPr>
              <a:t>check_all</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-c  -</a:t>
            </a:r>
            <a:r>
              <a:rPr lang="en-US" sz="2000" dirty="0" err="1">
                <a:solidFill>
                  <a:schemeClr val="bg1">
                    <a:lumMod val="95000"/>
                  </a:schemeClr>
                </a:solidFill>
              </a:rPr>
              <a:t>Iinclude</a:t>
            </a:r>
            <a:r>
              <a:rPr lang="en-US" sz="2000" dirty="0">
                <a:solidFill>
                  <a:schemeClr val="bg1">
                    <a:lumMod val="95000"/>
                  </a:schemeClr>
                </a:solidFill>
              </a:rPr>
              <a:t> -DHEAT_VERSION_MAJOR=0 -DHEAT_VERSION_MINOR=5  </a:t>
            </a:r>
            <a:r>
              <a:rPr lang="en-US" sz="2000" dirty="0" err="1">
                <a:solidFill>
                  <a:schemeClr val="bg1">
                    <a:lumMod val="95000"/>
                  </a:schemeClr>
                </a:solidFill>
              </a:rPr>
              <a:t>args.C</a:t>
            </a:r>
            <a:r>
              <a:rPr lang="en-US" sz="2000" dirty="0">
                <a:solidFill>
                  <a:schemeClr val="bg1">
                    <a:lumMod val="95000"/>
                  </a:schemeClr>
                </a:solidFill>
              </a:rPr>
              <a:t> -o </a:t>
            </a:r>
            <a:r>
              <a:rPr lang="en-US" sz="2000" dirty="0" err="1">
                <a:solidFill>
                  <a:schemeClr val="bg1">
                    <a:lumMod val="95000"/>
                  </a:schemeClr>
                </a:solidFill>
              </a:rPr>
              <a:t>args.o</a:t>
            </a:r>
            <a:endParaRPr lang="en-US" sz="2000" dirty="0">
              <a:solidFill>
                <a:schemeClr val="bg1">
                  <a:lumMod val="95000"/>
                </a:schemeClr>
              </a:solidFill>
            </a:endParaRPr>
          </a:p>
          <a:p>
            <a:pPr lvl="1"/>
            <a:r>
              <a:rPr lang="en-US" sz="2000" dirty="0" err="1">
                <a:solidFill>
                  <a:schemeClr val="bg1">
                    <a:lumMod val="95000"/>
                  </a:schemeClr>
                </a:solidFill>
              </a:rPr>
              <a:t>c++</a:t>
            </a:r>
            <a:r>
              <a:rPr lang="en-US" sz="2000" dirty="0">
                <a:solidFill>
                  <a:schemeClr val="bg1">
                    <a:lumMod val="95000"/>
                  </a:schemeClr>
                </a:solidFill>
              </a:rPr>
              <a:t> -o heat </a:t>
            </a:r>
            <a:r>
              <a:rPr lang="en-US" sz="2000" dirty="0" err="1">
                <a:solidFill>
                  <a:schemeClr val="bg1">
                    <a:lumMod val="95000"/>
                  </a:schemeClr>
                </a:solidFill>
              </a:rPr>
              <a:t>heat.o</a:t>
            </a:r>
            <a:r>
              <a:rPr lang="en-US" sz="2000" dirty="0">
                <a:solidFill>
                  <a:schemeClr val="bg1">
                    <a:lumMod val="95000"/>
                  </a:schemeClr>
                </a:solidFill>
              </a:rPr>
              <a:t> </a:t>
            </a:r>
            <a:r>
              <a:rPr lang="en-US" sz="2000" dirty="0" err="1">
                <a:solidFill>
                  <a:schemeClr val="bg1">
                    <a:lumMod val="95000"/>
                  </a:schemeClr>
                </a:solidFill>
              </a:rPr>
              <a:t>utils.o</a:t>
            </a:r>
            <a:r>
              <a:rPr lang="en-US" sz="2000" dirty="0">
                <a:solidFill>
                  <a:schemeClr val="bg1">
                    <a:lumMod val="95000"/>
                  </a:schemeClr>
                </a:solidFill>
              </a:rPr>
              <a:t> </a:t>
            </a:r>
            <a:r>
              <a:rPr lang="en-US" sz="2000" dirty="0" err="1">
                <a:solidFill>
                  <a:schemeClr val="bg1">
                    <a:lumMod val="95000"/>
                  </a:schemeClr>
                </a:solidFill>
              </a:rPr>
              <a:t>args.o</a:t>
            </a:r>
            <a:r>
              <a:rPr lang="en-US" sz="2000" dirty="0">
                <a:solidFill>
                  <a:schemeClr val="bg1">
                    <a:lumMod val="95000"/>
                  </a:schemeClr>
                </a:solidFill>
              </a:rPr>
              <a:t> </a:t>
            </a:r>
            <a:r>
              <a:rPr lang="en-US" sz="2000" dirty="0" err="1">
                <a:solidFill>
                  <a:schemeClr val="bg1">
                    <a:lumMod val="95000"/>
                  </a:schemeClr>
                </a:solidFill>
              </a:rPr>
              <a:t>exact.o</a:t>
            </a:r>
            <a:r>
              <a:rPr lang="en-US" sz="2000" dirty="0">
                <a:solidFill>
                  <a:schemeClr val="bg1">
                    <a:lumMod val="95000"/>
                  </a:schemeClr>
                </a:solidFill>
              </a:rPr>
              <a:t> </a:t>
            </a:r>
            <a:r>
              <a:rPr lang="en-US" sz="2000" dirty="0" err="1">
                <a:solidFill>
                  <a:schemeClr val="bg1">
                    <a:lumMod val="95000"/>
                  </a:schemeClr>
                </a:solidFill>
              </a:rPr>
              <a:t>ftcs.o</a:t>
            </a:r>
            <a:r>
              <a:rPr lang="en-US" sz="2000" dirty="0">
                <a:solidFill>
                  <a:schemeClr val="bg1">
                    <a:lumMod val="95000"/>
                  </a:schemeClr>
                </a:solidFill>
              </a:rPr>
              <a:t> upwind15.o </a:t>
            </a:r>
            <a:r>
              <a:rPr lang="en-US" sz="2000" dirty="0" err="1">
                <a:solidFill>
                  <a:schemeClr val="bg1">
                    <a:lumMod val="95000"/>
                  </a:schemeClr>
                </a:solidFill>
              </a:rPr>
              <a:t>crankn.o</a:t>
            </a:r>
            <a:r>
              <a:rPr lang="en-US" sz="2000" dirty="0">
                <a:solidFill>
                  <a:schemeClr val="bg1">
                    <a:lumMod val="95000"/>
                  </a:schemeClr>
                </a:solidFill>
              </a:rPr>
              <a:t>  -</a:t>
            </a:r>
            <a:r>
              <a:rPr lang="en-US" sz="2000" dirty="0" err="1">
                <a:solidFill>
                  <a:schemeClr val="bg1">
                    <a:lumMod val="95000"/>
                  </a:schemeClr>
                </a:solidFill>
              </a:rPr>
              <a:t>lm</a:t>
            </a:r>
            <a:endParaRPr lang="en-US" sz="2000" dirty="0">
              <a:solidFill>
                <a:schemeClr val="bg1">
                  <a:lumMod val="95000"/>
                </a:schemeClr>
              </a:solidFill>
            </a:endParaRPr>
          </a:p>
          <a:p>
            <a:pPr lvl="1"/>
            <a:r>
              <a:rPr lang="en-US" sz="2000" dirty="0">
                <a:solidFill>
                  <a:schemeClr val="bg1">
                    <a:lumMod val="95000"/>
                  </a:schemeClr>
                </a:solidFill>
              </a:rPr>
              <a:t>./heat </a:t>
            </a:r>
            <a:r>
              <a:rPr lang="en-US" sz="2000" dirty="0" err="1">
                <a:solidFill>
                  <a:schemeClr val="bg1">
                    <a:lumMod val="95000"/>
                  </a:schemeClr>
                </a:solidFill>
              </a:rPr>
              <a:t>runame</a:t>
            </a:r>
            <a:r>
              <a:rPr lang="en-US" sz="2000" dirty="0">
                <a:solidFill>
                  <a:schemeClr val="bg1">
                    <a:lumMod val="95000"/>
                  </a:schemeClr>
                </a:solidFill>
              </a:rPr>
              <a:t>=check </a:t>
            </a:r>
            <a:r>
              <a:rPr lang="en-US" sz="2000" dirty="0" err="1">
                <a:solidFill>
                  <a:schemeClr val="bg1">
                    <a:lumMod val="95000"/>
                  </a:schemeClr>
                </a:solidFill>
              </a:rPr>
              <a:t>outi</a:t>
            </a:r>
            <a:r>
              <a:rPr lang="en-US" sz="2000" dirty="0">
                <a:solidFill>
                  <a:schemeClr val="bg1">
                    <a:lumMod val="95000"/>
                  </a:schemeClr>
                </a:solidFill>
              </a:rPr>
              <a:t>=0 </a:t>
            </a:r>
            <a:r>
              <a:rPr lang="en-US" sz="2000" dirty="0" err="1">
                <a:solidFill>
                  <a:schemeClr val="bg1">
                    <a:lumMod val="95000"/>
                  </a:schemeClr>
                </a:solidFill>
              </a:rPr>
              <a:t>maxt</a:t>
            </a:r>
            <a:r>
              <a:rPr lang="en-US" sz="2000" dirty="0">
                <a:solidFill>
                  <a:schemeClr val="bg1">
                    <a:lumMod val="95000"/>
                  </a:schemeClr>
                </a:solidFill>
              </a:rPr>
              <a:t>=-5e-8 </a:t>
            </a:r>
            <a:r>
              <a:rPr lang="en-US" sz="2000" dirty="0" err="1">
                <a:solidFill>
                  <a:schemeClr val="bg1">
                    <a:lumMod val="95000"/>
                  </a:schemeClr>
                </a:solidFill>
              </a:rPr>
              <a:t>ic</a:t>
            </a:r>
            <a:r>
              <a:rPr lang="en-US" sz="2000" dirty="0">
                <a:solidFill>
                  <a:schemeClr val="bg1">
                    <a:lumMod val="95000"/>
                  </a:schemeClr>
                </a:solidFill>
              </a:rPr>
              <a:t>="rand(0,0.2,2)"</a:t>
            </a:r>
          </a:p>
          <a:p>
            <a:pPr lvl="1"/>
            <a:r>
              <a:rPr lang="en-US" sz="2000" dirty="0">
                <a:solidFill>
                  <a:schemeClr val="bg1">
                    <a:lumMod val="95000"/>
                  </a:schemeClr>
                </a:solidFill>
              </a:rPr>
              <a:t>    </a:t>
            </a:r>
            <a:r>
              <a:rPr lang="en-US" sz="2000" dirty="0" err="1">
                <a:solidFill>
                  <a:schemeClr val="bg1">
                    <a:lumMod val="95000"/>
                  </a:schemeClr>
                </a:solidFill>
              </a:rPr>
              <a:t>runame</a:t>
            </a:r>
            <a:r>
              <a:rPr lang="en-US" sz="2000" dirty="0">
                <a:solidFill>
                  <a:schemeClr val="bg1">
                    <a:lumMod val="95000"/>
                  </a:schemeClr>
                </a:solidFill>
              </a:rPr>
              <a:t>="check"</a:t>
            </a:r>
          </a:p>
          <a:p>
            <a:pPr lvl="1"/>
            <a:r>
              <a:rPr lang="en-US" sz="2000" dirty="0">
                <a:solidFill>
                  <a:schemeClr val="bg1">
                    <a:lumMod val="95000"/>
                  </a:schemeClr>
                </a:solidFill>
              </a:rPr>
              <a:t> ...</a:t>
            </a:r>
          </a:p>
          <a:p>
            <a:pPr lvl="1"/>
            <a:r>
              <a:rPr lang="en-US" sz="2000" dirty="0">
                <a:solidFill>
                  <a:schemeClr val="bg1">
                    <a:lumMod val="95000"/>
                  </a:schemeClr>
                </a:solidFill>
              </a:rPr>
              <a:t>Stopped after 001490 iterations for threshold 2.46636e-15</a:t>
            </a:r>
          </a:p>
          <a:p>
            <a:pPr lvl="1"/>
            <a:r>
              <a:rPr lang="en-US" sz="2000" dirty="0">
                <a:solidFill>
                  <a:schemeClr val="bg1">
                    <a:lumMod val="95000"/>
                  </a:schemeClr>
                </a:solidFill>
              </a:rPr>
              <a:t>cat check/</a:t>
            </a:r>
            <a:r>
              <a:rPr lang="en-US" sz="2000" dirty="0" err="1">
                <a:solidFill>
                  <a:schemeClr val="bg1">
                    <a:lumMod val="95000"/>
                  </a:schemeClr>
                </a:solidFill>
              </a:rPr>
              <a:t>check_soln_final.curve</a:t>
            </a:r>
            <a:endParaRPr lang="en-US" sz="2000" dirty="0">
              <a:solidFill>
                <a:schemeClr val="bg1">
                  <a:lumMod val="95000"/>
                </a:schemeClr>
              </a:solidFill>
            </a:endParaRPr>
          </a:p>
          <a:p>
            <a:pPr lvl="1"/>
            <a:r>
              <a:rPr lang="en-US" sz="2000" dirty="0">
                <a:solidFill>
                  <a:schemeClr val="bg1">
                    <a:lumMod val="95000"/>
                  </a:schemeClr>
                </a:solidFill>
              </a:rPr>
              <a:t># Temperature</a:t>
            </a:r>
          </a:p>
          <a:p>
            <a:pPr lvl="1"/>
            <a:r>
              <a:rPr lang="en-US" sz="2000" dirty="0">
                <a:solidFill>
                  <a:schemeClr val="bg1">
                    <a:lumMod val="95000"/>
                  </a:schemeClr>
                </a:solidFill>
              </a:rPr>
              <a:t>...</a:t>
            </a:r>
          </a:p>
          <a:p>
            <a:pPr lvl="1"/>
            <a:r>
              <a:rPr lang="en-US" sz="2000" dirty="0">
                <a:solidFill>
                  <a:schemeClr val="bg1">
                    <a:lumMod val="95000"/>
                  </a:schemeClr>
                </a:solidFill>
              </a:rPr>
              <a:t>./</a:t>
            </a:r>
            <a:r>
              <a:rPr lang="en-US" sz="2000" dirty="0" err="1">
                <a:solidFill>
                  <a:schemeClr val="bg1">
                    <a:lumMod val="95000"/>
                  </a:schemeClr>
                </a:solidFill>
              </a:rPr>
              <a:t>check.sh</a:t>
            </a:r>
            <a:r>
              <a:rPr lang="en-US" sz="2000" dirty="0">
                <a:solidFill>
                  <a:schemeClr val="bg1">
                    <a:lumMod val="95000"/>
                  </a:schemeClr>
                </a:solidFill>
              </a:rPr>
              <a:t> check/</a:t>
            </a:r>
            <a:r>
              <a:rPr lang="en-US" sz="2000" dirty="0" err="1">
                <a:solidFill>
                  <a:schemeClr val="bg1">
                    <a:lumMod val="95000"/>
                  </a:schemeClr>
                </a:solidFill>
              </a:rPr>
              <a:t>check_soln_final.curve</a:t>
            </a:r>
            <a:r>
              <a:rPr lang="en-US" sz="2000" dirty="0">
                <a:solidFill>
                  <a:schemeClr val="bg1">
                    <a:lumMod val="95000"/>
                  </a:schemeClr>
                </a:solidFill>
              </a:rPr>
              <a:t> 0</a:t>
            </a:r>
          </a:p>
          <a:p>
            <a:pPr lvl="1"/>
            <a:endParaRPr lang="en-US" sz="2000" dirty="0">
              <a:solidFill>
                <a:schemeClr val="bg1">
                  <a:lumMod val="95000"/>
                </a:schemeClr>
              </a:solidFill>
            </a:endParaRPr>
          </a:p>
          <a:p>
            <a:r>
              <a:rPr lang="en-US" sz="2000" b="1" dirty="0">
                <a:solidFill>
                  <a:srgbClr val="15FF04"/>
                </a:solidFill>
              </a:rPr>
              <a:t> make completes: commands succeeded</a:t>
            </a:r>
          </a:p>
        </p:txBody>
      </p:sp>
      <p:sp>
        <p:nvSpPr>
          <p:cNvPr id="4" name="Rectangle 3">
            <a:extLst>
              <a:ext uri="{FF2B5EF4-FFF2-40B4-BE49-F238E27FC236}">
                <a16:creationId xmlns:a16="http://schemas.microsoft.com/office/drawing/2014/main" id="{315CDEB5-B97B-2B40-B8A9-8A8D91D93761}"/>
              </a:ext>
            </a:extLst>
          </p:cNvPr>
          <p:cNvSpPr/>
          <p:nvPr/>
        </p:nvSpPr>
        <p:spPr>
          <a:xfrm>
            <a:off x="8848165" y="4685647"/>
            <a:ext cx="3340660" cy="769441"/>
          </a:xfrm>
          <a:prstGeom prst="rect">
            <a:avLst/>
          </a:prstGeom>
        </p:spPr>
        <p:txBody>
          <a:bodyPr wrap="square">
            <a:spAutoFit/>
          </a:bodyPr>
          <a:lstStyle/>
          <a:p>
            <a:r>
              <a:rPr lang="en-US" sz="2200" dirty="0"/>
              <a:t>steady-state test</a:t>
            </a:r>
          </a:p>
          <a:p>
            <a:r>
              <a:rPr lang="en-US" sz="2200" dirty="0"/>
              <a:t>(should be straight line)  </a:t>
            </a:r>
          </a:p>
        </p:txBody>
      </p:sp>
      <p:sp>
        <p:nvSpPr>
          <p:cNvPr id="7" name="Rectangle 6">
            <a:extLst>
              <a:ext uri="{FF2B5EF4-FFF2-40B4-BE49-F238E27FC236}">
                <a16:creationId xmlns:a16="http://schemas.microsoft.com/office/drawing/2014/main" id="{6FC81DEA-AAE4-3E4B-B924-C9832330C360}"/>
              </a:ext>
            </a:extLst>
          </p:cNvPr>
          <p:cNvSpPr/>
          <p:nvPr/>
        </p:nvSpPr>
        <p:spPr>
          <a:xfrm>
            <a:off x="8848165" y="1653988"/>
            <a:ext cx="3213847" cy="2366683"/>
          </a:xfrm>
          <a:prstGeom prst="rect">
            <a:avLst/>
          </a:prstGeom>
          <a:noFill/>
          <a:ln>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cxnSp>
        <p:nvCxnSpPr>
          <p:cNvPr id="10" name="Straight Connector 9">
            <a:extLst>
              <a:ext uri="{FF2B5EF4-FFF2-40B4-BE49-F238E27FC236}">
                <a16:creationId xmlns:a16="http://schemas.microsoft.com/office/drawing/2014/main" id="{48A07FD3-EAF7-9640-89AD-7801B8344EFE}"/>
              </a:ext>
            </a:extLst>
          </p:cNvPr>
          <p:cNvCxnSpPr/>
          <p:nvPr/>
        </p:nvCxnSpPr>
        <p:spPr>
          <a:xfrm>
            <a:off x="9127671" y="2008414"/>
            <a:ext cx="0" cy="17798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754805A-40DA-4140-8BB8-1BFC32A0CB11}"/>
              </a:ext>
            </a:extLst>
          </p:cNvPr>
          <p:cNvCxnSpPr>
            <a:cxnSpLocks/>
          </p:cNvCxnSpPr>
          <p:nvPr/>
        </p:nvCxnSpPr>
        <p:spPr>
          <a:xfrm flipH="1">
            <a:off x="9127671" y="3788229"/>
            <a:ext cx="2458162"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4D5CD45-B8B2-DA40-B2FE-76BE171CAC15}"/>
              </a:ext>
            </a:extLst>
          </p:cNvPr>
          <p:cNvCxnSpPr/>
          <p:nvPr/>
        </p:nvCxnSpPr>
        <p:spPr>
          <a:xfrm flipV="1">
            <a:off x="9127671" y="2563586"/>
            <a:ext cx="2458162" cy="669471"/>
          </a:xfrm>
          <a:prstGeom prst="line">
            <a:avLst/>
          </a:prstGeom>
          <a:ln/>
        </p:spPr>
        <p:style>
          <a:lnRef idx="1">
            <a:schemeClr val="accent4"/>
          </a:lnRef>
          <a:fillRef idx="0">
            <a:schemeClr val="accent4"/>
          </a:fillRef>
          <a:effectRef idx="0">
            <a:schemeClr val="accent4"/>
          </a:effectRef>
          <a:fontRef idx="minor">
            <a:schemeClr val="tx1"/>
          </a:fontRef>
        </p:style>
      </p:cxnSp>
      <p:sp>
        <p:nvSpPr>
          <p:cNvPr id="16" name="Rectangle 15">
            <a:extLst>
              <a:ext uri="{FF2B5EF4-FFF2-40B4-BE49-F238E27FC236}">
                <a16:creationId xmlns:a16="http://schemas.microsoft.com/office/drawing/2014/main" id="{4234FE1B-C74F-D44D-9ADD-834AC851A7B0}"/>
              </a:ext>
            </a:extLst>
          </p:cNvPr>
          <p:cNvSpPr/>
          <p:nvPr/>
        </p:nvSpPr>
        <p:spPr>
          <a:xfrm>
            <a:off x="9463537" y="2350288"/>
            <a:ext cx="1287532" cy="369332"/>
          </a:xfrm>
          <a:prstGeom prst="rect">
            <a:avLst/>
          </a:prstGeom>
        </p:spPr>
        <p:txBody>
          <a:bodyPr wrap="none">
            <a:spAutoFit/>
          </a:bodyPr>
          <a:lstStyle/>
          <a:p>
            <a:r>
              <a:rPr lang="en-US" dirty="0">
                <a:solidFill>
                  <a:srgbClr val="C00000"/>
                </a:solidFill>
                <a:latin typeface="Monaco" pitchFamily="2" charset="77"/>
              </a:rPr>
              <a:t>exact(x)</a:t>
            </a:r>
            <a:endParaRPr lang="en-US" dirty="0">
              <a:solidFill>
                <a:srgbClr val="C00000"/>
              </a:solidFill>
              <a:effectLst/>
              <a:latin typeface="Monaco" pitchFamily="2" charset="77"/>
            </a:endParaRPr>
          </a:p>
        </p:txBody>
      </p:sp>
      <p:sp>
        <p:nvSpPr>
          <p:cNvPr id="17" name="Rectangle 16">
            <a:extLst>
              <a:ext uri="{FF2B5EF4-FFF2-40B4-BE49-F238E27FC236}">
                <a16:creationId xmlns:a16="http://schemas.microsoft.com/office/drawing/2014/main" id="{96F9E60A-EF08-D448-8C50-C00EE5F8C0BE}"/>
              </a:ext>
            </a:extLst>
          </p:cNvPr>
          <p:cNvSpPr/>
          <p:nvPr/>
        </p:nvSpPr>
        <p:spPr>
          <a:xfrm>
            <a:off x="11542815" y="3464500"/>
            <a:ext cx="322524" cy="369332"/>
          </a:xfrm>
          <a:prstGeom prst="rect">
            <a:avLst/>
          </a:prstGeom>
        </p:spPr>
        <p:txBody>
          <a:bodyPr wrap="none">
            <a:spAutoFit/>
          </a:bodyPr>
          <a:lstStyle/>
          <a:p>
            <a:r>
              <a:rPr lang="en-US" dirty="0">
                <a:latin typeface="Monaco" pitchFamily="2" charset="77"/>
              </a:rPr>
              <a:t>x</a:t>
            </a:r>
            <a:endParaRPr lang="en-US" dirty="0">
              <a:effectLst/>
              <a:latin typeface="Monaco" pitchFamily="2" charset="77"/>
            </a:endParaRPr>
          </a:p>
        </p:txBody>
      </p:sp>
      <p:sp>
        <p:nvSpPr>
          <p:cNvPr id="18" name="Arc 17">
            <a:extLst>
              <a:ext uri="{FF2B5EF4-FFF2-40B4-BE49-F238E27FC236}">
                <a16:creationId xmlns:a16="http://schemas.microsoft.com/office/drawing/2014/main" id="{A364EDA8-C96E-2445-80F6-268F6BCF1AEA}"/>
              </a:ext>
            </a:extLst>
          </p:cNvPr>
          <p:cNvSpPr/>
          <p:nvPr/>
        </p:nvSpPr>
        <p:spPr>
          <a:xfrm rot="20965781" flipV="1">
            <a:off x="6440151" y="1147774"/>
            <a:ext cx="6351595" cy="2030910"/>
          </a:xfrm>
          <a:prstGeom prst="arc">
            <a:avLst>
              <a:gd name="adj1" fmla="val 14121078"/>
              <a:gd name="adj2" fmla="val 201127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C6B81455-ABF8-E945-80A9-5878A6D1E872}"/>
              </a:ext>
            </a:extLst>
          </p:cNvPr>
          <p:cNvSpPr/>
          <p:nvPr/>
        </p:nvSpPr>
        <p:spPr>
          <a:xfrm>
            <a:off x="10176232" y="2983944"/>
            <a:ext cx="1149674" cy="369332"/>
          </a:xfrm>
          <a:prstGeom prst="rect">
            <a:avLst/>
          </a:prstGeom>
        </p:spPr>
        <p:txBody>
          <a:bodyPr wrap="none">
            <a:spAutoFit/>
          </a:bodyPr>
          <a:lstStyle/>
          <a:p>
            <a:r>
              <a:rPr lang="en-US" dirty="0" err="1">
                <a:solidFill>
                  <a:schemeClr val="tx2"/>
                </a:solidFill>
                <a:latin typeface="Monaco" pitchFamily="2" charset="77"/>
              </a:rPr>
              <a:t>curr</a:t>
            </a:r>
            <a:r>
              <a:rPr lang="en-US" dirty="0">
                <a:solidFill>
                  <a:schemeClr val="tx2"/>
                </a:solidFill>
                <a:latin typeface="Monaco" pitchFamily="2" charset="77"/>
              </a:rPr>
              <a:t>(x)</a:t>
            </a:r>
            <a:endParaRPr lang="en-US" dirty="0">
              <a:solidFill>
                <a:schemeClr val="tx2"/>
              </a:solidFill>
              <a:effectLst/>
              <a:latin typeface="Monaco" pitchFamily="2" charset="77"/>
            </a:endParaRPr>
          </a:p>
        </p:txBody>
      </p:sp>
      <p:sp>
        <p:nvSpPr>
          <p:cNvPr id="19" name="TextBox 18">
            <a:extLst>
              <a:ext uri="{FF2B5EF4-FFF2-40B4-BE49-F238E27FC236}">
                <a16:creationId xmlns:a16="http://schemas.microsoft.com/office/drawing/2014/main" id="{E5E6DB7C-ECA3-9B49-A237-0083EE1FE21B}"/>
              </a:ext>
            </a:extLst>
          </p:cNvPr>
          <p:cNvSpPr txBox="1"/>
          <p:nvPr/>
        </p:nvSpPr>
        <p:spPr>
          <a:xfrm>
            <a:off x="9832811" y="4192021"/>
            <a:ext cx="1594358" cy="433965"/>
          </a:xfrm>
          <a:prstGeom prst="rect">
            <a:avLst/>
          </a:prstGeom>
          <a:noFill/>
        </p:spPr>
        <p:txBody>
          <a:bodyPr wrap="square" lIns="118872" tIns="91440" rIns="118872" bIns="91440" rtlCol="0" anchor="ctr" anchorCtr="0">
            <a:spAutoFit/>
          </a:bodyPr>
          <a:lstStyle/>
          <a:p>
            <a:pPr algn="l">
              <a:lnSpc>
                <a:spcPct val="90000"/>
              </a:lnSpc>
            </a:pPr>
            <a:r>
              <a:rPr lang="en-US" dirty="0">
                <a:solidFill>
                  <a:srgbClr val="C00000"/>
                </a:solidFill>
              </a:rPr>
              <a:t>error?</a:t>
            </a:r>
          </a:p>
        </p:txBody>
      </p:sp>
      <p:sp>
        <p:nvSpPr>
          <p:cNvPr id="22" name="Freeform 21">
            <a:extLst>
              <a:ext uri="{FF2B5EF4-FFF2-40B4-BE49-F238E27FC236}">
                <a16:creationId xmlns:a16="http://schemas.microsoft.com/office/drawing/2014/main" id="{D4A067E1-6405-A44B-9E50-13BD5AC2058D}"/>
              </a:ext>
            </a:extLst>
          </p:cNvPr>
          <p:cNvSpPr/>
          <p:nvPr/>
        </p:nvSpPr>
        <p:spPr>
          <a:xfrm>
            <a:off x="9405257" y="2412300"/>
            <a:ext cx="2260250" cy="1785247"/>
          </a:xfrm>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 name="connsiteX0" fmla="*/ 0 w 2260250"/>
              <a:gd name="connsiteY0" fmla="*/ 794037 h 1785247"/>
              <a:gd name="connsiteX1" fmla="*/ 166255 w 2260250"/>
              <a:gd name="connsiteY1" fmla="*/ 734660 h 1785247"/>
              <a:gd name="connsiteX2" fmla="*/ 498764 w 2260250"/>
              <a:gd name="connsiteY2" fmla="*/ 722785 h 1785247"/>
              <a:gd name="connsiteX3" fmla="*/ 581891 w 2260250"/>
              <a:gd name="connsiteY3" fmla="*/ 604031 h 1785247"/>
              <a:gd name="connsiteX4" fmla="*/ 866899 w 2260250"/>
              <a:gd name="connsiteY4" fmla="*/ 675283 h 1785247"/>
              <a:gd name="connsiteX5" fmla="*/ 938151 w 2260250"/>
              <a:gd name="connsiteY5" fmla="*/ 509029 h 1785247"/>
              <a:gd name="connsiteX6" fmla="*/ 1151907 w 2260250"/>
              <a:gd name="connsiteY6" fmla="*/ 544655 h 1785247"/>
              <a:gd name="connsiteX7" fmla="*/ 1306286 w 2260250"/>
              <a:gd name="connsiteY7" fmla="*/ 414026 h 1785247"/>
              <a:gd name="connsiteX8" fmla="*/ 1543792 w 2260250"/>
              <a:gd name="connsiteY8" fmla="*/ 449652 h 1785247"/>
              <a:gd name="connsiteX9" fmla="*/ 1662546 w 2260250"/>
              <a:gd name="connsiteY9" fmla="*/ 330899 h 1785247"/>
              <a:gd name="connsiteX10" fmla="*/ 1769424 w 2260250"/>
              <a:gd name="connsiteY10" fmla="*/ 366525 h 1785247"/>
              <a:gd name="connsiteX11" fmla="*/ 1923803 w 2260250"/>
              <a:gd name="connsiteY11" fmla="*/ 247772 h 1785247"/>
              <a:gd name="connsiteX12" fmla="*/ 2090057 w 2260250"/>
              <a:gd name="connsiteY12" fmla="*/ 247772 h 1785247"/>
              <a:gd name="connsiteX13" fmla="*/ 2196935 w 2260250"/>
              <a:gd name="connsiteY13" fmla="*/ 152769 h 1785247"/>
              <a:gd name="connsiteX14" fmla="*/ 1220127 w 2260250"/>
              <a:gd name="connsiteY14" fmla="*/ 1785247 h 1785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1785247">
                <a:moveTo>
                  <a:pt x="0" y="794037"/>
                </a:moveTo>
                <a:cubicBezTo>
                  <a:pt x="41564" y="770286"/>
                  <a:pt x="83128" y="746535"/>
                  <a:pt x="166255" y="734660"/>
                </a:cubicBezTo>
                <a:cubicBezTo>
                  <a:pt x="249382" y="722785"/>
                  <a:pt x="429491" y="744556"/>
                  <a:pt x="498764" y="722785"/>
                </a:cubicBezTo>
                <a:cubicBezTo>
                  <a:pt x="568037" y="701014"/>
                  <a:pt x="520535" y="611948"/>
                  <a:pt x="581891" y="604031"/>
                </a:cubicBezTo>
                <a:cubicBezTo>
                  <a:pt x="643247" y="596114"/>
                  <a:pt x="807522" y="691117"/>
                  <a:pt x="866899" y="675283"/>
                </a:cubicBezTo>
                <a:cubicBezTo>
                  <a:pt x="926276" y="659449"/>
                  <a:pt x="890650" y="530800"/>
                  <a:pt x="938151" y="509029"/>
                </a:cubicBezTo>
                <a:cubicBezTo>
                  <a:pt x="985652" y="487258"/>
                  <a:pt x="1090551" y="560489"/>
                  <a:pt x="1151907" y="544655"/>
                </a:cubicBezTo>
                <a:cubicBezTo>
                  <a:pt x="1213263" y="528821"/>
                  <a:pt x="1240972" y="429860"/>
                  <a:pt x="1306286" y="414026"/>
                </a:cubicBezTo>
                <a:cubicBezTo>
                  <a:pt x="1371600" y="398192"/>
                  <a:pt x="1484415" y="463506"/>
                  <a:pt x="1543792" y="449652"/>
                </a:cubicBezTo>
                <a:cubicBezTo>
                  <a:pt x="1603169" y="435798"/>
                  <a:pt x="1624941" y="344753"/>
                  <a:pt x="1662546" y="330899"/>
                </a:cubicBezTo>
                <a:cubicBezTo>
                  <a:pt x="1700151" y="317045"/>
                  <a:pt x="1725881" y="380379"/>
                  <a:pt x="1769424" y="366525"/>
                </a:cubicBezTo>
                <a:cubicBezTo>
                  <a:pt x="1812967" y="352671"/>
                  <a:pt x="1870364" y="267564"/>
                  <a:pt x="1923803" y="247772"/>
                </a:cubicBezTo>
                <a:cubicBezTo>
                  <a:pt x="1977242" y="227980"/>
                  <a:pt x="2044535" y="263606"/>
                  <a:pt x="2090057" y="247772"/>
                </a:cubicBezTo>
                <a:cubicBezTo>
                  <a:pt x="2135579" y="231938"/>
                  <a:pt x="2371106" y="-233179"/>
                  <a:pt x="2196935" y="152769"/>
                </a:cubicBezTo>
                <a:cubicBezTo>
                  <a:pt x="2022764" y="538717"/>
                  <a:pt x="1708994" y="772875"/>
                  <a:pt x="1220127" y="1785247"/>
                </a:cubicBezTo>
              </a:path>
            </a:pathLst>
          </a:custGeom>
          <a:ln w="15875">
            <a:solidFill>
              <a:srgbClr val="C00000"/>
            </a:solidFill>
            <a:tailEnd type="stealth"/>
            <a:extLst>
              <a:ext uri="{C807C97D-BFC1-408E-A445-0C87EB9F89A2}">
                <ask:lineSketchStyleProps xmlns:ask="http://schemas.microsoft.com/office/drawing/2018/sketchyshapes" sd="1219033472">
                  <a:custGeom>
                    <a:avLst/>
                    <a:gdLst>
                      <a:gd name="connsiteX0" fmla="*/ 0 w 2260250"/>
                      <a:gd name="connsiteY0" fmla="*/ 794037 h 2563460"/>
                      <a:gd name="connsiteX1" fmla="*/ 166255 w 2260250"/>
                      <a:gd name="connsiteY1" fmla="*/ 734660 h 2563460"/>
                      <a:gd name="connsiteX2" fmla="*/ 498764 w 2260250"/>
                      <a:gd name="connsiteY2" fmla="*/ 722785 h 2563460"/>
                      <a:gd name="connsiteX3" fmla="*/ 581891 w 2260250"/>
                      <a:gd name="connsiteY3" fmla="*/ 604031 h 2563460"/>
                      <a:gd name="connsiteX4" fmla="*/ 866899 w 2260250"/>
                      <a:gd name="connsiteY4" fmla="*/ 675283 h 2563460"/>
                      <a:gd name="connsiteX5" fmla="*/ 938151 w 2260250"/>
                      <a:gd name="connsiteY5" fmla="*/ 509029 h 2563460"/>
                      <a:gd name="connsiteX6" fmla="*/ 1151907 w 2260250"/>
                      <a:gd name="connsiteY6" fmla="*/ 544655 h 2563460"/>
                      <a:gd name="connsiteX7" fmla="*/ 1306286 w 2260250"/>
                      <a:gd name="connsiteY7" fmla="*/ 414026 h 2563460"/>
                      <a:gd name="connsiteX8" fmla="*/ 1543792 w 2260250"/>
                      <a:gd name="connsiteY8" fmla="*/ 449652 h 2563460"/>
                      <a:gd name="connsiteX9" fmla="*/ 1662546 w 2260250"/>
                      <a:gd name="connsiteY9" fmla="*/ 330899 h 2563460"/>
                      <a:gd name="connsiteX10" fmla="*/ 1769424 w 2260250"/>
                      <a:gd name="connsiteY10" fmla="*/ 366525 h 2563460"/>
                      <a:gd name="connsiteX11" fmla="*/ 1923803 w 2260250"/>
                      <a:gd name="connsiteY11" fmla="*/ 247772 h 2563460"/>
                      <a:gd name="connsiteX12" fmla="*/ 2090057 w 2260250"/>
                      <a:gd name="connsiteY12" fmla="*/ 247772 h 2563460"/>
                      <a:gd name="connsiteX13" fmla="*/ 2196935 w 2260250"/>
                      <a:gd name="connsiteY13" fmla="*/ 152769 h 2563460"/>
                      <a:gd name="connsiteX14" fmla="*/ 1045029 w 2260250"/>
                      <a:gd name="connsiteY14" fmla="*/ 2563460 h 2563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60250" h="2563460" extrusionOk="0">
                        <a:moveTo>
                          <a:pt x="0" y="794037"/>
                        </a:moveTo>
                        <a:cubicBezTo>
                          <a:pt x="37319" y="767668"/>
                          <a:pt x="80694" y="747448"/>
                          <a:pt x="166255" y="734660"/>
                        </a:cubicBezTo>
                        <a:cubicBezTo>
                          <a:pt x="266124" y="726310"/>
                          <a:pt x="417947" y="744923"/>
                          <a:pt x="498764" y="722785"/>
                        </a:cubicBezTo>
                        <a:cubicBezTo>
                          <a:pt x="555748" y="713015"/>
                          <a:pt x="517533" y="628543"/>
                          <a:pt x="581891" y="604031"/>
                        </a:cubicBezTo>
                        <a:cubicBezTo>
                          <a:pt x="631741" y="589819"/>
                          <a:pt x="819044" y="696622"/>
                          <a:pt x="866899" y="675283"/>
                        </a:cubicBezTo>
                        <a:cubicBezTo>
                          <a:pt x="935343" y="660525"/>
                          <a:pt x="895786" y="520230"/>
                          <a:pt x="938151" y="509029"/>
                        </a:cubicBezTo>
                        <a:cubicBezTo>
                          <a:pt x="974426" y="485539"/>
                          <a:pt x="1085314" y="565420"/>
                          <a:pt x="1151907" y="544655"/>
                        </a:cubicBezTo>
                        <a:cubicBezTo>
                          <a:pt x="1211974" y="516525"/>
                          <a:pt x="1239628" y="431728"/>
                          <a:pt x="1306286" y="414026"/>
                        </a:cubicBezTo>
                        <a:cubicBezTo>
                          <a:pt x="1374754" y="399958"/>
                          <a:pt x="1494050" y="465823"/>
                          <a:pt x="1543792" y="449652"/>
                        </a:cubicBezTo>
                        <a:cubicBezTo>
                          <a:pt x="1600631" y="435388"/>
                          <a:pt x="1631894" y="350439"/>
                          <a:pt x="1662546" y="330899"/>
                        </a:cubicBezTo>
                        <a:cubicBezTo>
                          <a:pt x="1707199" y="327537"/>
                          <a:pt x="1726714" y="389004"/>
                          <a:pt x="1769424" y="366525"/>
                        </a:cubicBezTo>
                        <a:cubicBezTo>
                          <a:pt x="1821101" y="365200"/>
                          <a:pt x="1877581" y="276404"/>
                          <a:pt x="1923803" y="247772"/>
                        </a:cubicBezTo>
                        <a:cubicBezTo>
                          <a:pt x="1985789" y="220497"/>
                          <a:pt x="2047391" y="250172"/>
                          <a:pt x="2090057" y="247772"/>
                        </a:cubicBezTo>
                        <a:cubicBezTo>
                          <a:pt x="2069815" y="242737"/>
                          <a:pt x="2325376" y="-264732"/>
                          <a:pt x="2196935" y="152769"/>
                        </a:cubicBezTo>
                        <a:cubicBezTo>
                          <a:pt x="1955094" y="533913"/>
                          <a:pt x="1435568" y="1350652"/>
                          <a:pt x="1045029" y="2563460"/>
                        </a:cubicBezTo>
                      </a:path>
                    </a:pathLst>
                  </a:custGeom>
                  <ask:type>
                    <ask:lineSketchNone/>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0959408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p:txBody>
          <a:bodyPr/>
          <a:lstStyle/>
          <a:p>
            <a:r>
              <a:rPr lang="en-US" dirty="0"/>
              <a:t>TODO – try out new build tools and add tests to them</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1096093"/>
            <a:ext cx="11369809" cy="5114702"/>
          </a:xfrm>
        </p:spPr>
        <p:txBody>
          <a:bodyPr/>
          <a:lstStyle/>
          <a:p>
            <a:r>
              <a:rPr lang="en-US" sz="2800" dirty="0"/>
              <a:t>Replace </a:t>
            </a:r>
            <a:r>
              <a:rPr lang="en-US" sz="2800" dirty="0" err="1"/>
              <a:t>makefile</a:t>
            </a:r>
            <a:r>
              <a:rPr lang="en-US" sz="2800" dirty="0"/>
              <a:t> with </a:t>
            </a:r>
            <a:r>
              <a:rPr lang="en-US" sz="2800" i="1" dirty="0" err="1"/>
              <a:t>CMakeLists.txt</a:t>
            </a:r>
            <a:endParaRPr lang="en-US" sz="2800" i="1" dirty="0"/>
          </a:p>
          <a:p>
            <a:pPr lvl="1"/>
            <a:r>
              <a:rPr lang="en-US" sz="2400" dirty="0"/>
              <a:t>replaces rules with </a:t>
            </a:r>
            <a:r>
              <a:rPr lang="en-US" sz="2400" i="1" dirty="0"/>
              <a:t>targets</a:t>
            </a:r>
            <a:r>
              <a:rPr lang="en-US" sz="2400" dirty="0"/>
              <a:t> (tied to a list of source files)</a:t>
            </a:r>
          </a:p>
          <a:p>
            <a:pPr lvl="1"/>
            <a:r>
              <a:rPr lang="en-US" sz="2400" dirty="0"/>
              <a:t>targets have </a:t>
            </a:r>
            <a:r>
              <a:rPr lang="en-US" sz="2400" i="1" dirty="0"/>
              <a:t>attributes</a:t>
            </a:r>
          </a:p>
          <a:p>
            <a:pPr lvl="2"/>
            <a:r>
              <a:rPr lang="en-US" sz="2200" dirty="0" err="1"/>
              <a:t>target_link_libraries</a:t>
            </a:r>
            <a:r>
              <a:rPr lang="en-US" sz="2200" dirty="0"/>
              <a:t> (e.g. MPI::MPI_CXX)</a:t>
            </a:r>
          </a:p>
          <a:p>
            <a:pPr lvl="2"/>
            <a:r>
              <a:rPr lang="en-US" sz="2200" dirty="0" err="1"/>
              <a:t>target_include_directories</a:t>
            </a:r>
            <a:r>
              <a:rPr lang="en-US" sz="2200" dirty="0"/>
              <a:t> (many already inferred from link libraries)</a:t>
            </a:r>
          </a:p>
          <a:p>
            <a:pPr lvl="2"/>
            <a:r>
              <a:rPr lang="en-US" sz="2200" dirty="0" err="1"/>
              <a:t>target_compile_features</a:t>
            </a:r>
            <a:r>
              <a:rPr lang="en-US" sz="2200" dirty="0"/>
              <a:t> (e.g. cxx_std11)</a:t>
            </a:r>
          </a:p>
          <a:p>
            <a:pPr lvl="1"/>
            <a:r>
              <a:rPr lang="en-US" sz="2400" dirty="0"/>
              <a:t>provides </a:t>
            </a:r>
            <a:r>
              <a:rPr lang="en-US" sz="2400" i="1" dirty="0" err="1"/>
              <a:t>find_package</a:t>
            </a:r>
            <a:r>
              <a:rPr lang="en-US" sz="2400" i="1" dirty="0"/>
              <a:t> </a:t>
            </a:r>
            <a:r>
              <a:rPr lang="en-US" sz="2400" dirty="0"/>
              <a:t>command</a:t>
            </a:r>
          </a:p>
          <a:p>
            <a:pPr lvl="1"/>
            <a:r>
              <a:rPr lang="en-US" sz="2400" dirty="0"/>
              <a:t>targets can be installed</a:t>
            </a:r>
            <a:endParaRPr lang="en-US" sz="2800" dirty="0"/>
          </a:p>
          <a:p>
            <a:r>
              <a:rPr lang="en-US" sz="2800" dirty="0"/>
              <a:t>Replace "make </a:t>
            </a:r>
            <a:r>
              <a:rPr lang="en-US" sz="2800" dirty="0" err="1"/>
              <a:t>check_all</a:t>
            </a:r>
            <a:r>
              <a:rPr lang="en-US" sz="2800" dirty="0"/>
              <a:t>" with </a:t>
            </a:r>
            <a:r>
              <a:rPr lang="en-US" sz="2800" i="1" dirty="0" err="1"/>
              <a:t>ctest</a:t>
            </a:r>
            <a:endParaRPr lang="en-US" sz="2800" i="1" dirty="0"/>
          </a:p>
          <a:p>
            <a:pPr lvl="1"/>
            <a:r>
              <a:rPr lang="en-US" sz="2400" dirty="0"/>
              <a:t>reduces glue code</a:t>
            </a:r>
          </a:p>
          <a:p>
            <a:pPr lvl="1"/>
            <a:r>
              <a:rPr lang="en-US" sz="2400" dirty="0"/>
              <a:t>different interface for adding tests</a:t>
            </a:r>
          </a:p>
          <a:p>
            <a:r>
              <a:rPr lang="en-US" sz="2800" dirty="0"/>
              <a:t>End Result: contrast two methods of testing.</a:t>
            </a:r>
            <a:endParaRPr lang="en-US" dirty="0"/>
          </a:p>
        </p:txBody>
      </p:sp>
    </p:spTree>
    <p:extLst>
      <p:ext uri="{BB962C8B-B14F-4D97-AF65-F5344CB8AC3E}">
        <p14:creationId xmlns:p14="http://schemas.microsoft.com/office/powerpoint/2010/main" val="1152611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B9AD-D88A-6A4D-9790-B8C01189CD6B}"/>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12FB0A41-5664-4847-9FCE-F5C7D350581D}"/>
              </a:ext>
            </a:extLst>
          </p:cNvPr>
          <p:cNvSpPr>
            <a:spLocks noGrp="1"/>
          </p:cNvSpPr>
          <p:nvPr>
            <p:ph idx="1"/>
          </p:nvPr>
        </p:nvSpPr>
        <p:spPr>
          <a:xfrm>
            <a:off x="365760" y="983673"/>
            <a:ext cx="11369809" cy="5462847"/>
          </a:xfrm>
        </p:spPr>
        <p:txBody>
          <a:bodyPr/>
          <a:lstStyle/>
          <a:p>
            <a:r>
              <a:rPr lang="en-US" sz="3200" dirty="0"/>
              <a:t>Start from a portable build system</a:t>
            </a:r>
          </a:p>
          <a:p>
            <a:r>
              <a:rPr lang="en-US" sz="3200" dirty="0"/>
              <a:t>Keep source and documentation together</a:t>
            </a:r>
          </a:p>
          <a:p>
            <a:pPr lvl="1"/>
            <a:r>
              <a:rPr lang="en-US" sz="2800" dirty="0"/>
              <a:t>So changes are synced</a:t>
            </a:r>
          </a:p>
          <a:p>
            <a:pPr lvl="1"/>
            <a:r>
              <a:rPr lang="en-US" sz="2800" dirty="0"/>
              <a:t>YMMV: LAMMPS does this, </a:t>
            </a:r>
            <a:r>
              <a:rPr lang="en-US" sz="2800" dirty="0" err="1"/>
              <a:t>pyscf</a:t>
            </a:r>
            <a:r>
              <a:rPr lang="en-US" sz="2800" dirty="0"/>
              <a:t> does not</a:t>
            </a:r>
          </a:p>
          <a:p>
            <a:r>
              <a:rPr lang="en-US" sz="3200" dirty="0"/>
              <a:t>Keep source and tests together</a:t>
            </a:r>
          </a:p>
          <a:p>
            <a:pPr lvl="1"/>
            <a:r>
              <a:rPr lang="en-US" sz="2800" dirty="0"/>
              <a:t>Note: some projects maintain separate "reference artifact" repositories</a:t>
            </a:r>
          </a:p>
          <a:p>
            <a:r>
              <a:rPr lang="en-US" sz="3200" dirty="0"/>
              <a:t>Split (and separately package) projects that become large</a:t>
            </a:r>
          </a:p>
          <a:p>
            <a:pPr lvl="1"/>
            <a:r>
              <a:rPr lang="en-US" sz="2800" dirty="0"/>
              <a:t>Especially true for "optional" components and abstraction layers (aka. "glue-code")</a:t>
            </a:r>
            <a:endParaRPr lang="en-US" dirty="0"/>
          </a:p>
        </p:txBody>
      </p:sp>
    </p:spTree>
    <p:extLst>
      <p:ext uri="{BB962C8B-B14F-4D97-AF65-F5344CB8AC3E}">
        <p14:creationId xmlns:p14="http://schemas.microsoft.com/office/powerpoint/2010/main" val="27410198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a:t>
            </a:r>
            <a:r>
              <a:rPr lang="en-US" dirty="0" err="1"/>
              <a:t>makefile</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551473"/>
            <a:ext cx="11718942" cy="3139321"/>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Implicit rule for object files</a:t>
            </a:r>
          </a:p>
          <a:p>
            <a:r>
              <a:rPr lang="en-US" sz="2200" dirty="0">
                <a:solidFill>
                  <a:srgbClr val="2CEEEB"/>
                </a:solidFill>
                <a:latin typeface="Monaco" pitchFamily="2" charset="77"/>
              </a:rPr>
              <a:t>%.o :</a:t>
            </a:r>
            <a:r>
              <a:rPr lang="en-US" sz="2200" dirty="0">
                <a:solidFill>
                  <a:srgbClr val="F2F2F2"/>
                </a:solidFill>
                <a:latin typeface="Monaco" pitchFamily="2" charset="77"/>
              </a:rPr>
              <a:t> </a:t>
            </a:r>
            <a:r>
              <a:rPr lang="en-US" sz="2200" dirty="0">
                <a:solidFill>
                  <a:srgbClr val="2CEEEB"/>
                </a:solidFill>
                <a:latin typeface="Monaco" pitchFamily="2" charset="77"/>
              </a:rPr>
              <a:t>%</a:t>
            </a:r>
            <a:r>
              <a:rPr lang="en-US" sz="2200" dirty="0">
                <a:solidFill>
                  <a:srgbClr val="F2F2F2"/>
                </a:solidFill>
                <a:latin typeface="Monaco" pitchFamily="2" charset="77"/>
              </a:rPr>
              <a:t>.C</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-c </a:t>
            </a:r>
            <a:r>
              <a:rPr lang="en-US" sz="2200" dirty="0">
                <a:solidFill>
                  <a:srgbClr val="2CEEEB"/>
                </a:solidFill>
                <a:latin typeface="Monaco" pitchFamily="2" charset="77"/>
              </a:rPr>
              <a:t>$(CXXFLAGS)</a:t>
            </a:r>
            <a:r>
              <a:rPr lang="en-US" sz="2200" dirty="0">
                <a:solidFill>
                  <a:srgbClr val="FB00FF"/>
                </a:solidFill>
                <a:latin typeface="Monaco" pitchFamily="2" charset="77"/>
              </a:rPr>
              <a:t> </a:t>
            </a:r>
            <a:r>
              <a:rPr lang="en-US" sz="2200" dirty="0">
                <a:solidFill>
                  <a:srgbClr val="2CEEEB"/>
                </a:solidFill>
                <a:latin typeface="Monaco" pitchFamily="2" charset="77"/>
              </a:rPr>
              <a:t>$(CPPFLAGS)</a:t>
            </a:r>
            <a:r>
              <a:rPr lang="en-US" sz="2200" dirty="0">
                <a:solidFill>
                  <a:srgbClr val="FB00FF"/>
                </a:solidFill>
                <a:latin typeface="Monaco" pitchFamily="2" charset="77"/>
              </a:rPr>
              <a:t> </a:t>
            </a:r>
            <a:r>
              <a:rPr lang="en-US" sz="2200" dirty="0">
                <a:solidFill>
                  <a:srgbClr val="2CEEEB"/>
                </a:solidFill>
                <a:latin typeface="Monaco" pitchFamily="2" charset="77"/>
              </a:rPr>
              <a:t>$&lt;</a:t>
            </a:r>
            <a:r>
              <a:rPr lang="en-US" sz="2200" dirty="0">
                <a:solidFill>
                  <a:srgbClr val="FB00FF"/>
                </a:solidFill>
                <a:latin typeface="Monaco" pitchFamily="2" charset="77"/>
              </a:rPr>
              <a:t> -o </a:t>
            </a:r>
            <a:r>
              <a:rPr lang="en-US" sz="2200" dirty="0">
                <a:solidFill>
                  <a:srgbClr val="2CEEEB"/>
                </a:solidFill>
                <a:latin typeface="Monaco" pitchFamily="2" charset="77"/>
              </a:rPr>
              <a:t>$@</a:t>
            </a:r>
          </a:p>
          <a:p>
            <a:endParaRPr lang="en-US" sz="2200" dirty="0">
              <a:solidFill>
                <a:srgbClr val="2CEEEB"/>
              </a:solidFill>
              <a:latin typeface="Monaco" pitchFamily="2" charset="77"/>
            </a:endParaRPr>
          </a:p>
          <a:p>
            <a:r>
              <a:rPr lang="en-US" sz="2200" dirty="0">
                <a:solidFill>
                  <a:srgbClr val="2CEEEB"/>
                </a:solidFill>
                <a:latin typeface="Monaco" pitchFamily="2" charset="77"/>
              </a:rPr>
              <a:t># Linking the final heat app</a:t>
            </a:r>
          </a:p>
          <a:p>
            <a:r>
              <a:rPr lang="en-US" sz="2200" dirty="0">
                <a:solidFill>
                  <a:srgbClr val="2CEEEB"/>
                </a:solidFill>
                <a:latin typeface="Monaco" pitchFamily="2" charset="77"/>
              </a:rPr>
              <a:t>heat:</a:t>
            </a:r>
            <a:r>
              <a:rPr lang="en-US" sz="2200" dirty="0">
                <a:solidFill>
                  <a:srgbClr val="F2F2F2"/>
                </a:solidFill>
                <a:latin typeface="Monaco" pitchFamily="2" charset="77"/>
              </a:rPr>
              <a:t> </a:t>
            </a:r>
            <a:r>
              <a:rPr lang="en-US" sz="2200" dirty="0">
                <a:solidFill>
                  <a:srgbClr val="2CEEEB"/>
                </a:solidFill>
                <a:latin typeface="Monaco" pitchFamily="2" charset="77"/>
              </a:rPr>
              <a:t>$(OBJ)</a:t>
            </a:r>
          </a:p>
          <a:p>
            <a:r>
              <a:rPr lang="en-US" sz="2200" dirty="0">
                <a:solidFill>
                  <a:srgbClr val="FB00FF"/>
                </a:solidFill>
                <a:latin typeface="Monaco" pitchFamily="2" charset="77"/>
              </a:rPr>
              <a:t>        </a:t>
            </a:r>
            <a:r>
              <a:rPr lang="en-US" sz="2200" dirty="0">
                <a:solidFill>
                  <a:srgbClr val="2CEEEB"/>
                </a:solidFill>
                <a:latin typeface="Monaco" pitchFamily="2" charset="77"/>
              </a:rPr>
              <a:t>$(CXX)</a:t>
            </a:r>
            <a:r>
              <a:rPr lang="en-US" sz="2200" dirty="0">
                <a:solidFill>
                  <a:srgbClr val="FB00FF"/>
                </a:solidFill>
                <a:latin typeface="Monaco" pitchFamily="2" charset="77"/>
              </a:rPr>
              <a:t> -o heat </a:t>
            </a:r>
            <a:r>
              <a:rPr lang="en-US" sz="2200" dirty="0">
                <a:solidFill>
                  <a:srgbClr val="2CEEEB"/>
                </a:solidFill>
                <a:latin typeface="Monaco" pitchFamily="2" charset="77"/>
              </a:rPr>
              <a:t>$(OBJ)</a:t>
            </a:r>
            <a:r>
              <a:rPr lang="en-US" sz="2200" dirty="0">
                <a:solidFill>
                  <a:srgbClr val="FB00FF"/>
                </a:solidFill>
                <a:latin typeface="Monaco" pitchFamily="2" charset="77"/>
              </a:rPr>
              <a:t> </a:t>
            </a:r>
            <a:r>
              <a:rPr lang="en-US" sz="2200" dirty="0">
                <a:solidFill>
                  <a:srgbClr val="2CEEEB"/>
                </a:solidFill>
                <a:latin typeface="Monaco" pitchFamily="2" charset="77"/>
              </a:rPr>
              <a:t>$(LDFLAGS)</a:t>
            </a:r>
            <a:r>
              <a:rPr lang="en-US" sz="2200" dirty="0">
                <a:solidFill>
                  <a:srgbClr val="FB00FF"/>
                </a:solidFill>
                <a:latin typeface="Monaco" pitchFamily="2" charset="77"/>
              </a:rPr>
              <a:t> –</a:t>
            </a:r>
            <a:r>
              <a:rPr lang="en-US" sz="2200" dirty="0" err="1">
                <a:solidFill>
                  <a:srgbClr val="FB00FF"/>
                </a:solidFill>
                <a:latin typeface="Monaco" pitchFamily="2" charset="77"/>
              </a:rPr>
              <a:t>lm</a:t>
            </a:r>
            <a:endParaRPr lang="en-US" sz="2200" dirty="0">
              <a:solidFill>
                <a:srgbClr val="FB00FF"/>
              </a:solidFill>
              <a:latin typeface="Monaco" pitchFamily="2" charset="77"/>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765536" y="4947573"/>
            <a:ext cx="9331209" cy="1107996"/>
          </a:xfrm>
          <a:prstGeom prst="rect">
            <a:avLst/>
          </a:prstGeom>
        </p:spPr>
        <p:txBody>
          <a:bodyPr wrap="square">
            <a:spAutoFit/>
          </a:bodyPr>
          <a:lstStyle/>
          <a:p>
            <a:r>
              <a:rPr lang="en-US" sz="2200" dirty="0"/>
              <a:t>Standard </a:t>
            </a:r>
            <a:r>
              <a:rPr lang="en-US" sz="2200" dirty="0" err="1"/>
              <a:t>makefile</a:t>
            </a:r>
            <a:r>
              <a:rPr lang="en-US" sz="2200" dirty="0"/>
              <a:t> – user selects compile flags.</a:t>
            </a:r>
          </a:p>
          <a:p>
            <a:r>
              <a:rPr lang="en-US" sz="2200" dirty="0"/>
              <a:t>- but flags and features are compiler and system-specific</a:t>
            </a:r>
          </a:p>
          <a:p>
            <a:r>
              <a:rPr lang="en-US" sz="2200" dirty="0"/>
              <a:t>- enter </a:t>
            </a:r>
            <a:r>
              <a:rPr lang="en-US" sz="2200" dirty="0" err="1"/>
              <a:t>automake</a:t>
            </a:r>
            <a:r>
              <a:rPr lang="en-US" sz="2200" dirty="0"/>
              <a:t> and </a:t>
            </a:r>
            <a:r>
              <a:rPr lang="en-US" sz="2200" dirty="0" err="1"/>
              <a:t>cmake</a:t>
            </a:r>
            <a:r>
              <a:rPr lang="en-US" sz="2200" dirty="0"/>
              <a:t> -&gt; generate </a:t>
            </a:r>
            <a:r>
              <a:rPr lang="en-US" sz="2200" dirty="0" err="1"/>
              <a:t>makefiles</a:t>
            </a:r>
            <a:endParaRPr lang="en-US" sz="2200" dirty="0"/>
          </a:p>
        </p:txBody>
      </p:sp>
      <p:sp>
        <p:nvSpPr>
          <p:cNvPr id="8" name="Rectangle 7">
            <a:extLst>
              <a:ext uri="{FF2B5EF4-FFF2-40B4-BE49-F238E27FC236}">
                <a16:creationId xmlns:a16="http://schemas.microsoft.com/office/drawing/2014/main" id="{ADFF2688-404E-2D42-AFD1-817CB7B33602}"/>
              </a:ext>
            </a:extLst>
          </p:cNvPr>
          <p:cNvSpPr/>
          <p:nvPr/>
        </p:nvSpPr>
        <p:spPr>
          <a:xfrm>
            <a:off x="571670" y="1045683"/>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2801751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Conversion to </a:t>
            </a:r>
            <a:r>
              <a:rPr lang="en-US" dirty="0" err="1"/>
              <a:t>cmake</a:t>
            </a:r>
            <a:r>
              <a:rPr lang="en-US" dirty="0"/>
              <a:t> (entire file)</a:t>
            </a:r>
          </a:p>
        </p:txBody>
      </p:sp>
      <p:sp>
        <p:nvSpPr>
          <p:cNvPr id="9" name="Rectangle 8">
            <a:extLst>
              <a:ext uri="{FF2B5EF4-FFF2-40B4-BE49-F238E27FC236}">
                <a16:creationId xmlns:a16="http://schemas.microsoft.com/office/drawing/2014/main" id="{1006434A-0222-5643-8057-D12E2DDA8E3D}"/>
              </a:ext>
            </a:extLst>
          </p:cNvPr>
          <p:cNvSpPr/>
          <p:nvPr/>
        </p:nvSpPr>
        <p:spPr>
          <a:xfrm>
            <a:off x="480435" y="1617473"/>
            <a:ext cx="11718942" cy="4493538"/>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cmake_minimum_required</a:t>
            </a:r>
            <a:r>
              <a:rPr lang="en-US" sz="2200" dirty="0">
                <a:solidFill>
                  <a:srgbClr val="F2F2F2"/>
                </a:solidFill>
                <a:latin typeface="Monaco" pitchFamily="2" charset="77"/>
              </a:rPr>
              <a:t>(</a:t>
            </a:r>
            <a:r>
              <a:rPr lang="en-US" sz="2200" dirty="0">
                <a:solidFill>
                  <a:srgbClr val="FFFFFF"/>
                </a:solidFill>
                <a:latin typeface="Monaco" pitchFamily="2" charset="77"/>
              </a:rPr>
              <a:t>VERSION</a:t>
            </a:r>
            <a:r>
              <a:rPr lang="en-US" sz="2200" dirty="0">
                <a:solidFill>
                  <a:srgbClr val="F2F2F2"/>
                </a:solidFill>
                <a:latin typeface="Monaco" pitchFamily="2" charset="77"/>
              </a:rPr>
              <a:t> 3.8)</a:t>
            </a:r>
          </a:p>
          <a:p>
            <a:r>
              <a:rPr lang="en-US" sz="2200" dirty="0">
                <a:solidFill>
                  <a:srgbClr val="2CEEEB"/>
                </a:solidFill>
                <a:latin typeface="Monaco" pitchFamily="2" charset="77"/>
              </a:rPr>
              <a:t>project</a:t>
            </a:r>
            <a:r>
              <a:rPr lang="en-US" sz="2200" dirty="0">
                <a:solidFill>
                  <a:srgbClr val="F2F2F2"/>
                </a:solidFill>
                <a:latin typeface="Monaco" pitchFamily="2" charset="77"/>
              </a:rPr>
              <a:t>(heat </a:t>
            </a:r>
            <a:r>
              <a:rPr lang="en-US" sz="2200" dirty="0">
                <a:solidFill>
                  <a:srgbClr val="FFFFFF"/>
                </a:solidFill>
                <a:latin typeface="Monaco" pitchFamily="2" charset="77"/>
              </a:rPr>
              <a:t>VERSION</a:t>
            </a:r>
            <a:r>
              <a:rPr lang="en-US" sz="2200" dirty="0">
                <a:solidFill>
                  <a:srgbClr val="F2F2F2"/>
                </a:solidFill>
                <a:latin typeface="Monaco" pitchFamily="2" charset="77"/>
              </a:rPr>
              <a:t> 0.5 </a:t>
            </a:r>
            <a:r>
              <a:rPr lang="en-US" sz="2200" dirty="0">
                <a:solidFill>
                  <a:srgbClr val="FFFFFF"/>
                </a:solidFill>
                <a:latin typeface="Monaco" pitchFamily="2" charset="77"/>
              </a:rPr>
              <a:t>LANGUAGES</a:t>
            </a:r>
            <a:r>
              <a:rPr lang="en-US" sz="2200" dirty="0">
                <a:solidFill>
                  <a:srgbClr val="F2F2F2"/>
                </a:solidFill>
                <a:latin typeface="Monaco" pitchFamily="2" charset="77"/>
              </a:rPr>
              <a:t> CXX)</a:t>
            </a:r>
          </a:p>
          <a:p>
            <a:r>
              <a:rPr lang="en-US" sz="2200" dirty="0">
                <a:solidFill>
                  <a:srgbClr val="F2F2F2"/>
                </a:solidFill>
                <a:latin typeface="Monaco" pitchFamily="2" charset="77"/>
              </a:rPr>
              <a:t># can change </a:t>
            </a:r>
            <a:r>
              <a:rPr lang="en-US" sz="2200" dirty="0" err="1">
                <a:solidFill>
                  <a:srgbClr val="F2F2F2"/>
                </a:solidFill>
                <a:latin typeface="Monaco" pitchFamily="2" charset="77"/>
              </a:rPr>
              <a:t>boolean</a:t>
            </a:r>
            <a:r>
              <a:rPr lang="en-US" sz="2200" dirty="0">
                <a:solidFill>
                  <a:srgbClr val="F2F2F2"/>
                </a:solidFill>
                <a:latin typeface="Monaco" pitchFamily="2" charset="77"/>
              </a:rPr>
              <a:t> variable with "-DCMAKE_BUILD_TESTS=OFF"</a:t>
            </a:r>
          </a:p>
          <a:p>
            <a:r>
              <a:rPr lang="en-US" sz="2200" dirty="0">
                <a:solidFill>
                  <a:srgbClr val="2CEEEB"/>
                </a:solidFill>
                <a:latin typeface="Monaco" pitchFamily="2" charset="77"/>
              </a:rPr>
              <a:t>option</a:t>
            </a:r>
            <a:r>
              <a:rPr lang="en-US" sz="2200" dirty="0">
                <a:solidFill>
                  <a:srgbClr val="F2F2F2"/>
                </a:solidFill>
                <a:latin typeface="Monaco" pitchFamily="2" charset="77"/>
              </a:rPr>
              <a:t>(BUILD_TESTS </a:t>
            </a:r>
            <a:r>
              <a:rPr lang="en-US" sz="2200" dirty="0">
                <a:solidFill>
                  <a:srgbClr val="FB00FF"/>
                </a:solidFill>
                <a:latin typeface="Monaco" pitchFamily="2" charset="77"/>
              </a:rPr>
              <a:t>"Build the tests accompanying this program."</a:t>
            </a:r>
            <a:r>
              <a:rPr lang="en-US" sz="2200" dirty="0">
                <a:solidFill>
                  <a:srgbClr val="F2F2F2"/>
                </a:solidFill>
                <a:latin typeface="Monaco" pitchFamily="2" charset="77"/>
              </a:rPr>
              <a:t> </a:t>
            </a:r>
            <a:r>
              <a:rPr lang="en-US" sz="2200" dirty="0">
                <a:solidFill>
                  <a:srgbClr val="FFFFFF"/>
                </a:solidFill>
                <a:latin typeface="Monaco" pitchFamily="2" charset="77"/>
              </a:rPr>
              <a:t>ON</a:t>
            </a:r>
            <a:r>
              <a:rPr lang="en-US" sz="2200" dirty="0">
                <a:solidFill>
                  <a:srgbClr val="F2F2F2"/>
                </a:solidFill>
                <a:latin typeface="Monaco" pitchFamily="2" charset="77"/>
              </a:rPr>
              <a:t>)</a:t>
            </a:r>
          </a:p>
          <a:p>
            <a:r>
              <a:rPr lang="en-US" sz="2200" dirty="0">
                <a:solidFill>
                  <a:srgbClr val="F2F2F2"/>
                </a:solidFill>
                <a:latin typeface="Monaco" pitchFamily="2" charset="77"/>
              </a:rPr>
              <a:t># pass </a:t>
            </a:r>
            <a:r>
              <a:rPr lang="en-US" sz="2200" dirty="0" err="1">
                <a:solidFill>
                  <a:srgbClr val="F2F2F2"/>
                </a:solidFill>
                <a:latin typeface="Monaco" pitchFamily="2" charset="77"/>
              </a:rPr>
              <a:t>cmake</a:t>
            </a:r>
            <a:r>
              <a:rPr lang="en-US" sz="2200" dirty="0">
                <a:solidFill>
                  <a:srgbClr val="F2F2F2"/>
                </a:solidFill>
                <a:latin typeface="Monaco" pitchFamily="2" charset="77"/>
              </a:rPr>
              <a:t> options (e.g. version) into a header </a:t>
            </a:r>
            <a:endParaRPr lang="en-US" sz="2200" dirty="0">
              <a:solidFill>
                <a:srgbClr val="2CEEEB"/>
              </a:solidFill>
              <a:latin typeface="Monaco" pitchFamily="2" charset="77"/>
            </a:endParaRPr>
          </a:p>
          <a:p>
            <a:r>
              <a:rPr lang="en-US" sz="2200" dirty="0" err="1">
                <a:solidFill>
                  <a:srgbClr val="2CEEEB"/>
                </a:solidFill>
                <a:latin typeface="Monaco" pitchFamily="2" charset="77"/>
              </a:rPr>
              <a:t>configure_file</a:t>
            </a:r>
            <a:r>
              <a:rPr lang="en-US" sz="2200" dirty="0">
                <a:solidFill>
                  <a:srgbClr val="F2F2F2"/>
                </a:solidFill>
                <a:latin typeface="Monaco" pitchFamily="2" charset="77"/>
              </a:rPr>
              <a:t>(include/</a:t>
            </a:r>
            <a:r>
              <a:rPr lang="en-US" sz="2200" dirty="0" err="1">
                <a:solidFill>
                  <a:srgbClr val="F2F2F2"/>
                </a:solidFill>
                <a:latin typeface="Monaco" pitchFamily="2" charset="77"/>
              </a:rPr>
              <a:t>version.H.in</a:t>
            </a:r>
            <a:r>
              <a:rPr lang="en-US" sz="2200" dirty="0">
                <a:solidFill>
                  <a:srgbClr val="F2F2F2"/>
                </a:solidFill>
                <a:latin typeface="Monaco" pitchFamily="2" charset="77"/>
              </a:rPr>
              <a:t> include/</a:t>
            </a:r>
            <a:r>
              <a:rPr lang="en-US" sz="2200" dirty="0" err="1">
                <a:solidFill>
                  <a:srgbClr val="F2F2F2"/>
                </a:solidFill>
                <a:latin typeface="Monaco" pitchFamily="2" charset="77"/>
              </a:rPr>
              <a:t>version.H</a:t>
            </a:r>
            <a:r>
              <a:rPr lang="en-US" sz="2200" dirty="0">
                <a:solidFill>
                  <a:srgbClr val="F2F2F2"/>
                </a:solidFill>
                <a:latin typeface="Monaco" pitchFamily="2" charset="77"/>
              </a:rPr>
              <a:t>)</a:t>
            </a:r>
          </a:p>
          <a:p>
            <a:r>
              <a:rPr lang="en-US" sz="2200" dirty="0" err="1">
                <a:solidFill>
                  <a:srgbClr val="2CEEEB"/>
                </a:solidFill>
                <a:latin typeface="Monaco" pitchFamily="2" charset="77"/>
              </a:rPr>
              <a:t>add_executable</a:t>
            </a:r>
            <a:r>
              <a:rPr lang="en-US" sz="2200" dirty="0">
                <a:solidFill>
                  <a:srgbClr val="F2F2F2"/>
                </a:solidFill>
                <a:latin typeface="Monaco" pitchFamily="2" charset="77"/>
              </a:rPr>
              <a:t>(heat </a:t>
            </a:r>
            <a:r>
              <a:rPr lang="en-US" sz="2200" dirty="0" err="1">
                <a:solidFill>
                  <a:srgbClr val="F2F2F2"/>
                </a:solidFill>
                <a:latin typeface="Monaco" pitchFamily="2" charset="77"/>
              </a:rPr>
              <a:t>args.C</a:t>
            </a:r>
            <a:r>
              <a:rPr lang="en-US" sz="2200" dirty="0">
                <a:solidFill>
                  <a:srgbClr val="F2F2F2"/>
                </a:solidFill>
                <a:latin typeface="Monaco" pitchFamily="2" charset="77"/>
              </a:rPr>
              <a:t> </a:t>
            </a:r>
            <a:r>
              <a:rPr lang="en-US" sz="2200" dirty="0" err="1">
                <a:solidFill>
                  <a:srgbClr val="F2F2F2"/>
                </a:solidFill>
                <a:latin typeface="Monaco" pitchFamily="2" charset="77"/>
              </a:rPr>
              <a:t>crankn.C</a:t>
            </a:r>
            <a:r>
              <a:rPr lang="en-US" sz="2200" dirty="0">
                <a:solidFill>
                  <a:srgbClr val="F2F2F2"/>
                </a:solidFill>
                <a:latin typeface="Monaco" pitchFamily="2" charset="77"/>
              </a:rPr>
              <a:t> ...) # list sources</a:t>
            </a:r>
          </a:p>
          <a:p>
            <a:r>
              <a:rPr lang="en-US" sz="2200" dirty="0">
                <a:solidFill>
                  <a:srgbClr val="F2F2F2"/>
                </a:solidFill>
                <a:latin typeface="Monaco" pitchFamily="2" charset="77"/>
              </a:rPr>
              <a:t># feature – lets </a:t>
            </a:r>
            <a:r>
              <a:rPr lang="en-US" sz="2200" dirty="0" err="1">
                <a:solidFill>
                  <a:srgbClr val="F2F2F2"/>
                </a:solidFill>
                <a:latin typeface="Monaco" pitchFamily="2" charset="77"/>
              </a:rPr>
              <a:t>cmake</a:t>
            </a:r>
            <a:r>
              <a:rPr lang="en-US" sz="2200" dirty="0">
                <a:solidFill>
                  <a:srgbClr val="F2F2F2"/>
                </a:solidFill>
                <a:latin typeface="Monaco" pitchFamily="2" charset="77"/>
              </a:rPr>
              <a:t> adjust flags for compiler --std=</a:t>
            </a:r>
            <a:r>
              <a:rPr lang="en-US" sz="2200" dirty="0" err="1">
                <a:solidFill>
                  <a:srgbClr val="F2F2F2"/>
                </a:solidFill>
                <a:latin typeface="Monaco" pitchFamily="2" charset="77"/>
              </a:rPr>
              <a:t>c++</a:t>
            </a:r>
            <a:r>
              <a:rPr lang="en-US" sz="2200" dirty="0">
                <a:solidFill>
                  <a:srgbClr val="F2F2F2"/>
                </a:solidFill>
                <a:latin typeface="Monaco" pitchFamily="2" charset="77"/>
              </a:rPr>
              <a:t>11 vs –c11</a:t>
            </a:r>
          </a:p>
          <a:p>
            <a:r>
              <a:rPr lang="en-US" sz="2200" dirty="0" err="1">
                <a:solidFill>
                  <a:srgbClr val="2CEEEB"/>
                </a:solidFill>
                <a:latin typeface="Monaco" pitchFamily="2" charset="77"/>
              </a:rPr>
              <a:t>target_compile_features</a:t>
            </a:r>
            <a:r>
              <a:rPr lang="en-US" sz="2200" dirty="0">
                <a:solidFill>
                  <a:srgbClr val="F2F2F2"/>
                </a:solidFill>
                <a:latin typeface="Monaco" pitchFamily="2" charset="77"/>
              </a:rPr>
              <a:t>(heat cxx_std_11)</a:t>
            </a:r>
          </a:p>
          <a:p>
            <a:r>
              <a:rPr lang="en-US" sz="2200" dirty="0">
                <a:solidFill>
                  <a:srgbClr val="F2F2F2"/>
                </a:solidFill>
                <a:latin typeface="Monaco" pitchFamily="2" charset="77"/>
              </a:rPr>
              <a:t># include directories for all files in this target:</a:t>
            </a:r>
          </a:p>
          <a:p>
            <a:r>
              <a:rPr lang="en-US" sz="2200" dirty="0" err="1">
                <a:solidFill>
                  <a:srgbClr val="2CEEEB"/>
                </a:solidFill>
                <a:latin typeface="Monaco" pitchFamily="2" charset="77"/>
              </a:rPr>
              <a:t>target_include_directories</a:t>
            </a:r>
            <a:r>
              <a:rPr lang="en-US" sz="2200" dirty="0">
                <a:solidFill>
                  <a:srgbClr val="F2F2F2"/>
                </a:solidFill>
                <a:latin typeface="Monaco" pitchFamily="2" charset="77"/>
              </a:rPr>
              <a:t>(heat </a:t>
            </a:r>
            <a:r>
              <a:rPr lang="en-US" sz="2200" dirty="0">
                <a:solidFill>
                  <a:srgbClr val="7EFFA5"/>
                </a:solidFill>
                <a:latin typeface="Monaco" pitchFamily="2" charset="77"/>
              </a:rPr>
              <a:t>${</a:t>
            </a:r>
            <a:r>
              <a:rPr lang="en-US" sz="2200" dirty="0">
                <a:solidFill>
                  <a:srgbClr val="2CEEEB"/>
                </a:solidFill>
                <a:latin typeface="Monaco" pitchFamily="2" charset="77"/>
              </a:rPr>
              <a:t>PROJECT_BINARY_DIR</a:t>
            </a:r>
            <a:r>
              <a:rPr lang="en-US" sz="2200" dirty="0">
                <a:solidFill>
                  <a:srgbClr val="7EFFA5"/>
                </a:solidFill>
                <a:latin typeface="Monaco" pitchFamily="2" charset="77"/>
              </a:rPr>
              <a:t>}</a:t>
            </a:r>
            <a:r>
              <a:rPr lang="en-US" sz="2200" dirty="0">
                <a:solidFill>
                  <a:srgbClr val="F2F2F2"/>
                </a:solidFill>
                <a:latin typeface="Monaco" pitchFamily="2" charset="77"/>
              </a:rPr>
              <a:t>/include)</a:t>
            </a:r>
          </a:p>
          <a:p>
            <a:r>
              <a:rPr lang="en-US" sz="2200" dirty="0">
                <a:solidFill>
                  <a:srgbClr val="E8EB14"/>
                </a:solidFill>
                <a:latin typeface="Monaco" pitchFamily="2" charset="77"/>
              </a:rPr>
              <a:t>if</a:t>
            </a:r>
            <a:r>
              <a:rPr lang="en-US" sz="2200" dirty="0">
                <a:solidFill>
                  <a:srgbClr val="F2F2F2"/>
                </a:solidFill>
                <a:latin typeface="Monaco" pitchFamily="2" charset="77"/>
              </a:rPr>
              <a:t>(BUILD_TESTS) </a:t>
            </a:r>
            <a:r>
              <a:rPr lang="en-US" sz="2200" dirty="0" err="1">
                <a:solidFill>
                  <a:srgbClr val="2CEEEB"/>
                </a:solidFill>
                <a:latin typeface="Monaco" pitchFamily="2" charset="77"/>
              </a:rPr>
              <a:t>add_subdirectory</a:t>
            </a:r>
            <a:r>
              <a:rPr lang="en-US" sz="2200" dirty="0">
                <a:solidFill>
                  <a:srgbClr val="F2F2F2"/>
                </a:solidFill>
                <a:latin typeface="Monaco" pitchFamily="2" charset="77"/>
              </a:rPr>
              <a:t>(tests) </a:t>
            </a:r>
            <a:r>
              <a:rPr lang="en-US" sz="2200" dirty="0">
                <a:solidFill>
                  <a:srgbClr val="E8EB14"/>
                </a:solidFill>
                <a:latin typeface="Monaco" pitchFamily="2" charset="77"/>
              </a:rPr>
              <a:t>endif</a:t>
            </a:r>
            <a:r>
              <a:rPr lang="en-US" sz="2200" dirty="0">
                <a:solidFill>
                  <a:srgbClr val="F2F2F2"/>
                </a:solidFill>
                <a:latin typeface="Monaco" pitchFamily="2" charset="77"/>
              </a:rPr>
              <a:t>() # subdir for tests</a:t>
            </a:r>
          </a:p>
          <a:p>
            <a:r>
              <a:rPr lang="en-US" sz="2200" dirty="0">
                <a:solidFill>
                  <a:srgbClr val="2CEEEB"/>
                </a:solidFill>
                <a:latin typeface="Monaco" pitchFamily="2" charset="77"/>
              </a:rPr>
              <a:t>install</a:t>
            </a:r>
            <a:r>
              <a:rPr lang="en-US" sz="2200" dirty="0">
                <a:solidFill>
                  <a:srgbClr val="F2F2F2"/>
                </a:solidFill>
                <a:latin typeface="Monaco" pitchFamily="2" charset="77"/>
              </a:rPr>
              <a:t>(</a:t>
            </a:r>
            <a:r>
              <a:rPr lang="en-US" sz="2200" dirty="0">
                <a:solidFill>
                  <a:srgbClr val="FFFFFF"/>
                </a:solidFill>
                <a:latin typeface="Monaco" pitchFamily="2" charset="77"/>
              </a:rPr>
              <a:t>TARGETS</a:t>
            </a:r>
            <a:r>
              <a:rPr lang="en-US" sz="2200" dirty="0">
                <a:solidFill>
                  <a:srgbClr val="F2F2F2"/>
                </a:solidFill>
                <a:latin typeface="Monaco" pitchFamily="2" charset="77"/>
              </a:rPr>
              <a:t> heat </a:t>
            </a:r>
            <a:r>
              <a:rPr lang="en-US" sz="2200" dirty="0">
                <a:solidFill>
                  <a:srgbClr val="FFFFFF"/>
                </a:solidFill>
                <a:latin typeface="Monaco" pitchFamily="2" charset="77"/>
              </a:rPr>
              <a:t>DESTINATION</a:t>
            </a:r>
            <a:r>
              <a:rPr lang="en-US" sz="2200" dirty="0">
                <a:solidFill>
                  <a:srgbClr val="F2F2F2"/>
                </a:solidFill>
                <a:latin typeface="Monaco" pitchFamily="2" charset="77"/>
              </a:rPr>
              <a:t> bin) # "make install" target</a:t>
            </a:r>
            <a:endParaRPr lang="en-US" sz="2200" dirty="0">
              <a:solidFill>
                <a:srgbClr val="FB00FF"/>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480435" y="1048686"/>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0" name="Rectangle 9">
            <a:extLst>
              <a:ext uri="{FF2B5EF4-FFF2-40B4-BE49-F238E27FC236}">
                <a16:creationId xmlns:a16="http://schemas.microsoft.com/office/drawing/2014/main" id="{197A6613-B975-C247-B2DC-A175B457ADD3}"/>
              </a:ext>
            </a:extLst>
          </p:cNvPr>
          <p:cNvSpPr/>
          <p:nvPr/>
        </p:nvSpPr>
        <p:spPr>
          <a:xfrm>
            <a:off x="4396154" y="916246"/>
            <a:ext cx="7792671"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cmake.org</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cmake</a:t>
            </a:r>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/help/latest/guide/tutorial/</a:t>
            </a:r>
            <a:r>
              <a:rPr lang="en-US" sz="1600" dirty="0" err="1">
                <a:solidFill>
                  <a:schemeClr val="tx2"/>
                </a:solidFill>
                <a:latin typeface="Menlo" panose="020B0609030804020204" pitchFamily="49" charset="0"/>
                <a:ea typeface="Menlo" panose="020B0609030804020204" pitchFamily="49" charset="0"/>
                <a:cs typeface="Menlo" panose="020B0609030804020204" pitchFamily="49" charset="0"/>
                <a:hlinkClick r:id="rId3"/>
              </a:rPr>
              <a:t>index.html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163301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existing tests</a:t>
            </a:r>
          </a:p>
        </p:txBody>
      </p:sp>
      <p:sp>
        <p:nvSpPr>
          <p:cNvPr id="9" name="Rectangle 8">
            <a:extLst>
              <a:ext uri="{FF2B5EF4-FFF2-40B4-BE49-F238E27FC236}">
                <a16:creationId xmlns:a16="http://schemas.microsoft.com/office/drawing/2014/main" id="{1006434A-0222-5643-8057-D12E2DDA8E3D}"/>
              </a:ext>
            </a:extLst>
          </p:cNvPr>
          <p:cNvSpPr/>
          <p:nvPr/>
        </p:nvSpPr>
        <p:spPr>
          <a:xfrm>
            <a:off x="571670" y="1325880"/>
            <a:ext cx="11718942" cy="3477875"/>
          </a:xfrm>
          <a:prstGeom prst="rect">
            <a:avLst/>
          </a:prstGeom>
          <a:solidFill>
            <a:schemeClr val="tx1">
              <a:lumMod val="75000"/>
              <a:lumOff val="25000"/>
            </a:schemeClr>
          </a:solidFill>
        </p:spPr>
        <p:txBody>
          <a:bodyPr wrap="square">
            <a:spAutoFit/>
          </a:bodyPr>
          <a:lstStyle/>
          <a:p>
            <a:r>
              <a:rPr lang="en-US" sz="2200" b="1" dirty="0">
                <a:solidFill>
                  <a:srgbClr val="00B0F0"/>
                </a:solidFill>
                <a:latin typeface="Monaco" pitchFamily="2" charset="77"/>
              </a:rPr>
              <a:t>...</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err="1">
                <a:solidFill>
                  <a:srgbClr val="2CEEEB"/>
                </a:solidFill>
                <a:latin typeface="Monaco" pitchFamily="2" charset="77"/>
              </a:rPr>
              <a:t>check_crankn_soln_final.curve</a:t>
            </a:r>
            <a:r>
              <a:rPr lang="en-US" sz="2200" b="1" dirty="0">
                <a:solidFill>
                  <a:srgbClr val="2CEEEB"/>
                </a:solidFill>
                <a:latin typeface="Monaco" pitchFamily="2" charset="77"/>
              </a:rPr>
              <a:t>:</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runame</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outi</a:t>
            </a:r>
            <a:r>
              <a:rPr lang="en-US" sz="2200" b="1" dirty="0">
                <a:solidFill>
                  <a:schemeClr val="bg1">
                    <a:lumMod val="95000"/>
                  </a:schemeClr>
                </a:solidFill>
                <a:latin typeface="Monaco" pitchFamily="2" charset="77"/>
              </a:rPr>
              <a:t>=0 </a:t>
            </a:r>
            <a:r>
              <a:rPr lang="en-US" sz="2200" b="1" dirty="0" err="1">
                <a:solidFill>
                  <a:schemeClr val="bg1">
                    <a:lumMod val="95000"/>
                  </a:schemeClr>
                </a:solidFill>
                <a:latin typeface="Monaco" pitchFamily="2" charset="77"/>
              </a:rPr>
              <a:t>maxt</a:t>
            </a:r>
            <a:r>
              <a:rPr lang="en-US" sz="2200" b="1" dirty="0">
                <a:solidFill>
                  <a:schemeClr val="bg1">
                    <a:lumMod val="95000"/>
                  </a:schemeClr>
                </a:solidFill>
                <a:latin typeface="Monaco" pitchFamily="2" charset="77"/>
              </a:rPr>
              <a:t>=-5e-8 </a:t>
            </a:r>
            <a:r>
              <a:rPr lang="en-US" sz="2200" b="1" dirty="0" err="1">
                <a:solidFill>
                  <a:schemeClr val="bg1">
                    <a:lumMod val="95000"/>
                  </a:schemeClr>
                </a:solidFill>
                <a:latin typeface="Monaco" pitchFamily="2" charset="77"/>
              </a:rPr>
              <a:t>ic</a:t>
            </a:r>
            <a:r>
              <a:rPr lang="en-US" sz="2200" b="1" dirty="0">
                <a:solidFill>
                  <a:schemeClr val="bg1">
                    <a:lumMod val="95000"/>
                  </a:schemeClr>
                </a:solidFill>
                <a:latin typeface="Monaco" pitchFamily="2" charset="77"/>
              </a:rPr>
              <a:t>="rand(0,0.2,2)"</a:t>
            </a:r>
          </a:p>
          <a:p>
            <a:r>
              <a:rPr lang="en-US" sz="2200" b="1" dirty="0" err="1">
                <a:solidFill>
                  <a:srgbClr val="2CEEEB"/>
                </a:solidFill>
                <a:latin typeface="Monaco" pitchFamily="2" charset="77"/>
              </a:rPr>
              <a:t>check_crankn</a:t>
            </a:r>
            <a:r>
              <a:rPr lang="en-US" sz="2200" b="1" dirty="0">
                <a:solidFill>
                  <a:srgbClr val="2CEEEB"/>
                </a:solidFill>
                <a:latin typeface="Monaco" pitchFamily="2" charset="77"/>
              </a:rPr>
              <a:t>:</a:t>
            </a:r>
            <a:r>
              <a:rPr lang="en-US" sz="2200" b="1" dirty="0">
                <a:solidFill>
                  <a:srgbClr val="F2F2F2"/>
                </a:solidFill>
                <a:latin typeface="Monaco" pitchFamily="2" charset="77"/>
              </a:rPr>
              <a:t> heat </a:t>
            </a:r>
            <a:r>
              <a:rPr lang="en-US" sz="2200" b="1" dirty="0" err="1">
                <a:solidFill>
                  <a:srgbClr val="F2F2F2"/>
                </a:solidFill>
                <a:latin typeface="Monaco" pitchFamily="2" charset="77"/>
              </a:rPr>
              <a:t>check_crankn</a:t>
            </a:r>
            <a:r>
              <a:rPr lang="en-US" sz="2200" b="1" dirty="0">
                <a:solidFill>
                  <a:srgbClr val="F2F2F2"/>
                </a:solidFill>
                <a:latin typeface="Monaco" pitchFamily="2" charset="77"/>
              </a:rPr>
              <a:t>/</a:t>
            </a:r>
            <a:r>
              <a:rPr lang="en-US" sz="2200" b="1" dirty="0" err="1">
                <a:solidFill>
                  <a:srgbClr val="F2F2F2"/>
                </a:solidFill>
                <a:latin typeface="Monaco" pitchFamily="2" charset="77"/>
              </a:rPr>
              <a:t>check_crankn_soln_final.curve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cat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check.sh</a:t>
            </a:r>
            <a:r>
              <a:rPr lang="en-US" sz="2200" b="1" dirty="0">
                <a:solidFill>
                  <a:schemeClr val="bg1">
                    <a:lumMod val="95000"/>
                  </a:schemeClr>
                </a:solidFill>
                <a:latin typeface="Monaco" pitchFamily="2" charset="77"/>
              </a:rPr>
              <a:t> </a:t>
            </a:r>
            <a:r>
              <a:rPr lang="en-US" sz="2200" b="1" dirty="0" err="1">
                <a:solidFill>
                  <a:schemeClr val="bg1">
                    <a:lumMod val="95000"/>
                  </a:schemeClr>
                </a:solidFill>
                <a:latin typeface="Monaco" pitchFamily="2" charset="77"/>
              </a:rPr>
              <a:t>check_crankn</a:t>
            </a:r>
            <a:r>
              <a:rPr lang="en-US" sz="2200" b="1" dirty="0">
                <a:solidFill>
                  <a:schemeClr val="bg1">
                    <a:lumMod val="95000"/>
                  </a:schemeClr>
                </a:solidFill>
                <a:latin typeface="Monaco" pitchFamily="2" charset="77"/>
              </a:rPr>
              <a:t>/</a:t>
            </a:r>
            <a:r>
              <a:rPr lang="en-US" sz="2200" b="1" dirty="0" err="1">
                <a:solidFill>
                  <a:schemeClr val="bg1">
                    <a:lumMod val="95000"/>
                  </a:schemeClr>
                </a:solidFill>
                <a:latin typeface="Monaco" pitchFamily="2" charset="77"/>
              </a:rPr>
              <a:t>check_crankn_soln_final.curve</a:t>
            </a:r>
            <a:endParaRPr lang="en-US" sz="2200" b="1" dirty="0">
              <a:solidFill>
                <a:schemeClr val="bg1">
                  <a:lumMod val="95000"/>
                </a:schemeClr>
              </a:solidFill>
              <a:latin typeface="Monaco" pitchFamily="2" charset="77"/>
            </a:endParaRPr>
          </a:p>
          <a:p>
            <a:endParaRPr lang="en-US" sz="2200" b="1" dirty="0">
              <a:solidFill>
                <a:srgbClr val="FB00FF"/>
              </a:solidFill>
              <a:latin typeface="Monaco" pitchFamily="2" charset="77"/>
            </a:endParaRPr>
          </a:p>
          <a:p>
            <a:r>
              <a:rPr lang="en-US" sz="2200" b="1" dirty="0">
                <a:solidFill>
                  <a:srgbClr val="2CEEEB"/>
                </a:solidFill>
                <a:latin typeface="Monaco" pitchFamily="2" charset="77"/>
              </a:rPr>
              <a:t>check_upwind15/check_upwind15_soln_final.curve:</a:t>
            </a:r>
            <a:endParaRPr lang="en-US" sz="2200" b="1" dirty="0">
              <a:solidFill>
                <a:srgbClr val="FB00FF"/>
              </a:solidFill>
              <a:latin typeface="Monaco" pitchFamily="2" charset="77"/>
            </a:endParaRPr>
          </a:p>
          <a:p>
            <a:r>
              <a:rPr lang="en-US" sz="2200" b="1" dirty="0">
                <a:solidFill>
                  <a:schemeClr val="bg1">
                    <a:lumMod val="95000"/>
                  </a:schemeClr>
                </a:solidFill>
                <a:latin typeface="Monaco" pitchFamily="2" charset="77"/>
              </a:rPr>
              <a:t>	./heat </a:t>
            </a:r>
            <a:r>
              <a:rPr lang="en-US" sz="2200" b="1" dirty="0" err="1">
                <a:solidFill>
                  <a:schemeClr val="bg1">
                    <a:lumMod val="95000"/>
                  </a:schemeClr>
                </a:solidFill>
                <a:latin typeface="Monaco" pitchFamily="2" charset="77"/>
              </a:rPr>
              <a:t>alg</a:t>
            </a:r>
            <a:r>
              <a:rPr lang="en-US" sz="2200" b="1" dirty="0">
                <a:solidFill>
                  <a:schemeClr val="bg1">
                    <a:lumMod val="95000"/>
                  </a:schemeClr>
                </a:solidFill>
                <a:latin typeface="Monaco" pitchFamily="2" charset="77"/>
              </a:rPr>
              <a:t>=upwind15 ...</a:t>
            </a:r>
            <a:endParaRPr lang="en-US" sz="2200" b="1" dirty="0">
              <a:solidFill>
                <a:schemeClr val="bg1">
                  <a:lumMod val="95000"/>
                </a:schemeClr>
              </a:solidFill>
            </a:endParaRPr>
          </a:p>
        </p:txBody>
      </p:sp>
      <p:sp>
        <p:nvSpPr>
          <p:cNvPr id="4" name="Rectangle 3">
            <a:extLst>
              <a:ext uri="{FF2B5EF4-FFF2-40B4-BE49-F238E27FC236}">
                <a16:creationId xmlns:a16="http://schemas.microsoft.com/office/drawing/2014/main" id="{315CDEB5-B97B-2B40-B8A9-8A8D91D93761}"/>
              </a:ext>
            </a:extLst>
          </p:cNvPr>
          <p:cNvSpPr/>
          <p:nvPr/>
        </p:nvSpPr>
        <p:spPr>
          <a:xfrm>
            <a:off x="1077508" y="4999970"/>
            <a:ext cx="9331209" cy="1446550"/>
          </a:xfrm>
          <a:prstGeom prst="rect">
            <a:avLst/>
          </a:prstGeom>
        </p:spPr>
        <p:txBody>
          <a:bodyPr wrap="square">
            <a:spAutoFit/>
          </a:bodyPr>
          <a:lstStyle/>
          <a:p>
            <a:r>
              <a:rPr lang="en-US" sz="2200" dirty="0"/>
              <a:t>Create a test driver to:</a:t>
            </a:r>
          </a:p>
          <a:p>
            <a:r>
              <a:rPr lang="en-US" sz="2200" dirty="0"/>
              <a:t>	1. run executable</a:t>
            </a:r>
          </a:p>
          <a:p>
            <a:r>
              <a:rPr lang="en-US" sz="2200" dirty="0"/>
              <a:t>	2. check result</a:t>
            </a:r>
          </a:p>
          <a:p>
            <a:r>
              <a:rPr lang="en-US" sz="2200" dirty="0"/>
              <a:t>	3. clean up outputs</a:t>
            </a:r>
          </a:p>
        </p:txBody>
      </p:sp>
      <p:sp>
        <p:nvSpPr>
          <p:cNvPr id="8" name="Rectangle 7">
            <a:extLst>
              <a:ext uri="{FF2B5EF4-FFF2-40B4-BE49-F238E27FC236}">
                <a16:creationId xmlns:a16="http://schemas.microsoft.com/office/drawing/2014/main" id="{ADFF2688-404E-2D42-AFD1-817CB7B33602}"/>
              </a:ext>
            </a:extLst>
          </p:cNvPr>
          <p:cNvSpPr/>
          <p:nvPr/>
        </p:nvSpPr>
        <p:spPr>
          <a:xfrm>
            <a:off x="571670" y="897911"/>
            <a:ext cx="6305327" cy="430887"/>
          </a:xfrm>
          <a:prstGeom prst="rect">
            <a:avLst/>
          </a:prstGeom>
        </p:spPr>
        <p:txBody>
          <a:bodyPr wrap="square">
            <a:spAutoFit/>
          </a:bodyPr>
          <a:lstStyle/>
          <a:p>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makefile</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 include (</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tests.mk</a:t>
            </a:r>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a:t>
            </a:r>
          </a:p>
        </p:txBody>
      </p:sp>
    </p:spTree>
    <p:extLst>
      <p:ext uri="{BB962C8B-B14F-4D97-AF65-F5344CB8AC3E}">
        <p14:creationId xmlns:p14="http://schemas.microsoft.com/office/powerpoint/2010/main" val="705384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Addition to </a:t>
            </a:r>
            <a:r>
              <a:rPr lang="en-US" dirty="0" err="1"/>
              <a:t>CMakeLists.txt</a:t>
            </a:r>
            <a:endParaRPr lang="en-US" dirty="0"/>
          </a:p>
        </p:txBody>
      </p:sp>
      <p:sp>
        <p:nvSpPr>
          <p:cNvPr id="9" name="Rectangle 8">
            <a:extLst>
              <a:ext uri="{FF2B5EF4-FFF2-40B4-BE49-F238E27FC236}">
                <a16:creationId xmlns:a16="http://schemas.microsoft.com/office/drawing/2014/main" id="{1006434A-0222-5643-8057-D12E2DDA8E3D}"/>
              </a:ext>
            </a:extLst>
          </p:cNvPr>
          <p:cNvSpPr/>
          <p:nvPr/>
        </p:nvSpPr>
        <p:spPr>
          <a:xfrm>
            <a:off x="571670" y="1841242"/>
            <a:ext cx="11718942" cy="3139321"/>
          </a:xfrm>
          <a:prstGeom prst="rect">
            <a:avLst/>
          </a:prstGeom>
          <a:solidFill>
            <a:schemeClr val="tx1">
              <a:lumMod val="75000"/>
              <a:lumOff val="25000"/>
            </a:schemeClr>
          </a:solidFill>
        </p:spPr>
        <p:txBody>
          <a:bodyPr wrap="square">
            <a:spAutoFit/>
          </a:bodyPr>
          <a:lstStyle/>
          <a:p>
            <a:r>
              <a:rPr lang="en-US" sz="2200" dirty="0" err="1">
                <a:solidFill>
                  <a:srgbClr val="2CEEEB"/>
                </a:solidFill>
                <a:latin typeface="Monaco" pitchFamily="2" charset="77"/>
              </a:rPr>
              <a:t>enable_testing</a:t>
            </a:r>
            <a:r>
              <a:rPr lang="en-US" sz="2200" dirty="0">
                <a:solidFill>
                  <a:srgbClr val="F2F2F2"/>
                </a:solidFill>
                <a:latin typeface="Monaco" pitchFamily="2" charset="77"/>
              </a:rPr>
              <a:t>()</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heat_help</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a:solidFill>
                  <a:srgbClr val="F2F2F2"/>
                </a:solidFill>
                <a:latin typeface="Monaco" pitchFamily="2" charset="77"/>
              </a:rPr>
              <a:t>help)</a:t>
            </a:r>
            <a:endParaRPr lang="en-US" sz="2200" b="1" dirty="0">
              <a:solidFill>
                <a:schemeClr val="bg1">
                  <a:lumMod val="95000"/>
                </a:schemeClr>
              </a:solidFill>
              <a:latin typeface="Monaco" pitchFamily="2" charset="77"/>
            </a:endParaRPr>
          </a:p>
          <a:p>
            <a:endParaRPr lang="en-US" sz="2200" b="1" dirty="0">
              <a:solidFill>
                <a:schemeClr val="bg1">
                  <a:lumMod val="95000"/>
                </a:schemeClr>
              </a:solidFill>
              <a:latin typeface="Monaco" pitchFamily="2" charset="77"/>
            </a:endParaRPr>
          </a:p>
          <a:p>
            <a:r>
              <a:rPr lang="en-US" sz="2200" dirty="0" err="1">
                <a:solidFill>
                  <a:srgbClr val="2CEEEB"/>
                </a:solidFill>
                <a:latin typeface="Monaco" pitchFamily="2" charset="77"/>
              </a:rPr>
              <a:t>add_test</a:t>
            </a:r>
            <a:r>
              <a:rPr lang="en-US" sz="2200" dirty="0">
                <a:solidFill>
                  <a:srgbClr val="F2F2F2"/>
                </a:solidFill>
                <a:latin typeface="Monaco" pitchFamily="2" charset="77"/>
              </a:rPr>
              <a:t>(</a:t>
            </a:r>
            <a:r>
              <a:rPr lang="en-US" sz="2200" dirty="0">
                <a:solidFill>
                  <a:srgbClr val="FFFFFF"/>
                </a:solidFill>
                <a:latin typeface="Monaco" pitchFamily="2" charset="77"/>
              </a:rPr>
              <a:t>NAME</a:t>
            </a:r>
            <a:r>
              <a:rPr lang="en-US" sz="2200" dirty="0">
                <a:solidFill>
                  <a:srgbClr val="F2F2F2"/>
                </a:solidFill>
                <a:latin typeface="Monaco" pitchFamily="2" charset="77"/>
              </a:rPr>
              <a:t> </a:t>
            </a:r>
            <a:r>
              <a:rPr lang="en-US" sz="2200" dirty="0" err="1">
                <a:solidFill>
                  <a:srgbClr val="F2F2F2"/>
                </a:solidFill>
                <a:latin typeface="Monaco" pitchFamily="2" charset="77"/>
              </a:rPr>
              <a:t>crankn</a:t>
            </a:r>
            <a:endParaRPr lang="en-US" sz="2200" dirty="0">
              <a:solidFill>
                <a:srgbClr val="F2F2F2"/>
              </a:solidFill>
              <a:latin typeface="Monaco" pitchFamily="2" charset="77"/>
            </a:endParaRPr>
          </a:p>
          <a:p>
            <a:r>
              <a:rPr lang="en-US" sz="2200" dirty="0">
                <a:solidFill>
                  <a:srgbClr val="F2F2F2"/>
                </a:solidFill>
                <a:latin typeface="Monaco" pitchFamily="2" charset="77"/>
              </a:rPr>
              <a:t>         </a:t>
            </a:r>
            <a:r>
              <a:rPr lang="en-US" sz="2200" dirty="0">
                <a:solidFill>
                  <a:srgbClr val="FFFFFF"/>
                </a:solidFill>
                <a:latin typeface="Monaco" pitchFamily="2" charset="77"/>
              </a:rPr>
              <a:t>COMMAND</a:t>
            </a:r>
            <a:r>
              <a:rPr lang="en-US" sz="2200" dirty="0">
                <a:solidFill>
                  <a:srgbClr val="F2F2F2"/>
                </a:solidFill>
                <a:latin typeface="Monaco" pitchFamily="2" charset="77"/>
              </a:rPr>
              <a:t> </a:t>
            </a:r>
            <a:r>
              <a:rPr lang="en-US" sz="2200" dirty="0" err="1">
                <a:solidFill>
                  <a:srgbClr val="F2F2F2"/>
                </a:solidFill>
                <a:latin typeface="Monaco" pitchFamily="2" charset="77"/>
              </a:rPr>
              <a:t>testDriver.sh</a:t>
            </a:r>
            <a:r>
              <a:rPr lang="en-US" sz="2200" dirty="0">
                <a:solidFill>
                  <a:srgbClr val="F2F2F2"/>
                </a:solidFill>
                <a:latin typeface="Monaco" pitchFamily="2" charset="77"/>
              </a:rPr>
              <a:t> </a:t>
            </a:r>
            <a:r>
              <a:rPr lang="en-US" sz="2200" dirty="0">
                <a:solidFill>
                  <a:srgbClr val="FED4D5"/>
                </a:solidFill>
                <a:latin typeface="Monaco" pitchFamily="2" charset="77"/>
              </a:rPr>
              <a:t>$&lt;</a:t>
            </a:r>
            <a:r>
              <a:rPr lang="en-US" sz="2200" dirty="0" err="1">
                <a:solidFill>
                  <a:srgbClr val="FB00FF"/>
                </a:solidFill>
                <a:latin typeface="Monaco" pitchFamily="2" charset="77"/>
              </a:rPr>
              <a:t>TARGET_FILE</a:t>
            </a:r>
            <a:r>
              <a:rPr lang="en-US" sz="2200" dirty="0" err="1">
                <a:solidFill>
                  <a:srgbClr val="FED4D5"/>
                </a:solidFill>
                <a:latin typeface="Monaco" pitchFamily="2" charset="77"/>
              </a:rPr>
              <a:t>:heat</a:t>
            </a:r>
            <a:r>
              <a:rPr lang="en-US" sz="2200" dirty="0">
                <a:solidFill>
                  <a:srgbClr val="FED4D5"/>
                </a:solidFill>
                <a:latin typeface="Monaco" pitchFamily="2" charset="77"/>
              </a:rPr>
              <a:t>&gt; </a:t>
            </a:r>
            <a:r>
              <a:rPr lang="en-US" sz="2200" dirty="0" err="1">
                <a:solidFill>
                  <a:srgbClr val="F2F2F2"/>
                </a:solidFill>
                <a:latin typeface="Monaco" pitchFamily="2" charset="77"/>
              </a:rPr>
              <a:t>crankn</a:t>
            </a:r>
            <a:r>
              <a:rPr lang="en-US" sz="2200" dirty="0">
                <a:solidFill>
                  <a:srgbClr val="F2F2F2"/>
                </a:solidFill>
                <a:latin typeface="Monaco" pitchFamily="2" charset="77"/>
              </a:rPr>
              <a:t>)</a:t>
            </a:r>
          </a:p>
          <a:p>
            <a:endParaRPr lang="en-US" sz="2200" dirty="0">
              <a:solidFill>
                <a:srgbClr val="F2F2F2"/>
              </a:solidFill>
              <a:latin typeface="Monaco" pitchFamily="2" charset="77"/>
            </a:endParaRPr>
          </a:p>
          <a:p>
            <a:r>
              <a:rPr lang="en-US" sz="2200" b="1" dirty="0">
                <a:solidFill>
                  <a:srgbClr val="F2F2F2"/>
                </a:solidFill>
                <a:latin typeface="Monaco" pitchFamily="2" charset="77"/>
              </a:rPr>
              <a:t># functions/for/if/adding tests</a:t>
            </a:r>
            <a:endParaRPr lang="en-US" sz="2200" b="1" dirty="0">
              <a:solidFill>
                <a:schemeClr val="bg1">
                  <a:lumMod val="95000"/>
                </a:schemeClr>
              </a:solidFill>
              <a:latin typeface="Monaco" pitchFamily="2" charset="77"/>
            </a:endParaRPr>
          </a:p>
        </p:txBody>
      </p:sp>
      <p:sp>
        <p:nvSpPr>
          <p:cNvPr id="8" name="Rectangle 7">
            <a:extLst>
              <a:ext uri="{FF2B5EF4-FFF2-40B4-BE49-F238E27FC236}">
                <a16:creationId xmlns:a16="http://schemas.microsoft.com/office/drawing/2014/main" id="{ADFF2688-404E-2D42-AFD1-817CB7B33602}"/>
              </a:ext>
            </a:extLst>
          </p:cNvPr>
          <p:cNvSpPr/>
          <p:nvPr/>
        </p:nvSpPr>
        <p:spPr>
          <a:xfrm>
            <a:off x="571670" y="1325880"/>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CMakeLists.txt</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
        <p:nvSpPr>
          <p:cNvPr id="13" name="Rectangle 12">
            <a:extLst>
              <a:ext uri="{FF2B5EF4-FFF2-40B4-BE49-F238E27FC236}">
                <a16:creationId xmlns:a16="http://schemas.microsoft.com/office/drawing/2014/main" id="{2F01AE9F-2D5D-574C-A809-8CD306F550D3}"/>
              </a:ext>
            </a:extLst>
          </p:cNvPr>
          <p:cNvSpPr/>
          <p:nvPr/>
        </p:nvSpPr>
        <p:spPr>
          <a:xfrm>
            <a:off x="1116417" y="5065038"/>
            <a:ext cx="9331209" cy="1045223"/>
          </a:xfrm>
          <a:prstGeom prst="rect">
            <a:avLst/>
          </a:prstGeom>
        </p:spPr>
        <p:txBody>
          <a:bodyPr wrap="square">
            <a:spAutoFit/>
          </a:bodyPr>
          <a:lstStyle/>
          <a:p>
            <a:pPr>
              <a:lnSpc>
                <a:spcPct val="150000"/>
              </a:lnSpc>
            </a:pPr>
            <a:r>
              <a:rPr lang="en-US" sz="2200" dirty="0"/>
              <a:t>Lots of potential for programmatically creating tests!</a:t>
            </a:r>
          </a:p>
          <a:p>
            <a:pPr>
              <a:lnSpc>
                <a:spcPct val="150000"/>
              </a:lnSpc>
            </a:pPr>
            <a:r>
              <a:rPr lang="en-US" sz="2200" dirty="0"/>
              <a:t>Try and keep it simple – complex </a:t>
            </a:r>
            <a:r>
              <a:rPr lang="en-US" sz="2200" dirty="0" err="1"/>
              <a:t>cmake</a:t>
            </a:r>
            <a:r>
              <a:rPr lang="en-US" sz="2200" dirty="0"/>
              <a:t> code is bad form.</a:t>
            </a:r>
          </a:p>
        </p:txBody>
      </p:sp>
      <p:sp>
        <p:nvSpPr>
          <p:cNvPr id="7" name="Rectangle 6">
            <a:extLst>
              <a:ext uri="{FF2B5EF4-FFF2-40B4-BE49-F238E27FC236}">
                <a16:creationId xmlns:a16="http://schemas.microsoft.com/office/drawing/2014/main" id="{F827231C-86C1-8242-AD82-3D76BDDA74CF}"/>
              </a:ext>
            </a:extLst>
          </p:cNvPr>
          <p:cNvSpPr/>
          <p:nvPr/>
        </p:nvSpPr>
        <p:spPr>
          <a:xfrm>
            <a:off x="5883498" y="916246"/>
            <a:ext cx="6305327" cy="338554"/>
          </a:xfrm>
          <a:prstGeom prst="rect">
            <a:avLst/>
          </a:prstGeom>
        </p:spPr>
        <p:txBody>
          <a:bodyPr wrap="square">
            <a:spAutoFit/>
          </a:bodyPr>
          <a:lstStyle/>
          <a:p>
            <a:r>
              <a:rPr lang="en-US" sz="1600" dirty="0">
                <a:solidFill>
                  <a:schemeClr val="tx2"/>
                </a:solidFill>
                <a:latin typeface="Menlo" panose="020B0609030804020204" pitchFamily="49" charset="0"/>
                <a:ea typeface="Menlo" panose="020B0609030804020204" pitchFamily="49" charset="0"/>
                <a:cs typeface="Menlo" panose="020B0609030804020204" pitchFamily="49" charset="0"/>
                <a:hlinkClick r:id="rId3"/>
              </a:rPr>
              <a:t>https://cmake.org/cmake/help/latest/command/add_test.html</a:t>
            </a:r>
            <a:endParaRPr lang="en-US" sz="16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34670062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Bonus: swap out test driver (</a:t>
            </a:r>
            <a:r>
              <a:rPr lang="en-US" dirty="0" err="1"/>
              <a:t>perl</a:t>
            </a:r>
            <a:r>
              <a:rPr lang="en-US" dirty="0"/>
              <a:t> -&gt; awk)</a:t>
            </a:r>
          </a:p>
        </p:txBody>
      </p:sp>
      <p:sp>
        <p:nvSpPr>
          <p:cNvPr id="10" name="Rectangle 9">
            <a:extLst>
              <a:ext uri="{FF2B5EF4-FFF2-40B4-BE49-F238E27FC236}">
                <a16:creationId xmlns:a16="http://schemas.microsoft.com/office/drawing/2014/main" id="{CD1C0C0A-93E7-0343-9981-7B2CAA696834}"/>
              </a:ext>
            </a:extLst>
          </p:cNvPr>
          <p:cNvSpPr/>
          <p:nvPr/>
        </p:nvSpPr>
        <p:spPr>
          <a:xfrm>
            <a:off x="469883" y="1614428"/>
            <a:ext cx="11718942" cy="5170646"/>
          </a:xfrm>
          <a:prstGeom prst="rect">
            <a:avLst/>
          </a:prstGeom>
          <a:solidFill>
            <a:schemeClr val="tx1">
              <a:lumMod val="75000"/>
              <a:lumOff val="25000"/>
            </a:schemeClr>
          </a:solidFill>
        </p:spPr>
        <p:txBody>
          <a:bodyPr wrap="square">
            <a:spAutoFit/>
          </a:bodyPr>
          <a:lstStyle/>
          <a:p>
            <a:r>
              <a:rPr lang="en-US" sz="2200" dirty="0">
                <a:solidFill>
                  <a:srgbClr val="2CEEEB"/>
                </a:solidFill>
                <a:latin typeface="Monaco" pitchFamily="2" charset="77"/>
              </a:rPr>
              <a:t>#!/bin/bash</a:t>
            </a:r>
          </a:p>
          <a:p>
            <a:r>
              <a:rPr lang="en-US" sz="2200" dirty="0">
                <a:solidFill>
                  <a:srgbClr val="E8EB14"/>
                </a:solidFill>
                <a:latin typeface="Monaco" pitchFamily="2" charset="77"/>
              </a:rPr>
              <a:t>set</a:t>
            </a:r>
            <a:r>
              <a:rPr lang="en-US" sz="2200" dirty="0">
                <a:solidFill>
                  <a:srgbClr val="2CEEEB"/>
                </a:solidFill>
                <a:latin typeface="Monaco" pitchFamily="2" charset="77"/>
              </a:rPr>
              <a:t> </a:t>
            </a:r>
            <a:r>
              <a:rPr lang="en-US" sz="2200" dirty="0">
                <a:solidFill>
                  <a:srgbClr val="FED4D5"/>
                </a:solidFill>
                <a:latin typeface="Monaco" pitchFamily="2" charset="77"/>
              </a:rPr>
              <a:t>–e               </a:t>
            </a:r>
            <a:r>
              <a:rPr lang="en-US" sz="2200" dirty="0">
                <a:solidFill>
                  <a:srgbClr val="2CEEEB"/>
                </a:solidFill>
                <a:latin typeface="Monaco" pitchFamily="2" charset="77"/>
              </a:rPr>
              <a:t># exit immediately on error</a:t>
            </a:r>
            <a:endParaRPr lang="en-US" sz="2200" dirty="0">
              <a:solidFill>
                <a:srgbClr val="FED4D5"/>
              </a:solidFill>
              <a:latin typeface="Monaco" pitchFamily="2" charset="77"/>
            </a:endParaRPr>
          </a:p>
          <a:p>
            <a:r>
              <a:rPr lang="en-US" sz="2200" dirty="0" err="1">
                <a:solidFill>
                  <a:srgbClr val="2CEEEB"/>
                </a:solidFill>
                <a:latin typeface="Monaco" pitchFamily="2" charset="77"/>
              </a:rPr>
              <a:t>errbnd</a:t>
            </a:r>
            <a:r>
              <a:rPr lang="en-US" sz="2200" dirty="0">
                <a:solidFill>
                  <a:srgbClr val="F2F2F2"/>
                </a:solidFill>
                <a:latin typeface="Monaco" pitchFamily="2" charset="77"/>
              </a:rPr>
              <a:t>=1e-7</a:t>
            </a:r>
          </a:p>
          <a:p>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5EDCFF"/>
                </a:solidFill>
                <a:latin typeface="Monaco" pitchFamily="2" charset="77"/>
              </a:rPr>
              <a:t>$2</a:t>
            </a:r>
            <a:r>
              <a:rPr lang="en-US" sz="2200" dirty="0">
                <a:solidFill>
                  <a:srgbClr val="E8EB14"/>
                </a:solidFill>
                <a:latin typeface="Monaco" pitchFamily="2" charset="77"/>
              </a:rPr>
              <a:t>"</a:t>
            </a:r>
          </a:p>
          <a:p>
            <a:r>
              <a:rPr lang="en-US" sz="2200" dirty="0">
                <a:solidFill>
                  <a:srgbClr val="5EDCFF"/>
                </a:solidFill>
                <a:latin typeface="Monaco" pitchFamily="2" charset="77"/>
              </a:rPr>
              <a:t>$1</a:t>
            </a:r>
            <a:r>
              <a:rPr lang="en-US" sz="2200" dirty="0">
                <a:solidFill>
                  <a:srgbClr val="F2F2F2"/>
                </a:solidFill>
                <a:latin typeface="Monaco" pitchFamily="2" charset="77"/>
              </a:rPr>
              <a:t> </a:t>
            </a:r>
            <a:r>
              <a:rPr lang="en-US" sz="2200" dirty="0" err="1">
                <a:solidFill>
                  <a:srgbClr val="2CEEEB"/>
                </a:solidFill>
                <a:latin typeface="Monaco" pitchFamily="2" charset="77"/>
              </a:rPr>
              <a:t>alg</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runame</a:t>
            </a:r>
            <a:r>
              <a:rPr lang="en-US" sz="2200" dirty="0">
                <a:solidFill>
                  <a:srgbClr val="F2F2F2"/>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2F2F2"/>
                </a:solidFill>
                <a:latin typeface="Monaco" pitchFamily="2" charset="77"/>
              </a:rPr>
              <a:t> </a:t>
            </a:r>
            <a:r>
              <a:rPr lang="en-US" sz="2200" dirty="0" err="1">
                <a:solidFill>
                  <a:srgbClr val="2CEEEB"/>
                </a:solidFill>
                <a:latin typeface="Monaco" pitchFamily="2" charset="77"/>
              </a:rPr>
              <a:t>outi</a:t>
            </a:r>
            <a:r>
              <a:rPr lang="en-US" sz="2200" dirty="0">
                <a:solidFill>
                  <a:srgbClr val="F2F2F2"/>
                </a:solidFill>
                <a:latin typeface="Monaco" pitchFamily="2" charset="77"/>
              </a:rPr>
              <a:t>=</a:t>
            </a:r>
            <a:r>
              <a:rPr lang="en-US" sz="2200" dirty="0">
                <a:solidFill>
                  <a:srgbClr val="FB00FF"/>
                </a:solidFill>
                <a:latin typeface="Monaco" pitchFamily="2" charset="77"/>
              </a:rPr>
              <a:t>0</a:t>
            </a:r>
            <a:r>
              <a:rPr lang="en-US" sz="2200" dirty="0">
                <a:solidFill>
                  <a:srgbClr val="F2F2F2"/>
                </a:solidFill>
                <a:latin typeface="Monaco" pitchFamily="2" charset="77"/>
              </a:rPr>
              <a:t> </a:t>
            </a:r>
            <a:r>
              <a:rPr lang="en-US" sz="2200" dirty="0" err="1">
                <a:solidFill>
                  <a:srgbClr val="2CEEEB"/>
                </a:solidFill>
                <a:latin typeface="Monaco" pitchFamily="2" charset="77"/>
              </a:rPr>
              <a:t>maxt</a:t>
            </a:r>
            <a:r>
              <a:rPr lang="en-US" sz="2200" dirty="0">
                <a:solidFill>
                  <a:srgbClr val="F2F2F2"/>
                </a:solidFill>
                <a:latin typeface="Monaco" pitchFamily="2" charset="77"/>
              </a:rPr>
              <a:t>=-5e-8 </a:t>
            </a:r>
            <a:r>
              <a:rPr lang="en-US" sz="2200" dirty="0" err="1">
                <a:solidFill>
                  <a:srgbClr val="2CEEEB"/>
                </a:solidFill>
                <a:latin typeface="Monaco" pitchFamily="2" charset="77"/>
              </a:rPr>
              <a:t>ic</a:t>
            </a:r>
            <a:r>
              <a:rPr lang="en-US" sz="2200" dirty="0">
                <a:solidFill>
                  <a:srgbClr val="F2F2F2"/>
                </a:solidFill>
                <a:latin typeface="Monaco" pitchFamily="2" charset="77"/>
              </a:rPr>
              <a:t>=</a:t>
            </a:r>
            <a:r>
              <a:rPr lang="en-US" sz="2200" dirty="0">
                <a:solidFill>
                  <a:srgbClr val="E8EB14"/>
                </a:solidFill>
                <a:latin typeface="Monaco" pitchFamily="2" charset="77"/>
              </a:rPr>
              <a:t>"</a:t>
            </a:r>
            <a:r>
              <a:rPr lang="en-US" sz="2200" dirty="0">
                <a:solidFill>
                  <a:srgbClr val="FB00FF"/>
                </a:solidFill>
                <a:latin typeface="Monaco" pitchFamily="2" charset="77"/>
              </a:rPr>
              <a:t>rand(0,0.2,2)</a:t>
            </a:r>
            <a:r>
              <a:rPr lang="en-US" sz="2200" dirty="0">
                <a:solidFill>
                  <a:srgbClr val="E8EB14"/>
                </a:solidFill>
                <a:latin typeface="Monaco" pitchFamily="2" charset="77"/>
              </a:rPr>
              <a:t>"</a:t>
            </a:r>
          </a:p>
          <a:p>
            <a:endParaRPr lang="en-US" sz="2200" dirty="0">
              <a:solidFill>
                <a:srgbClr val="E8EB14"/>
              </a:solidFill>
              <a:latin typeface="Monaco" pitchFamily="2" charset="77"/>
            </a:endParaRPr>
          </a:p>
          <a:p>
            <a:r>
              <a:rPr lang="en-US" sz="2200" dirty="0">
                <a:solidFill>
                  <a:srgbClr val="2CEEEB"/>
                </a:solidFill>
                <a:latin typeface="Monaco" pitchFamily="2" charset="77"/>
              </a:rPr>
              <a:t># absolute error check (deviation from straight line) </a:t>
            </a:r>
          </a:p>
          <a:p>
            <a:r>
              <a:rPr lang="en-US" sz="2200" dirty="0">
                <a:solidFill>
                  <a:srgbClr val="2CEEEB"/>
                </a:solidFill>
                <a:latin typeface="Monaco" pitchFamily="2" charset="77"/>
              </a:rPr>
              <a:t>err</a:t>
            </a:r>
            <a:r>
              <a:rPr lang="en-US" sz="2200" dirty="0">
                <a:solidFill>
                  <a:srgbClr val="F2F2F2"/>
                </a:solidFill>
                <a:latin typeface="Monaco" pitchFamily="2" charset="77"/>
              </a:rPr>
              <a:t>=</a:t>
            </a:r>
            <a:r>
              <a:rPr lang="en-US" sz="2200" dirty="0">
                <a:solidFill>
                  <a:srgbClr val="5EDCFF"/>
                </a:solidFill>
                <a:latin typeface="Monaco" pitchFamily="2" charset="77"/>
              </a:rPr>
              <a:t>$(</a:t>
            </a:r>
            <a:r>
              <a:rPr lang="en-US" sz="2200" dirty="0">
                <a:solidFill>
                  <a:srgbClr val="FED4D5"/>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function abs(x){return ((x &lt; 0.0) ? -x : x)}; BEGIN {err=1e10;} ! /#/ {err1=abs($2-$1); if(err1 &lt; err) err = err1;} END {print err;}</a:t>
            </a:r>
            <a:r>
              <a:rPr lang="en-US" sz="2200" dirty="0">
                <a:solidFill>
                  <a:srgbClr val="E8EB14"/>
                </a:solidFill>
                <a:latin typeface="Monaco" pitchFamily="2" charset="77"/>
              </a:rPr>
              <a:t>'</a:t>
            </a:r>
            <a:r>
              <a:rPr lang="en-US" sz="2200" dirty="0">
                <a:solidFill>
                  <a:srgbClr val="FED4D5"/>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FED4D5"/>
                </a:solidFill>
                <a:latin typeface="Monaco" pitchFamily="2" charset="77"/>
              </a:rPr>
              <a:t>/check_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a:t>
            </a:r>
            <a:r>
              <a:rPr lang="en-US" sz="2200" dirty="0">
                <a:solidFill>
                  <a:srgbClr val="FED4D5"/>
                </a:solidFill>
                <a:latin typeface="Monaco" pitchFamily="2" charset="77"/>
              </a:rPr>
              <a:t>_</a:t>
            </a:r>
            <a:r>
              <a:rPr lang="en-US" sz="2200" dirty="0" err="1">
                <a:solidFill>
                  <a:srgbClr val="FED4D5"/>
                </a:solidFill>
                <a:latin typeface="Monaco" pitchFamily="2" charset="77"/>
              </a:rPr>
              <a:t>soln_final.curve</a:t>
            </a:r>
            <a:r>
              <a:rPr lang="en-US" sz="2200" dirty="0">
                <a:solidFill>
                  <a:srgbClr val="5EDCFF"/>
                </a:solidFill>
                <a:latin typeface="Monaco" pitchFamily="2" charset="77"/>
              </a:rPr>
              <a:t>)</a:t>
            </a:r>
          </a:p>
          <a:p>
            <a:endParaRPr lang="en-US" sz="2200" dirty="0">
              <a:solidFill>
                <a:srgbClr val="5EDCFF"/>
              </a:solidFill>
              <a:latin typeface="Monaco" pitchFamily="2" charset="77"/>
            </a:endParaRPr>
          </a:p>
          <a:p>
            <a:r>
              <a:rPr lang="en-US" sz="2200" dirty="0">
                <a:solidFill>
                  <a:srgbClr val="E8EB14"/>
                </a:solidFill>
                <a:latin typeface="Monaco" pitchFamily="2" charset="77"/>
              </a:rPr>
              <a:t>echo</a:t>
            </a:r>
            <a:r>
              <a:rPr lang="en-US" sz="2200" dirty="0">
                <a:solidFill>
                  <a:srgbClr val="FB00FF"/>
                </a:solidFill>
                <a:latin typeface="Monaco" pitchFamily="2" charset="77"/>
              </a:rPr>
              <a:t> </a:t>
            </a:r>
            <a:r>
              <a:rPr lang="en-US" sz="2200" dirty="0">
                <a:solidFill>
                  <a:srgbClr val="E8EB14"/>
                </a:solidFill>
                <a:latin typeface="Monaco" pitchFamily="2" charset="77"/>
              </a:rPr>
              <a:t>"</a:t>
            </a:r>
            <a:r>
              <a:rPr lang="en-US" sz="2200" dirty="0">
                <a:solidFill>
                  <a:srgbClr val="FB00FF"/>
                </a:solidFill>
                <a:latin typeface="Monaco" pitchFamily="2" charset="77"/>
              </a:rPr>
              <a:t>Error = </a:t>
            </a:r>
            <a:r>
              <a:rPr lang="en-US" sz="2200" dirty="0">
                <a:solidFill>
                  <a:srgbClr val="5EDCFF"/>
                </a:solidFill>
                <a:latin typeface="Monaco" pitchFamily="2" charset="77"/>
              </a:rPr>
              <a:t>$err</a:t>
            </a:r>
            <a:r>
              <a:rPr lang="en-US" sz="2200" dirty="0">
                <a:solidFill>
                  <a:srgbClr val="E8EB14"/>
                </a:solidFill>
                <a:latin typeface="Monaco" pitchFamily="2" charset="77"/>
              </a:rPr>
              <a:t>"</a:t>
            </a:r>
          </a:p>
          <a:p>
            <a:r>
              <a:rPr lang="en-US" sz="2200" dirty="0">
                <a:solidFill>
                  <a:srgbClr val="E8EB14"/>
                </a:solidFill>
                <a:latin typeface="Monaco" pitchFamily="2" charset="77"/>
              </a:rPr>
              <a:t>rm</a:t>
            </a:r>
            <a:r>
              <a:rPr lang="en-US" sz="2200" dirty="0">
                <a:solidFill>
                  <a:srgbClr val="F2F2F2"/>
                </a:solidFill>
                <a:latin typeface="Monaco" pitchFamily="2" charset="77"/>
              </a:rPr>
              <a:t> </a:t>
            </a:r>
            <a:r>
              <a:rPr lang="en-US" sz="2200" dirty="0">
                <a:solidFill>
                  <a:srgbClr val="FED4D5"/>
                </a:solidFill>
                <a:latin typeface="Monaco" pitchFamily="2" charset="77"/>
              </a:rPr>
              <a:t>-</a:t>
            </a:r>
            <a:r>
              <a:rPr lang="en-US" sz="2200" dirty="0" err="1">
                <a:solidFill>
                  <a:srgbClr val="FED4D5"/>
                </a:solidFill>
                <a:latin typeface="Monaco" pitchFamily="2" charset="77"/>
              </a:rPr>
              <a:t>fr</a:t>
            </a:r>
            <a:r>
              <a:rPr lang="en-US" sz="2200" dirty="0">
                <a:solidFill>
                  <a:srgbClr val="F2F2F2"/>
                </a:solidFill>
                <a:latin typeface="Monaco" pitchFamily="2" charset="77"/>
              </a:rPr>
              <a:t> check_</a:t>
            </a:r>
            <a:r>
              <a:rPr lang="en-US" sz="2200" dirty="0">
                <a:solidFill>
                  <a:srgbClr val="5EDCFF"/>
                </a:solidFill>
                <a:latin typeface="Monaco" pitchFamily="2" charset="77"/>
              </a:rPr>
              <a:t>$</a:t>
            </a:r>
            <a:r>
              <a:rPr lang="en-US" sz="2200" dirty="0" err="1">
                <a:solidFill>
                  <a:srgbClr val="5EDCFF"/>
                </a:solidFill>
                <a:latin typeface="Monaco" pitchFamily="2" charset="77"/>
              </a:rPr>
              <a:t>alg</a:t>
            </a:r>
            <a:r>
              <a:rPr lang="en-US" sz="2200" dirty="0">
                <a:solidFill>
                  <a:srgbClr val="5EDCFF"/>
                </a:solidFill>
                <a:latin typeface="Monaco" pitchFamily="2" charset="77"/>
              </a:rPr>
              <a:t>    </a:t>
            </a:r>
            <a:r>
              <a:rPr lang="en-US" sz="2200" dirty="0">
                <a:solidFill>
                  <a:srgbClr val="2CEEEB"/>
                </a:solidFill>
                <a:latin typeface="Monaco" pitchFamily="2" charset="77"/>
              </a:rPr>
              <a:t># delete directory to test is re-runnable</a:t>
            </a:r>
            <a:endParaRPr lang="en-US" sz="2200" dirty="0">
              <a:solidFill>
                <a:srgbClr val="FB00FF"/>
              </a:solidFill>
              <a:latin typeface="Monaco" pitchFamily="2" charset="77"/>
            </a:endParaRPr>
          </a:p>
          <a:p>
            <a:endParaRPr lang="en-US" sz="2200" dirty="0">
              <a:solidFill>
                <a:srgbClr val="5EDCFF"/>
              </a:solidFill>
              <a:latin typeface="Monaco" pitchFamily="2" charset="77"/>
            </a:endParaRPr>
          </a:p>
          <a:p>
            <a:r>
              <a:rPr lang="en-US" sz="2200" dirty="0">
                <a:solidFill>
                  <a:srgbClr val="F2F2F2"/>
                </a:solidFill>
                <a:latin typeface="Monaco" pitchFamily="2" charset="77"/>
              </a:rPr>
              <a:t>awk </a:t>
            </a:r>
            <a:r>
              <a:rPr lang="en-US" sz="2200" dirty="0">
                <a:solidFill>
                  <a:srgbClr val="E8EB14"/>
                </a:solidFill>
                <a:latin typeface="Monaco" pitchFamily="2" charset="77"/>
              </a:rPr>
              <a:t>"</a:t>
            </a:r>
            <a:r>
              <a:rPr lang="en-US" sz="2200" dirty="0">
                <a:solidFill>
                  <a:srgbClr val="FB00FF"/>
                </a:solidFill>
                <a:latin typeface="Monaco" pitchFamily="2" charset="77"/>
              </a:rPr>
              <a:t>BEGIN {exit(</a:t>
            </a:r>
            <a:r>
              <a:rPr lang="en-US" sz="2200" dirty="0">
                <a:solidFill>
                  <a:srgbClr val="5EDCFF"/>
                </a:solidFill>
                <a:latin typeface="Monaco" pitchFamily="2" charset="77"/>
              </a:rPr>
              <a:t>$err</a:t>
            </a:r>
            <a:r>
              <a:rPr lang="en-US" sz="2200" dirty="0">
                <a:solidFill>
                  <a:srgbClr val="FB00FF"/>
                </a:solidFill>
                <a:latin typeface="Monaco" pitchFamily="2" charset="77"/>
              </a:rPr>
              <a:t> &gt;= </a:t>
            </a:r>
            <a:r>
              <a:rPr lang="en-US" sz="2200" dirty="0">
                <a:solidFill>
                  <a:srgbClr val="5EDCFF"/>
                </a:solidFill>
                <a:latin typeface="Monaco" pitchFamily="2" charset="77"/>
              </a:rPr>
              <a:t>$</a:t>
            </a:r>
            <a:r>
              <a:rPr lang="en-US" sz="2200" dirty="0" err="1">
                <a:solidFill>
                  <a:srgbClr val="5EDCFF"/>
                </a:solidFill>
                <a:latin typeface="Monaco" pitchFamily="2" charset="77"/>
              </a:rPr>
              <a:t>errbnd</a:t>
            </a:r>
            <a:r>
              <a:rPr lang="en-US" sz="2200" dirty="0">
                <a:solidFill>
                  <a:srgbClr val="FB00FF"/>
                </a:solidFill>
                <a:latin typeface="Monaco" pitchFamily="2" charset="77"/>
              </a:rPr>
              <a:t>);}</a:t>
            </a:r>
            <a:r>
              <a:rPr lang="en-US" sz="2200" dirty="0">
                <a:solidFill>
                  <a:srgbClr val="E8EB14"/>
                </a:solidFill>
                <a:latin typeface="Monaco" pitchFamily="2" charset="77"/>
              </a:rPr>
              <a:t>"  </a:t>
            </a:r>
            <a:r>
              <a:rPr lang="en-US" sz="2200" dirty="0">
                <a:solidFill>
                  <a:srgbClr val="2CEEEB"/>
                </a:solidFill>
                <a:latin typeface="Monaco" pitchFamily="2" charset="77"/>
              </a:rPr>
              <a:t># final return code</a:t>
            </a:r>
            <a:endParaRPr lang="en-US" sz="2200" dirty="0">
              <a:solidFill>
                <a:srgbClr val="E8EB14"/>
              </a:solidFill>
              <a:latin typeface="Monaco" pitchFamily="2" charset="77"/>
            </a:endParaRPr>
          </a:p>
        </p:txBody>
      </p:sp>
      <p:sp>
        <p:nvSpPr>
          <p:cNvPr id="12" name="Rectangle 11">
            <a:extLst>
              <a:ext uri="{FF2B5EF4-FFF2-40B4-BE49-F238E27FC236}">
                <a16:creationId xmlns:a16="http://schemas.microsoft.com/office/drawing/2014/main" id="{AE9910A0-3F40-9040-B4AB-1F70725157D4}"/>
              </a:ext>
            </a:extLst>
          </p:cNvPr>
          <p:cNvSpPr/>
          <p:nvPr/>
        </p:nvSpPr>
        <p:spPr>
          <a:xfrm>
            <a:off x="450592" y="1110436"/>
            <a:ext cx="6305327" cy="430887"/>
          </a:xfrm>
          <a:prstGeom prst="rect">
            <a:avLst/>
          </a:prstGeom>
        </p:spPr>
        <p:txBody>
          <a:bodyPr wrap="square">
            <a:spAutoFit/>
          </a:bodyPr>
          <a:lstStyle/>
          <a:p>
            <a:r>
              <a:rPr lang="en-US" sz="2200" dirty="0">
                <a:solidFill>
                  <a:schemeClr val="tx2"/>
                </a:solidFill>
                <a:latin typeface="Menlo" panose="020B0609030804020204" pitchFamily="49" charset="0"/>
                <a:ea typeface="Menlo" panose="020B0609030804020204" pitchFamily="49" charset="0"/>
                <a:cs typeface="Menlo" panose="020B0609030804020204" pitchFamily="49" charset="0"/>
              </a:rPr>
              <a:t>tests/</a:t>
            </a:r>
            <a:r>
              <a:rPr lang="en-US" sz="2200" dirty="0" err="1">
                <a:solidFill>
                  <a:schemeClr val="tx2"/>
                </a:solidFill>
                <a:latin typeface="Menlo" panose="020B0609030804020204" pitchFamily="49" charset="0"/>
                <a:ea typeface="Menlo" panose="020B0609030804020204" pitchFamily="49" charset="0"/>
                <a:cs typeface="Menlo" panose="020B0609030804020204" pitchFamily="49" charset="0"/>
              </a:rPr>
              <a:t>testDriver.sh</a:t>
            </a:r>
            <a:endParaRPr lang="en-US" sz="2200" dirty="0">
              <a:solidFill>
                <a:schemeClr val="tx2"/>
              </a:solidFill>
              <a:latin typeface="Menlo" panose="020B0609030804020204" pitchFamily="49" charset="0"/>
              <a:ea typeface="Menlo" panose="020B0609030804020204" pitchFamily="49" charset="0"/>
              <a:cs typeface="Menlo" panose="020B0609030804020204" pitchFamily="49" charset="0"/>
            </a:endParaRPr>
          </a:p>
        </p:txBody>
      </p:sp>
    </p:spTree>
    <p:extLst>
      <p:ext uri="{BB962C8B-B14F-4D97-AF65-F5344CB8AC3E}">
        <p14:creationId xmlns:p14="http://schemas.microsoft.com/office/powerpoint/2010/main" val="20149110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0F5E125-1DF8-E846-A518-DEFED4D472CE}"/>
              </a:ext>
            </a:extLst>
          </p:cNvPr>
          <p:cNvSpPr/>
          <p:nvPr/>
        </p:nvSpPr>
        <p:spPr>
          <a:xfrm>
            <a:off x="7403690" y="6017342"/>
            <a:ext cx="2212258" cy="840658"/>
          </a:xfrm>
          <a:prstGeom prst="rect">
            <a:avLst/>
          </a:prstGeom>
          <a:solidFill>
            <a:schemeClr val="bg1"/>
          </a:solidFill>
          <a:ln>
            <a:noFill/>
          </a:ln>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 name="Title 1">
            <a:extLst>
              <a:ext uri="{FF2B5EF4-FFF2-40B4-BE49-F238E27FC236}">
                <a16:creationId xmlns:a16="http://schemas.microsoft.com/office/drawing/2014/main" id="{A7149A06-7F99-7F46-8586-CE4B9FD01F2A}"/>
              </a:ext>
            </a:extLst>
          </p:cNvPr>
          <p:cNvSpPr>
            <a:spLocks noGrp="1"/>
          </p:cNvSpPr>
          <p:nvPr>
            <p:ph type="title"/>
          </p:nvPr>
        </p:nvSpPr>
        <p:spPr/>
        <p:txBody>
          <a:bodyPr/>
          <a:lstStyle/>
          <a:p>
            <a:r>
              <a:rPr lang="en-US" dirty="0"/>
              <a:t>Running</a:t>
            </a:r>
          </a:p>
        </p:txBody>
      </p:sp>
      <p:sp>
        <p:nvSpPr>
          <p:cNvPr id="9" name="Rectangle 8">
            <a:extLst>
              <a:ext uri="{FF2B5EF4-FFF2-40B4-BE49-F238E27FC236}">
                <a16:creationId xmlns:a16="http://schemas.microsoft.com/office/drawing/2014/main" id="{1006434A-0222-5643-8057-D12E2DDA8E3D}"/>
              </a:ext>
            </a:extLst>
          </p:cNvPr>
          <p:cNvSpPr/>
          <p:nvPr/>
        </p:nvSpPr>
        <p:spPr>
          <a:xfrm>
            <a:off x="365760" y="1348254"/>
            <a:ext cx="11131891" cy="5509200"/>
          </a:xfrm>
          <a:prstGeom prst="rect">
            <a:avLst/>
          </a:prstGeom>
          <a:solidFill>
            <a:schemeClr val="tx1">
              <a:lumMod val="75000"/>
              <a:lumOff val="25000"/>
            </a:schemeClr>
          </a:solidFill>
        </p:spPr>
        <p:txBody>
          <a:bodyPr wrap="square">
            <a:spAutoFit/>
          </a:bodyPr>
          <a:lstStyle/>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Test project hello-numerical-world/build/tests</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1/3 Test #1: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ftcs</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2/3 Test #2: </a:t>
            </a:r>
            <a:r>
              <a:rPr lang="en-US" sz="2200" dirty="0" err="1">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crankn</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   Passed    0.02 sec</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Start 3: upwind15</a:t>
            </a: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3/3 Test #3: upwind15 .........................   Passed    0.03 sec</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rgbClr val="00FA00"/>
                </a:solidFill>
                <a:latin typeface="Menlo" panose="020B0609030804020204" pitchFamily="49" charset="0"/>
                <a:ea typeface="Menlo" panose="020B0609030804020204" pitchFamily="49" charset="0"/>
                <a:cs typeface="Menlo" panose="020B0609030804020204" pitchFamily="49" charset="0"/>
              </a:rPr>
              <a:t>100% tests passed</a:t>
            </a:r>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 0 tests failed out of 3</a:t>
            </a:r>
          </a:p>
          <a:p>
            <a:b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br>
            <a:endPar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endParaRPr>
          </a:p>
          <a:p>
            <a:r>
              <a:rPr lang="en-US" sz="2200" dirty="0">
                <a:solidFill>
                  <a:schemeClr val="bg2">
                    <a:lumMod val="95000"/>
                  </a:schemeClr>
                </a:solidFill>
                <a:latin typeface="Menlo" panose="020B0609030804020204" pitchFamily="49" charset="0"/>
                <a:ea typeface="Menlo" panose="020B0609030804020204" pitchFamily="49" charset="0"/>
                <a:cs typeface="Menlo" panose="020B0609030804020204" pitchFamily="49" charset="0"/>
              </a:rPr>
              <a:t>Total Test time (real) =   0.08 sec</a:t>
            </a:r>
          </a:p>
        </p:txBody>
      </p:sp>
      <p:sp>
        <p:nvSpPr>
          <p:cNvPr id="8" name="Rectangle 7">
            <a:extLst>
              <a:ext uri="{FF2B5EF4-FFF2-40B4-BE49-F238E27FC236}">
                <a16:creationId xmlns:a16="http://schemas.microsoft.com/office/drawing/2014/main" id="{FEB32097-F9E5-DF4A-A07D-7F3A0134C9EC}"/>
              </a:ext>
            </a:extLst>
          </p:cNvPr>
          <p:cNvSpPr/>
          <p:nvPr/>
        </p:nvSpPr>
        <p:spPr>
          <a:xfrm>
            <a:off x="2324504" y="123526"/>
            <a:ext cx="4493243" cy="1107996"/>
          </a:xfrm>
          <a:prstGeom prst="rect">
            <a:avLst/>
          </a:prstGeom>
          <a:solidFill>
            <a:schemeClr val="tx1">
              <a:lumMod val="75000"/>
              <a:lumOff val="25000"/>
            </a:schemeClr>
          </a:solidFill>
        </p:spPr>
        <p:txBody>
          <a:bodyPr wrap="square">
            <a:spAutoFit/>
          </a:bodyPr>
          <a:lstStyle/>
          <a:p>
            <a:r>
              <a:rPr lang="en-US" sz="2200" b="1" dirty="0" err="1">
                <a:solidFill>
                  <a:schemeClr val="bg2"/>
                </a:solidFill>
                <a:latin typeface="Menlo" panose="020B0609030804020204" pitchFamily="49" charset="0"/>
              </a:rPr>
              <a:t>cmake</a:t>
            </a:r>
            <a:r>
              <a:rPr lang="en-US" sz="2200" b="1" dirty="0">
                <a:solidFill>
                  <a:schemeClr val="bg2"/>
                </a:solidFill>
                <a:latin typeface="Menlo" panose="020B0609030804020204" pitchFamily="49" charset="0"/>
              </a:rPr>
              <a:t> ..</a:t>
            </a:r>
          </a:p>
          <a:p>
            <a:r>
              <a:rPr lang="en-US" sz="2200" b="1" dirty="0">
                <a:solidFill>
                  <a:schemeClr val="bg2"/>
                </a:solidFill>
                <a:latin typeface="Menlo" panose="020B0609030804020204" pitchFamily="49" charset="0"/>
              </a:rPr>
              <a:t>make –j</a:t>
            </a:r>
          </a:p>
          <a:p>
            <a:r>
              <a:rPr lang="en-US" sz="2200" b="1" dirty="0">
                <a:solidFill>
                  <a:schemeClr val="bg2"/>
                </a:solidFill>
                <a:latin typeface="Menlo" panose="020B0609030804020204" pitchFamily="49" charset="0"/>
              </a:rPr>
              <a:t>cd tests &amp;&amp; </a:t>
            </a:r>
            <a:r>
              <a:rPr lang="en-US" sz="2200" b="1" dirty="0" err="1">
                <a:solidFill>
                  <a:schemeClr val="bg2"/>
                </a:solidFill>
                <a:latin typeface="Menlo" panose="020B0609030804020204" pitchFamily="49" charset="0"/>
              </a:rPr>
              <a:t>ctest</a:t>
            </a:r>
            <a:endParaRPr lang="en-US" sz="2200" b="1" dirty="0">
              <a:solidFill>
                <a:schemeClr val="bg2"/>
              </a:solidFill>
              <a:latin typeface="Menlo" panose="020B0609030804020204" pitchFamily="49" charset="0"/>
            </a:endParaRPr>
          </a:p>
        </p:txBody>
      </p:sp>
    </p:spTree>
    <p:extLst>
      <p:ext uri="{BB962C8B-B14F-4D97-AF65-F5344CB8AC3E}">
        <p14:creationId xmlns:p14="http://schemas.microsoft.com/office/powerpoint/2010/main" val="26537386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Going Further</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Reproduce these testing strategies on another repository</a:t>
            </a:r>
            <a:endParaRPr lang="en-US" sz="2800" i="1" dirty="0"/>
          </a:p>
          <a:p>
            <a:pPr lvl="1"/>
            <a:r>
              <a:rPr lang="en-US" sz="2400" dirty="0" err="1"/>
              <a:t>github.com</a:t>
            </a:r>
            <a:r>
              <a:rPr lang="en-US" sz="2400" dirty="0"/>
              <a:t>/</a:t>
            </a:r>
            <a:r>
              <a:rPr lang="en-US" sz="2400" dirty="0" err="1"/>
              <a:t>frobnitzem</a:t>
            </a:r>
            <a:r>
              <a:rPr lang="en-US" sz="2400" dirty="0"/>
              <a:t>/simple-</a:t>
            </a:r>
            <a:r>
              <a:rPr lang="en-US" sz="2400" dirty="0" err="1"/>
              <a:t>heateq</a:t>
            </a:r>
            <a:r>
              <a:rPr lang="en-US" sz="2400" dirty="0"/>
              <a:t> (same problem, different design)</a:t>
            </a:r>
            <a:endParaRPr lang="en-US" sz="2800" dirty="0"/>
          </a:p>
          <a:p>
            <a:r>
              <a:rPr lang="en-US" sz="2800" dirty="0"/>
              <a:t>Brainstorm some simple tests you could add to your own project</a:t>
            </a:r>
          </a:p>
          <a:p>
            <a:pPr lvl="1"/>
            <a:r>
              <a:rPr lang="en-US" sz="2400" dirty="0"/>
              <a:t>checks you've run manually</a:t>
            </a:r>
          </a:p>
          <a:p>
            <a:pPr lvl="1"/>
            <a:r>
              <a:rPr lang="en-US" sz="2400" dirty="0"/>
              <a:t>difficult-to-setup and reproduce cases that could be automated</a:t>
            </a:r>
          </a:p>
          <a:p>
            <a:r>
              <a:rPr lang="en-US" sz="2800" dirty="0"/>
              <a:t>Add some "blank tests" to your project</a:t>
            </a:r>
          </a:p>
          <a:p>
            <a:pPr lvl="1"/>
            <a:r>
              <a:rPr lang="en-US" sz="2400" dirty="0"/>
              <a:t>reduces the barrier to increased testing</a:t>
            </a:r>
          </a:p>
          <a:p>
            <a:pPr lvl="1"/>
            <a:r>
              <a:rPr lang="en-US" sz="2400" dirty="0"/>
              <a:t>What would make reporting on your build / run status better/simpler/more accessible?</a:t>
            </a:r>
          </a:p>
        </p:txBody>
      </p:sp>
    </p:spTree>
    <p:extLst>
      <p:ext uri="{BB962C8B-B14F-4D97-AF65-F5344CB8AC3E}">
        <p14:creationId xmlns:p14="http://schemas.microsoft.com/office/powerpoint/2010/main" val="3690037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6EEB-43E1-F64D-85B5-5CC6AD754298}"/>
              </a:ext>
            </a:extLst>
          </p:cNvPr>
          <p:cNvSpPr>
            <a:spLocks noGrp="1"/>
          </p:cNvSpPr>
          <p:nvPr>
            <p:ph type="title"/>
          </p:nvPr>
        </p:nvSpPr>
        <p:spPr>
          <a:xfrm>
            <a:off x="365760" y="190005"/>
            <a:ext cx="11372473" cy="914400"/>
          </a:xfrm>
        </p:spPr>
        <p:txBody>
          <a:bodyPr/>
          <a:lstStyle/>
          <a:p>
            <a:r>
              <a:rPr lang="en-US" dirty="0"/>
              <a:t>Conclusion – C, kernels, </a:t>
            </a:r>
            <a:r>
              <a:rPr lang="en-US" dirty="0" err="1"/>
              <a:t>makefiles</a:t>
            </a:r>
            <a:r>
              <a:rPr lang="en-US" dirty="0"/>
              <a:t>, </a:t>
            </a:r>
            <a:r>
              <a:rPr lang="en-US" dirty="0" err="1"/>
              <a:t>CMakeLists</a:t>
            </a:r>
            <a:r>
              <a:rPr lang="en-US" dirty="0"/>
              <a:t>, coverage, etc.</a:t>
            </a:r>
          </a:p>
        </p:txBody>
      </p:sp>
      <p:sp>
        <p:nvSpPr>
          <p:cNvPr id="3" name="Content Placeholder 2">
            <a:extLst>
              <a:ext uri="{FF2B5EF4-FFF2-40B4-BE49-F238E27FC236}">
                <a16:creationId xmlns:a16="http://schemas.microsoft.com/office/drawing/2014/main" id="{41764CD8-1A86-7F41-BF28-CD89A699A75F}"/>
              </a:ext>
            </a:extLst>
          </p:cNvPr>
          <p:cNvSpPr>
            <a:spLocks noGrp="1"/>
          </p:cNvSpPr>
          <p:nvPr>
            <p:ph idx="1"/>
          </p:nvPr>
        </p:nvSpPr>
        <p:spPr>
          <a:xfrm>
            <a:off x="365760" y="875489"/>
            <a:ext cx="11369809" cy="5335306"/>
          </a:xfrm>
        </p:spPr>
        <p:txBody>
          <a:bodyPr/>
          <a:lstStyle/>
          <a:p>
            <a:r>
              <a:rPr lang="en-US" sz="2800" dirty="0"/>
              <a:t>Start your projects small, stay organized</a:t>
            </a:r>
            <a:endParaRPr lang="en-US" sz="2800" i="1" dirty="0"/>
          </a:p>
          <a:p>
            <a:pPr lvl="1"/>
            <a:r>
              <a:rPr lang="en-US" sz="2400" dirty="0" err="1"/>
              <a:t>makefiles</a:t>
            </a:r>
            <a:r>
              <a:rPr lang="en-US" sz="2400" dirty="0"/>
              <a:t> provide fast development path</a:t>
            </a:r>
          </a:p>
          <a:p>
            <a:pPr lvl="1"/>
            <a:r>
              <a:rPr lang="en-US" sz="2400" dirty="0"/>
              <a:t>add tests before complexity grows!</a:t>
            </a:r>
          </a:p>
          <a:p>
            <a:pPr lvl="1"/>
            <a:r>
              <a:rPr lang="en-US" sz="2400" dirty="0"/>
              <a:t>simple to do with a "make check" target</a:t>
            </a:r>
            <a:endParaRPr lang="en-US" sz="2800" dirty="0"/>
          </a:p>
          <a:p>
            <a:r>
              <a:rPr lang="en-US" sz="2800" dirty="0" err="1"/>
              <a:t>cmake</a:t>
            </a:r>
            <a:r>
              <a:rPr lang="en-US" sz="2800" dirty="0"/>
              <a:t> (like </a:t>
            </a:r>
            <a:r>
              <a:rPr lang="en-US" sz="2800" dirty="0" err="1"/>
              <a:t>autoconf</a:t>
            </a:r>
            <a:r>
              <a:rPr lang="en-US" sz="2800" dirty="0"/>
              <a:t>) helps make portable builds</a:t>
            </a:r>
            <a:endParaRPr lang="en-US" sz="2800" i="1" dirty="0"/>
          </a:p>
          <a:p>
            <a:pPr lvl="1"/>
            <a:r>
              <a:rPr lang="en-US" sz="2400" dirty="0" err="1"/>
              <a:t>find_package</a:t>
            </a:r>
            <a:endParaRPr lang="en-US" sz="2400" dirty="0"/>
          </a:p>
          <a:p>
            <a:pPr lvl="1"/>
            <a:r>
              <a:rPr lang="en-US" sz="2400" dirty="0"/>
              <a:t>programmatic build options</a:t>
            </a:r>
          </a:p>
          <a:p>
            <a:pPr lvl="1"/>
            <a:r>
              <a:rPr lang="en-US" sz="2400" dirty="0"/>
              <a:t>set target properties -&gt; </a:t>
            </a:r>
            <a:r>
              <a:rPr lang="en-US" sz="2400" dirty="0" err="1"/>
              <a:t>cmake</a:t>
            </a:r>
            <a:r>
              <a:rPr lang="en-US" sz="2400" dirty="0"/>
              <a:t> looks up compiler flags for you</a:t>
            </a:r>
          </a:p>
          <a:p>
            <a:r>
              <a:rPr lang="en-US" sz="2800" dirty="0"/>
              <a:t>good testing strategies exist for both</a:t>
            </a:r>
          </a:p>
          <a:p>
            <a:pPr lvl="1"/>
            <a:r>
              <a:rPr lang="en-US" sz="2400" dirty="0"/>
              <a:t>directly run the executable with all options</a:t>
            </a:r>
          </a:p>
          <a:p>
            <a:pPr lvl="1"/>
            <a:r>
              <a:rPr lang="en-US" sz="2400" dirty="0"/>
              <a:t>create shell-script "test driver"</a:t>
            </a:r>
          </a:p>
          <a:p>
            <a:pPr lvl="1"/>
            <a:r>
              <a:rPr lang="en-US" sz="2400" dirty="0"/>
              <a:t>build stand-alone executables loading a library</a:t>
            </a:r>
          </a:p>
        </p:txBody>
      </p:sp>
    </p:spTree>
    <p:extLst>
      <p:ext uri="{BB962C8B-B14F-4D97-AF65-F5344CB8AC3E}">
        <p14:creationId xmlns:p14="http://schemas.microsoft.com/office/powerpoint/2010/main" val="25414812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7E09B-ECDB-64FE-17F6-047E7198C21C}"/>
              </a:ext>
            </a:extLst>
          </p:cNvPr>
          <p:cNvSpPr>
            <a:spLocks noGrp="1"/>
          </p:cNvSpPr>
          <p:nvPr>
            <p:ph type="title"/>
          </p:nvPr>
        </p:nvSpPr>
        <p:spPr>
          <a:xfrm>
            <a:off x="365760" y="411480"/>
            <a:ext cx="11375136" cy="669175"/>
          </a:xfrm>
        </p:spPr>
        <p:txBody>
          <a:bodyPr/>
          <a:lstStyle/>
          <a:p>
            <a:r>
              <a:rPr lang="en-US" dirty="0"/>
              <a:t>Bonus: software design</a:t>
            </a:r>
          </a:p>
        </p:txBody>
      </p:sp>
      <p:pic>
        <p:nvPicPr>
          <p:cNvPr id="3" name="Picture 2">
            <a:extLst>
              <a:ext uri="{FF2B5EF4-FFF2-40B4-BE49-F238E27FC236}">
                <a16:creationId xmlns:a16="http://schemas.microsoft.com/office/drawing/2014/main" id="{6D3BE3B5-028A-854A-C756-478CA146B385}"/>
              </a:ext>
            </a:extLst>
          </p:cNvPr>
          <p:cNvPicPr>
            <a:picLocks noChangeAspect="1"/>
          </p:cNvPicPr>
          <p:nvPr/>
        </p:nvPicPr>
        <p:blipFill>
          <a:blip r:embed="rId2"/>
          <a:stretch>
            <a:fillRect/>
          </a:stretch>
        </p:blipFill>
        <p:spPr>
          <a:xfrm>
            <a:off x="554655" y="1204933"/>
            <a:ext cx="10283771" cy="4756479"/>
          </a:xfrm>
          <a:prstGeom prst="rect">
            <a:avLst/>
          </a:prstGeom>
        </p:spPr>
      </p:pic>
    </p:spTree>
    <p:extLst>
      <p:ext uri="{BB962C8B-B14F-4D97-AF65-F5344CB8AC3E}">
        <p14:creationId xmlns:p14="http://schemas.microsoft.com/office/powerpoint/2010/main" val="312599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Guidelines &amp; Themes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65760" y="1193799"/>
            <a:ext cx="11369809" cy="5442527"/>
          </a:xfrm>
        </p:spPr>
        <p:txBody>
          <a:bodyPr/>
          <a:lstStyle/>
          <a:p>
            <a:r>
              <a:rPr lang="en-US" dirty="0"/>
              <a:t>Do: Have a CI-level integration test (simulate an external user)</a:t>
            </a:r>
          </a:p>
          <a:p>
            <a:r>
              <a:rPr lang="en-US" dirty="0"/>
              <a:t>Do: document manual install process – </a:t>
            </a:r>
            <a:r>
              <a:rPr lang="en-US" i="1" dirty="0"/>
              <a:t>what steps do you actually run?</a:t>
            </a:r>
          </a:p>
          <a:p>
            <a:pPr lvl="1"/>
            <a:r>
              <a:rPr lang="en-US" dirty="0"/>
              <a:t>Many projects do this even for dependencies (especially difficult ones)</a:t>
            </a:r>
          </a:p>
          <a:p>
            <a:pPr lvl="1"/>
            <a:r>
              <a:rPr lang="en-US" dirty="0"/>
              <a:t>Example: </a:t>
            </a:r>
            <a:r>
              <a:rPr lang="en-US" dirty="0" err="1"/>
              <a:t>PIConGPU</a:t>
            </a:r>
            <a:r>
              <a:rPr lang="en-US" dirty="0"/>
              <a:t> documents how to install Boost (great – since boost has many options)</a:t>
            </a:r>
          </a:p>
          <a:p>
            <a:pPr lvl="1"/>
            <a:r>
              <a:rPr lang="en-US" dirty="0"/>
              <a:t>Example: DFT-FE documents how to install </a:t>
            </a:r>
            <a:r>
              <a:rPr lang="en-US" dirty="0" err="1"/>
              <a:t>Deal.II</a:t>
            </a:r>
            <a:r>
              <a:rPr lang="en-US" dirty="0"/>
              <a:t> (great - since </a:t>
            </a:r>
            <a:r>
              <a:rPr lang="en-US" dirty="0" err="1"/>
              <a:t>Deal.II</a:t>
            </a:r>
            <a:r>
              <a:rPr lang="en-US" dirty="0"/>
              <a:t> is complex)</a:t>
            </a:r>
          </a:p>
          <a:p>
            <a:pPr lvl="1"/>
            <a:r>
              <a:rPr lang="en-US" dirty="0"/>
              <a:t>Example: lots more inside .</a:t>
            </a:r>
            <a:r>
              <a:rPr lang="en-US" dirty="0" err="1"/>
              <a:t>github</a:t>
            </a:r>
            <a:r>
              <a:rPr lang="en-US" dirty="0"/>
              <a:t>/workflows folders</a:t>
            </a:r>
          </a:p>
          <a:p>
            <a:r>
              <a:rPr lang="en-US" dirty="0"/>
              <a:t>Don't: assume everyone will have access to apt-get / docker / VM for getting dependencies</a:t>
            </a:r>
          </a:p>
          <a:p>
            <a:r>
              <a:rPr lang="en-US" dirty="0"/>
              <a:t>Do: Complain (politely) when something doesn't compile / install / run as documented</a:t>
            </a:r>
          </a:p>
          <a:p>
            <a:pPr lvl="1"/>
            <a:r>
              <a:rPr lang="en-US" dirty="0"/>
              <a:t>These are vital fixes and the </a:t>
            </a:r>
            <a:r>
              <a:rPr lang="en-US" dirty="0" err="1"/>
              <a:t>devs</a:t>
            </a:r>
            <a:r>
              <a:rPr lang="en-US" dirty="0"/>
              <a:t> will (should) thank you.</a:t>
            </a:r>
          </a:p>
          <a:p>
            <a:r>
              <a:rPr lang="en-US" dirty="0"/>
              <a:t>Do: submit issues / PRs for docs for </a:t>
            </a:r>
            <a:r>
              <a:rPr lang="en-US" dirty="0" err="1"/>
              <a:t>upstreams</a:t>
            </a:r>
            <a:endParaRPr lang="en-US" dirty="0"/>
          </a:p>
          <a:p>
            <a:pPr lvl="1"/>
            <a:r>
              <a:rPr lang="en-US" dirty="0"/>
              <a:t>Great way to make friends &amp; forge collaborations.</a:t>
            </a:r>
          </a:p>
        </p:txBody>
      </p:sp>
      <p:sp>
        <p:nvSpPr>
          <p:cNvPr id="4" name="TextBox 3">
            <a:extLst>
              <a:ext uri="{FF2B5EF4-FFF2-40B4-BE49-F238E27FC236}">
                <a16:creationId xmlns:a16="http://schemas.microsoft.com/office/drawing/2014/main" id="{A9101009-AE00-E32E-6477-B7F26097C7C7}"/>
              </a:ext>
            </a:extLst>
          </p:cNvPr>
          <p:cNvSpPr txBox="1"/>
          <p:nvPr/>
        </p:nvSpPr>
        <p:spPr>
          <a:xfrm>
            <a:off x="3815339" y="4105649"/>
            <a:ext cx="4558146" cy="517065"/>
          </a:xfrm>
          <a:prstGeom prst="rect">
            <a:avLst/>
          </a:prstGeom>
          <a:noFill/>
        </p:spPr>
        <p:txBody>
          <a:bodyPr wrap="square" lIns="118872" tIns="91440" rIns="118872" bIns="91440" rtlCol="0" anchor="ctr" anchorCtr="0">
            <a:spAutoFit/>
          </a:bodyPr>
          <a:lstStyle/>
          <a:p>
            <a:pPr algn="l">
              <a:lnSpc>
                <a:spcPct val="90000"/>
              </a:lnSpc>
            </a:pPr>
            <a:r>
              <a:rPr lang="en-US" sz="2400" dirty="0">
                <a:solidFill>
                  <a:srgbClr val="00B050"/>
                </a:solidFill>
              </a:rPr>
              <a:t>--- as a package consumer ---</a:t>
            </a:r>
          </a:p>
        </p:txBody>
      </p:sp>
    </p:spTree>
    <p:extLst>
      <p:ext uri="{BB962C8B-B14F-4D97-AF65-F5344CB8AC3E}">
        <p14:creationId xmlns:p14="http://schemas.microsoft.com/office/powerpoint/2010/main" val="98660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8297-9C57-1849-B35B-14C237EEF5AC}"/>
              </a:ext>
            </a:extLst>
          </p:cNvPr>
          <p:cNvSpPr>
            <a:spLocks noGrp="1"/>
          </p:cNvSpPr>
          <p:nvPr>
            <p:ph type="title"/>
          </p:nvPr>
        </p:nvSpPr>
        <p:spPr/>
        <p:txBody>
          <a:bodyPr/>
          <a:lstStyle/>
          <a:p>
            <a:r>
              <a:rPr lang="en-US" dirty="0"/>
              <a:t>Package Publication Checklist</a:t>
            </a:r>
          </a:p>
        </p:txBody>
      </p:sp>
      <p:sp>
        <p:nvSpPr>
          <p:cNvPr id="3" name="Content Placeholder 2">
            <a:extLst>
              <a:ext uri="{FF2B5EF4-FFF2-40B4-BE49-F238E27FC236}">
                <a16:creationId xmlns:a16="http://schemas.microsoft.com/office/drawing/2014/main" id="{78868A7E-1912-674E-9450-15FDCB3C3691}"/>
              </a:ext>
            </a:extLst>
          </p:cNvPr>
          <p:cNvSpPr>
            <a:spLocks noGrp="1"/>
          </p:cNvSpPr>
          <p:nvPr>
            <p:ph idx="1"/>
          </p:nvPr>
        </p:nvSpPr>
        <p:spPr>
          <a:xfrm>
            <a:off x="409507" y="1506826"/>
            <a:ext cx="11369809" cy="4804521"/>
          </a:xfrm>
        </p:spPr>
        <p:txBody>
          <a:bodyPr/>
          <a:lstStyle/>
          <a:p>
            <a:r>
              <a:rPr lang="en-US" dirty="0"/>
              <a:t>Is this something I am going to re-use?</a:t>
            </a:r>
          </a:p>
          <a:p>
            <a:r>
              <a:rPr lang="en-US" dirty="0"/>
              <a:t>Is the documentation good enough that another developer can quickly get it working?</a:t>
            </a:r>
          </a:p>
          <a:p>
            <a:r>
              <a:rPr lang="en-US" dirty="0"/>
              <a:t>Can I hold development of new features while I package up what's here?</a:t>
            </a:r>
          </a:p>
          <a:p>
            <a:pPr lvl="1"/>
            <a:r>
              <a:rPr lang="en-US" dirty="0"/>
              <a:t>"pausing" a good idea is nontrivial</a:t>
            </a:r>
          </a:p>
          <a:p>
            <a:r>
              <a:rPr lang="en-US" dirty="0"/>
              <a:t>Have I tested it in practice? – start from a clean copy, follow the directions / tests</a:t>
            </a:r>
          </a:p>
          <a:p>
            <a:r>
              <a:rPr lang="en-US" dirty="0"/>
              <a:t>Am I ready to support users of this software? (or write a disclaimer)</a:t>
            </a:r>
          </a:p>
          <a:p>
            <a:r>
              <a:rPr lang="en-US" dirty="0"/>
              <a:t>Have I picked a license and figured out what copyright assignment &amp; internal reviews need to happen.</a:t>
            </a:r>
          </a:p>
          <a:p>
            <a:r>
              <a:rPr lang="en-US" dirty="0"/>
              <a:t>Have I documented my git workflow (what do branches / tags represent)?</a:t>
            </a:r>
          </a:p>
        </p:txBody>
      </p:sp>
      <p:sp>
        <p:nvSpPr>
          <p:cNvPr id="4" name="TextBox 3">
            <a:extLst>
              <a:ext uri="{FF2B5EF4-FFF2-40B4-BE49-F238E27FC236}">
                <a16:creationId xmlns:a16="http://schemas.microsoft.com/office/drawing/2014/main" id="{149FBF85-F937-174F-8D40-80269A4CD8B5}"/>
              </a:ext>
            </a:extLst>
          </p:cNvPr>
          <p:cNvSpPr txBox="1"/>
          <p:nvPr/>
        </p:nvSpPr>
        <p:spPr>
          <a:xfrm>
            <a:off x="7981674" y="434715"/>
            <a:ext cx="1920013" cy="433965"/>
          </a:xfrm>
          <a:prstGeom prst="rect">
            <a:avLst/>
          </a:prstGeom>
          <a:noFill/>
        </p:spPr>
        <p:txBody>
          <a:bodyPr wrap="none" lIns="118872" tIns="91440" rIns="118872" bIns="91440" rtlCol="0" anchor="ctr" anchorCtr="0">
            <a:spAutoFit/>
          </a:bodyPr>
          <a:lstStyle/>
          <a:p>
            <a:pPr algn="l">
              <a:lnSpc>
                <a:spcPct val="90000"/>
              </a:lnSpc>
            </a:pPr>
            <a:r>
              <a:rPr lang="en-US" dirty="0"/>
              <a:t>pre-flight checks</a:t>
            </a:r>
          </a:p>
        </p:txBody>
      </p:sp>
    </p:spTree>
    <p:extLst>
      <p:ext uri="{BB962C8B-B14F-4D97-AF65-F5344CB8AC3E}">
        <p14:creationId xmlns:p14="http://schemas.microsoft.com/office/powerpoint/2010/main" val="669339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6001-3809-CC41-BD23-07F1647C9D8E}"/>
              </a:ext>
            </a:extLst>
          </p:cNvPr>
          <p:cNvSpPr>
            <a:spLocks noGrp="1"/>
          </p:cNvSpPr>
          <p:nvPr>
            <p:ph type="title"/>
          </p:nvPr>
        </p:nvSpPr>
        <p:spPr/>
        <p:txBody>
          <a:bodyPr/>
          <a:lstStyle/>
          <a:p>
            <a:r>
              <a:rPr lang="en-US" dirty="0"/>
              <a:t>Simple Walk-Throughs</a:t>
            </a:r>
          </a:p>
        </p:txBody>
      </p:sp>
      <p:sp>
        <p:nvSpPr>
          <p:cNvPr id="3" name="Content Placeholder 2">
            <a:extLst>
              <a:ext uri="{FF2B5EF4-FFF2-40B4-BE49-F238E27FC236}">
                <a16:creationId xmlns:a16="http://schemas.microsoft.com/office/drawing/2014/main" id="{67BA745D-3A2D-FC47-8047-8B22C7F6299F}"/>
              </a:ext>
            </a:extLst>
          </p:cNvPr>
          <p:cNvSpPr>
            <a:spLocks noGrp="1"/>
          </p:cNvSpPr>
          <p:nvPr>
            <p:ph idx="1"/>
          </p:nvPr>
        </p:nvSpPr>
        <p:spPr>
          <a:xfrm>
            <a:off x="3543300" y="2235200"/>
            <a:ext cx="8192269" cy="3549938"/>
          </a:xfrm>
        </p:spPr>
        <p:txBody>
          <a:bodyPr/>
          <a:lstStyle/>
          <a:p>
            <a:r>
              <a:rPr lang="en-US" dirty="0"/>
              <a:t>Python - </a:t>
            </a:r>
            <a:r>
              <a:rPr lang="en-US" dirty="0" err="1"/>
              <a:t>pyscaffold</a:t>
            </a:r>
            <a:endParaRPr lang="en-US" dirty="0"/>
          </a:p>
          <a:p>
            <a:r>
              <a:rPr lang="en-US" dirty="0"/>
              <a:t>Fortran – </a:t>
            </a:r>
            <a:r>
              <a:rPr lang="en-US" dirty="0" err="1"/>
              <a:t>CMake</a:t>
            </a:r>
            <a:r>
              <a:rPr lang="en-US" dirty="0"/>
              <a:t> Library Export</a:t>
            </a:r>
          </a:p>
          <a:p>
            <a:r>
              <a:rPr lang="en-US" dirty="0"/>
              <a:t>C++ - </a:t>
            </a:r>
            <a:r>
              <a:rPr lang="en-US" dirty="0" err="1"/>
              <a:t>CMake</a:t>
            </a:r>
            <a:r>
              <a:rPr lang="en-US" dirty="0"/>
              <a:t> Library Export</a:t>
            </a:r>
          </a:p>
          <a:p>
            <a:r>
              <a:rPr lang="en-US" dirty="0" err="1"/>
              <a:t>cmake</a:t>
            </a:r>
            <a:r>
              <a:rPr lang="en-US" dirty="0"/>
              <a:t> with </a:t>
            </a:r>
            <a:r>
              <a:rPr lang="en-US" dirty="0" err="1"/>
              <a:t>spack</a:t>
            </a:r>
            <a:endParaRPr lang="en-US" dirty="0"/>
          </a:p>
        </p:txBody>
      </p:sp>
    </p:spTree>
    <p:extLst>
      <p:ext uri="{BB962C8B-B14F-4D97-AF65-F5344CB8AC3E}">
        <p14:creationId xmlns:p14="http://schemas.microsoft.com/office/powerpoint/2010/main" val="3264031931"/>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68223</TotalTime>
  <Words>7370</Words>
  <Application>Microsoft Office PowerPoint</Application>
  <PresentationFormat>Custom</PresentationFormat>
  <Paragraphs>1061</Paragraphs>
  <Slides>68</Slides>
  <Notes>20</Notes>
  <HiddenSlides>17</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Calibri</vt:lpstr>
      <vt:lpstr>Menlo</vt:lpstr>
      <vt:lpstr>Monaco</vt:lpstr>
      <vt:lpstr>Presentations (Wide Screen)</vt:lpstr>
      <vt:lpstr>Software Packaging</vt:lpstr>
      <vt:lpstr>License, Citation and Acknowledgements</vt:lpstr>
      <vt:lpstr>Outline</vt:lpstr>
      <vt:lpstr>Why Package?</vt:lpstr>
      <vt:lpstr>Why Package?</vt:lpstr>
      <vt:lpstr>Guidelines &amp; Themes</vt:lpstr>
      <vt:lpstr>Guidelines &amp; Themes</vt:lpstr>
      <vt:lpstr>Package Publication Checklist</vt:lpstr>
      <vt:lpstr>Simple Walk-Throughs</vt:lpstr>
      <vt:lpstr>Hello Numerical World Example (heat equation)</vt:lpstr>
      <vt:lpstr>Hello Numerical World Example (heat equation)</vt:lpstr>
      <vt:lpstr>Hello Numerical World Example (heat equation)</vt:lpstr>
      <vt:lpstr>Importing a Python Package</vt:lpstr>
      <vt:lpstr>Python Library Structure</vt:lpstr>
      <vt:lpstr>Packaging with pyscaffold</vt:lpstr>
      <vt:lpstr>Net result</vt:lpstr>
      <vt:lpstr>Package Publication Steps – Python + Poetry</vt:lpstr>
      <vt:lpstr>Net result</vt:lpstr>
      <vt:lpstr>Importing a Fortran Package</vt:lpstr>
      <vt:lpstr>Fortran Library Structure</vt:lpstr>
      <vt:lpstr>Complications: Transitive Build / Link Requirements</vt:lpstr>
      <vt:lpstr>Installing a Fortran library with CMake</vt:lpstr>
      <vt:lpstr>Net result</vt:lpstr>
      <vt:lpstr>Importing a C++ Package</vt:lpstr>
      <vt:lpstr>C++ Library Structure</vt:lpstr>
      <vt:lpstr>Installing a C++ library with CMake</vt:lpstr>
      <vt:lpstr>Package Publication Steps – C++/Fortran with cmake</vt:lpstr>
      <vt:lpstr>Going further – additional notes and resources</vt:lpstr>
      <vt:lpstr>Package Publication Steps – C++ with cmake +</vt:lpstr>
      <vt:lpstr>Anatomy of a Spack Dependency "spec"</vt:lpstr>
      <vt:lpstr>Going Further</vt:lpstr>
      <vt:lpstr>"Progression" of Packaging</vt:lpstr>
      <vt:lpstr>Containerization</vt:lpstr>
      <vt:lpstr>Virtualization vs. Containerization</vt:lpstr>
      <vt:lpstr>Stacking</vt:lpstr>
      <vt:lpstr>Stacking</vt:lpstr>
      <vt:lpstr>Container Build Examples</vt:lpstr>
      <vt:lpstr>After containerization</vt:lpstr>
      <vt:lpstr>Conclusion</vt:lpstr>
      <vt:lpstr>Acknowledgments</vt:lpstr>
      <vt:lpstr>Bonus Material</vt:lpstr>
      <vt:lpstr>Anatomy of a Spack Dependency "spec"</vt:lpstr>
      <vt:lpstr>Package Publication Steps – C++ with cmake +</vt:lpstr>
      <vt:lpstr>State of Practice – Packaging for Portability</vt:lpstr>
      <vt:lpstr>Real-World Example: DCA++</vt:lpstr>
      <vt:lpstr>Real-World Example: DCA++</vt:lpstr>
      <vt:lpstr>Real-World Example: pyscf extension template</vt:lpstr>
      <vt:lpstr>Real-World Example: pyscf extension template</vt:lpstr>
      <vt:lpstr>Real-World Example: ZFP</vt:lpstr>
      <vt:lpstr>Real-World Example: ZFP</vt:lpstr>
      <vt:lpstr>Real-World Example: Cabana</vt:lpstr>
      <vt:lpstr>Real-World Example: Cabana</vt:lpstr>
      <vt:lpstr>HPC: modules and Spack Development Environments</vt:lpstr>
      <vt:lpstr>Hacking the package stack</vt:lpstr>
      <vt:lpstr>Intermediate Example: C++ with spack</vt:lpstr>
      <vt:lpstr>Spack package.py</vt:lpstr>
      <vt:lpstr>Makefile Recommendations</vt:lpstr>
      <vt:lpstr>Running Tests via makefile</vt:lpstr>
      <vt:lpstr>TODO – try out new build tools and add tests to them</vt:lpstr>
      <vt:lpstr>existing makefile</vt:lpstr>
      <vt:lpstr>Conversion to cmake (entire file)</vt:lpstr>
      <vt:lpstr>existing tests</vt:lpstr>
      <vt:lpstr>Addition to CMakeLists.txt</vt:lpstr>
      <vt:lpstr>Bonus: swap out test driver (perl -&gt; awk)</vt:lpstr>
      <vt:lpstr>Running</vt:lpstr>
      <vt:lpstr>Going Further</vt:lpstr>
      <vt:lpstr>Conclusion – C, kernels, makefiles, CMakeLists, coverage, etc.</vt:lpstr>
      <vt:lpstr>Bonus: software design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290</cp:revision>
  <cp:lastPrinted>2017-11-02T18:35:01Z</cp:lastPrinted>
  <dcterms:created xsi:type="dcterms:W3CDTF">2018-11-06T17:28:56Z</dcterms:created>
  <dcterms:modified xsi:type="dcterms:W3CDTF">2023-10-27T22:22:29Z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