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18"/>
  </p:notesMasterIdLst>
  <p:handoutMasterIdLst>
    <p:handoutMasterId r:id="rId19"/>
  </p:handoutMasterIdLst>
  <p:sldIdLst>
    <p:sldId id="631" r:id="rId5"/>
    <p:sldId id="626" r:id="rId6"/>
    <p:sldId id="487" r:id="rId7"/>
    <p:sldId id="465" r:id="rId8"/>
    <p:sldId id="579" r:id="rId9"/>
    <p:sldId id="580" r:id="rId10"/>
    <p:sldId id="299" r:id="rId11"/>
    <p:sldId id="581" r:id="rId12"/>
    <p:sldId id="469" r:id="rId13"/>
    <p:sldId id="472" r:id="rId14"/>
    <p:sldId id="486" r:id="rId15"/>
    <p:sldId id="586" r:id="rId16"/>
    <p:sldId id="571" r:id="rId17"/>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FF04"/>
    <a:srgbClr val="C39C2F"/>
    <a:srgbClr val="C59C27"/>
    <a:srgbClr val="D13940"/>
    <a:srgbClr val="EF9A1A"/>
    <a:srgbClr val="907262"/>
    <a:srgbClr val="B3CD1F"/>
    <a:srgbClr val="43B1E5"/>
    <a:srgbClr val="00B8BB"/>
    <a:srgbClr val="426F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15" autoAdjust="0"/>
    <p:restoredTop sz="95367" autoAdjust="0"/>
  </p:normalViewPr>
  <p:slideViewPr>
    <p:cSldViewPr snapToGrid="0" showGuides="1">
      <p:cViewPr varScale="1">
        <p:scale>
          <a:sx n="54" d="100"/>
          <a:sy n="54" d="100"/>
        </p:scale>
        <p:origin x="232" y="1248"/>
      </p:cViewPr>
      <p:guideLst>
        <p:guide orient="horz" pos="888"/>
        <p:guide pos="3839"/>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3/16/21</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3/16/21</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4</a:t>
            </a:fld>
            <a:endParaRPr lang="en-US"/>
          </a:p>
        </p:txBody>
      </p:sp>
    </p:spTree>
    <p:extLst>
      <p:ext uri="{BB962C8B-B14F-4D97-AF65-F5344CB8AC3E}">
        <p14:creationId xmlns:p14="http://schemas.microsoft.com/office/powerpoint/2010/main" val="3786772814"/>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40"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11" name="Picture 10">
            <a:extLst>
              <a:ext uri="{FF2B5EF4-FFF2-40B4-BE49-F238E27FC236}">
                <a16:creationId xmlns:a16="http://schemas.microsoft.com/office/drawing/2014/main" id="{FEB516F4-C09A-4E83-A0F1-168C638F25AA}"/>
              </a:ext>
            </a:extLst>
          </p:cNvPr>
          <p:cNvPicPr>
            <a:picLocks noChangeAspect="1"/>
          </p:cNvPicPr>
          <p:nvPr userDrawn="1"/>
        </p:nvPicPr>
        <p:blipFill rotWithShape="1">
          <a:blip r:embed="rId7">
            <a:extLst>
              <a:ext uri="{28A0092B-C50C-407E-A947-70E740481C1C}">
                <a14:useLocalDpi xmlns:a14="http://schemas.microsoft.com/office/drawing/2010/main" val="0"/>
              </a:ext>
            </a:extLst>
          </a:blip>
          <a:srcRect r="58932" b="1495"/>
          <a:stretch/>
        </p:blipFill>
        <p:spPr>
          <a:xfrm rot="10800000">
            <a:off x="-1" y="1572767"/>
            <a:ext cx="2852965" cy="4078297"/>
          </a:xfrm>
          <a:prstGeom prst="rect">
            <a:avLst/>
          </a:prstGeom>
        </p:spPr>
      </p:pic>
      <p:pic>
        <p:nvPicPr>
          <p:cNvPr id="10" name="Picture 9" descr="IDEAS_logo.png">
            <a:extLst>
              <a:ext uri="{FF2B5EF4-FFF2-40B4-BE49-F238E27FC236}">
                <a16:creationId xmlns:a16="http://schemas.microsoft.com/office/drawing/2014/main" id="{9DE86E9C-D24A-4552-A542-495444B5B047}"/>
              </a:ext>
            </a:extLst>
          </p:cNvPr>
          <p:cNvPicPr>
            <a:picLocks noChangeAspect="1"/>
          </p:cNvPicPr>
          <p:nvPr userDrawn="1"/>
        </p:nvPicPr>
        <p:blipFill>
          <a:blip r:embed="rId8" cstate="print">
            <a:extLst>
              <a:ext uri="{28A0092B-C50C-407E-A947-70E740481C1C}">
                <a14:useLocalDpi xmlns:a14="http://schemas.microsoft.com/office/drawing/2010/main"/>
              </a:ext>
            </a:extLst>
          </a:blip>
          <a:stretch>
            <a:fillRect/>
          </a:stretch>
        </p:blipFill>
        <p:spPr>
          <a:xfrm>
            <a:off x="211056" y="1848659"/>
            <a:ext cx="2350008" cy="815135"/>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pic>
        <p:nvPicPr>
          <p:cNvPr id="6"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pic>
        <p:nvPicPr>
          <p:cNvPr id="37" name="Picture 36"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spTree>
    <p:extLst>
      <p:ext uri="{BB962C8B-B14F-4D97-AF65-F5344CB8AC3E}">
        <p14:creationId xmlns:p14="http://schemas.microsoft.com/office/powerpoint/2010/main" val="41750809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Closing slide">
    <p:spTree>
      <p:nvGrpSpPr>
        <p:cNvPr id="1" name=""/>
        <p:cNvGrpSpPr/>
        <p:nvPr/>
      </p:nvGrpSpPr>
      <p:grpSpPr>
        <a:xfrm>
          <a:off x="0" y="0"/>
          <a:ext cx="0" cy="0"/>
          <a:chOff x="0" y="0"/>
          <a:chExt cx="0" cy="0"/>
        </a:xfrm>
      </p:grpSpPr>
      <p:pic>
        <p:nvPicPr>
          <p:cNvPr id="7" name="Picture 2" descr="C:\Users\amiesen\Desktop\anlrgbppt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5402" y="6156882"/>
            <a:ext cx="2061700" cy="557186"/>
          </a:xfrm>
          <a:prstGeom prst="rect">
            <a:avLst/>
          </a:prstGeom>
          <a:noFill/>
          <a:extLst>
            <a:ext uri="{909E8E84-426E-40dd-AFC4-6F175D3DCCD1}">
              <a14:hiddenFill xmlns="" xmlns:a14="http://schemas.microsoft.com/office/drawing/2010/main">
                <a:solidFill>
                  <a:srgbClr val="FFFFFF"/>
                </a:solidFill>
              </a14:hiddenFill>
            </a:ext>
          </a:extLst>
        </p:spPr>
      </p:pic>
      <p:sp>
        <p:nvSpPr>
          <p:cNvPr id="38" name="TextBox 37"/>
          <p:cNvSpPr txBox="1"/>
          <p:nvPr userDrawn="1"/>
        </p:nvSpPr>
        <p:spPr>
          <a:xfrm>
            <a:off x="626370" y="6247222"/>
            <a:ext cx="1387624" cy="369332"/>
          </a:xfrm>
          <a:prstGeom prst="rect">
            <a:avLst/>
          </a:prstGeom>
          <a:noFill/>
        </p:spPr>
        <p:txBody>
          <a:bodyPr wrap="none" lIns="0" rtlCol="0">
            <a:spAutoFit/>
          </a:bodyPr>
          <a:lstStyle/>
          <a:p>
            <a:r>
              <a:rPr lang="en-US" dirty="0">
                <a:solidFill>
                  <a:schemeClr val="tx1">
                    <a:lumMod val="50000"/>
                  </a:schemeClr>
                </a:solidFill>
              </a:rPr>
              <a:t>www.anl.gov</a:t>
            </a:r>
          </a:p>
        </p:txBody>
      </p:sp>
      <p:pic>
        <p:nvPicPr>
          <p:cNvPr id="8" name="Picture 7" descr="aerial view of Argonne with APS in front 5730-00068.jpg"/>
          <p:cNvPicPr>
            <a:picLocks noChangeAspect="1"/>
          </p:cNvPicPr>
          <p:nvPr userDrawn="1"/>
        </p:nvPicPr>
        <p:blipFill rotWithShape="1">
          <a:blip r:embed="rId3"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9" name="Text Placeholder 2"/>
          <p:cNvSpPr>
            <a:spLocks noGrp="1"/>
          </p:cNvSpPr>
          <p:nvPr>
            <p:ph type="body" sz="quarter" idx="10" hasCustomPrompt="1"/>
          </p:nvPr>
        </p:nvSpPr>
        <p:spPr>
          <a:xfrm>
            <a:off x="1"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closing statement</a:t>
            </a:r>
          </a:p>
        </p:txBody>
      </p:sp>
      <p:sp>
        <p:nvSpPr>
          <p:cNvPr id="6" name="TextBox 5"/>
          <p:cNvSpPr txBox="1"/>
          <p:nvPr userDrawn="1"/>
        </p:nvSpPr>
        <p:spPr>
          <a:xfrm>
            <a:off x="-1320994" y="-1815882"/>
            <a:ext cx="5041353" cy="1600438"/>
          </a:xfrm>
          <a:prstGeom prst="rect">
            <a:avLst/>
          </a:prstGeom>
          <a:solidFill>
            <a:schemeClr val="bg1">
              <a:lumMod val="50000"/>
            </a:schemeClr>
          </a:solidFill>
        </p:spPr>
        <p:txBody>
          <a:bodyPr wrap="square" rtlCol="0">
            <a:spAutoFit/>
          </a:bodyPr>
          <a:lstStyle/>
          <a:p>
            <a:r>
              <a:rPr lang="en-US" sz="1400" b="1" dirty="0">
                <a:solidFill>
                  <a:schemeClr val="bg1"/>
                </a:solidFill>
              </a:rPr>
              <a:t>Suggested</a:t>
            </a:r>
            <a:r>
              <a:rPr lang="en-US" sz="1400" b="1" baseline="0" dirty="0">
                <a:solidFill>
                  <a:schemeClr val="bg1"/>
                </a:solidFill>
              </a:rPr>
              <a:t> closing statement (optional): </a:t>
            </a:r>
          </a:p>
          <a:p>
            <a:endParaRPr lang="en-US" sz="1400" b="1" baseline="0" dirty="0">
              <a:solidFill>
                <a:schemeClr val="bg1"/>
              </a:solidFill>
            </a:endParaRPr>
          </a:p>
          <a:p>
            <a:pPr lvl="0"/>
            <a:r>
              <a:rPr lang="en-US" sz="1400" b="1" dirty="0">
                <a:solidFill>
                  <a:schemeClr val="bg1"/>
                </a:solidFill>
              </a:rPr>
              <a:t>WE START WITH YES.</a:t>
            </a:r>
          </a:p>
          <a:p>
            <a:pPr lvl="0">
              <a:spcAft>
                <a:spcPts val="1200"/>
              </a:spcAft>
            </a:pPr>
            <a:r>
              <a:rPr lang="en-US" sz="1400" b="1" dirty="0">
                <a:solidFill>
                  <a:schemeClr val="bg1"/>
                </a:solidFill>
              </a:rPr>
              <a:t>AND END WITH THANK YOU.</a:t>
            </a:r>
          </a:p>
          <a:p>
            <a:pPr lvl="0"/>
            <a:r>
              <a:rPr lang="en-US" sz="1400" b="1" dirty="0">
                <a:solidFill>
                  <a:schemeClr val="bg1"/>
                </a:solidFill>
              </a:rPr>
              <a:t>DO YOU HAVE ANY BIG QUESTIONS?</a:t>
            </a:r>
            <a:endParaRPr lang="en-US" sz="1400"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9575951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Section break">
    <p:spTree>
      <p:nvGrpSpPr>
        <p:cNvPr id="1" name=""/>
        <p:cNvGrpSpPr/>
        <p:nvPr/>
      </p:nvGrpSpPr>
      <p:grpSpPr>
        <a:xfrm>
          <a:off x="0" y="0"/>
          <a:ext cx="0" cy="0"/>
          <a:chOff x="0" y="0"/>
          <a:chExt cx="0" cy="0"/>
        </a:xfrm>
      </p:grpSpPr>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65760" y="411480"/>
            <a:ext cx="6962455" cy="510909"/>
          </a:xfrm>
        </p:spPr>
        <p:txBody>
          <a:bodyPr/>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56801" y="4458940"/>
            <a:ext cx="3047137" cy="1389960"/>
          </a:xfrm>
          <a:prstGeom prst="rect">
            <a:avLst/>
          </a:prstGeom>
        </p:spPr>
      </p:pic>
      <p:grpSp>
        <p:nvGrpSpPr>
          <p:cNvPr id="13" name="Group 12"/>
          <p:cNvGrpSpPr/>
          <p:nvPr userDrawn="1"/>
        </p:nvGrpSpPr>
        <p:grpSpPr>
          <a:xfrm>
            <a:off x="-4595" y="6002316"/>
            <a:ext cx="12198096" cy="27432"/>
            <a:chOff x="-9675" y="6830568"/>
            <a:chExt cx="9176303" cy="27432"/>
          </a:xfrm>
        </p:grpSpPr>
        <p:sp>
          <p:nvSpPr>
            <p:cNvPr id="14" name="Rectangle 13"/>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5" name="Rectangle 14"/>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grpSp>
        <p:nvGrpSpPr>
          <p:cNvPr id="11" name="Group 10"/>
          <p:cNvGrpSpPr/>
          <p:nvPr userDrawn="1"/>
        </p:nvGrpSpPr>
        <p:grpSpPr>
          <a:xfrm>
            <a:off x="-4595" y="4272576"/>
            <a:ext cx="12198096" cy="27432"/>
            <a:chOff x="-9675" y="6830568"/>
            <a:chExt cx="9176303" cy="27432"/>
          </a:xfrm>
        </p:grpSpPr>
        <p:sp>
          <p:nvSpPr>
            <p:cNvPr id="18" name="Rectangle 17"/>
            <p:cNvSpPr/>
            <p:nvPr userDrawn="1"/>
          </p:nvSpPr>
          <p:spPr>
            <a:xfrm>
              <a:off x="5529226" y="6830568"/>
              <a:ext cx="3637402" cy="27432"/>
            </a:xfrm>
            <a:prstGeom prst="rect">
              <a:avLst/>
            </a:prstGeom>
            <a:solidFill>
              <a:schemeClr val="accent4"/>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19" name="Rectangle 18"/>
            <p:cNvSpPr/>
            <p:nvPr userDrawn="1"/>
          </p:nvSpPr>
          <p:spPr>
            <a:xfrm>
              <a:off x="-9675" y="6830568"/>
              <a:ext cx="5542707" cy="27432"/>
            </a:xfrm>
            <a:prstGeom prst="rect">
              <a:avLst/>
            </a:prstGeom>
            <a:solidFill>
              <a:schemeClr val="accent3">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lvl="0" algn="ctr">
                <a:lnSpc>
                  <a:spcPct val="90000"/>
                </a:lnSpc>
              </a:pPr>
              <a:endParaRPr lang="en-US" dirty="0">
                <a:solidFill>
                  <a:schemeClr val="tx1"/>
                </a:solidFill>
              </a:endParaRPr>
            </a:p>
          </p:txBody>
        </p:sp>
      </p:grpSp>
    </p:spTree>
    <p:extLst>
      <p:ext uri="{BB962C8B-B14F-4D97-AF65-F5344CB8AC3E}">
        <p14:creationId xmlns:p14="http://schemas.microsoft.com/office/powerpoint/2010/main" val="116598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523603" y="228600"/>
            <a:ext cx="9243192" cy="381000"/>
          </a:xfrm>
        </p:spPr>
        <p:txBody>
          <a:bodyPr/>
          <a:lstStyle/>
          <a:p>
            <a:r>
              <a:rPr lang="en-US"/>
              <a:t>Click to edit Master title style</a:t>
            </a:r>
          </a:p>
        </p:txBody>
      </p:sp>
      <p:sp>
        <p:nvSpPr>
          <p:cNvPr id="3" name="Content Placeholder 2"/>
          <p:cNvSpPr>
            <a:spLocks noGrp="1"/>
          </p:cNvSpPr>
          <p:nvPr>
            <p:ph sz="half" idx="1"/>
          </p:nvPr>
        </p:nvSpPr>
        <p:spPr>
          <a:xfrm>
            <a:off x="914162"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7559" y="1295400"/>
            <a:ext cx="5180251" cy="4800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0798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Section Break">
    <p:spTree>
      <p:nvGrpSpPr>
        <p:cNvPr id="1" name=""/>
        <p:cNvGrpSpPr/>
        <p:nvPr/>
      </p:nvGrpSpPr>
      <p:grpSpPr>
        <a:xfrm>
          <a:off x="0" y="0"/>
          <a:ext cx="0" cy="0"/>
          <a:chOff x="0" y="0"/>
          <a:chExt cx="0" cy="0"/>
        </a:xfrm>
      </p:grpSpPr>
      <p:pic>
        <p:nvPicPr>
          <p:cNvPr id="37" name="Picture 36" descr="aerial view of Argonne with APS in front 5730-00068.jpg"/>
          <p:cNvPicPr>
            <a:picLocks noChangeAspect="1"/>
          </p:cNvPicPr>
          <p:nvPr userDrawn="1"/>
        </p:nvPicPr>
        <p:blipFill rotWithShape="1">
          <a:blip r:embed="rId2" cstate="email">
            <a:extLst>
              <a:ext uri="{28A0092B-C50C-407E-A947-70E740481C1C}">
                <a14:useLocalDpi xmlns:a14="http://schemas.microsoft.com/office/drawing/2010/main" val="0"/>
              </a:ext>
            </a:extLst>
          </a:blip>
          <a:srcRect t="10682" b="7135"/>
          <a:stretch/>
        </p:blipFill>
        <p:spPr>
          <a:xfrm>
            <a:off x="0" y="1"/>
            <a:ext cx="12188825" cy="5984917"/>
          </a:xfrm>
          <a:prstGeom prst="rect">
            <a:avLst/>
          </a:prstGeom>
        </p:spPr>
      </p:pic>
      <p:sp>
        <p:nvSpPr>
          <p:cNvPr id="3" name="Text Placeholder 2"/>
          <p:cNvSpPr>
            <a:spLocks noGrp="1"/>
          </p:cNvSpPr>
          <p:nvPr>
            <p:ph type="body" sz="quarter" idx="10" hasCustomPrompt="1"/>
          </p:nvPr>
        </p:nvSpPr>
        <p:spPr>
          <a:xfrm>
            <a:off x="2" y="-14246"/>
            <a:ext cx="12188824" cy="5999163"/>
          </a:xfrm>
          <a:solidFill>
            <a:schemeClr val="tx2">
              <a:alpha val="90000"/>
            </a:schemeClr>
          </a:solidFill>
        </p:spPr>
        <p:txBody>
          <a:bodyPr lIns="457200" tIns="0" bIns="457200" anchor="ctr"/>
          <a:lstStyle>
            <a:lvl1pPr marL="0" indent="0">
              <a:buNone/>
              <a:defRPr sz="2800" b="1" cap="all" baseline="0">
                <a:solidFill>
                  <a:schemeClr val="bg1"/>
                </a:solidFill>
              </a:defRPr>
            </a:lvl1pPr>
          </a:lstStyle>
          <a:p>
            <a:pPr lvl="0"/>
            <a:r>
              <a:rPr lang="en-US" dirty="0"/>
              <a:t>Type in SECTION BREAK TITLE</a:t>
            </a:r>
          </a:p>
        </p:txBody>
      </p:sp>
      <p:pic>
        <p:nvPicPr>
          <p:cNvPr id="5" name="Picture 4">
            <a:extLst>
              <a:ext uri="{FF2B5EF4-FFF2-40B4-BE49-F238E27FC236}">
                <a16:creationId xmlns:a16="http://schemas.microsoft.com/office/drawing/2014/main" id="{C69AFFCA-476B-3D43-BA2A-8057D08F795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6">
            <a:extLst>
              <a:ext uri="{FF2B5EF4-FFF2-40B4-BE49-F238E27FC236}">
                <a16:creationId xmlns:a16="http://schemas.microsoft.com/office/drawing/2014/main" id="{242ABDB4-62F0-7B4B-8A6A-8FD308A96B7A}"/>
              </a:ext>
            </a:extLst>
          </p:cNvPr>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C42140C9-81A5-2246-A51B-3AFFB45AAB95}"/>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4869507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ED1C1369-A08C-454A-B0B5-0955BB31B118}"/>
              </a:ext>
            </a:extLst>
          </p:cNvPr>
          <p:cNvPicPr>
            <a:picLocks noChangeAspect="1"/>
          </p:cNvPicPr>
          <p:nvPr userDrawn="1"/>
        </p:nvPicPr>
        <p:blipFill rotWithShape="1">
          <a:blip r:embed="rId13">
            <a:extLst>
              <a:ext uri="{28A0092B-C50C-407E-A947-70E740481C1C}">
                <a14:useLocalDpi xmlns:a14="http://schemas.microsoft.com/office/drawing/2010/main" val="0"/>
              </a:ext>
            </a:extLst>
          </a:blip>
          <a:srcRect r="58932" b="1495"/>
          <a:stretch/>
        </p:blipFill>
        <p:spPr>
          <a:xfrm>
            <a:off x="9335860" y="0"/>
            <a:ext cx="2852965" cy="4078297"/>
          </a:xfrm>
          <a:prstGeom prst="rect">
            <a:avLst/>
          </a:prstGeom>
          <a:effectLst>
            <a:outerShdw blurRad="50800" dist="50800" dir="5400000" algn="ctr" rotWithShape="0">
              <a:srgbClr val="000000">
                <a:alpha val="0"/>
              </a:srgbClr>
            </a:outerShdw>
          </a:effectLst>
        </p:spPr>
      </p:pic>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741160" y="6183517"/>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10" name="Picture 9" descr="IDEAS_logo.png">
            <a:extLst>
              <a:ext uri="{FF2B5EF4-FFF2-40B4-BE49-F238E27FC236}">
                <a16:creationId xmlns:a16="http://schemas.microsoft.com/office/drawing/2014/main" id="{B8E2FEED-84DC-4438-B439-E3DA7A28736A}"/>
              </a:ext>
            </a:extLst>
          </p:cNvPr>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7663530" y="6156960"/>
            <a:ext cx="1845330" cy="640080"/>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37" r:id="rId2"/>
    <p:sldLayoutId id="2147483939" r:id="rId3"/>
    <p:sldLayoutId id="2147483950" r:id="rId4"/>
    <p:sldLayoutId id="2147483940" r:id="rId5"/>
    <p:sldLayoutId id="2147483941" r:id="rId6"/>
    <p:sldLayoutId id="2147483951" r:id="rId7"/>
    <p:sldLayoutId id="2147483952" r:id="rId8"/>
    <p:sldLayoutId id="2147483958" r:id="rId9"/>
    <p:sldLayoutId id="2147483956" r:id="rId10"/>
    <p:sldLayoutId id="2147483957" r:id="rId11"/>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hyperlink" Target="https://ideas-productivity.org/resources/howto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Software Testing – Part 2</a:t>
            </a:r>
          </a:p>
        </p:txBody>
      </p:sp>
      <p:pic>
        <p:nvPicPr>
          <p:cNvPr id="6" name="Picture 2" descr="https://licensebuttons.net/l/by/4.0/88x31.png">
            <a:extLst>
              <a:ext uri="{FF2B5EF4-FFF2-40B4-BE49-F238E27FC236}">
                <a16:creationId xmlns:a16="http://schemas.microsoft.com/office/drawing/2014/main" id="{24EAF368-FA38-4254-8E55-6E4D872226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5539716"/>
            <a:ext cx="1661258" cy="5852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06FBB1C-6D6D-47D4-86AC-DD5BECCBEE38}"/>
              </a:ext>
            </a:extLst>
          </p:cNvPr>
          <p:cNvSpPr txBox="1"/>
          <p:nvPr/>
        </p:nvSpPr>
        <p:spPr>
          <a:xfrm>
            <a:off x="2036432" y="5619958"/>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3" name="Picture 2">
            <a:extLst>
              <a:ext uri="{FF2B5EF4-FFF2-40B4-BE49-F238E27FC236}">
                <a16:creationId xmlns:a16="http://schemas.microsoft.com/office/drawing/2014/main" id="{07E0F5D5-EB80-46D1-B8E1-4DCB8E956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981" y="2924866"/>
            <a:ext cx="2350008" cy="1008267"/>
          </a:xfrm>
          <a:prstGeom prst="rect">
            <a:avLst/>
          </a:prstGeom>
        </p:spPr>
      </p:pic>
      <p:sp>
        <p:nvSpPr>
          <p:cNvPr id="9" name="Google Shape;51;g60257ae959_0_0">
            <a:extLst>
              <a:ext uri="{FF2B5EF4-FFF2-40B4-BE49-F238E27FC236}">
                <a16:creationId xmlns:a16="http://schemas.microsoft.com/office/drawing/2014/main" id="{4DA5FBE5-DA1D-884D-929F-4C0D3BCD82E9}"/>
              </a:ext>
            </a:extLst>
          </p:cNvPr>
          <p:cNvSpPr txBox="1">
            <a:spLocks noGrp="1"/>
          </p:cNvSpPr>
          <p:nvPr>
            <p:ph type="subTitle" idx="1"/>
          </p:nvPr>
        </p:nvSpPr>
        <p:spPr>
          <a:xfrm>
            <a:off x="4736917" y="1998821"/>
            <a:ext cx="3539707" cy="2855400"/>
          </a:xfrm>
          <a:prstGeom prst="rect">
            <a:avLst/>
          </a:prstGeom>
          <a:noFill/>
          <a:ln>
            <a:noFill/>
          </a:ln>
        </p:spPr>
        <p:txBody>
          <a:bodyPr spcFirstLastPara="1" wrap="square" lIns="109725" tIns="45700" rIns="91425" bIns="45700" anchor="t" anchorCtr="0">
            <a:noAutofit/>
          </a:bodyPr>
          <a:lstStyle/>
          <a:p>
            <a:pPr marL="0" indent="0">
              <a:lnSpc>
                <a:spcPct val="100000"/>
              </a:lnSpc>
              <a:spcBef>
                <a:spcPts val="0"/>
              </a:spcBef>
              <a:buSzPts val="2000"/>
            </a:pPr>
            <a:r>
              <a:rPr lang="en-US" b="1" dirty="0">
                <a:solidFill>
                  <a:srgbClr val="000000"/>
                </a:solidFill>
              </a:rPr>
              <a:t>David M. Rogers</a:t>
            </a:r>
            <a:br>
              <a:rPr lang="en-US" dirty="0">
                <a:solidFill>
                  <a:srgbClr val="000000"/>
                </a:solidFill>
              </a:rPr>
            </a:br>
            <a:r>
              <a:rPr lang="en-US" sz="1800" dirty="0">
                <a:solidFill>
                  <a:srgbClr val="000000"/>
                </a:solidFill>
              </a:rPr>
              <a:t>Oak Ridge National Laboratory</a:t>
            </a:r>
          </a:p>
          <a:p>
            <a:pPr marL="0" lvl="0" indent="0" algn="l" rtl="0">
              <a:lnSpc>
                <a:spcPct val="90000"/>
              </a:lnSpc>
              <a:spcBef>
                <a:spcPts val="1400"/>
              </a:spcBef>
              <a:spcAft>
                <a:spcPts val="0"/>
              </a:spcAft>
              <a:buSzPts val="2000"/>
              <a:buNone/>
            </a:pPr>
            <a:r>
              <a:rPr lang="en-US" b="1" dirty="0">
                <a:solidFill>
                  <a:srgbClr val="000000"/>
                </a:solidFill>
              </a:rPr>
              <a:t>Rinku Gupta</a:t>
            </a:r>
            <a:br>
              <a:rPr lang="en-US" dirty="0">
                <a:solidFill>
                  <a:srgbClr val="000000"/>
                </a:solidFill>
              </a:rPr>
            </a:br>
            <a:r>
              <a:rPr lang="en-US" sz="1800" dirty="0">
                <a:solidFill>
                  <a:srgbClr val="000000"/>
                </a:solidFill>
              </a:rPr>
              <a:t>Sandia National Laboratories</a:t>
            </a:r>
          </a:p>
          <a:p>
            <a:pPr marL="0" indent="0">
              <a:buClr>
                <a:srgbClr val="000000"/>
              </a:buClr>
              <a:buSzPts val="2000"/>
            </a:pPr>
            <a:r>
              <a:rPr lang="en-US" b="1" dirty="0" err="1">
                <a:solidFill>
                  <a:srgbClr val="000000"/>
                </a:solidFill>
              </a:rPr>
              <a:t>Anshu</a:t>
            </a:r>
            <a:r>
              <a:rPr lang="en-US" b="1" dirty="0">
                <a:solidFill>
                  <a:srgbClr val="000000"/>
                </a:solidFill>
              </a:rPr>
              <a:t> Dubey</a:t>
            </a:r>
            <a:br>
              <a:rPr lang="en-US" dirty="0">
                <a:solidFill>
                  <a:srgbClr val="000000"/>
                </a:solidFill>
              </a:rPr>
            </a:br>
            <a:r>
              <a:rPr lang="en-US" sz="1800" dirty="0">
                <a:solidFill>
                  <a:srgbClr val="000000"/>
                </a:solidFill>
              </a:rPr>
              <a:t>Argonne National Laboratory</a:t>
            </a:r>
            <a:endParaRPr lang="en-US" sz="1800" dirty="0"/>
          </a:p>
          <a:p>
            <a:pPr marL="0" indent="0">
              <a:lnSpc>
                <a:spcPct val="100000"/>
              </a:lnSpc>
              <a:spcBef>
                <a:spcPts val="0"/>
              </a:spcBef>
              <a:buSzPts val="2000"/>
            </a:pPr>
            <a:endParaRPr lang="en-US" sz="1400" dirty="0"/>
          </a:p>
          <a:p>
            <a:pPr marL="0" indent="0">
              <a:lnSpc>
                <a:spcPct val="100000"/>
              </a:lnSpc>
              <a:spcBef>
                <a:spcPts val="0"/>
              </a:spcBef>
              <a:buSzPts val="2000"/>
            </a:pPr>
            <a:endParaRPr lang="en-US" sz="1400" dirty="0"/>
          </a:p>
          <a:p>
            <a:pPr marL="0" lvl="0" indent="0" algn="l" rtl="0">
              <a:lnSpc>
                <a:spcPct val="90000"/>
              </a:lnSpc>
              <a:spcBef>
                <a:spcPts val="1400"/>
              </a:spcBef>
              <a:spcAft>
                <a:spcPts val="0"/>
              </a:spcAft>
              <a:buSzPts val="2000"/>
              <a:buNone/>
            </a:pPr>
            <a:endParaRPr sz="1400" dirty="0"/>
          </a:p>
          <a:p>
            <a:pPr marL="0" lvl="0" indent="0" algn="l" rtl="0">
              <a:lnSpc>
                <a:spcPct val="90000"/>
              </a:lnSpc>
              <a:spcBef>
                <a:spcPts val="1400"/>
              </a:spcBef>
              <a:spcAft>
                <a:spcPts val="0"/>
              </a:spcAft>
              <a:buSzPts val="2000"/>
              <a:buNone/>
            </a:pPr>
            <a:endParaRPr dirty="0">
              <a:solidFill>
                <a:srgbClr val="000000"/>
              </a:solidFill>
            </a:endParaRPr>
          </a:p>
          <a:p>
            <a:pPr marL="0" lvl="0" indent="0" algn="l" rtl="0">
              <a:lnSpc>
                <a:spcPct val="90000"/>
              </a:lnSpc>
              <a:spcBef>
                <a:spcPts val="1400"/>
              </a:spcBef>
              <a:spcAft>
                <a:spcPts val="0"/>
              </a:spcAft>
              <a:buSzPts val="2000"/>
              <a:buNone/>
            </a:pPr>
            <a:endParaRPr sz="2000" dirty="0"/>
          </a:p>
        </p:txBody>
      </p:sp>
      <p:sp>
        <p:nvSpPr>
          <p:cNvPr id="10" name="Rectangle 9">
            <a:extLst>
              <a:ext uri="{FF2B5EF4-FFF2-40B4-BE49-F238E27FC236}">
                <a16:creationId xmlns:a16="http://schemas.microsoft.com/office/drawing/2014/main" id="{CA9ED99E-FE82-7B46-A1FD-FD051AAE9373}"/>
              </a:ext>
            </a:extLst>
          </p:cNvPr>
          <p:cNvSpPr/>
          <p:nvPr/>
        </p:nvSpPr>
        <p:spPr>
          <a:xfrm>
            <a:off x="7384026" y="5657306"/>
            <a:ext cx="6092825" cy="646331"/>
          </a:xfrm>
          <a:prstGeom prst="rect">
            <a:avLst/>
          </a:prstGeom>
        </p:spPr>
        <p:txBody>
          <a:bodyPr>
            <a:spAutoFit/>
          </a:bodyPr>
          <a:lstStyle/>
          <a:p>
            <a:pPr>
              <a:spcBef>
                <a:spcPts val="2400"/>
              </a:spcBef>
            </a:pPr>
            <a:r>
              <a:rPr lang="en-US" b="1" dirty="0"/>
              <a:t>NCAR ISS Tutorial, March 2021</a:t>
            </a:r>
            <a:br>
              <a:rPr lang="en-US" dirty="0"/>
            </a:br>
            <a:endParaRPr lang="en-US" dirty="0"/>
          </a:p>
        </p:txBody>
      </p:sp>
    </p:spTree>
    <p:extLst>
      <p:ext uri="{BB962C8B-B14F-4D97-AF65-F5344CB8AC3E}">
        <p14:creationId xmlns:p14="http://schemas.microsoft.com/office/powerpoint/2010/main" val="1961116339"/>
      </p:ext>
    </p:extLst>
  </p:cSld>
  <p:clrMapOvr>
    <a:masterClrMapping/>
  </p:clrMapOvr>
  <mc:AlternateContent xmlns:mc="http://schemas.openxmlformats.org/markup-compatibility/2006" xmlns:p14="http://schemas.microsoft.com/office/powerpoint/2010/main">
    <mc:Choice Requires="p14">
      <p:transition spd="slow" p14:dur="2000" advTm="16243"/>
    </mc:Choice>
    <mc:Fallback xmlns="">
      <p:transition spd="slow" advTm="1624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365760" y="1146456"/>
            <a:ext cx="8224271" cy="3529325"/>
          </a:xfrm>
        </p:spPr>
        <p:txBody>
          <a:bodyPr/>
          <a:lstStyle/>
          <a:p>
            <a:pPr marL="0" indent="0">
              <a:buNone/>
            </a:pPr>
            <a:r>
              <a:rPr lang="en-US" b="1" dirty="0"/>
              <a:t>Unit test for Hydrodynamics</a:t>
            </a:r>
          </a:p>
          <a:p>
            <a:r>
              <a:rPr lang="en-US" dirty="0" err="1"/>
              <a:t>Sedov</a:t>
            </a:r>
            <a:r>
              <a:rPr lang="en-US" dirty="0"/>
              <a:t> blast wave</a:t>
            </a:r>
          </a:p>
          <a:p>
            <a:r>
              <a:rPr lang="en-US" dirty="0"/>
              <a:t>High pressure at the center</a:t>
            </a:r>
          </a:p>
          <a:p>
            <a:r>
              <a:rPr lang="en-US" dirty="0"/>
              <a:t>Shock moves out spherically</a:t>
            </a:r>
          </a:p>
          <a:p>
            <a:r>
              <a:rPr lang="en-US" dirty="0"/>
              <a:t>FLASH with AMR and hydro</a:t>
            </a:r>
          </a:p>
          <a:p>
            <a:r>
              <a:rPr lang="en-US" dirty="0"/>
              <a:t>Known analytical solution</a:t>
            </a:r>
          </a:p>
          <a:p>
            <a:endParaRPr lang="en-US" dirty="0"/>
          </a:p>
          <a:p>
            <a:endParaRPr lang="en-US" dirty="0"/>
          </a:p>
        </p:txBody>
      </p:sp>
      <p:pic>
        <p:nvPicPr>
          <p:cNvPr id="6" name="Picture 17" descr="&#10;sedov_pm3.png                                                  00238215Macintosh HD                   B746699A:"/>
          <p:cNvPicPr>
            <a:picLocks noChangeAspect="1" noChangeArrowheads="1"/>
          </p:cNvPicPr>
          <p:nvPr/>
        </p:nvPicPr>
        <p:blipFill>
          <a:blip r:embed="rId3" cstate="email">
            <a:extLst>
              <a:ext uri="{28A0092B-C50C-407E-A947-70E740481C1C}">
                <a14:useLocalDpi xmlns:a14="http://schemas.microsoft.com/office/drawing/2010/main" val="0"/>
              </a:ext>
            </a:extLst>
          </a:blip>
          <a:srcRect l="10492" t="8498" r="26555" b="9293"/>
          <a:stretch>
            <a:fillRect/>
          </a:stretch>
        </p:blipFill>
        <p:spPr bwMode="auto">
          <a:xfrm>
            <a:off x="4784902" y="1160311"/>
            <a:ext cx="3209089" cy="3142431"/>
          </a:xfrm>
          <a:prstGeom prst="rect">
            <a:avLst/>
          </a:prstGeom>
          <a:noFill/>
          <a:extLst>
            <a:ext uri="{909E8E84-426E-40dd-AFC4-6F175D3DCCD1}">
              <a14:hiddenFill xmlns="" xmlns:a14="http://schemas.microsoft.com/office/drawing/2010/main">
                <a:solidFill>
                  <a:srgbClr val="FFFFFF"/>
                </a:solidFill>
              </a14:hiddenFill>
            </a:ext>
          </a:extLst>
        </p:spPr>
      </p:pic>
      <p:sp>
        <p:nvSpPr>
          <p:cNvPr id="7" name="Rectangle 6"/>
          <p:cNvSpPr/>
          <p:nvPr/>
        </p:nvSpPr>
        <p:spPr>
          <a:xfrm>
            <a:off x="404507" y="4530956"/>
            <a:ext cx="8760790" cy="1305964"/>
          </a:xfrm>
          <a:prstGeom prst="rect">
            <a:avLst/>
          </a:prstGeom>
          <a:solidFill>
            <a:schemeClr val="accent2"/>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799" dirty="0"/>
              <a:t>Though it exercises mesh, hydro and </a:t>
            </a:r>
            <a:r>
              <a:rPr lang="en-US" sz="2799" dirty="0" err="1"/>
              <a:t>eos</a:t>
            </a:r>
            <a:r>
              <a:rPr lang="en-US" sz="2799" dirty="0"/>
              <a:t>, if mesh and </a:t>
            </a:r>
            <a:r>
              <a:rPr lang="en-US" sz="2799" dirty="0" err="1"/>
              <a:t>eos</a:t>
            </a:r>
            <a:r>
              <a:rPr lang="en-US" sz="2799" dirty="0"/>
              <a:t> are verified first, then this test verifies hydro </a:t>
            </a:r>
          </a:p>
        </p:txBody>
      </p:sp>
      <p:sp>
        <p:nvSpPr>
          <p:cNvPr id="8" name="Donut 7">
            <a:extLst>
              <a:ext uri="{FF2B5EF4-FFF2-40B4-BE49-F238E27FC236}">
                <a16:creationId xmlns:a16="http://schemas.microsoft.com/office/drawing/2014/main" id="{08232819-788F-2F42-B6A3-E85E5A6FB5D4}"/>
              </a:ext>
            </a:extLst>
          </p:cNvPr>
          <p:cNvSpPr/>
          <p:nvPr/>
        </p:nvSpPr>
        <p:spPr>
          <a:xfrm>
            <a:off x="7993991" y="2611716"/>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9" name="Donut 8">
            <a:extLst>
              <a:ext uri="{FF2B5EF4-FFF2-40B4-BE49-F238E27FC236}">
                <a16:creationId xmlns:a16="http://schemas.microsoft.com/office/drawing/2014/main" id="{DDE60849-9D3A-0D4F-A19D-D98CF794022E}"/>
              </a:ext>
            </a:extLst>
          </p:cNvPr>
          <p:cNvSpPr/>
          <p:nvPr/>
        </p:nvSpPr>
        <p:spPr>
          <a:xfrm>
            <a:off x="9951920" y="2611715"/>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10" name="Donut 9">
            <a:extLst>
              <a:ext uri="{FF2B5EF4-FFF2-40B4-BE49-F238E27FC236}">
                <a16:creationId xmlns:a16="http://schemas.microsoft.com/office/drawing/2014/main" id="{9F26FE2B-5311-2746-90F8-AEF69966A256}"/>
              </a:ext>
            </a:extLst>
          </p:cNvPr>
          <p:cNvSpPr/>
          <p:nvPr/>
        </p:nvSpPr>
        <p:spPr>
          <a:xfrm>
            <a:off x="8781369" y="868680"/>
            <a:ext cx="2230374" cy="1957103"/>
          </a:xfrm>
          <a:prstGeom prst="donu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Hydro test</a:t>
            </a:r>
          </a:p>
        </p:txBody>
      </p:sp>
      <p:sp>
        <p:nvSpPr>
          <p:cNvPr id="3" name="Rectangle 2">
            <a:extLst>
              <a:ext uri="{FF2B5EF4-FFF2-40B4-BE49-F238E27FC236}">
                <a16:creationId xmlns:a16="http://schemas.microsoft.com/office/drawing/2014/main" id="{E2ED8C3F-0057-064B-83AF-0316849A5C6A}"/>
              </a:ext>
            </a:extLst>
          </p:cNvPr>
          <p:cNvSpPr/>
          <p:nvPr/>
        </p:nvSpPr>
        <p:spPr>
          <a:xfrm>
            <a:off x="2544257" y="5977243"/>
            <a:ext cx="6092825" cy="646331"/>
          </a:xfrm>
          <a:prstGeom prst="rect">
            <a:avLst/>
          </a:prstGeom>
        </p:spPr>
        <p:txBody>
          <a:bodyPr>
            <a:spAutoFit/>
          </a:bodyPr>
          <a:lstStyle/>
          <a:p>
            <a:r>
              <a:rPr lang="en-US" b="1" dirty="0">
                <a:solidFill>
                  <a:schemeClr val="accent4">
                    <a:lumMod val="75000"/>
                  </a:schemeClr>
                </a:solidFill>
              </a:rPr>
              <a:t>More testing needed for Grid using AMR</a:t>
            </a:r>
          </a:p>
          <a:p>
            <a:pPr lvl="1"/>
            <a:r>
              <a:rPr lang="en-US" b="1" dirty="0">
                <a:solidFill>
                  <a:schemeClr val="accent4">
                    <a:lumMod val="75000"/>
                  </a:schemeClr>
                </a:solidFill>
              </a:rPr>
              <a:t>Flux correction and </a:t>
            </a:r>
            <a:r>
              <a:rPr lang="en-US" b="1" dirty="0" err="1">
                <a:solidFill>
                  <a:schemeClr val="accent4">
                    <a:lumMod val="75000"/>
                  </a:schemeClr>
                </a:solidFill>
              </a:rPr>
              <a:t>regridding</a:t>
            </a:r>
            <a:endParaRPr lang="en-US" b="1" dirty="0">
              <a:solidFill>
                <a:schemeClr val="accent4">
                  <a:lumMod val="75000"/>
                </a:schemeClr>
              </a:solidFill>
            </a:endParaRPr>
          </a:p>
        </p:txBody>
      </p:sp>
      <p:sp>
        <p:nvSpPr>
          <p:cNvPr id="15" name="Title 1">
            <a:extLst>
              <a:ext uri="{FF2B5EF4-FFF2-40B4-BE49-F238E27FC236}">
                <a16:creationId xmlns:a16="http://schemas.microsoft.com/office/drawing/2014/main" id="{2B60CC5D-8136-784B-B04A-6112FE74C013}"/>
              </a:ext>
            </a:extLst>
          </p:cNvPr>
          <p:cNvSpPr>
            <a:spLocks noGrp="1"/>
          </p:cNvSpPr>
          <p:nvPr>
            <p:ph type="title"/>
          </p:nvPr>
        </p:nvSpPr>
        <p:spPr>
          <a:xfrm>
            <a:off x="365760" y="411480"/>
            <a:ext cx="11372473" cy="914400"/>
          </a:xfrm>
        </p:spPr>
        <p:txBody>
          <a:bodyPr/>
          <a:lstStyle/>
          <a:p>
            <a:r>
              <a:rPr lang="en-US" dirty="0"/>
              <a:t>Example 3: Structured Testing</a:t>
            </a:r>
          </a:p>
        </p:txBody>
      </p:sp>
    </p:spTree>
    <p:custDataLst>
      <p:tags r:id="rId1"/>
    </p:custDataLst>
    <p:extLst>
      <p:ext uri="{BB962C8B-B14F-4D97-AF65-F5344CB8AC3E}">
        <p14:creationId xmlns:p14="http://schemas.microsoft.com/office/powerpoint/2010/main" val="217788325"/>
      </p:ext>
    </p:extLst>
  </p:cSld>
  <p:clrMapOvr>
    <a:masterClrMapping/>
  </p:clrMapOvr>
  <mc:AlternateContent xmlns:mc="http://schemas.openxmlformats.org/markup-compatibility/2006" xmlns:p14="http://schemas.microsoft.com/office/powerpoint/2010/main">
    <mc:Choice Requires="p14">
      <p:transition spd="slow" p14:dur="2000" advTm="181081"/>
    </mc:Choice>
    <mc:Fallback xmlns="">
      <p:transition spd="slow" advTm="1810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6DBD19-9A59-8442-A875-2C58BC3C471C}"/>
              </a:ext>
            </a:extLst>
          </p:cNvPr>
          <p:cNvSpPr txBox="1">
            <a:spLocks/>
          </p:cNvSpPr>
          <p:nvPr/>
        </p:nvSpPr>
        <p:spPr bwMode="auto">
          <a:xfrm>
            <a:off x="365760" y="1066800"/>
            <a:ext cx="11690773" cy="497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b="1" dirty="0"/>
              <a:t>For AMR, correct behavior of flux conservation and </a:t>
            </a:r>
            <a:r>
              <a:rPr lang="en-US" b="1" dirty="0" err="1"/>
              <a:t>regridding</a:t>
            </a:r>
            <a:r>
              <a:rPr lang="en-US" b="1" dirty="0"/>
              <a:t> should also be verified.</a:t>
            </a:r>
          </a:p>
          <a:p>
            <a:pPr marL="395287" lvl="1" indent="0">
              <a:buNone/>
            </a:pPr>
            <a:r>
              <a:rPr lang="en-US" b="1" dirty="0"/>
              <a:t>Reason about correctness for testing Flux correction and </a:t>
            </a:r>
            <a:r>
              <a:rPr lang="en-US" b="1" dirty="0" err="1"/>
              <a:t>regridding</a:t>
            </a:r>
            <a:endParaRPr lang="en-US" b="1" dirty="0"/>
          </a:p>
          <a:p>
            <a:pPr marL="0" indent="0">
              <a:buFont typeface="Arial" charset="0"/>
              <a:buNone/>
            </a:pPr>
            <a:r>
              <a:rPr lang="en-US" dirty="0"/>
              <a:t>IF </a:t>
            </a:r>
            <a:r>
              <a:rPr lang="en-US" dirty="0" err="1"/>
              <a:t>Guardcell</a:t>
            </a:r>
            <a:r>
              <a:rPr lang="en-US" dirty="0"/>
              <a:t> fill and EOS unit tests passed</a:t>
            </a:r>
          </a:p>
          <a:p>
            <a:r>
              <a:rPr lang="en-US" dirty="0"/>
              <a:t>Run Hydro without AMR</a:t>
            </a:r>
          </a:p>
          <a:p>
            <a:pPr lvl="1"/>
            <a:r>
              <a:rPr lang="en-US" dirty="0"/>
              <a:t>If failed fault is in Hydro</a:t>
            </a:r>
          </a:p>
          <a:p>
            <a:r>
              <a:rPr lang="en-US" dirty="0"/>
              <a:t>Run Hydro with AMR, but no dynamic refinement</a:t>
            </a:r>
          </a:p>
          <a:p>
            <a:pPr lvl="1"/>
            <a:r>
              <a:rPr lang="en-US" dirty="0"/>
              <a:t>If failed fault is in flux correction</a:t>
            </a:r>
          </a:p>
          <a:p>
            <a:r>
              <a:rPr lang="en-US" dirty="0"/>
              <a:t>Run Hydro with AMR and dynamic refinement</a:t>
            </a:r>
          </a:p>
          <a:p>
            <a:pPr lvl="1"/>
            <a:r>
              <a:rPr lang="en-US" dirty="0"/>
              <a:t>If failed fault is in </a:t>
            </a:r>
            <a:r>
              <a:rPr lang="en-US" dirty="0" err="1"/>
              <a:t>regridding</a:t>
            </a:r>
            <a:endParaRPr lang="en-US" dirty="0"/>
          </a:p>
        </p:txBody>
      </p:sp>
      <p:sp>
        <p:nvSpPr>
          <p:cNvPr id="7" name="Title 1">
            <a:extLst>
              <a:ext uri="{FF2B5EF4-FFF2-40B4-BE49-F238E27FC236}">
                <a16:creationId xmlns:a16="http://schemas.microsoft.com/office/drawing/2014/main" id="{71C1B735-296C-594B-9F1B-3061095DE275}"/>
              </a:ext>
            </a:extLst>
          </p:cNvPr>
          <p:cNvSpPr>
            <a:spLocks noGrp="1"/>
          </p:cNvSpPr>
          <p:nvPr>
            <p:ph type="title"/>
          </p:nvPr>
        </p:nvSpPr>
        <p:spPr>
          <a:xfrm>
            <a:off x="365760" y="411480"/>
            <a:ext cx="11372473" cy="914400"/>
          </a:xfrm>
        </p:spPr>
        <p:txBody>
          <a:bodyPr/>
          <a:lstStyle/>
          <a:p>
            <a:r>
              <a:rPr lang="en-US" dirty="0"/>
              <a:t>Example 3: Structured Testing</a:t>
            </a:r>
          </a:p>
        </p:txBody>
      </p:sp>
    </p:spTree>
    <p:extLst>
      <p:ext uri="{BB962C8B-B14F-4D97-AF65-F5344CB8AC3E}">
        <p14:creationId xmlns:p14="http://schemas.microsoft.com/office/powerpoint/2010/main" val="2981466927"/>
      </p:ext>
    </p:extLst>
  </p:cSld>
  <p:clrMapOvr>
    <a:masterClrMapping/>
  </p:clrMapOvr>
  <mc:AlternateContent xmlns:mc="http://schemas.openxmlformats.org/markup-compatibility/2006" xmlns:p14="http://schemas.microsoft.com/office/powerpoint/2010/main">
    <mc:Choice Requires="p14">
      <p:transition spd="slow" p14:dur="2000" advTm="117439"/>
    </mc:Choice>
    <mc:Fallback xmlns="">
      <p:transition spd="slow" advTm="11743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Coverage Matrix (physics vs. functionalities)</a:t>
            </a:r>
          </a:p>
        </p:txBody>
      </p:sp>
      <p:sp>
        <p:nvSpPr>
          <p:cNvPr id="5" name="Content Placeholder 4"/>
          <p:cNvSpPr>
            <a:spLocks noGrp="1"/>
          </p:cNvSpPr>
          <p:nvPr>
            <p:ph sz="quarter" idx="1"/>
          </p:nvPr>
        </p:nvSpPr>
        <p:spPr>
          <a:xfrm>
            <a:off x="171849" y="1629057"/>
            <a:ext cx="3122507" cy="4307152"/>
          </a:xfrm>
        </p:spPr>
        <p:txBody>
          <a:bodyPr>
            <a:normAutofit/>
          </a:bodyPr>
          <a:lstStyle/>
          <a:p>
            <a:r>
              <a:rPr lang="en-US" dirty="0"/>
              <a:t>Code coverage tools necessary but not sufficient </a:t>
            </a:r>
          </a:p>
          <a:p>
            <a:r>
              <a:rPr lang="en-US" dirty="0"/>
              <a:t>Do not give any information about interoperability</a:t>
            </a:r>
          </a:p>
          <a:p>
            <a:pPr lvl="1"/>
            <a:endParaRPr lang="en-US" dirty="0"/>
          </a:p>
          <a:p>
            <a:pPr lvl="1"/>
            <a:endParaRPr lang="en-US" dirty="0"/>
          </a:p>
        </p:txBody>
      </p:sp>
      <p:sp>
        <p:nvSpPr>
          <p:cNvPr id="4" name="Content Placeholder 4">
            <a:extLst>
              <a:ext uri="{FF2B5EF4-FFF2-40B4-BE49-F238E27FC236}">
                <a16:creationId xmlns:a16="http://schemas.microsoft.com/office/drawing/2014/main" id="{F8547341-31C4-FF4E-B34F-A69A93819094}"/>
              </a:ext>
            </a:extLst>
          </p:cNvPr>
          <p:cNvSpPr txBox="1">
            <a:spLocks/>
          </p:cNvSpPr>
          <p:nvPr/>
        </p:nvSpPr>
        <p:spPr bwMode="auto">
          <a:xfrm>
            <a:off x="3578749" y="3611769"/>
            <a:ext cx="7980149" cy="25243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8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Map your tests and examples – what do they do?</a:t>
            </a:r>
          </a:p>
          <a:p>
            <a:r>
              <a:rPr lang="en-US" dirty="0"/>
              <a:t>Follow the order</a:t>
            </a:r>
          </a:p>
          <a:p>
            <a:pPr lvl="1"/>
            <a:r>
              <a:rPr lang="en-US" dirty="0"/>
              <a:t>All unit tests – including full module tests (e.g. CL)</a:t>
            </a:r>
          </a:p>
          <a:p>
            <a:pPr lvl="1"/>
            <a:r>
              <a:rPr lang="en-US" dirty="0"/>
              <a:t>Tests sensitive to perturbations (e.g. SV)</a:t>
            </a:r>
          </a:p>
          <a:p>
            <a:pPr lvl="1"/>
            <a:r>
              <a:rPr lang="en-US" dirty="0"/>
              <a:t>Most stringent tests for solvers (e.g. WD, PT)</a:t>
            </a:r>
          </a:p>
          <a:p>
            <a:pPr lvl="1"/>
            <a:r>
              <a:rPr lang="en-US" dirty="0"/>
              <a:t>Least complex test to cover remaining spots (</a:t>
            </a:r>
            <a:r>
              <a:rPr lang="en-US" b="1" dirty="0"/>
              <a:t>Aha!</a:t>
            </a:r>
            <a:r>
              <a:rPr lang="en-US" dirty="0"/>
              <a:t>)</a:t>
            </a:r>
          </a:p>
          <a:p>
            <a:pPr lvl="1"/>
            <a:endParaRPr lang="en-US" dirty="0"/>
          </a:p>
          <a:p>
            <a:pPr lvl="1"/>
            <a:endParaRPr lang="en-US" dirty="0"/>
          </a:p>
        </p:txBody>
      </p:sp>
      <p:sp>
        <p:nvSpPr>
          <p:cNvPr id="7" name="TextBox 6">
            <a:extLst>
              <a:ext uri="{FF2B5EF4-FFF2-40B4-BE49-F238E27FC236}">
                <a16:creationId xmlns:a16="http://schemas.microsoft.com/office/drawing/2014/main" id="{C05D6D9B-B234-CA42-8E31-AB9E2FA9AFFD}"/>
              </a:ext>
            </a:extLst>
          </p:cNvPr>
          <p:cNvSpPr txBox="1"/>
          <p:nvPr/>
        </p:nvSpPr>
        <p:spPr>
          <a:xfrm>
            <a:off x="1243584" y="97783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9" name="Content Placeholder 4">
            <a:extLst>
              <a:ext uri="{FF2B5EF4-FFF2-40B4-BE49-F238E27FC236}">
                <a16:creationId xmlns:a16="http://schemas.microsoft.com/office/drawing/2014/main" id="{1D91C6BC-7331-5346-A679-349DF35F6641}"/>
              </a:ext>
            </a:extLst>
          </p:cNvPr>
          <p:cNvSpPr txBox="1">
            <a:spLocks/>
          </p:cNvSpPr>
          <p:nvPr/>
        </p:nvSpPr>
        <p:spPr bwMode="auto">
          <a:xfrm>
            <a:off x="450592" y="977834"/>
            <a:ext cx="11287641" cy="11719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First line of defense – code coverage tools  </a:t>
            </a:r>
          </a:p>
          <a:p>
            <a:pPr marL="346075" lvl="1" indent="0">
              <a:buNone/>
            </a:pPr>
            <a:endParaRPr lang="en-US" b="1" dirty="0"/>
          </a:p>
          <a:p>
            <a:pPr lvl="1"/>
            <a:endParaRPr lang="en-US" dirty="0"/>
          </a:p>
        </p:txBody>
      </p:sp>
      <p:grpSp>
        <p:nvGrpSpPr>
          <p:cNvPr id="10" name="Group 9">
            <a:extLst>
              <a:ext uri="{FF2B5EF4-FFF2-40B4-BE49-F238E27FC236}">
                <a16:creationId xmlns:a16="http://schemas.microsoft.com/office/drawing/2014/main" id="{71D4329D-3DF2-D84E-AB29-ACD0D4BCEFB0}"/>
              </a:ext>
            </a:extLst>
          </p:cNvPr>
          <p:cNvGrpSpPr/>
          <p:nvPr/>
        </p:nvGrpSpPr>
        <p:grpSpPr>
          <a:xfrm>
            <a:off x="3294356" y="1412064"/>
            <a:ext cx="8690163" cy="2254933"/>
            <a:chOff x="0" y="1600200"/>
            <a:chExt cx="8692427" cy="2255520"/>
          </a:xfrm>
        </p:grpSpPr>
        <p:grpSp>
          <p:nvGrpSpPr>
            <p:cNvPr id="11" name="Group 10">
              <a:extLst>
                <a:ext uri="{FF2B5EF4-FFF2-40B4-BE49-F238E27FC236}">
                  <a16:creationId xmlns:a16="http://schemas.microsoft.com/office/drawing/2014/main" id="{CC21C9AB-2567-BD4B-ACAB-600C244E625A}"/>
                </a:ext>
              </a:extLst>
            </p:cNvPr>
            <p:cNvGrpSpPr/>
            <p:nvPr/>
          </p:nvGrpSpPr>
          <p:grpSpPr>
            <a:xfrm>
              <a:off x="228600" y="1892808"/>
              <a:ext cx="8093964" cy="1706880"/>
              <a:chOff x="228600" y="1892808"/>
              <a:chExt cx="8093964" cy="1706880"/>
            </a:xfrm>
          </p:grpSpPr>
          <p:sp>
            <p:nvSpPr>
              <p:cNvPr id="13" name="Rectangle 12">
                <a:extLst>
                  <a:ext uri="{FF2B5EF4-FFF2-40B4-BE49-F238E27FC236}">
                    <a16:creationId xmlns:a16="http://schemas.microsoft.com/office/drawing/2014/main" id="{CEC722A6-5656-9D44-B705-4199FF95069F}"/>
                  </a:ext>
                </a:extLst>
              </p:cNvPr>
              <p:cNvSpPr/>
              <p:nvPr/>
            </p:nvSpPr>
            <p:spPr>
              <a:xfrm>
                <a:off x="228600" y="1892808"/>
                <a:ext cx="8093964" cy="1706880"/>
              </a:xfrm>
              <a:prstGeom prst="rect">
                <a:avLst/>
              </a:prstGeom>
              <a:solidFill>
                <a:schemeClr val="accent5">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999" dirty="0"/>
              </a:p>
            </p:txBody>
          </p:sp>
          <p:cxnSp>
            <p:nvCxnSpPr>
              <p:cNvPr id="14" name="Straight Connector 13">
                <a:extLst>
                  <a:ext uri="{FF2B5EF4-FFF2-40B4-BE49-F238E27FC236}">
                    <a16:creationId xmlns:a16="http://schemas.microsoft.com/office/drawing/2014/main" id="{B3D04860-1C56-D440-93D3-B9E5B8E0E0DA}"/>
                  </a:ext>
                </a:extLst>
              </p:cNvPr>
              <p:cNvCxnSpPr/>
              <p:nvPr/>
            </p:nvCxnSpPr>
            <p:spPr>
              <a:xfrm>
                <a:off x="228600" y="22860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6DCCFA4-FB00-3040-A14D-A9C481E644C6}"/>
                  </a:ext>
                </a:extLst>
              </p:cNvPr>
              <p:cNvCxnSpPr/>
              <p:nvPr/>
            </p:nvCxnSpPr>
            <p:spPr>
              <a:xfrm>
                <a:off x="228600" y="25908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6EB15F2-3B88-AC4F-BCE9-511D1017C946}"/>
                  </a:ext>
                </a:extLst>
              </p:cNvPr>
              <p:cNvCxnSpPr/>
              <p:nvPr/>
            </p:nvCxnSpPr>
            <p:spPr>
              <a:xfrm>
                <a:off x="228600" y="28956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076F48E8-709F-D74E-9378-428FCF24E3DB}"/>
                  </a:ext>
                </a:extLst>
              </p:cNvPr>
              <p:cNvCxnSpPr/>
              <p:nvPr/>
            </p:nvCxnSpPr>
            <p:spPr>
              <a:xfrm>
                <a:off x="228600" y="3200400"/>
                <a:ext cx="8077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BCA3B3-625F-2947-8526-BD834454454C}"/>
                  </a:ext>
                </a:extLst>
              </p:cNvPr>
              <p:cNvCxnSpPr/>
              <p:nvPr/>
            </p:nvCxnSpPr>
            <p:spPr>
              <a:xfrm>
                <a:off x="1447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0096176-04DA-424F-B625-7C07455E7B0C}"/>
                  </a:ext>
                </a:extLst>
              </p:cNvPr>
              <p:cNvCxnSpPr/>
              <p:nvPr/>
            </p:nvCxnSpPr>
            <p:spPr>
              <a:xfrm>
                <a:off x="26670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47C377-0E3E-D24B-9FB6-C6D7184BD8AB}"/>
                  </a:ext>
                </a:extLst>
              </p:cNvPr>
              <p:cNvCxnSpPr/>
              <p:nvPr/>
            </p:nvCxnSpPr>
            <p:spPr>
              <a:xfrm>
                <a:off x="40386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9DF331EF-21BB-404C-AE0F-34AF9B7E56DA}"/>
                  </a:ext>
                </a:extLst>
              </p:cNvPr>
              <p:cNvCxnSpPr/>
              <p:nvPr/>
            </p:nvCxnSpPr>
            <p:spPr>
              <a:xfrm>
                <a:off x="54864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07648848-C694-ED4E-8277-A1A007340ABA}"/>
                  </a:ext>
                </a:extLst>
              </p:cNvPr>
              <p:cNvCxnSpPr/>
              <p:nvPr/>
            </p:nvCxnSpPr>
            <p:spPr>
              <a:xfrm>
                <a:off x="6781800" y="1905000"/>
                <a:ext cx="0" cy="169164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pic>
          <p:nvPicPr>
            <p:cNvPr id="12" name="Picture 11" descr="testTable.pdf">
              <a:extLst>
                <a:ext uri="{FF2B5EF4-FFF2-40B4-BE49-F238E27FC236}">
                  <a16:creationId xmlns:a16="http://schemas.microsoft.com/office/drawing/2014/main" id="{69AE9584-6B99-9F40-A744-1F1EE0D6770F}"/>
                </a:ext>
              </a:extLst>
            </p:cNvPr>
            <p:cNvPicPr>
              <a:picLocks noChangeAspect="1"/>
            </p:cNvPicPr>
            <p:nvPr/>
          </p:nvPicPr>
          <p:blipFill rotWithShape="1">
            <a:blip r:embed="rId2">
              <a:extLst>
                <a:ext uri="{28A0092B-C50C-407E-A947-70E740481C1C}">
                  <a14:useLocalDpi xmlns:a14="http://schemas.microsoft.com/office/drawing/2010/main" val="0"/>
                </a:ext>
              </a:extLst>
            </a:blip>
            <a:srcRect l="5103" t="9337" r="43275" b="73331"/>
            <a:stretch/>
          </p:blipFill>
          <p:spPr>
            <a:xfrm>
              <a:off x="0" y="1600200"/>
              <a:ext cx="8692427" cy="2255520"/>
            </a:xfrm>
            <a:prstGeom prst="rect">
              <a:avLst/>
            </a:prstGeom>
          </p:spPr>
        </p:pic>
      </p:grpSp>
    </p:spTree>
    <p:extLst>
      <p:ext uri="{BB962C8B-B14F-4D97-AF65-F5344CB8AC3E}">
        <p14:creationId xmlns:p14="http://schemas.microsoft.com/office/powerpoint/2010/main" val="2920270398"/>
      </p:ext>
    </p:extLst>
  </p:cSld>
  <p:clrMapOvr>
    <a:masterClrMapping/>
  </p:clrMapOvr>
  <mc:AlternateContent xmlns:mc="http://schemas.openxmlformats.org/markup-compatibility/2006" xmlns:p14="http://schemas.microsoft.com/office/powerpoint/2010/main">
    <mc:Choice Requires="p14">
      <p:transition spd="slow" p14:dur="2000" advTm="198927"/>
    </mc:Choice>
    <mc:Fallback xmlns="">
      <p:transition spd="slow" advTm="198927"/>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solidFill>
            <a:schemeClr val="tx2">
              <a:lumMod val="75000"/>
              <a:alpha val="90000"/>
            </a:schemeClr>
          </a:solidFill>
        </p:spPr>
        <p:txBody>
          <a:bodyPr/>
          <a:lstStyle/>
          <a:p>
            <a:endParaRPr lang="en-US" dirty="0"/>
          </a:p>
          <a:p>
            <a:r>
              <a:rPr lang="en-US" dirty="0"/>
              <a:t>Takeaways</a:t>
            </a:r>
          </a:p>
          <a:p>
            <a:pPr marL="457200" indent="-457200">
              <a:buClr>
                <a:schemeClr val="bg1"/>
              </a:buClr>
              <a:buFont typeface="Arial" panose="020B0604020202020204" pitchFamily="34" charset="0"/>
              <a:buChar char="•"/>
            </a:pPr>
            <a:r>
              <a:rPr lang="en-US" dirty="0"/>
              <a:t>Context: understand testing needs and costs</a:t>
            </a:r>
          </a:p>
          <a:p>
            <a:pPr marL="457200" indent="-457200">
              <a:buClr>
                <a:schemeClr val="bg1"/>
              </a:buClr>
              <a:buFont typeface="Arial" panose="020B0604020202020204" pitchFamily="34" charset="0"/>
              <a:buChar char="•"/>
            </a:pPr>
            <a:r>
              <a:rPr lang="en-US" dirty="0"/>
              <a:t>Devise tests to enable quick pinpointing of errors through reasoning about their behavior</a:t>
            </a:r>
          </a:p>
          <a:p>
            <a:pPr marL="457200" indent="-457200">
              <a:buClr>
                <a:schemeClr val="bg1"/>
              </a:buClr>
              <a:buFont typeface="Arial" panose="020B0604020202020204" pitchFamily="34" charset="0"/>
              <a:buChar char="•"/>
            </a:pPr>
            <a:r>
              <a:rPr lang="en-US" dirty="0"/>
              <a:t>test at various granularities – bottom-up (UNIT/verification) through top-down (integration/validation)</a:t>
            </a:r>
          </a:p>
          <a:p>
            <a:pPr marL="457200" indent="-457200">
              <a:buClr>
                <a:schemeClr val="bg1"/>
              </a:buClr>
              <a:buFont typeface="Arial" panose="020B0604020202020204" pitchFamily="34" charset="0"/>
              <a:buChar char="•"/>
            </a:pPr>
            <a:r>
              <a:rPr lang="en-US" dirty="0"/>
              <a:t>Tests at various difficulties – CI vs. regression</a:t>
            </a:r>
          </a:p>
          <a:p>
            <a:pPr marL="457200" indent="-457200">
              <a:buClr>
                <a:schemeClr val="bg1"/>
              </a:buClr>
              <a:buFont typeface="Arial" panose="020B0604020202020204" pitchFamily="34" charset="0"/>
              <a:buChar char="•"/>
            </a:pPr>
            <a:r>
              <a:rPr lang="en-US" dirty="0"/>
              <a:t>Maintain a holistic validation strategy: think globally, act locally</a:t>
            </a:r>
          </a:p>
          <a:p>
            <a:r>
              <a:rPr lang="en-US" dirty="0"/>
              <a:t>…….Questions ?</a:t>
            </a:r>
          </a:p>
        </p:txBody>
      </p:sp>
    </p:spTree>
    <p:extLst>
      <p:ext uri="{BB962C8B-B14F-4D97-AF65-F5344CB8AC3E}">
        <p14:creationId xmlns:p14="http://schemas.microsoft.com/office/powerpoint/2010/main" val="275738628"/>
      </p:ext>
    </p:extLst>
  </p:cSld>
  <p:clrMapOvr>
    <a:masterClrMapping/>
  </p:clrMapOvr>
  <mc:AlternateContent xmlns:mc="http://schemas.openxmlformats.org/markup-compatibility/2006" xmlns:p14="http://schemas.microsoft.com/office/powerpoint/2010/main">
    <mc:Choice Requires="p14">
      <p:transition p14:dur="250" advTm="32916">
        <p:fade/>
      </p:transition>
    </mc:Choice>
    <mc:Fallback xmlns="">
      <p:transition advTm="32916">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Requested citation for the overall tutorial: David E. Bernholdt, Anshu Dubey, David M. Rogers, Rinku K. Gupta, Better Scientific Software tutorial, in ISS ‘21: 2021. DOI: (</a:t>
            </a:r>
            <a:r>
              <a:rPr lang="en-US" sz="1600" b="1" dirty="0" err="1"/>
              <a:t>tbd</a:t>
            </a:r>
            <a:r>
              <a:rPr lang="en-US" sz="1600" b="1" dirty="0"/>
              <a:t>)</a:t>
            </a:r>
          </a:p>
          <a:p>
            <a:pPr>
              <a:spcBef>
                <a:spcPts val="400"/>
              </a:spcBef>
            </a:pPr>
            <a:r>
              <a:rPr lang="en-US" sz="1600" dirty="0"/>
              <a:t>Individual modules may be cited as </a:t>
            </a:r>
            <a:r>
              <a:rPr lang="en-US" sz="1600" i="1" dirty="0"/>
              <a:t>Speaker, Module Title</a:t>
            </a:r>
            <a:r>
              <a:rPr lang="en-US" sz="1600" dirty="0"/>
              <a:t>, in Better Scientific Software tutorial…</a:t>
            </a:r>
          </a:p>
          <a:p>
            <a:pPr marL="0" indent="0">
              <a:spcBef>
                <a:spcPts val="800"/>
              </a:spcBef>
              <a:buNone/>
            </a:pPr>
            <a:r>
              <a:rPr lang="en-US" sz="2000" b="1" dirty="0"/>
              <a:t>Acknowledgements</a:t>
            </a:r>
          </a:p>
          <a:p>
            <a:pPr>
              <a:spcBef>
                <a:spcPts val="400"/>
              </a:spcBef>
            </a:pPr>
            <a:r>
              <a:rPr lang="en-US" sz="1400" dirty="0"/>
              <a:t>Additional contributors include: Mike </a:t>
            </a:r>
            <a:r>
              <a:rPr lang="en-US" sz="1400" dirty="0" err="1"/>
              <a:t>Heroux</a:t>
            </a:r>
            <a:r>
              <a:rPr lang="en-US" sz="1400" dirty="0"/>
              <a:t>, Alicia </a:t>
            </a:r>
            <a:r>
              <a:rPr lang="en-US" sz="1400" dirty="0" err="1"/>
              <a:t>Klinvex</a:t>
            </a:r>
            <a:r>
              <a:rPr lang="en-US" sz="1400" dirty="0"/>
              <a:t>, Mark Miller, Jared O’Neal, Katherine Riley, Patricia A. Grubel, Deborah Stevens, James </a:t>
            </a:r>
            <a:r>
              <a:rPr lang="en-US" sz="1400" dirty="0" err="1"/>
              <a:t>Willenbring</a:t>
            </a:r>
            <a:endParaRPr lang="en-US" sz="1400" dirty="0"/>
          </a:p>
          <a:p>
            <a:pPr>
              <a:spcBef>
                <a:spcPts val="400"/>
              </a:spcBef>
            </a:pPr>
            <a:r>
              <a:rPr lang="en-US" sz="1400" dirty="0"/>
              <a:t>This work was supported by the U.S. Department of Energy Office of Science, Office of Advanced Scientific Computing Research (ASCR), and by the </a:t>
            </a:r>
            <a:r>
              <a:rPr lang="en-US" sz="1400" dirty="0" err="1"/>
              <a:t>Exascale</a:t>
            </a:r>
            <a:r>
              <a:rPr lang="en-US" sz="1400" dirty="0"/>
              <a:t>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a:t>
            </a:r>
            <a:r>
              <a:rPr lang="en-US" sz="1400" dirty="0" err="1"/>
              <a:t>UChicago</a:t>
            </a:r>
            <a:r>
              <a:rPr lang="en-US" sz="1400" dirty="0"/>
              <a:t> Argonne, LLC for the U.S. Department of Energy under Contract No. DE-AC02-06CH11357.</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49254" y="570111"/>
            <a:ext cx="1661258" cy="585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539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1"/>
          <p:cNvSpPr>
            <a:spLocks noGrp="1"/>
          </p:cNvSpPr>
          <p:nvPr>
            <p:ph type="title"/>
          </p:nvPr>
        </p:nvSpPr>
        <p:spPr>
          <a:xfrm>
            <a:off x="804462" y="233314"/>
            <a:ext cx="8227457" cy="510904"/>
          </a:xfrm>
        </p:spPr>
        <p:txBody>
          <a:bodyPr/>
          <a:lstStyle/>
          <a:p>
            <a:r>
              <a:rPr lang="en-US" dirty="0"/>
              <a:t>How to build your test suite ?</a:t>
            </a:r>
          </a:p>
        </p:txBody>
      </p:sp>
      <p:sp>
        <p:nvSpPr>
          <p:cNvPr id="21" name="Content Placeholder 4"/>
          <p:cNvSpPr>
            <a:spLocks noGrp="1"/>
          </p:cNvSpPr>
          <p:nvPr>
            <p:ph sz="quarter" idx="1"/>
          </p:nvPr>
        </p:nvSpPr>
        <p:spPr>
          <a:xfrm>
            <a:off x="880642" y="1012372"/>
            <a:ext cx="10357629" cy="4916480"/>
          </a:xfrm>
        </p:spPr>
        <p:txBody>
          <a:bodyPr numCol="2">
            <a:normAutofit/>
          </a:bodyPr>
          <a:lstStyle/>
          <a:p>
            <a:r>
              <a:rPr lang="en-US" dirty="0"/>
              <a:t>Two purposes</a:t>
            </a:r>
          </a:p>
          <a:p>
            <a:pPr lvl="1"/>
            <a:r>
              <a:rPr lang="en-US" dirty="0"/>
              <a:t>Regression testing </a:t>
            </a:r>
          </a:p>
          <a:p>
            <a:pPr lvl="2"/>
            <a:r>
              <a:rPr lang="en-US" dirty="0"/>
              <a:t>May be long running</a:t>
            </a:r>
          </a:p>
          <a:p>
            <a:pPr lvl="2"/>
            <a:r>
              <a:rPr lang="en-US" dirty="0"/>
              <a:t>Provide comprehensive coverage</a:t>
            </a:r>
          </a:p>
          <a:p>
            <a:pPr lvl="1"/>
            <a:r>
              <a:rPr lang="en-US" dirty="0"/>
              <a:t>Continuous integration</a:t>
            </a:r>
          </a:p>
          <a:p>
            <a:pPr lvl="2"/>
            <a:r>
              <a:rPr lang="en-US" dirty="0"/>
              <a:t>Quick diagnosis of error</a:t>
            </a:r>
          </a:p>
          <a:p>
            <a:r>
              <a:rPr lang="en-US" dirty="0"/>
              <a:t>A mix of different granularities works well</a:t>
            </a:r>
          </a:p>
          <a:p>
            <a:pPr lvl="1"/>
            <a:r>
              <a:rPr lang="en-US" dirty="0"/>
              <a:t>Unit tests for isolating component or sub-component level faults </a:t>
            </a:r>
          </a:p>
          <a:p>
            <a:pPr lvl="1"/>
            <a:r>
              <a:rPr lang="en-US" dirty="0"/>
              <a:t>Integration tests with simple to complex configuration and system level</a:t>
            </a:r>
          </a:p>
          <a:p>
            <a:pPr lvl="1"/>
            <a:r>
              <a:rPr lang="en-US" dirty="0"/>
              <a:t>Restart tests</a:t>
            </a:r>
          </a:p>
          <a:p>
            <a:r>
              <a:rPr lang="en-US" dirty="0"/>
              <a:t> Rules of thumb</a:t>
            </a:r>
          </a:p>
          <a:p>
            <a:pPr lvl="1"/>
            <a:r>
              <a:rPr lang="en-US" dirty="0"/>
              <a:t>Simple </a:t>
            </a:r>
          </a:p>
          <a:p>
            <a:pPr lvl="1"/>
            <a:r>
              <a:rPr lang="en-US" dirty="0"/>
              <a:t>Enable quick pin-pointing </a:t>
            </a:r>
          </a:p>
          <a:p>
            <a:pPr marL="346075" lvl="1" indent="0">
              <a:buNone/>
            </a:pPr>
            <a:endParaRPr lang="en-US" dirty="0"/>
          </a:p>
          <a:p>
            <a:pPr marL="346075" lvl="1" indent="0">
              <a:buNone/>
            </a:pPr>
            <a:r>
              <a:rPr lang="en-US" dirty="0"/>
              <a:t>Useful resources </a:t>
            </a:r>
            <a:r>
              <a:rPr lang="en-US" dirty="0">
                <a:hlinkClick r:id="rId2"/>
              </a:rPr>
              <a:t>https://ideas-productivity.org/resources/howtos/</a:t>
            </a:r>
            <a:endParaRPr lang="en-US" dirty="0"/>
          </a:p>
        </p:txBody>
      </p:sp>
    </p:spTree>
    <p:extLst>
      <p:ext uri="{BB962C8B-B14F-4D97-AF65-F5344CB8AC3E}">
        <p14:creationId xmlns:p14="http://schemas.microsoft.com/office/powerpoint/2010/main" val="441676309"/>
      </p:ext>
    </p:extLst>
  </p:cSld>
  <p:clrMapOvr>
    <a:masterClrMapping/>
  </p:clrMapOvr>
  <mc:AlternateContent xmlns:mc="http://schemas.openxmlformats.org/markup-compatibility/2006" xmlns:p14="http://schemas.microsoft.com/office/powerpoint/2010/main">
    <mc:Choice Requires="p14">
      <p:transition spd="slow" p14:dur="2000" advTm="138898"/>
    </mc:Choice>
    <mc:Fallback xmlns="">
      <p:transition spd="slow" advTm="13889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always use the most stringent testing?</a:t>
            </a:r>
          </a:p>
        </p:txBody>
      </p:sp>
      <p:sp>
        <p:nvSpPr>
          <p:cNvPr id="5" name="Content Placeholder 4"/>
          <p:cNvSpPr>
            <a:spLocks noGrp="1"/>
          </p:cNvSpPr>
          <p:nvPr>
            <p:ph sz="quarter" idx="1"/>
          </p:nvPr>
        </p:nvSpPr>
        <p:spPr>
          <a:xfrm>
            <a:off x="368424" y="1039350"/>
            <a:ext cx="11534016" cy="5148089"/>
          </a:xfrm>
        </p:spPr>
        <p:txBody>
          <a:bodyPr>
            <a:normAutofit lnSpcReduction="10000"/>
          </a:bodyPr>
          <a:lstStyle/>
          <a:p>
            <a:r>
              <a:rPr lang="en-US" dirty="0"/>
              <a:t>Effort spent in devising running and maintaining test suite is a tax on team resources</a:t>
            </a:r>
          </a:p>
          <a:p>
            <a:r>
              <a:rPr lang="en-US" dirty="0"/>
              <a:t>When the tax is too high…</a:t>
            </a:r>
          </a:p>
          <a:p>
            <a:pPr lvl="1"/>
            <a:r>
              <a:rPr lang="en-US" dirty="0"/>
              <a:t>Team cannot meet code-use objectives</a:t>
            </a:r>
          </a:p>
          <a:p>
            <a:r>
              <a:rPr lang="en-US" dirty="0"/>
              <a:t>When is the tax is too low…</a:t>
            </a:r>
          </a:p>
          <a:p>
            <a:pPr lvl="1"/>
            <a:r>
              <a:rPr lang="en-US" dirty="0"/>
              <a:t>Necessary oversight not provided</a:t>
            </a:r>
          </a:p>
          <a:p>
            <a:pPr lvl="1"/>
            <a:r>
              <a:rPr lang="en-US" dirty="0"/>
              <a:t>Defects in code sneak through </a:t>
            </a:r>
          </a:p>
          <a:p>
            <a:r>
              <a:rPr lang="en-US" dirty="0"/>
              <a:t>Evaluate project needs </a:t>
            </a:r>
          </a:p>
          <a:p>
            <a:pPr lvl="1"/>
            <a:r>
              <a:rPr lang="en-US" dirty="0"/>
              <a:t>Objectives: expected use of the code</a:t>
            </a:r>
          </a:p>
          <a:p>
            <a:pPr lvl="1"/>
            <a:r>
              <a:rPr lang="en-US" dirty="0"/>
              <a:t>Team: size and degree of heterogeneity</a:t>
            </a:r>
          </a:p>
          <a:p>
            <a:pPr lvl="1"/>
            <a:r>
              <a:rPr lang="en-US" dirty="0"/>
              <a:t>Lifecycle stage: new or production or refactoring</a:t>
            </a:r>
          </a:p>
          <a:p>
            <a:pPr lvl="1"/>
            <a:r>
              <a:rPr lang="en-US" dirty="0"/>
              <a:t>Lifetime: one off or ongoing production</a:t>
            </a:r>
          </a:p>
          <a:p>
            <a:pPr lvl="1"/>
            <a:r>
              <a:rPr lang="en-US" dirty="0"/>
              <a:t>Complexity: modules and their interactions</a:t>
            </a:r>
          </a:p>
          <a:p>
            <a:pPr lvl="1"/>
            <a:endParaRPr lang="en-US" dirty="0"/>
          </a:p>
        </p:txBody>
      </p:sp>
      <p:sp>
        <p:nvSpPr>
          <p:cNvPr id="3" name="Rectangle 2">
            <a:extLst>
              <a:ext uri="{FF2B5EF4-FFF2-40B4-BE49-F238E27FC236}">
                <a16:creationId xmlns:a16="http://schemas.microsoft.com/office/drawing/2014/main" id="{B8FB2A1D-579E-3947-8F31-44500C7BCEEE}"/>
              </a:ext>
            </a:extLst>
          </p:cNvPr>
          <p:cNvSpPr/>
          <p:nvPr/>
        </p:nvSpPr>
        <p:spPr>
          <a:xfrm>
            <a:off x="5893904" y="2087217"/>
            <a:ext cx="2544418" cy="1083365"/>
          </a:xfrm>
          <a:prstGeom prst="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Balance is critical</a:t>
            </a:r>
          </a:p>
        </p:txBody>
      </p:sp>
    </p:spTree>
    <p:extLst>
      <p:ext uri="{BB962C8B-B14F-4D97-AF65-F5344CB8AC3E}">
        <p14:creationId xmlns:p14="http://schemas.microsoft.com/office/powerpoint/2010/main" val="3445731576"/>
      </p:ext>
    </p:extLst>
  </p:cSld>
  <p:clrMapOvr>
    <a:masterClrMapping/>
  </p:clrMapOvr>
  <mc:AlternateContent xmlns:mc="http://schemas.openxmlformats.org/markup-compatibility/2006" xmlns:p14="http://schemas.microsoft.com/office/powerpoint/2010/main">
    <mc:Choice Requires="p14">
      <p:transition spd="slow" p14:dur="2000" advTm="120709"/>
    </mc:Choice>
    <mc:Fallback xmlns="">
      <p:transition spd="slow" advTm="12070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Notes: Good Testing Practices</a:t>
            </a:r>
            <a:br>
              <a:rPr lang="en-US" dirty="0"/>
            </a:br>
            <a:endParaRPr lang="en-US" dirty="0"/>
          </a:p>
        </p:txBody>
      </p:sp>
      <p:sp>
        <p:nvSpPr>
          <p:cNvPr id="5" name="Content Placeholder 4"/>
          <p:cNvSpPr>
            <a:spLocks noGrp="1"/>
          </p:cNvSpPr>
          <p:nvPr>
            <p:ph sz="quarter" idx="1"/>
          </p:nvPr>
        </p:nvSpPr>
        <p:spPr>
          <a:xfrm>
            <a:off x="368424" y="1177290"/>
            <a:ext cx="11369809" cy="4047778"/>
          </a:xfrm>
        </p:spPr>
        <p:txBody>
          <a:bodyPr/>
          <a:lstStyle/>
          <a:p>
            <a:r>
              <a:rPr lang="en-US" dirty="0"/>
              <a:t>Verify Code coverage</a:t>
            </a:r>
          </a:p>
          <a:p>
            <a:r>
              <a:rPr lang="en-US" dirty="0"/>
              <a:t>Must have consistent policy on dealing with failed tests</a:t>
            </a:r>
          </a:p>
          <a:p>
            <a:pPr lvl="1"/>
            <a:r>
              <a:rPr lang="en-US" dirty="0"/>
              <a:t>Issue tracking</a:t>
            </a:r>
          </a:p>
          <a:p>
            <a:pPr lvl="2"/>
            <a:r>
              <a:rPr lang="en-US" dirty="0"/>
              <a:t>How quickly does it need to be fixed?</a:t>
            </a:r>
          </a:p>
          <a:p>
            <a:pPr lvl="2"/>
            <a:r>
              <a:rPr lang="en-US" dirty="0"/>
              <a:t>Who is responsible for fixing it?</a:t>
            </a:r>
          </a:p>
          <a:p>
            <a:r>
              <a:rPr lang="en-US" dirty="0"/>
              <a:t>Someone should be watching the test suite</a:t>
            </a:r>
          </a:p>
          <a:p>
            <a:r>
              <a:rPr lang="en-US" dirty="0"/>
              <a:t>When refactoring or adding new features, run a regression suite before check in</a:t>
            </a:r>
          </a:p>
          <a:p>
            <a:pPr lvl="1"/>
            <a:r>
              <a:rPr lang="en-US" dirty="0"/>
              <a:t>Add new regression tests or modify existing ones for the new features</a:t>
            </a:r>
          </a:p>
          <a:p>
            <a:r>
              <a:rPr lang="en-US" dirty="0"/>
              <a:t>Code review before releasing test suite is useful</a:t>
            </a:r>
          </a:p>
          <a:p>
            <a:pPr lvl="1"/>
            <a:r>
              <a:rPr lang="en-US" dirty="0"/>
              <a:t>Another person may spot issues you didn’t</a:t>
            </a:r>
          </a:p>
          <a:p>
            <a:pPr lvl="1"/>
            <a:r>
              <a:rPr lang="en-US" dirty="0"/>
              <a:t>Incredibly cost-effective</a:t>
            </a:r>
          </a:p>
          <a:p>
            <a:endParaRPr lang="en-US" dirty="0"/>
          </a:p>
        </p:txBody>
      </p:sp>
    </p:spTree>
    <p:extLst>
      <p:ext uri="{BB962C8B-B14F-4D97-AF65-F5344CB8AC3E}">
        <p14:creationId xmlns:p14="http://schemas.microsoft.com/office/powerpoint/2010/main" val="2338338090"/>
      </p:ext>
    </p:extLst>
  </p:cSld>
  <p:clrMapOvr>
    <a:masterClrMapping/>
  </p:clrMapOvr>
  <mc:AlternateContent xmlns:mc="http://schemas.openxmlformats.org/markup-compatibility/2006" xmlns:p14="http://schemas.microsoft.com/office/powerpoint/2010/main">
    <mc:Choice Requires="p14">
      <p:transition spd="slow" p14:dur="2000" advTm="50364"/>
    </mc:Choice>
    <mc:Fallback xmlns="">
      <p:transition spd="slow" advTm="5036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 Test Development For a New Code</a:t>
            </a:r>
          </a:p>
        </p:txBody>
      </p:sp>
      <p:sp>
        <p:nvSpPr>
          <p:cNvPr id="3" name="Content Placeholder 2"/>
          <p:cNvSpPr>
            <a:spLocks noGrp="1"/>
          </p:cNvSpPr>
          <p:nvPr>
            <p:ph sz="quarter" idx="1"/>
          </p:nvPr>
        </p:nvSpPr>
        <p:spPr>
          <a:xfrm>
            <a:off x="574482" y="1078043"/>
            <a:ext cx="8985154" cy="4269812"/>
          </a:xfrm>
        </p:spPr>
        <p:txBody>
          <a:bodyPr>
            <a:normAutofit/>
          </a:bodyPr>
          <a:lstStyle/>
          <a:p>
            <a:r>
              <a:rPr lang="en-US" dirty="0"/>
              <a:t>Development of tests and diagnostics goes hand-in-hand with code development</a:t>
            </a:r>
          </a:p>
          <a:p>
            <a:pPr lvl="1"/>
            <a:endParaRPr lang="en-US" dirty="0"/>
          </a:p>
          <a:p>
            <a:pPr lvl="1"/>
            <a:r>
              <a:rPr lang="en-US" dirty="0"/>
              <a:t>Non-trivial to devise good tests, but extremely important</a:t>
            </a:r>
          </a:p>
          <a:p>
            <a:pPr lvl="1"/>
            <a:r>
              <a:rPr lang="en-US" dirty="0"/>
              <a:t>Compare against simpler analytical or semi-analytical solutions</a:t>
            </a:r>
          </a:p>
          <a:p>
            <a:pPr lvl="1"/>
            <a:r>
              <a:rPr lang="en-US" dirty="0"/>
              <a:t>Build granularity into testing</a:t>
            </a:r>
          </a:p>
          <a:p>
            <a:pPr lvl="1"/>
            <a:r>
              <a:rPr lang="en-US" dirty="0"/>
              <a:t>Use scaffolding ideas to build confidence </a:t>
            </a:r>
          </a:p>
          <a:p>
            <a:pPr lvl="1"/>
            <a:r>
              <a:rPr lang="en-US" dirty="0"/>
              <a:t>Always inject errors to verify that the test is working</a:t>
            </a:r>
          </a:p>
          <a:p>
            <a:pPr lvl="1"/>
            <a:endParaRPr lang="en-US" dirty="0"/>
          </a:p>
          <a:p>
            <a:pPr marL="684212" lvl="2" indent="0">
              <a:buNone/>
            </a:pPr>
            <a:endParaRPr lang="en-US" dirty="0"/>
          </a:p>
          <a:p>
            <a:pPr marL="0" indent="0">
              <a:buNone/>
            </a:pPr>
            <a:endParaRPr lang="en-US" dirty="0"/>
          </a:p>
        </p:txBody>
      </p:sp>
    </p:spTree>
    <p:extLst>
      <p:ext uri="{BB962C8B-B14F-4D97-AF65-F5344CB8AC3E}">
        <p14:creationId xmlns:p14="http://schemas.microsoft.com/office/powerpoint/2010/main" val="3446077621"/>
      </p:ext>
    </p:extLst>
  </p:cSld>
  <p:clrMapOvr>
    <a:masterClrMapping/>
  </p:clrMapOvr>
  <mc:AlternateContent xmlns:mc="http://schemas.openxmlformats.org/markup-compatibility/2006" xmlns:p14="http://schemas.microsoft.com/office/powerpoint/2010/main">
    <mc:Choice Requires="p14">
      <p:transition spd="slow" p14:dur="2000" advTm="77038"/>
    </mc:Choice>
    <mc:Fallback xmlns="">
      <p:transition spd="slow" advTm="7703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Oval 94">
            <a:extLst>
              <a:ext uri="{FF2B5EF4-FFF2-40B4-BE49-F238E27FC236}">
                <a16:creationId xmlns:a16="http://schemas.microsoft.com/office/drawing/2014/main" id="{C6F036D0-B212-4D4C-92EB-F4E41908B8C6}"/>
              </a:ext>
            </a:extLst>
          </p:cNvPr>
          <p:cNvSpPr/>
          <p:nvPr/>
        </p:nvSpPr>
        <p:spPr>
          <a:xfrm>
            <a:off x="8246534" y="3430960"/>
            <a:ext cx="3064933" cy="1663689"/>
          </a:xfrm>
          <a:prstGeom prst="ellipse">
            <a:avLst/>
          </a:prstGeom>
          <a:solidFill>
            <a:schemeClr val="accent3">
              <a:lumMod val="40000"/>
              <a:lumOff val="60000"/>
              <a:alpha val="61000"/>
            </a:schemeClr>
          </a:solidFill>
          <a:ln>
            <a:solidFill>
              <a:schemeClr val="accent1"/>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5" name="Content Placeholder 4"/>
          <p:cNvSpPr>
            <a:spLocks noGrp="1"/>
          </p:cNvSpPr>
          <p:nvPr>
            <p:ph sz="quarter" idx="1"/>
          </p:nvPr>
        </p:nvSpPr>
        <p:spPr>
          <a:xfrm>
            <a:off x="364489" y="1459000"/>
            <a:ext cx="5594773" cy="4280215"/>
          </a:xfrm>
        </p:spPr>
        <p:txBody>
          <a:bodyPr>
            <a:normAutofit fontScale="77500" lnSpcReduction="20000"/>
          </a:bodyPr>
          <a:lstStyle/>
          <a:p>
            <a:pPr marL="0" indent="0">
              <a:buNone/>
            </a:pPr>
            <a:r>
              <a:rPr lang="en-US" dirty="0"/>
              <a:t>There may not be existing tests</a:t>
            </a:r>
          </a:p>
          <a:p>
            <a:endParaRPr lang="en-US" dirty="0"/>
          </a:p>
          <a:p>
            <a:r>
              <a:rPr lang="en-US" dirty="0"/>
              <a:t>Isolate a small area of the code</a:t>
            </a:r>
          </a:p>
          <a:p>
            <a:r>
              <a:rPr lang="en-US" dirty="0"/>
              <a:t>Dump a useful state snapshot</a:t>
            </a:r>
          </a:p>
          <a:p>
            <a:r>
              <a:rPr lang="en-US" dirty="0"/>
              <a:t>Build a test driver</a:t>
            </a:r>
          </a:p>
          <a:p>
            <a:pPr lvl="1"/>
            <a:r>
              <a:rPr lang="en-US" dirty="0"/>
              <a:t>Start with only the files in the area</a:t>
            </a:r>
          </a:p>
          <a:p>
            <a:pPr lvl="1"/>
            <a:r>
              <a:rPr lang="en-US" dirty="0"/>
              <a:t>Link in dependencies</a:t>
            </a:r>
          </a:p>
          <a:p>
            <a:pPr lvl="3"/>
            <a:r>
              <a:rPr lang="en-US" dirty="0"/>
              <a:t>Copy if any customizations needed</a:t>
            </a:r>
          </a:p>
          <a:p>
            <a:r>
              <a:rPr lang="en-US" dirty="0"/>
              <a:t>Read in the state snapshot</a:t>
            </a:r>
          </a:p>
          <a:p>
            <a:r>
              <a:rPr lang="en-US" dirty="0"/>
              <a:t>Restart from the saved state</a:t>
            </a:r>
          </a:p>
          <a:p>
            <a:r>
              <a:rPr lang="en-US" dirty="0"/>
              <a:t>Verify correctness</a:t>
            </a:r>
          </a:p>
          <a:p>
            <a:pPr lvl="1"/>
            <a:r>
              <a:rPr lang="en-US" dirty="0"/>
              <a:t>Always inject errors to verify that the test is working</a:t>
            </a:r>
          </a:p>
          <a:p>
            <a:endParaRPr lang="en-US" dirty="0"/>
          </a:p>
        </p:txBody>
      </p:sp>
      <p:grpSp>
        <p:nvGrpSpPr>
          <p:cNvPr id="40" name="Group 39">
            <a:extLst>
              <a:ext uri="{FF2B5EF4-FFF2-40B4-BE49-F238E27FC236}">
                <a16:creationId xmlns:a16="http://schemas.microsoft.com/office/drawing/2014/main" id="{2B7157F6-68FB-914B-897D-D3186982AB0F}"/>
              </a:ext>
            </a:extLst>
          </p:cNvPr>
          <p:cNvGrpSpPr/>
          <p:nvPr/>
        </p:nvGrpSpPr>
        <p:grpSpPr>
          <a:xfrm>
            <a:off x="7552267" y="2344790"/>
            <a:ext cx="694267" cy="457200"/>
            <a:chOff x="8382000" y="3589867"/>
            <a:chExt cx="694267" cy="457200"/>
          </a:xfrm>
        </p:grpSpPr>
        <p:cxnSp>
          <p:nvCxnSpPr>
            <p:cNvPr id="37" name="Straight Connector 36">
              <a:extLst>
                <a:ext uri="{FF2B5EF4-FFF2-40B4-BE49-F238E27FC236}">
                  <a16:creationId xmlns:a16="http://schemas.microsoft.com/office/drawing/2014/main" id="{AA0765B6-92EE-374A-88A3-A231413912E5}"/>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93671EF-D4E4-534B-A906-5EA8A0FC376C}"/>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184F758-ED67-FB4C-917E-F17590BC5BAD}"/>
              </a:ext>
            </a:extLst>
          </p:cNvPr>
          <p:cNvGrpSpPr/>
          <p:nvPr/>
        </p:nvGrpSpPr>
        <p:grpSpPr>
          <a:xfrm>
            <a:off x="9059333" y="1356147"/>
            <a:ext cx="694267" cy="457200"/>
            <a:chOff x="8382000" y="3589867"/>
            <a:chExt cx="694267" cy="457200"/>
          </a:xfrm>
        </p:grpSpPr>
        <p:cxnSp>
          <p:nvCxnSpPr>
            <p:cNvPr id="43" name="Straight Connector 42">
              <a:extLst>
                <a:ext uri="{FF2B5EF4-FFF2-40B4-BE49-F238E27FC236}">
                  <a16:creationId xmlns:a16="http://schemas.microsoft.com/office/drawing/2014/main" id="{BAE7D001-50DD-A445-8572-8AC23F89B1DC}"/>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9FB2A67-75DE-F943-89D3-2B8964DDAE4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5BB89184-8F31-3448-B94E-25B9FDB9122F}"/>
              </a:ext>
            </a:extLst>
          </p:cNvPr>
          <p:cNvGrpSpPr/>
          <p:nvPr/>
        </p:nvGrpSpPr>
        <p:grpSpPr>
          <a:xfrm>
            <a:off x="7230533" y="1887590"/>
            <a:ext cx="694267" cy="457200"/>
            <a:chOff x="8382000" y="3589867"/>
            <a:chExt cx="694267" cy="457200"/>
          </a:xfrm>
        </p:grpSpPr>
        <p:cxnSp>
          <p:nvCxnSpPr>
            <p:cNvPr id="46" name="Straight Connector 45">
              <a:extLst>
                <a:ext uri="{FF2B5EF4-FFF2-40B4-BE49-F238E27FC236}">
                  <a16:creationId xmlns:a16="http://schemas.microsoft.com/office/drawing/2014/main" id="{300A5468-2CE4-1F48-BDCD-92F9E8A123E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4370E17-522F-324B-A40D-F59A80DD6F3A}"/>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6B3BB53-52A3-704B-9EB9-231AA3DEC809}"/>
              </a:ext>
            </a:extLst>
          </p:cNvPr>
          <p:cNvGrpSpPr/>
          <p:nvPr/>
        </p:nvGrpSpPr>
        <p:grpSpPr>
          <a:xfrm>
            <a:off x="7636933" y="1430390"/>
            <a:ext cx="694267" cy="457200"/>
            <a:chOff x="8382000" y="3589867"/>
            <a:chExt cx="694267" cy="457200"/>
          </a:xfrm>
        </p:grpSpPr>
        <p:cxnSp>
          <p:nvCxnSpPr>
            <p:cNvPr id="49" name="Straight Connector 48">
              <a:extLst>
                <a:ext uri="{FF2B5EF4-FFF2-40B4-BE49-F238E27FC236}">
                  <a16:creationId xmlns:a16="http://schemas.microsoft.com/office/drawing/2014/main" id="{351055DD-08C0-154E-845D-5A70BB0C554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B727DA0-AE4C-C340-A0BE-DA09AB89DA94}"/>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B04C04B3-9E81-4C4D-B230-37EE6A63598B}"/>
              </a:ext>
            </a:extLst>
          </p:cNvPr>
          <p:cNvGrpSpPr/>
          <p:nvPr/>
        </p:nvGrpSpPr>
        <p:grpSpPr>
          <a:xfrm>
            <a:off x="8009466" y="956256"/>
            <a:ext cx="694267" cy="457200"/>
            <a:chOff x="8382000" y="3589867"/>
            <a:chExt cx="694267" cy="457200"/>
          </a:xfrm>
        </p:grpSpPr>
        <p:cxnSp>
          <p:nvCxnSpPr>
            <p:cNvPr id="52" name="Straight Connector 51">
              <a:extLst>
                <a:ext uri="{FF2B5EF4-FFF2-40B4-BE49-F238E27FC236}">
                  <a16:creationId xmlns:a16="http://schemas.microsoft.com/office/drawing/2014/main" id="{F22A477C-16C2-CD48-A6E8-3D6B8A8DC0A7}"/>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3A4AC5F-0305-9A4E-BA1F-34F60B6426AE}"/>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BDB5604C-FF83-3B46-88FF-2FDFAFE0544B}"/>
              </a:ext>
            </a:extLst>
          </p:cNvPr>
          <p:cNvGrpSpPr/>
          <p:nvPr/>
        </p:nvGrpSpPr>
        <p:grpSpPr>
          <a:xfrm>
            <a:off x="8398932" y="465189"/>
            <a:ext cx="694267" cy="457200"/>
            <a:chOff x="8382000" y="3589867"/>
            <a:chExt cx="694267" cy="457200"/>
          </a:xfrm>
        </p:grpSpPr>
        <p:cxnSp>
          <p:nvCxnSpPr>
            <p:cNvPr id="55" name="Straight Connector 54">
              <a:extLst>
                <a:ext uri="{FF2B5EF4-FFF2-40B4-BE49-F238E27FC236}">
                  <a16:creationId xmlns:a16="http://schemas.microsoft.com/office/drawing/2014/main" id="{B3F82FDF-D9C6-B94A-8F6E-D0D690E0B65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4D64041-E257-C443-9BAE-5EF881E42AF8}"/>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99935801-F138-7640-8D95-80A8D1D12447}"/>
              </a:ext>
            </a:extLst>
          </p:cNvPr>
          <p:cNvGrpSpPr/>
          <p:nvPr/>
        </p:nvGrpSpPr>
        <p:grpSpPr>
          <a:xfrm>
            <a:off x="9389531" y="1830280"/>
            <a:ext cx="694267" cy="457200"/>
            <a:chOff x="8382000" y="3589867"/>
            <a:chExt cx="694267" cy="457200"/>
          </a:xfrm>
        </p:grpSpPr>
        <p:cxnSp>
          <p:nvCxnSpPr>
            <p:cNvPr id="58" name="Straight Connector 57">
              <a:extLst>
                <a:ext uri="{FF2B5EF4-FFF2-40B4-BE49-F238E27FC236}">
                  <a16:creationId xmlns:a16="http://schemas.microsoft.com/office/drawing/2014/main" id="{2551DC58-4E14-6842-BC81-0627237EFA7F}"/>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88D97B7-1C92-C745-94BB-01E7335874B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0B600A38-B359-9340-BFD4-15BC74F80C2E}"/>
              </a:ext>
            </a:extLst>
          </p:cNvPr>
          <p:cNvGrpSpPr/>
          <p:nvPr/>
        </p:nvGrpSpPr>
        <p:grpSpPr>
          <a:xfrm>
            <a:off x="8746065" y="922389"/>
            <a:ext cx="694267" cy="457200"/>
            <a:chOff x="8382000" y="3589867"/>
            <a:chExt cx="694267" cy="457200"/>
          </a:xfrm>
        </p:grpSpPr>
        <p:cxnSp>
          <p:nvCxnSpPr>
            <p:cNvPr id="61" name="Straight Connector 60">
              <a:extLst>
                <a:ext uri="{FF2B5EF4-FFF2-40B4-BE49-F238E27FC236}">
                  <a16:creationId xmlns:a16="http://schemas.microsoft.com/office/drawing/2014/main" id="{351571A8-8F6C-9648-B497-C1C4A28855EB}"/>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3386662-8D92-6648-8C33-23872A5CFE03}"/>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E5231996-B9F7-A14C-9B46-6D84E907B913}"/>
              </a:ext>
            </a:extLst>
          </p:cNvPr>
          <p:cNvGrpSpPr/>
          <p:nvPr/>
        </p:nvGrpSpPr>
        <p:grpSpPr>
          <a:xfrm>
            <a:off x="8991598" y="2306847"/>
            <a:ext cx="694267" cy="457200"/>
            <a:chOff x="8382000" y="3589867"/>
            <a:chExt cx="694267" cy="457200"/>
          </a:xfrm>
        </p:grpSpPr>
        <p:cxnSp>
          <p:nvCxnSpPr>
            <p:cNvPr id="64" name="Straight Connector 63">
              <a:extLst>
                <a:ext uri="{FF2B5EF4-FFF2-40B4-BE49-F238E27FC236}">
                  <a16:creationId xmlns:a16="http://schemas.microsoft.com/office/drawing/2014/main" id="{035F007A-2219-CB40-8138-5D6CAA31BBB0}"/>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AE77DF9-04E6-284B-8B2F-0EF85BBC94FB}"/>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AC45B4E7-CC48-924D-ABC3-CB20FA572B76}"/>
              </a:ext>
            </a:extLst>
          </p:cNvPr>
          <p:cNvGrpSpPr/>
          <p:nvPr/>
        </p:nvGrpSpPr>
        <p:grpSpPr>
          <a:xfrm>
            <a:off x="9338731" y="2797913"/>
            <a:ext cx="694267" cy="457200"/>
            <a:chOff x="8382000" y="3589867"/>
            <a:chExt cx="694267" cy="457200"/>
          </a:xfrm>
        </p:grpSpPr>
        <p:cxnSp>
          <p:nvCxnSpPr>
            <p:cNvPr id="67" name="Straight Connector 66">
              <a:extLst>
                <a:ext uri="{FF2B5EF4-FFF2-40B4-BE49-F238E27FC236}">
                  <a16:creationId xmlns:a16="http://schemas.microsoft.com/office/drawing/2014/main" id="{B7E81909-C116-8644-8FC4-242F4F5F2D61}"/>
                </a:ext>
              </a:extLst>
            </p:cNvPr>
            <p:cNvCxnSpPr/>
            <p:nvPr/>
          </p:nvCxnSpPr>
          <p:spPr>
            <a:xfrm flipV="1">
              <a:off x="8382000" y="3606800"/>
              <a:ext cx="355600" cy="4402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D20809-3E6F-5A41-8ADD-CB747F2E4032}"/>
                </a:ext>
              </a:extLst>
            </p:cNvPr>
            <p:cNvCxnSpPr>
              <a:cxnSpLocks/>
            </p:cNvCxnSpPr>
            <p:nvPr/>
          </p:nvCxnSpPr>
          <p:spPr>
            <a:xfrm>
              <a:off x="8754533" y="3589867"/>
              <a:ext cx="321734" cy="4572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72" name="Oval 71">
            <a:extLst>
              <a:ext uri="{FF2B5EF4-FFF2-40B4-BE49-F238E27FC236}">
                <a16:creationId xmlns:a16="http://schemas.microsoft.com/office/drawing/2014/main" id="{A4F3E7B2-685A-BD4B-A776-4BA1219968B5}"/>
              </a:ext>
            </a:extLst>
          </p:cNvPr>
          <p:cNvSpPr/>
          <p:nvPr/>
        </p:nvSpPr>
        <p:spPr>
          <a:xfrm>
            <a:off x="8810362" y="2581856"/>
            <a:ext cx="1654435" cy="444657"/>
          </a:xfrm>
          <a:prstGeom prst="ellipse">
            <a:avLst/>
          </a:prstGeom>
          <a:solidFill>
            <a:schemeClr val="accent2">
              <a:lumMod val="60000"/>
              <a:lumOff val="40000"/>
            </a:schemeClr>
          </a:solidFill>
          <a:ln>
            <a:solidFill>
              <a:schemeClr val="accent2"/>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state</a:t>
            </a:r>
          </a:p>
        </p:txBody>
      </p:sp>
      <p:sp>
        <p:nvSpPr>
          <p:cNvPr id="73" name="Oval 72">
            <a:extLst>
              <a:ext uri="{FF2B5EF4-FFF2-40B4-BE49-F238E27FC236}">
                <a16:creationId xmlns:a16="http://schemas.microsoft.com/office/drawing/2014/main" id="{AFB95790-A1AB-144C-B10E-17C0DD49D6CE}"/>
              </a:ext>
            </a:extLst>
          </p:cNvPr>
          <p:cNvSpPr/>
          <p:nvPr/>
        </p:nvSpPr>
        <p:spPr>
          <a:xfrm>
            <a:off x="9209211" y="4290316"/>
            <a:ext cx="939799" cy="541867"/>
          </a:xfrm>
          <a:prstGeom prst="ellipse">
            <a:avLst/>
          </a:prstGeom>
          <a:solidFill>
            <a:schemeClr val="accent5">
              <a:lumMod val="75000"/>
            </a:schemeClr>
          </a:solidFill>
          <a:ln>
            <a:solidFill>
              <a:schemeClr val="accent5">
                <a:lumMod val="75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dirty="0">
                <a:solidFill>
                  <a:schemeClr val="tx1"/>
                </a:solidFill>
              </a:rPr>
              <a:t>driver</a:t>
            </a:r>
          </a:p>
        </p:txBody>
      </p:sp>
      <p:cxnSp>
        <p:nvCxnSpPr>
          <p:cNvPr id="75" name="Curved Connector 74">
            <a:extLst>
              <a:ext uri="{FF2B5EF4-FFF2-40B4-BE49-F238E27FC236}">
                <a16:creationId xmlns:a16="http://schemas.microsoft.com/office/drawing/2014/main" id="{E847AD42-38EB-F041-8F86-32E104FE8FDF}"/>
              </a:ext>
            </a:extLst>
          </p:cNvPr>
          <p:cNvCxnSpPr>
            <a:stCxn id="73" idx="2"/>
          </p:cNvCxnSpPr>
          <p:nvPr/>
        </p:nvCxnSpPr>
        <p:spPr>
          <a:xfrm rot="10800000" flipV="1">
            <a:off x="8983127" y="4561249"/>
            <a:ext cx="226085" cy="53339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Curved Connector 80">
            <a:extLst>
              <a:ext uri="{FF2B5EF4-FFF2-40B4-BE49-F238E27FC236}">
                <a16:creationId xmlns:a16="http://schemas.microsoft.com/office/drawing/2014/main" id="{9B3F9AD8-0AA2-7345-8095-8CB40DEF40E1}"/>
              </a:ext>
            </a:extLst>
          </p:cNvPr>
          <p:cNvCxnSpPr>
            <a:cxnSpLocks/>
            <a:endCxn id="73" idx="6"/>
          </p:cNvCxnSpPr>
          <p:nvPr/>
        </p:nvCxnSpPr>
        <p:spPr>
          <a:xfrm rot="16200000" flipH="1">
            <a:off x="8992679" y="3404919"/>
            <a:ext cx="2273768" cy="38894"/>
          </a:xfrm>
          <a:prstGeom prst="curvedConnector4">
            <a:avLst>
              <a:gd name="adj1" fmla="val 6805"/>
              <a:gd name="adj2" fmla="val 1863254"/>
            </a:avLst>
          </a:prstGeom>
          <a:ln>
            <a:prstDash val="sysDash"/>
            <a:tailEnd type="triangle"/>
          </a:ln>
        </p:spPr>
        <p:style>
          <a:lnRef idx="1">
            <a:schemeClr val="accent4"/>
          </a:lnRef>
          <a:fillRef idx="0">
            <a:schemeClr val="accent4"/>
          </a:fillRef>
          <a:effectRef idx="0">
            <a:schemeClr val="accent4"/>
          </a:effectRef>
          <a:fontRef idx="minor">
            <a:schemeClr val="tx1"/>
          </a:fontRef>
        </p:style>
      </p:cxnSp>
      <p:sp>
        <p:nvSpPr>
          <p:cNvPr id="85" name="Oval 84">
            <a:extLst>
              <a:ext uri="{FF2B5EF4-FFF2-40B4-BE49-F238E27FC236}">
                <a16:creationId xmlns:a16="http://schemas.microsoft.com/office/drawing/2014/main" id="{85C20A78-026D-A540-8D67-5B41C1D07DAE}"/>
              </a:ext>
            </a:extLst>
          </p:cNvPr>
          <p:cNvSpPr/>
          <p:nvPr/>
        </p:nvSpPr>
        <p:spPr>
          <a:xfrm>
            <a:off x="8331200" y="1847213"/>
            <a:ext cx="186267" cy="218654"/>
          </a:xfrm>
          <a:prstGeom prst="ellipse">
            <a:avLst/>
          </a:prstGeom>
          <a:solidFill>
            <a:schemeClr val="accent4">
              <a:lumMod val="60000"/>
              <a:lumOff val="40000"/>
            </a:schemeClr>
          </a:solidFill>
          <a:ln>
            <a:solidFill>
              <a:schemeClr val="accent4">
                <a:lumMod val="60000"/>
                <a:lumOff val="40000"/>
              </a:schemeClr>
            </a:solid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cxnSp>
        <p:nvCxnSpPr>
          <p:cNvPr id="97" name="Straight Arrow Connector 96">
            <a:extLst>
              <a:ext uri="{FF2B5EF4-FFF2-40B4-BE49-F238E27FC236}">
                <a16:creationId xmlns:a16="http://schemas.microsoft.com/office/drawing/2014/main" id="{2C91ABF6-2D03-4C44-B9FF-F1F2B192E963}"/>
              </a:ext>
            </a:extLst>
          </p:cNvPr>
          <p:cNvCxnSpPr>
            <a:stCxn id="73" idx="0"/>
          </p:cNvCxnSpPr>
          <p:nvPr/>
        </p:nvCxnSpPr>
        <p:spPr>
          <a:xfrm flipV="1">
            <a:off x="9679111" y="3826933"/>
            <a:ext cx="6754" cy="4633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itle 1">
            <a:extLst>
              <a:ext uri="{FF2B5EF4-FFF2-40B4-BE49-F238E27FC236}">
                <a16:creationId xmlns:a16="http://schemas.microsoft.com/office/drawing/2014/main" id="{0087BD33-70F0-2C46-B0E3-8296A066D74A}"/>
              </a:ext>
            </a:extLst>
          </p:cNvPr>
          <p:cNvSpPr txBox="1">
            <a:spLocks/>
          </p:cNvSpPr>
          <p:nvPr/>
        </p:nvSpPr>
        <p:spPr bwMode="auto">
          <a:xfrm>
            <a:off x="518160" y="5638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Example 2:</a:t>
            </a:r>
          </a:p>
          <a:p>
            <a:r>
              <a:rPr lang="en-US" dirty="0"/>
              <a:t>Test Development For a Legacy Code</a:t>
            </a:r>
          </a:p>
        </p:txBody>
      </p:sp>
    </p:spTree>
    <p:custDataLst>
      <p:tags r:id="rId1"/>
    </p:custDataLst>
    <p:extLst>
      <p:ext uri="{BB962C8B-B14F-4D97-AF65-F5344CB8AC3E}">
        <p14:creationId xmlns:p14="http://schemas.microsoft.com/office/powerpoint/2010/main" val="1433666175"/>
      </p:ext>
    </p:extLst>
  </p:cSld>
  <p:clrMapOvr>
    <a:masterClrMapping/>
  </p:clrMapOvr>
  <mc:AlternateContent xmlns:mc="http://schemas.openxmlformats.org/markup-compatibility/2006" xmlns:p14="http://schemas.microsoft.com/office/powerpoint/2010/main">
    <mc:Choice Requires="p14">
      <p:transition spd="slow" p14:dur="2000" advTm="161795"/>
    </mc:Choice>
    <mc:Fallback xmlns="">
      <p:transition spd="slow" advTm="1617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02917E-6 -3.7037E-6 L -0.06382 0.3169 " pathEditMode="relative" rAng="0" ptsTypes="AA">
                                      <p:cBhvr>
                                        <p:cTn id="6" dur="2000" fill="hold"/>
                                        <p:tgtEl>
                                          <p:spTgt spid="66"/>
                                        </p:tgtEl>
                                        <p:attrNameLst>
                                          <p:attrName>ppt_x</p:attrName>
                                          <p:attrName>ppt_y</p:attrName>
                                        </p:attrNameLst>
                                      </p:cBhvr>
                                      <p:rCtr x="-3191" y="1583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21 -0.00741 L 0.11265 0.41944 " pathEditMode="relative" ptsTypes="AA">
                                      <p:cBhvr>
                                        <p:cTn id="26" dur="2000" fill="hold"/>
                                        <p:tgtEl>
                                          <p:spTgt spid="85"/>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1" nodeType="clickEffect">
                                  <p:stCondLst>
                                    <p:cond delay="0"/>
                                  </p:stCondLst>
                                  <p:childTnLst>
                                    <p:animMotion origin="layout" path="M 0 0 L 0 0.13009 " pathEditMode="relative" ptsTypes="AA">
                                      <p:cBhvr>
                                        <p:cTn id="30" dur="2000" fill="hold"/>
                                        <p:tgtEl>
                                          <p:spTgt spid="72"/>
                                        </p:tgtEl>
                                        <p:attrNameLst>
                                          <p:attrName>ppt_x</p:attrName>
                                          <p:attrName>ppt_y</p:attrName>
                                        </p:attrNameLst>
                                      </p:cBhvr>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72" grpId="0" animBg="1"/>
      <p:bldP spid="72" grpId="1" animBg="1"/>
      <p:bldP spid="73" grpId="0" animBg="1"/>
      <p:bldP spid="85" grpId="0" animBg="1"/>
      <p:bldP spid="85"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BC0F-AE8E-364D-829C-80FE6B2421CB}"/>
              </a:ext>
            </a:extLst>
          </p:cNvPr>
          <p:cNvSpPr>
            <a:spLocks noGrp="1"/>
          </p:cNvSpPr>
          <p:nvPr>
            <p:ph type="title"/>
          </p:nvPr>
        </p:nvSpPr>
        <p:spPr/>
        <p:txBody>
          <a:bodyPr/>
          <a:lstStyle/>
          <a:p>
            <a:r>
              <a:rPr lang="en-US" dirty="0"/>
              <a:t>Example 3: Structuring Tests to pinpoint bugs</a:t>
            </a:r>
            <a:br>
              <a:rPr lang="en-US" dirty="0"/>
            </a:br>
            <a:endParaRPr lang="en-US" dirty="0"/>
          </a:p>
        </p:txBody>
      </p:sp>
      <p:sp>
        <p:nvSpPr>
          <p:cNvPr id="3" name="Content Placeholder 2">
            <a:extLst>
              <a:ext uri="{FF2B5EF4-FFF2-40B4-BE49-F238E27FC236}">
                <a16:creationId xmlns:a16="http://schemas.microsoft.com/office/drawing/2014/main" id="{35C292C8-7C70-414C-96AC-F2D88843B964}"/>
              </a:ext>
            </a:extLst>
          </p:cNvPr>
          <p:cNvSpPr>
            <a:spLocks noGrp="1"/>
          </p:cNvSpPr>
          <p:nvPr>
            <p:ph idx="1"/>
          </p:nvPr>
        </p:nvSpPr>
        <p:spPr>
          <a:xfrm>
            <a:off x="365760" y="1615440"/>
            <a:ext cx="5134495" cy="4272742"/>
          </a:xfrm>
        </p:spPr>
        <p:txBody>
          <a:bodyPr/>
          <a:lstStyle/>
          <a:p>
            <a:r>
              <a:rPr lang="en-US" dirty="0"/>
              <a:t>Bottom-up picture (shim if needed)</a:t>
            </a:r>
          </a:p>
          <a:p>
            <a:pPr lvl="1"/>
            <a:r>
              <a:rPr lang="en-US" dirty="0"/>
              <a:t>Components can be exercised against known simpler applications</a:t>
            </a:r>
          </a:p>
          <a:p>
            <a:pPr lvl="1"/>
            <a:r>
              <a:rPr lang="en-US" dirty="0"/>
              <a:t>Same applies to combination of components</a:t>
            </a:r>
          </a:p>
          <a:p>
            <a:r>
              <a:rPr lang="en-US" dirty="0"/>
              <a:t>Build a scaffolding of verification tests to gain confidence</a:t>
            </a:r>
          </a:p>
          <a:p>
            <a:pPr marL="346075" lvl="1" indent="0">
              <a:buNone/>
            </a:pPr>
            <a:endParaRPr lang="en-US" dirty="0"/>
          </a:p>
        </p:txBody>
      </p:sp>
      <p:grpSp>
        <p:nvGrpSpPr>
          <p:cNvPr id="4" name="Group 3">
            <a:extLst>
              <a:ext uri="{FF2B5EF4-FFF2-40B4-BE49-F238E27FC236}">
                <a16:creationId xmlns:a16="http://schemas.microsoft.com/office/drawing/2014/main" id="{CED43FD5-A8C1-F54E-B2C6-9E9A7A00C8BB}"/>
              </a:ext>
            </a:extLst>
          </p:cNvPr>
          <p:cNvGrpSpPr/>
          <p:nvPr/>
        </p:nvGrpSpPr>
        <p:grpSpPr>
          <a:xfrm>
            <a:off x="5500255" y="673260"/>
            <a:ext cx="6591349" cy="4860015"/>
            <a:chOff x="3304135" y="1211668"/>
            <a:chExt cx="6591349" cy="4860015"/>
          </a:xfrm>
        </p:grpSpPr>
        <p:sp>
          <p:nvSpPr>
            <p:cNvPr id="5" name="Donut 4">
              <a:extLst>
                <a:ext uri="{FF2B5EF4-FFF2-40B4-BE49-F238E27FC236}">
                  <a16:creationId xmlns:a16="http://schemas.microsoft.com/office/drawing/2014/main" id="{8DE58AA3-6E1E-BE42-9F89-BDAE22ABC129}"/>
                </a:ext>
              </a:extLst>
            </p:cNvPr>
            <p:cNvSpPr/>
            <p:nvPr/>
          </p:nvSpPr>
          <p:spPr>
            <a:xfrm>
              <a:off x="3540904" y="4312862"/>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Unit test</a:t>
              </a:r>
            </a:p>
          </p:txBody>
        </p:sp>
        <p:sp>
          <p:nvSpPr>
            <p:cNvPr id="6" name="Block Arc 5">
              <a:extLst>
                <a:ext uri="{FF2B5EF4-FFF2-40B4-BE49-F238E27FC236}">
                  <a16:creationId xmlns:a16="http://schemas.microsoft.com/office/drawing/2014/main" id="{FA657B8F-95C7-D44F-AC13-32ACCE427E9D}"/>
                </a:ext>
              </a:extLst>
            </p:cNvPr>
            <p:cNvSpPr/>
            <p:nvPr/>
          </p:nvSpPr>
          <p:spPr>
            <a:xfrm>
              <a:off x="3304135" y="2286536"/>
              <a:ext cx="2309000" cy="2026325"/>
            </a:xfrm>
            <a:prstGeom prst="blockArc">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7" name="Block Arc 6">
              <a:extLst>
                <a:ext uri="{FF2B5EF4-FFF2-40B4-BE49-F238E27FC236}">
                  <a16:creationId xmlns:a16="http://schemas.microsoft.com/office/drawing/2014/main" id="{8C26E3A5-01DF-554A-9CE0-F83C73B0A51A}"/>
                </a:ext>
              </a:extLst>
            </p:cNvPr>
            <p:cNvSpPr/>
            <p:nvPr/>
          </p:nvSpPr>
          <p:spPr>
            <a:xfrm flipV="1">
              <a:off x="3304135" y="2285405"/>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8" name="TextBox 7">
              <a:extLst>
                <a:ext uri="{FF2B5EF4-FFF2-40B4-BE49-F238E27FC236}">
                  <a16:creationId xmlns:a16="http://schemas.microsoft.com/office/drawing/2014/main" id="{08FCA895-A7E9-F949-9B76-56112C06C5BC}"/>
                </a:ext>
              </a:extLst>
            </p:cNvPr>
            <p:cNvSpPr txBox="1"/>
            <p:nvPr/>
          </p:nvSpPr>
          <p:spPr>
            <a:xfrm>
              <a:off x="3930007" y="3059544"/>
              <a:ext cx="1031051" cy="369332"/>
            </a:xfrm>
            <a:prstGeom prst="rect">
              <a:avLst/>
            </a:prstGeom>
            <a:noFill/>
          </p:spPr>
          <p:txBody>
            <a:bodyPr wrap="none" rtlCol="0">
              <a:spAutoFit/>
            </a:bodyPr>
            <a:lstStyle/>
            <a:p>
              <a:r>
                <a:rPr lang="en-US" dirty="0"/>
                <a:t>Unit test</a:t>
              </a:r>
            </a:p>
          </p:txBody>
        </p:sp>
        <p:sp>
          <p:nvSpPr>
            <p:cNvPr id="9" name="Rectangle 8">
              <a:extLst>
                <a:ext uri="{FF2B5EF4-FFF2-40B4-BE49-F238E27FC236}">
                  <a16:creationId xmlns:a16="http://schemas.microsoft.com/office/drawing/2014/main" id="{283F9715-7634-0744-8505-079BCADA5C89}"/>
                </a:ext>
              </a:extLst>
            </p:cNvPr>
            <p:cNvSpPr/>
            <p:nvPr/>
          </p:nvSpPr>
          <p:spPr>
            <a:xfrm>
              <a:off x="7507401" y="1284297"/>
              <a:ext cx="408055" cy="202024"/>
            </a:xfrm>
            <a:prstGeom prst="rect">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953E38-8BCA-9640-B2FA-D0D1A572BCBA}"/>
                </a:ext>
              </a:extLst>
            </p:cNvPr>
            <p:cNvSpPr/>
            <p:nvPr/>
          </p:nvSpPr>
          <p:spPr>
            <a:xfrm>
              <a:off x="7507401" y="1783024"/>
              <a:ext cx="408055" cy="202024"/>
            </a:xfrm>
            <a:prstGeom prst="rec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593106-7995-0146-A61C-AA30D3C88C1B}"/>
                </a:ext>
              </a:extLst>
            </p:cNvPr>
            <p:cNvSpPr txBox="1"/>
            <p:nvPr/>
          </p:nvSpPr>
          <p:spPr>
            <a:xfrm>
              <a:off x="7915456" y="1670987"/>
              <a:ext cx="1441420" cy="646331"/>
            </a:xfrm>
            <a:prstGeom prst="rect">
              <a:avLst/>
            </a:prstGeom>
            <a:noFill/>
          </p:spPr>
          <p:txBody>
            <a:bodyPr wrap="none" rtlCol="0">
              <a:spAutoFit/>
            </a:bodyPr>
            <a:lstStyle/>
            <a:p>
              <a:r>
                <a:rPr lang="en-US" dirty="0"/>
                <a:t>Mocked up </a:t>
              </a:r>
            </a:p>
            <a:p>
              <a:r>
                <a:rPr lang="en-US" dirty="0"/>
                <a:t>dependency</a:t>
              </a:r>
            </a:p>
          </p:txBody>
        </p:sp>
        <p:sp>
          <p:nvSpPr>
            <p:cNvPr id="12" name="TextBox 11">
              <a:extLst>
                <a:ext uri="{FF2B5EF4-FFF2-40B4-BE49-F238E27FC236}">
                  <a16:creationId xmlns:a16="http://schemas.microsoft.com/office/drawing/2014/main" id="{79799BDB-C20C-2443-9BB8-7F690DB08D4C}"/>
                </a:ext>
              </a:extLst>
            </p:cNvPr>
            <p:cNvSpPr txBox="1"/>
            <p:nvPr/>
          </p:nvSpPr>
          <p:spPr>
            <a:xfrm>
              <a:off x="7915455" y="1211668"/>
              <a:ext cx="1980029" cy="369332"/>
            </a:xfrm>
            <a:prstGeom prst="rect">
              <a:avLst/>
            </a:prstGeom>
            <a:noFill/>
          </p:spPr>
          <p:txBody>
            <a:bodyPr wrap="none" rtlCol="0">
              <a:spAutoFit/>
            </a:bodyPr>
            <a:lstStyle/>
            <a:p>
              <a:r>
                <a:rPr lang="en-US" dirty="0"/>
                <a:t>Real dependency</a:t>
              </a:r>
            </a:p>
          </p:txBody>
        </p:sp>
        <p:sp>
          <p:nvSpPr>
            <p:cNvPr id="13" name="Block Arc 12">
              <a:extLst>
                <a:ext uri="{FF2B5EF4-FFF2-40B4-BE49-F238E27FC236}">
                  <a16:creationId xmlns:a16="http://schemas.microsoft.com/office/drawing/2014/main" id="{CE87C671-1F12-AC40-9BC4-1B091AE498DB}"/>
                </a:ext>
              </a:extLst>
            </p:cNvPr>
            <p:cNvSpPr/>
            <p:nvPr/>
          </p:nvSpPr>
          <p:spPr>
            <a:xfrm>
              <a:off x="6352900" y="2320868"/>
              <a:ext cx="2309000" cy="2026325"/>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Block Arc 13">
              <a:extLst>
                <a:ext uri="{FF2B5EF4-FFF2-40B4-BE49-F238E27FC236}">
                  <a16:creationId xmlns:a16="http://schemas.microsoft.com/office/drawing/2014/main" id="{7BF11E91-E16B-E741-997E-AF813D313E3B}"/>
                </a:ext>
              </a:extLst>
            </p:cNvPr>
            <p:cNvSpPr/>
            <p:nvPr/>
          </p:nvSpPr>
          <p:spPr>
            <a:xfrm flipV="1">
              <a:off x="6352900" y="2319737"/>
              <a:ext cx="2309000" cy="2027456"/>
            </a:xfrm>
            <a:prstGeom prst="blockArc">
              <a:avLst/>
            </a:prstGeom>
            <a:solidFill>
              <a:schemeClr val="accent3">
                <a:lumMod val="7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9BBB59"/>
                  </a:solidFill>
                </a:ln>
                <a:solidFill>
                  <a:schemeClr val="accent3">
                    <a:lumMod val="75000"/>
                  </a:schemeClr>
                </a:solidFill>
              </a:endParaRPr>
            </a:p>
          </p:txBody>
        </p:sp>
        <p:sp>
          <p:nvSpPr>
            <p:cNvPr id="15" name="TextBox 14">
              <a:extLst>
                <a:ext uri="{FF2B5EF4-FFF2-40B4-BE49-F238E27FC236}">
                  <a16:creationId xmlns:a16="http://schemas.microsoft.com/office/drawing/2014/main" id="{F7FEFA12-95D3-2043-A9C4-533287D19328}"/>
                </a:ext>
              </a:extLst>
            </p:cNvPr>
            <p:cNvSpPr txBox="1"/>
            <p:nvPr/>
          </p:nvSpPr>
          <p:spPr>
            <a:xfrm>
              <a:off x="6978772" y="3093876"/>
              <a:ext cx="1031051" cy="369332"/>
            </a:xfrm>
            <a:prstGeom prst="rect">
              <a:avLst/>
            </a:prstGeom>
            <a:noFill/>
          </p:spPr>
          <p:txBody>
            <a:bodyPr wrap="none" rtlCol="0">
              <a:spAutoFit/>
            </a:bodyPr>
            <a:lstStyle/>
            <a:p>
              <a:r>
                <a:rPr lang="en-US" dirty="0"/>
                <a:t>Unit test</a:t>
              </a:r>
            </a:p>
          </p:txBody>
        </p:sp>
        <p:sp>
          <p:nvSpPr>
            <p:cNvPr id="16" name="Right Arrow 15">
              <a:extLst>
                <a:ext uri="{FF2B5EF4-FFF2-40B4-BE49-F238E27FC236}">
                  <a16:creationId xmlns:a16="http://schemas.microsoft.com/office/drawing/2014/main" id="{63EB76E8-8912-8543-9442-4548F1A4F1B6}"/>
                </a:ext>
              </a:extLst>
            </p:cNvPr>
            <p:cNvSpPr/>
            <p:nvPr/>
          </p:nvSpPr>
          <p:spPr>
            <a:xfrm>
              <a:off x="5767840" y="3142863"/>
              <a:ext cx="519745" cy="369332"/>
            </a:xfrm>
            <a:prstGeom prst="rightArrow">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1663136704"/>
      </p:ext>
    </p:extLst>
  </p:cSld>
  <p:clrMapOvr>
    <a:masterClrMapping/>
  </p:clrMapOvr>
  <mc:AlternateContent xmlns:mc="http://schemas.openxmlformats.org/markup-compatibility/2006" xmlns:p14="http://schemas.microsoft.com/office/powerpoint/2010/main">
    <mc:Choice Requires="p14">
      <p:transition spd="slow" p14:dur="2000" advTm="197886"/>
    </mc:Choice>
    <mc:Fallback xmlns="">
      <p:transition spd="slow" advTm="1978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3: Structured Testing</a:t>
            </a:r>
          </a:p>
        </p:txBody>
      </p:sp>
      <p:sp>
        <p:nvSpPr>
          <p:cNvPr id="5" name="Content Placeholder 4"/>
          <p:cNvSpPr>
            <a:spLocks noGrp="1"/>
          </p:cNvSpPr>
          <p:nvPr>
            <p:ph sz="quarter" idx="1"/>
          </p:nvPr>
        </p:nvSpPr>
        <p:spPr>
          <a:xfrm>
            <a:off x="496346" y="943897"/>
            <a:ext cx="4761454" cy="4893023"/>
          </a:xfrm>
        </p:spPr>
        <p:txBody>
          <a:bodyPr/>
          <a:lstStyle/>
          <a:p>
            <a:pPr marL="0" indent="0">
              <a:buNone/>
            </a:pPr>
            <a:r>
              <a:rPr lang="en-US" b="1" dirty="0"/>
              <a:t>Unit test for Grid halo cell fill</a:t>
            </a:r>
          </a:p>
          <a:p>
            <a:r>
              <a:rPr lang="en-US" dirty="0"/>
              <a:t>Verification of guard/ghost/halo  cell fill</a:t>
            </a:r>
          </a:p>
          <a:p>
            <a:r>
              <a:rPr lang="en-US" dirty="0"/>
              <a:t>Initialize field on interior cells (red)</a:t>
            </a:r>
          </a:p>
          <a:p>
            <a:r>
              <a:rPr lang="en-US" dirty="0"/>
              <a:t>Apply guard cell fill</a:t>
            </a:r>
          </a:p>
          <a:p>
            <a:r>
              <a:rPr lang="en-US" dirty="0"/>
              <a:t>Check for equivalence with known fill pattern</a:t>
            </a:r>
          </a:p>
        </p:txBody>
      </p:sp>
      <p:pic>
        <p:nvPicPr>
          <p:cNvPr id="7" name="Picture 3"/>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t="8785" b="22588"/>
          <a:stretch/>
        </p:blipFill>
        <p:spPr>
          <a:xfrm>
            <a:off x="5704700" y="1517589"/>
            <a:ext cx="4960523" cy="3846313"/>
          </a:xfrm>
          <a:prstGeom prst="rect">
            <a:avLst/>
          </a:prstGeom>
        </p:spPr>
      </p:pic>
      <p:sp>
        <p:nvSpPr>
          <p:cNvPr id="6" name="Donut 5">
            <a:extLst>
              <a:ext uri="{FF2B5EF4-FFF2-40B4-BE49-F238E27FC236}">
                <a16:creationId xmlns:a16="http://schemas.microsoft.com/office/drawing/2014/main" id="{AF11DFE6-1CA6-7B47-BB91-0A4FD7EE6189}"/>
              </a:ext>
            </a:extLst>
          </p:cNvPr>
          <p:cNvSpPr/>
          <p:nvPr/>
        </p:nvSpPr>
        <p:spPr>
          <a:xfrm>
            <a:off x="164373" y="4461000"/>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solidFill>
                  <a:schemeClr val="tx1"/>
                </a:solidFill>
              </a:rPr>
              <a:t>gc</a:t>
            </a:r>
            <a:r>
              <a:rPr lang="en-US" dirty="0">
                <a:solidFill>
                  <a:schemeClr val="tx1"/>
                </a:solidFill>
              </a:rPr>
              <a:t> test</a:t>
            </a:r>
          </a:p>
        </p:txBody>
      </p:sp>
      <p:sp>
        <p:nvSpPr>
          <p:cNvPr id="8" name="Donut 7">
            <a:extLst>
              <a:ext uri="{FF2B5EF4-FFF2-40B4-BE49-F238E27FC236}">
                <a16:creationId xmlns:a16="http://schemas.microsoft.com/office/drawing/2014/main" id="{C8782544-B531-1D40-A502-BF7E9615BCB6}"/>
              </a:ext>
            </a:extLst>
          </p:cNvPr>
          <p:cNvSpPr/>
          <p:nvPr/>
        </p:nvSpPr>
        <p:spPr>
          <a:xfrm>
            <a:off x="2578899" y="4460999"/>
            <a:ext cx="1847200" cy="1758821"/>
          </a:xfrm>
          <a:prstGeom prst="donut">
            <a:avLst/>
          </a:prstGeom>
          <a:solidFill>
            <a:schemeClr val="accent6">
              <a:lumMod val="40000"/>
              <a:lumOff val="6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Eos test</a:t>
            </a:r>
          </a:p>
        </p:txBody>
      </p:sp>
      <p:sp>
        <p:nvSpPr>
          <p:cNvPr id="3" name="TextBox 2">
            <a:extLst>
              <a:ext uri="{FF2B5EF4-FFF2-40B4-BE49-F238E27FC236}">
                <a16:creationId xmlns:a16="http://schemas.microsoft.com/office/drawing/2014/main" id="{EA2BEC30-2CA8-E946-81D4-8C60BCD9EF89}"/>
              </a:ext>
            </a:extLst>
          </p:cNvPr>
          <p:cNvSpPr txBox="1"/>
          <p:nvPr/>
        </p:nvSpPr>
        <p:spPr>
          <a:xfrm>
            <a:off x="1471938" y="6350589"/>
            <a:ext cx="6229334" cy="433965"/>
          </a:xfrm>
          <a:prstGeom prst="rect">
            <a:avLst/>
          </a:prstGeom>
          <a:noFill/>
        </p:spPr>
        <p:txBody>
          <a:bodyPr wrap="none" lIns="118872" tIns="91440" rIns="118872" bIns="91440" rtlCol="0" anchor="ctr" anchorCtr="0">
            <a:spAutoFit/>
          </a:bodyPr>
          <a:lstStyle/>
          <a:p>
            <a:pPr algn="l">
              <a:lnSpc>
                <a:spcPct val="90000"/>
              </a:lnSpc>
            </a:pPr>
            <a:r>
              <a:rPr lang="en-US" dirty="0"/>
              <a:t>Next, build an EOS Test – is E(V,T) consistent with P(V,T)?</a:t>
            </a:r>
          </a:p>
        </p:txBody>
      </p:sp>
    </p:spTree>
    <p:custDataLst>
      <p:tags r:id="rId1"/>
    </p:custDataLst>
    <p:extLst>
      <p:ext uri="{BB962C8B-B14F-4D97-AF65-F5344CB8AC3E}">
        <p14:creationId xmlns:p14="http://schemas.microsoft.com/office/powerpoint/2010/main" val="2442379966"/>
      </p:ext>
    </p:extLst>
  </p:cSld>
  <p:clrMapOvr>
    <a:masterClrMapping/>
  </p:clrMapOvr>
  <mc:AlternateContent xmlns:mc="http://schemas.openxmlformats.org/markup-compatibility/2006" xmlns:p14="http://schemas.microsoft.com/office/powerpoint/2010/main">
    <mc:Choice Requires="p14">
      <p:transition spd="slow" p14:dur="2000" advTm="126757"/>
    </mc:Choice>
    <mc:Fallback xmlns="">
      <p:transition spd="slow" advTm="1267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5.8|7|19.3|5.6|9|17.8|16.3|3.9|16.6|0.7"/>
</p:tagLst>
</file>

<file path=ppt/tags/tag2.xml><?xml version="1.0" encoding="utf-8"?>
<p:tagLst xmlns:a="http://schemas.openxmlformats.org/drawingml/2006/main" xmlns:r="http://schemas.openxmlformats.org/officeDocument/2006/relationships" xmlns:p="http://schemas.openxmlformats.org/presentationml/2006/main">
  <p:tag name="TIMING" val="|58.4"/>
</p:tagLst>
</file>

<file path=ppt/tags/tag3.xml><?xml version="1.0" encoding="utf-8"?>
<p:tagLst xmlns:a="http://schemas.openxmlformats.org/drawingml/2006/main" xmlns:r="http://schemas.openxmlformats.org/officeDocument/2006/relationships" xmlns:p="http://schemas.openxmlformats.org/presentationml/2006/main">
  <p:tag name="TIMING" val="|102|13.3"/>
</p:tagLst>
</file>

<file path=ppt/tags/tag4.xml><?xml version="1.0" encoding="utf-8"?>
<p:tagLst xmlns:a="http://schemas.openxmlformats.org/drawingml/2006/main" xmlns:r="http://schemas.openxmlformats.org/officeDocument/2006/relationships" xmlns:p="http://schemas.openxmlformats.org/presentationml/2006/main">
  <p:tag name="TIMING" val="|87.2|3.4|1.7|15|27"/>
</p:tagLst>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9593</TotalTime>
  <Words>1212</Words>
  <Application>Microsoft Macintosh PowerPoint</Application>
  <PresentationFormat>Custom</PresentationFormat>
  <Paragraphs>151</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Black</vt:lpstr>
      <vt:lpstr>Calibri</vt:lpstr>
      <vt:lpstr>Presentations (Wide Screen)</vt:lpstr>
      <vt:lpstr>Software Testing – Part 2</vt:lpstr>
      <vt:lpstr>License, Citation and Acknowledgements</vt:lpstr>
      <vt:lpstr>How to build your test suite ?</vt:lpstr>
      <vt:lpstr>Why not always use the most stringent testing?</vt:lpstr>
      <vt:lpstr>Additional Notes: Good Testing Practices </vt:lpstr>
      <vt:lpstr>Example 1: Test Development For a New Code</vt:lpstr>
      <vt:lpstr>PowerPoint Presentation</vt:lpstr>
      <vt:lpstr>Example 3: Structuring Tests to pinpoint bugs </vt:lpstr>
      <vt:lpstr>Example 3: Structured Testing</vt:lpstr>
      <vt:lpstr>Example 3: Structured Testing</vt:lpstr>
      <vt:lpstr>Example 3: Structured Testing</vt:lpstr>
      <vt:lpstr>Example 4: Coverage Matrix (physics vs. functionalities)</vt:lpstr>
      <vt:lpstr>PowerPoint Presentation</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Rogers, David</cp:lastModifiedBy>
  <cp:revision>408</cp:revision>
  <cp:lastPrinted>2017-11-02T18:35:01Z</cp:lastPrinted>
  <dcterms:created xsi:type="dcterms:W3CDTF">2018-11-06T17:28:56Z</dcterms:created>
  <dcterms:modified xsi:type="dcterms:W3CDTF">2021-03-22T01:28:10Z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