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1"/>
  </p:notesMasterIdLst>
  <p:handoutMasterIdLst>
    <p:handoutMasterId r:id="rId42"/>
  </p:handoutMasterIdLst>
  <p:sldIdLst>
    <p:sldId id="318" r:id="rId5"/>
    <p:sldId id="320" r:id="rId6"/>
    <p:sldId id="5590" r:id="rId7"/>
    <p:sldId id="618" r:id="rId8"/>
    <p:sldId id="5571" r:id="rId9"/>
    <p:sldId id="5577" r:id="rId10"/>
    <p:sldId id="5591" r:id="rId11"/>
    <p:sldId id="5594" r:id="rId12"/>
    <p:sldId id="5593" r:id="rId13"/>
    <p:sldId id="5579" r:id="rId14"/>
    <p:sldId id="5581" r:id="rId15"/>
    <p:sldId id="5576" r:id="rId16"/>
    <p:sldId id="5572" r:id="rId17"/>
    <p:sldId id="5570" r:id="rId18"/>
    <p:sldId id="5584" r:id="rId19"/>
    <p:sldId id="5585" r:id="rId20"/>
    <p:sldId id="5587" r:id="rId21"/>
    <p:sldId id="5586" r:id="rId22"/>
    <p:sldId id="5596" r:id="rId23"/>
    <p:sldId id="5597" r:id="rId24"/>
    <p:sldId id="5598" r:id="rId25"/>
    <p:sldId id="5599" r:id="rId26"/>
    <p:sldId id="677" r:id="rId27"/>
    <p:sldId id="5557" r:id="rId28"/>
    <p:sldId id="5558" r:id="rId29"/>
    <p:sldId id="5559" r:id="rId30"/>
    <p:sldId id="5560" r:id="rId31"/>
    <p:sldId id="5561" r:id="rId32"/>
    <p:sldId id="5562" r:id="rId33"/>
    <p:sldId id="5563" r:id="rId34"/>
    <p:sldId id="5564" r:id="rId35"/>
    <p:sldId id="5565" r:id="rId36"/>
    <p:sldId id="5566" r:id="rId37"/>
    <p:sldId id="5567" r:id="rId38"/>
    <p:sldId id="5555" r:id="rId39"/>
    <p:sldId id="674" r:id="rId4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89"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8/3/2023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8/3/2023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Various forms :: CUDE, HIP, </a:t>
            </a:r>
            <a:r>
              <a:rPr lang="en-US" dirty="0" err="1"/>
              <a:t>OpenACC</a:t>
            </a:r>
            <a:r>
              <a:rPr lang="en-US" dirty="0"/>
              <a:t>, OpenMP, </a:t>
            </a:r>
            <a:r>
              <a:rPr lang="en-US" dirty="0" err="1"/>
              <a:t>OneAPI</a:t>
            </a:r>
            <a:r>
              <a:rPr lang="en-US" dirty="0"/>
              <a:t>, SYCL </a:t>
            </a:r>
            <a:r>
              <a:rPr lang="en-US" dirty="0" err="1"/>
              <a:t>etc</a:t>
            </a:r>
            <a:r>
              <a:rPr lang="en-US" dirty="0"/>
              <a:t> </a:t>
            </a:r>
            <a:r>
              <a:rPr lang="en-US" dirty="0" err="1"/>
              <a:t>etc</a:t>
            </a:r>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106937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accelerator systems these days have mechanisms for sharing (reading/writing) memory between host and device.  Easy, but generally not the most performant approach</a:t>
            </a:r>
          </a:p>
          <a:p>
            <a:r>
              <a:rPr lang="en-US" dirty="0"/>
              <a:t>confounding differences between systems with regard to how well that sharing is supported.</a:t>
            </a:r>
          </a:p>
          <a:p>
            <a:r>
              <a:rPr lang="en-US" dirty="0"/>
              <a:t>Task based examples – Legion, </a:t>
            </a:r>
            <a:r>
              <a:rPr lang="en-US" dirty="0" err="1"/>
              <a:t>PaRSEC</a:t>
            </a:r>
            <a:r>
              <a:rPr lang="en-US" dirty="0"/>
              <a:t>, HPX, </a:t>
            </a:r>
            <a:r>
              <a:rPr lang="en-US" dirty="0" err="1"/>
              <a:t>StarPU</a:t>
            </a:r>
            <a:r>
              <a:rPr lang="en-US" dirty="0"/>
              <a:t>, Charm++</a:t>
            </a:r>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2024410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35</a:t>
            </a:fld>
            <a:endParaRPr lang="en-US"/>
          </a:p>
        </p:txBody>
      </p:sp>
    </p:spTree>
    <p:extLst>
      <p:ext uri="{BB962C8B-B14F-4D97-AF65-F5344CB8AC3E}">
        <p14:creationId xmlns:p14="http://schemas.microsoft.com/office/powerpoint/2010/main" val="1387246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71024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3"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82382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en.wikipedia.org/wiki/Upwind_scheme" TargetMode="External"/><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hyperlink" Target="https://en.wikipedia.org/wiki/Crank%E2%80%93Nicolson_method" TargetMode="External"/><Relationship Id="rId5" Type="http://schemas.openxmlformats.org/officeDocument/2006/relationships/hyperlink" Target="https://en.wikipedia.org/wiki/Explicit_and_implicit_methods" TargetMode="External"/><Relationship Id="rId4" Type="http://schemas.openxmlformats.org/officeDocument/2006/relationships/hyperlink" Target="https://en.wikipedia.org/wiki/FTCS_schem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r>
              <a:rPr lang="en-US" dirty="0"/>
              <a:t> </a:t>
            </a:r>
            <a:r>
              <a:rPr lang="en-US" sz="2000" dirty="0"/>
              <a:t>(she/her)</a:t>
            </a:r>
            <a:br>
              <a:rPr lang="en-US" sz="2000" u="sng" dirty="0"/>
            </a:br>
            <a:r>
              <a:rPr lang="en-US" sz="2000" dirty="0"/>
              <a:t>Argonne National Laboratory</a:t>
            </a:r>
            <a:endParaRPr lang="en-US" sz="2400" dirty="0"/>
          </a:p>
          <a:p>
            <a:pPr>
              <a:spcBef>
                <a:spcPts val="2800"/>
              </a:spcBef>
            </a:pPr>
            <a:r>
              <a:rPr lang="en-US" sz="2000" b="0" i="0" dirty="0">
                <a:solidFill>
                  <a:srgbClr val="111111"/>
                </a:solidFill>
                <a:effectLst/>
                <a:latin typeface="+mn-lt"/>
              </a:rPr>
              <a:t>Software Productivity and Sustainability track @ Argonne Training Program on Extreme-Scale Computing summer school</a:t>
            </a:r>
          </a:p>
          <a:p>
            <a:pPr>
              <a:spcBef>
                <a:spcPts val="2800"/>
              </a:spcBef>
            </a:pPr>
            <a:r>
              <a:rPr lang="en-US" sz="2000" dirty="0"/>
              <a:t>Contributors: Anshu Dubey (ANL), Mark C. Miller (LLNL), David E. Bernholdt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D41C-1F2F-0CD9-BD98-5C268144F0F1}"/>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E86A1A1D-89C4-8A73-4364-CBEAE0130AEC}"/>
              </a:ext>
            </a:extLst>
          </p:cNvPr>
          <p:cNvSpPr>
            <a:spLocks noGrp="1"/>
          </p:cNvSpPr>
          <p:nvPr>
            <p:ph idx="1"/>
          </p:nvPr>
        </p:nvSpPr>
        <p:spPr>
          <a:xfrm>
            <a:off x="365760" y="1325880"/>
            <a:ext cx="4352996" cy="4798907"/>
          </a:xfrm>
        </p:spPr>
        <p:txBody>
          <a:bodyPr/>
          <a:lstStyle/>
          <a:p>
            <a:pPr marL="0" indent="0" algn="ctr">
              <a:buNone/>
            </a:pPr>
            <a:r>
              <a:rPr lang="en-US" dirty="0"/>
              <a:t>This is a small design space</a:t>
            </a:r>
          </a:p>
          <a:p>
            <a:r>
              <a:rPr lang="en-US" dirty="0"/>
              <a:t>Several requirements can directly map to components – in this instance functions</a:t>
            </a:r>
          </a:p>
          <a:p>
            <a:pPr lvl="1"/>
            <a:r>
              <a:rPr lang="en-US" dirty="0"/>
              <a:t>Driver</a:t>
            </a:r>
          </a:p>
          <a:p>
            <a:pPr lvl="1"/>
            <a:r>
              <a:rPr lang="en-US" dirty="0"/>
              <a:t>Initialization – data containers</a:t>
            </a:r>
          </a:p>
          <a:p>
            <a:pPr lvl="1"/>
            <a:r>
              <a:rPr lang="en-US" dirty="0"/>
              <a:t>Mesh initialization – applying initial conditions</a:t>
            </a:r>
          </a:p>
          <a:p>
            <a:pPr lvl="1"/>
            <a:r>
              <a:rPr lang="en-US" dirty="0"/>
              <a:t>Integrator</a:t>
            </a:r>
          </a:p>
          <a:p>
            <a:pPr lvl="1"/>
            <a:r>
              <a:rPr lang="en-US" dirty="0"/>
              <a:t>I/O</a:t>
            </a:r>
          </a:p>
          <a:p>
            <a:pPr lvl="1"/>
            <a:r>
              <a:rPr lang="en-US" dirty="0"/>
              <a:t>Boundary conditions</a:t>
            </a:r>
          </a:p>
          <a:p>
            <a:pPr lvl="1"/>
            <a:r>
              <a:rPr lang="en-US" dirty="0"/>
              <a:t>Comparison utility</a:t>
            </a:r>
          </a:p>
          <a:p>
            <a:endParaRPr lang="en-US" dirty="0"/>
          </a:p>
          <a:p>
            <a:pPr lvl="2"/>
            <a:endParaRPr lang="en-US" dirty="0"/>
          </a:p>
        </p:txBody>
      </p:sp>
      <p:sp>
        <p:nvSpPr>
          <p:cNvPr id="4" name="Content Placeholder 2">
            <a:extLst>
              <a:ext uri="{FF2B5EF4-FFF2-40B4-BE49-F238E27FC236}">
                <a16:creationId xmlns:a16="http://schemas.microsoft.com/office/drawing/2014/main" id="{0591D631-CE85-82AC-5579-D9B9D0EDD0CE}"/>
              </a:ext>
            </a:extLst>
          </p:cNvPr>
          <p:cNvSpPr txBox="1">
            <a:spLocks/>
          </p:cNvSpPr>
          <p:nvPr/>
        </p:nvSpPr>
        <p:spPr bwMode="auto">
          <a:xfrm>
            <a:off x="5044464" y="1325880"/>
            <a:ext cx="6368061" cy="470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Binning components</a:t>
            </a:r>
          </a:p>
          <a:p>
            <a:r>
              <a:rPr lang="en-US" dirty="0"/>
              <a:t>Components that will work for any application of heat equation</a:t>
            </a:r>
          </a:p>
          <a:p>
            <a:pPr lvl="1"/>
            <a:r>
              <a:rPr lang="en-US" dirty="0"/>
              <a:t>Driver</a:t>
            </a:r>
          </a:p>
          <a:p>
            <a:pPr lvl="1"/>
            <a:r>
              <a:rPr lang="en-US" dirty="0"/>
              <a:t>Initialization – data containers</a:t>
            </a:r>
          </a:p>
          <a:p>
            <a:pPr lvl="1"/>
            <a:r>
              <a:rPr lang="en-US" dirty="0"/>
              <a:t>I/O </a:t>
            </a:r>
          </a:p>
          <a:p>
            <a:pPr lvl="1"/>
            <a:r>
              <a:rPr lang="en-US" dirty="0"/>
              <a:t>Comparison utility</a:t>
            </a:r>
          </a:p>
          <a:p>
            <a:r>
              <a:rPr lang="en-US" dirty="0"/>
              <a:t>Components that are </a:t>
            </a:r>
          </a:p>
          <a:p>
            <a:pPr lvl="1"/>
            <a:r>
              <a:rPr lang="en-US" dirty="0"/>
              <a:t>Mesh initialization – applying initial conditions</a:t>
            </a:r>
          </a:p>
          <a:p>
            <a:pPr lvl="1"/>
            <a:r>
              <a:rPr lang="en-US" dirty="0"/>
              <a:t>Integrator</a:t>
            </a:r>
          </a:p>
          <a:p>
            <a:pPr lvl="1"/>
            <a:r>
              <a:rPr lang="en-US" dirty="0"/>
              <a:t>Boundary conditions</a:t>
            </a:r>
          </a:p>
          <a:p>
            <a:pPr lvl="1"/>
            <a:endParaRPr lang="en-US" dirty="0"/>
          </a:p>
          <a:p>
            <a:pPr lvl="1"/>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346307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 </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93182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cxnSpLocks/>
            <a:stCxn id="10" idx="1"/>
          </p:cNvCxnSpPr>
          <p:nvPr/>
        </p:nvCxnSpPr>
        <p:spPr>
          <a:xfrm rot="10800000" flipV="1">
            <a:off x="6410330" y="5507562"/>
            <a:ext cx="1606369" cy="1"/>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cxnSpLocks/>
            <a:stCxn id="5" idx="1"/>
            <a:endCxn id="4" idx="0"/>
          </p:cNvCxnSpPr>
          <p:nvPr/>
        </p:nvCxnSpPr>
        <p:spPr>
          <a:xfrm flipH="1">
            <a:off x="2550497" y="1901614"/>
            <a:ext cx="825549" cy="126153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61721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4" idx="2"/>
            <a:endCxn id="8" idx="0"/>
          </p:cNvCxnSpPr>
          <p:nvPr/>
        </p:nvCxnSpPr>
        <p:spPr>
          <a:xfrm>
            <a:off x="2550497" y="4314613"/>
            <a:ext cx="12079" cy="73942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188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05AD-BD02-18EE-81DD-20B8E1374444}"/>
              </a:ext>
            </a:extLst>
          </p:cNvPr>
          <p:cNvSpPr>
            <a:spLocks noGrp="1"/>
          </p:cNvSpPr>
          <p:nvPr>
            <p:ph type="title"/>
          </p:nvPr>
        </p:nvSpPr>
        <p:spPr/>
        <p:txBody>
          <a:bodyPr/>
          <a:lstStyle/>
          <a:p>
            <a:r>
              <a:rPr lang="en-US" dirty="0"/>
              <a:t>Research Software Challenges</a:t>
            </a:r>
          </a:p>
        </p:txBody>
      </p:sp>
      <p:sp>
        <p:nvSpPr>
          <p:cNvPr id="3" name="Content Placeholder 2">
            <a:extLst>
              <a:ext uri="{FF2B5EF4-FFF2-40B4-BE49-F238E27FC236}">
                <a16:creationId xmlns:a16="http://schemas.microsoft.com/office/drawing/2014/main" id="{1C191047-BA2C-4ACC-7601-558D32B2666C}"/>
              </a:ext>
            </a:extLst>
          </p:cNvPr>
          <p:cNvSpPr>
            <a:spLocks noGrp="1"/>
          </p:cNvSpPr>
          <p:nvPr>
            <p:ph idx="1"/>
          </p:nvPr>
        </p:nvSpPr>
        <p:spPr>
          <a:xfrm>
            <a:off x="6579490" y="1736215"/>
            <a:ext cx="5469833" cy="3886352"/>
          </a:xfrm>
        </p:spPr>
        <p:txBody>
          <a:bodyPr/>
          <a:lstStyle/>
          <a:p>
            <a:r>
              <a:rPr lang="en-US" dirty="0"/>
              <a:t>Many</a:t>
            </a:r>
            <a:r>
              <a:rPr lang="en-US" sz="2400" dirty="0"/>
              <a:t>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a:t>
            </a:r>
          </a:p>
          <a:p>
            <a:endParaRPr lang="en-US" dirty="0"/>
          </a:p>
        </p:txBody>
      </p:sp>
      <p:grpSp>
        <p:nvGrpSpPr>
          <p:cNvPr id="4" name="Group 3">
            <a:extLst>
              <a:ext uri="{FF2B5EF4-FFF2-40B4-BE49-F238E27FC236}">
                <a16:creationId xmlns:a16="http://schemas.microsoft.com/office/drawing/2014/main" id="{08CE7F93-E896-2CD5-EFC6-29F7E53784BF}"/>
              </a:ext>
            </a:extLst>
          </p:cNvPr>
          <p:cNvGrpSpPr/>
          <p:nvPr/>
        </p:nvGrpSpPr>
        <p:grpSpPr>
          <a:xfrm>
            <a:off x="269970" y="1687125"/>
            <a:ext cx="6067194" cy="2923603"/>
            <a:chOff x="2176244" y="1817067"/>
            <a:chExt cx="4826771" cy="3142742"/>
          </a:xfrm>
        </p:grpSpPr>
        <p:sp>
          <p:nvSpPr>
            <p:cNvPr id="5" name="Oval 4">
              <a:extLst>
                <a:ext uri="{FF2B5EF4-FFF2-40B4-BE49-F238E27FC236}">
                  <a16:creationId xmlns:a16="http://schemas.microsoft.com/office/drawing/2014/main" id="{17DE098D-2514-988B-969D-C0701269A8E3}"/>
                </a:ext>
              </a:extLst>
            </p:cNvPr>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6" name="Oval 5">
              <a:extLst>
                <a:ext uri="{FF2B5EF4-FFF2-40B4-BE49-F238E27FC236}">
                  <a16:creationId xmlns:a16="http://schemas.microsoft.com/office/drawing/2014/main" id="{9969E183-5E7B-40C3-C69F-7E7F2E4B354D}"/>
                </a:ext>
              </a:extLst>
            </p:cNvPr>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C238C6E7-504F-D418-77ED-EE08B698678C}"/>
                </a:ext>
              </a:extLst>
            </p:cNvPr>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359B4A93-46F5-F54C-4521-5F441780AE11}"/>
                </a:ext>
              </a:extLst>
            </p:cNvPr>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7BD0B991-7672-F256-C0EE-5A822DB50ECE}"/>
                </a:ext>
              </a:extLst>
            </p:cNvPr>
            <p:cNvCxnSpPr>
              <a:cxnSpLocks/>
              <a:stCxn id="5" idx="6"/>
              <a:endCxn id="6"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7370E24-CC2D-9094-10BF-6F1AF8F84DF2}"/>
                </a:ext>
              </a:extLst>
            </p:cNvPr>
            <p:cNvCxnSpPr>
              <a:cxnSpLocks/>
              <a:stCxn id="6" idx="4"/>
              <a:endCxn id="7"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90D80839-06B2-CBCA-378D-51A31698D7F8}"/>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206A2679-94E8-A783-7065-88C4BC14CA92}"/>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169E4E-6764-BFFF-F8D2-4D73E14EEF62}"/>
                </a:ext>
              </a:extLst>
            </p:cNvPr>
            <p:cNvCxnSpPr>
              <a:cxnSpLocks/>
              <a:stCxn id="6" idx="2"/>
              <a:endCxn id="8"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519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a:xfrm>
            <a:off x="365760" y="205740"/>
            <a:ext cx="11372473" cy="914400"/>
          </a:xfrm>
        </p:spPr>
        <p:txBody>
          <a:bodyPr/>
          <a:lstStyle/>
          <a:p>
            <a:r>
              <a:rPr lang="en-US" dirty="0"/>
              <a:t>SOLID Principles Pose Some Difficulties</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109445" y="983597"/>
            <a:ext cx="5721178" cy="4868564"/>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b="1" dirty="0">
              <a:solidFill>
                <a:schemeClr val="accent2">
                  <a:lumMod val="50000"/>
                </a:schemeClr>
              </a:solidFill>
            </a:endParaRPr>
          </a:p>
          <a:p>
            <a:pPr algn="ct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5">
                    <a:lumMod val="50000"/>
                  </a:schemeClr>
                </a:solidFill>
              </a:rPr>
              <a:t>Single responsibility</a:t>
            </a:r>
          </a:p>
          <a:p>
            <a:pPr marL="800100" lvl="1" indent="-342900">
              <a:lnSpc>
                <a:spcPct val="90000"/>
              </a:lnSpc>
              <a:buFont typeface="Wingdings" pitchFamily="2" charset="2"/>
              <a:buChar char="q"/>
            </a:pPr>
            <a:r>
              <a:rPr lang="en-US" dirty="0">
                <a:solidFill>
                  <a:schemeClr val="accent5">
                    <a:lumMod val="50000"/>
                  </a:schemeClr>
                </a:solidFill>
              </a:rPr>
              <a:t>Class/method/function should do only one thing</a:t>
            </a:r>
          </a:p>
          <a:p>
            <a:pPr marL="342900" indent="-342900">
              <a:lnSpc>
                <a:spcPct val="90000"/>
              </a:lnSpc>
              <a:buFont typeface="Wingdings" pitchFamily="2" charset="2"/>
              <a:buChar char="q"/>
            </a:pPr>
            <a:r>
              <a:rPr lang="en-US" sz="2000" dirty="0">
                <a:solidFill>
                  <a:schemeClr val="accent5">
                    <a:lumMod val="50000"/>
                  </a:schemeClr>
                </a:solidFill>
              </a:rPr>
              <a:t>Open/closed</a:t>
            </a:r>
          </a:p>
          <a:p>
            <a:pPr marL="800100" lvl="1" indent="-342900">
              <a:lnSpc>
                <a:spcPct val="90000"/>
              </a:lnSpc>
              <a:buFont typeface="Wingdings" pitchFamily="2" charset="2"/>
              <a:buChar char="q"/>
            </a:pPr>
            <a:r>
              <a:rPr lang="en-US" dirty="0">
                <a:solidFill>
                  <a:schemeClr val="accent5">
                    <a:lumMod val="50000"/>
                  </a:schemeClr>
                </a:solidFill>
              </a:rPr>
              <a:t>Open for extension, close for modification</a:t>
            </a:r>
          </a:p>
          <a:p>
            <a:pPr marL="342900" indent="-342900">
              <a:lnSpc>
                <a:spcPct val="90000"/>
              </a:lnSpc>
              <a:buFont typeface="Wingdings" pitchFamily="2" charset="2"/>
              <a:buChar char="q"/>
            </a:pPr>
            <a:r>
              <a:rPr lang="en-US" sz="2000" dirty="0" err="1">
                <a:solidFill>
                  <a:schemeClr val="accent5">
                    <a:lumMod val="50000"/>
                  </a:schemeClr>
                </a:solidFill>
              </a:rPr>
              <a:t>Liskov</a:t>
            </a:r>
            <a:r>
              <a:rPr lang="en-US" sz="2000" dirty="0">
                <a:solidFill>
                  <a:schemeClr val="accent5">
                    <a:lumMod val="50000"/>
                  </a:schemeClr>
                </a:solidFill>
              </a:rPr>
              <a:t> substitution</a:t>
            </a:r>
          </a:p>
          <a:p>
            <a:pPr marL="800100" lvl="1" indent="-342900">
              <a:lnSpc>
                <a:spcPct val="90000"/>
              </a:lnSpc>
              <a:buFont typeface="Wingdings" pitchFamily="2" charset="2"/>
              <a:buChar char="q"/>
            </a:pPr>
            <a:r>
              <a:rPr lang="en-US" dirty="0">
                <a:solidFill>
                  <a:schemeClr val="accent5">
                    <a:lumMod val="50000"/>
                  </a:schemeClr>
                </a:solidFill>
              </a:rPr>
              <a:t>Implementations of an interface should give same result</a:t>
            </a:r>
          </a:p>
          <a:p>
            <a:pPr marL="342900" indent="-342900">
              <a:lnSpc>
                <a:spcPct val="90000"/>
              </a:lnSpc>
              <a:buFont typeface="Wingdings" pitchFamily="2" charset="2"/>
              <a:buChar char="q"/>
            </a:pPr>
            <a:r>
              <a:rPr lang="en-US" sz="2000" dirty="0">
                <a:solidFill>
                  <a:schemeClr val="accent5">
                    <a:lumMod val="50000"/>
                  </a:schemeClr>
                </a:solidFill>
              </a:rPr>
              <a:t>Interface segregation</a:t>
            </a:r>
          </a:p>
          <a:p>
            <a:pPr marL="800100" lvl="1" indent="-342900">
              <a:lnSpc>
                <a:spcPct val="90000"/>
              </a:lnSpc>
              <a:buFont typeface="Wingdings" pitchFamily="2" charset="2"/>
              <a:buChar char="q"/>
            </a:pPr>
            <a:r>
              <a:rPr lang="en-US" dirty="0">
                <a:solidFill>
                  <a:schemeClr val="accent5">
                    <a:lumMod val="50000"/>
                  </a:schemeClr>
                </a:solidFill>
              </a:rPr>
              <a:t>Client should not have to use methods it does not need</a:t>
            </a:r>
          </a:p>
          <a:p>
            <a:pPr marL="342900" indent="-342900">
              <a:lnSpc>
                <a:spcPct val="90000"/>
              </a:lnSpc>
              <a:buFont typeface="Wingdings" pitchFamily="2" charset="2"/>
              <a:buChar char="q"/>
            </a:pPr>
            <a:r>
              <a:rPr lang="en-US" sz="2000" dirty="0">
                <a:solidFill>
                  <a:schemeClr val="accent5">
                    <a:lumMod val="50000"/>
                  </a:schemeClr>
                </a:solidFill>
              </a:rPr>
              <a:t>Dependency inversion</a:t>
            </a:r>
          </a:p>
          <a:p>
            <a:pPr marL="800100" lvl="1" indent="-342900">
              <a:lnSpc>
                <a:spcPct val="90000"/>
              </a:lnSpc>
              <a:buFont typeface="Wingdings" pitchFamily="2" charset="2"/>
              <a:buChar char="q"/>
            </a:pPr>
            <a:r>
              <a:rPr lang="en-US" dirty="0">
                <a:solidFill>
                  <a:schemeClr val="accent5">
                    <a:lumMod val="50000"/>
                  </a:schemeClr>
                </a:solidFill>
              </a:rPr>
              <a:t>High level modules should not depend on low level modules, only on abstractions</a:t>
            </a:r>
          </a:p>
          <a:p>
            <a:pPr>
              <a:lnSpc>
                <a:spcPct val="90000"/>
              </a:lnSpc>
            </a:pPr>
            <a:r>
              <a:rPr lang="en-US" sz="2000" dirty="0">
                <a:solidFill>
                  <a:schemeClr val="accent5">
                    <a:lumMod val="50000"/>
                  </a:schemeClr>
                </a:solidFill>
              </a:rPr>
              <a:t> </a:t>
            </a: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15" name="Rounded Rectangle 14">
            <a:extLst>
              <a:ext uri="{FF2B5EF4-FFF2-40B4-BE49-F238E27FC236}">
                <a16:creationId xmlns:a16="http://schemas.microsoft.com/office/drawing/2014/main" id="{818EF71D-D46F-983C-1736-1808FD8BCE62}"/>
              </a:ext>
            </a:extLst>
          </p:cNvPr>
          <p:cNvSpPr/>
          <p:nvPr/>
        </p:nvSpPr>
        <p:spPr>
          <a:xfrm>
            <a:off x="6017055" y="983596"/>
            <a:ext cx="5721178" cy="4948574"/>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b="1" dirty="0">
              <a:solidFill>
                <a:schemeClr val="accent2">
                  <a:lumMod val="20000"/>
                  <a:lumOff val="80000"/>
                </a:schemeClr>
              </a:solidFill>
            </a:endParaRPr>
          </a:p>
          <a:p>
            <a:pPr marL="342900" indent="-342900" algn="l">
              <a:buFont typeface="Wingdings" pitchFamily="2" charset="2"/>
              <a:buChar char="q"/>
            </a:pPr>
            <a:r>
              <a:rPr lang="en-US" sz="2000" b="0" dirty="0">
                <a:solidFill>
                  <a:schemeClr val="accent2">
                    <a:lumMod val="20000"/>
                    <a:lumOff val="80000"/>
                  </a:schemeClr>
                </a:solidFill>
                <a:effectLst/>
                <a:latin typeface="sohne"/>
              </a:rPr>
              <a:t>Function calls hav</a:t>
            </a:r>
            <a:r>
              <a:rPr lang="en-US" sz="2000" dirty="0">
                <a:solidFill>
                  <a:schemeClr val="accent2">
                    <a:lumMod val="20000"/>
                    <a:lumOff val="80000"/>
                  </a:schemeClr>
                </a:solidFill>
                <a:latin typeface="sohne"/>
              </a:rPr>
              <a:t>e overheads</a:t>
            </a:r>
          </a:p>
          <a:p>
            <a:pPr marL="800100" lvl="1" indent="-342900">
              <a:buFont typeface="Wingdings" pitchFamily="2" charset="2"/>
              <a:buChar char="q"/>
            </a:pPr>
            <a:r>
              <a:rPr lang="en-US" b="0" dirty="0">
                <a:solidFill>
                  <a:schemeClr val="accent2">
                    <a:lumMod val="20000"/>
                    <a:lumOff val="80000"/>
                  </a:schemeClr>
                </a:solidFill>
                <a:effectLst/>
                <a:latin typeface="sohne"/>
              </a:rPr>
              <a:t>Performance matters – quick turnaround of results desirable</a:t>
            </a:r>
          </a:p>
          <a:p>
            <a:pPr marL="342900" indent="-342900" algn="l">
              <a:buFont typeface="Wingdings" pitchFamily="2" charset="2"/>
              <a:buChar char="q"/>
            </a:pPr>
            <a:r>
              <a:rPr lang="en-US" sz="2000" b="0" dirty="0">
                <a:solidFill>
                  <a:schemeClr val="accent2">
                    <a:lumMod val="20000"/>
                    <a:lumOff val="80000"/>
                  </a:schemeClr>
                </a:solidFill>
                <a:effectLst/>
                <a:latin typeface="sohne"/>
              </a:rPr>
              <a:t>New insights may cause modification</a:t>
            </a:r>
          </a:p>
          <a:p>
            <a:pPr marL="800100" lvl="1" indent="-342900">
              <a:buFont typeface="Wingdings" pitchFamily="2" charset="2"/>
              <a:buChar char="q"/>
            </a:pPr>
            <a:r>
              <a:rPr lang="en-US" dirty="0">
                <a:solidFill>
                  <a:schemeClr val="accent2">
                    <a:lumMod val="20000"/>
                    <a:lumOff val="80000"/>
                  </a:schemeClr>
                </a:solidFill>
                <a:latin typeface="sohne"/>
              </a:rPr>
              <a:t>May lead to unmaintainable code duplication</a:t>
            </a:r>
          </a:p>
          <a:p>
            <a:pPr marL="800100" lvl="1" indent="-342900">
              <a:buFont typeface="Wingdings" pitchFamily="2" charset="2"/>
              <a:buChar char="q"/>
            </a:pPr>
            <a:endParaRPr lang="en-US" b="0" dirty="0">
              <a:solidFill>
                <a:schemeClr val="accent2">
                  <a:lumMod val="20000"/>
                  <a:lumOff val="80000"/>
                </a:schemeClr>
              </a:solidFill>
              <a:effectLst/>
              <a:latin typeface="sohne"/>
            </a:endParaRPr>
          </a:p>
          <a:p>
            <a:pPr algn="l"/>
            <a:endParaRPr lang="en-US" sz="2000" b="0" dirty="0">
              <a:solidFill>
                <a:schemeClr val="accent2">
                  <a:lumMod val="20000"/>
                  <a:lumOff val="80000"/>
                </a:schemeClr>
              </a:solidFill>
              <a:effectLst/>
              <a:latin typeface="sohne"/>
            </a:endParaRPr>
          </a:p>
          <a:p>
            <a:pPr algn="l"/>
            <a:endParaRPr lang="en-US" sz="2000" b="0" dirty="0">
              <a:solidFill>
                <a:schemeClr val="accent2">
                  <a:lumMod val="20000"/>
                  <a:lumOff val="80000"/>
                </a:schemeClr>
              </a:solidFill>
              <a:effectLst/>
              <a:latin typeface="sohne"/>
            </a:endParaRPr>
          </a:p>
          <a:p>
            <a:pPr marL="342900" indent="-342900" algn="l">
              <a:buFont typeface="Wingdings" pitchFamily="2" charset="2"/>
              <a:buChar char="q"/>
            </a:pPr>
            <a:r>
              <a:rPr lang="en-US" sz="2000" dirty="0">
                <a:solidFill>
                  <a:schemeClr val="accent2">
                    <a:lumMod val="20000"/>
                    <a:lumOff val="80000"/>
                  </a:schemeClr>
                </a:solidFill>
                <a:latin typeface="sohne"/>
              </a:rPr>
              <a:t>It is not always possible to eliminate lateral interactions</a:t>
            </a:r>
            <a:endParaRPr lang="en-US" sz="2000" b="0" dirty="0">
              <a:solidFill>
                <a:schemeClr val="accent2">
                  <a:lumMod val="20000"/>
                  <a:lumOff val="80000"/>
                </a:schemeClr>
              </a:solidFill>
              <a:effectLst/>
              <a:latin typeface="sohne"/>
            </a:endParaRPr>
          </a:p>
          <a:p>
            <a:pPr marL="342900" indent="-342900">
              <a:lnSpc>
                <a:spcPct val="90000"/>
              </a:lnSpc>
              <a:buFont typeface="Wingdings" pitchFamily="2" charset="2"/>
              <a:buChar char="q"/>
            </a:pPr>
            <a:r>
              <a:rPr lang="en-US" sz="2000" dirty="0">
                <a:solidFill>
                  <a:schemeClr val="accent2">
                    <a:lumMod val="20000"/>
                    <a:lumOff val="80000"/>
                  </a:schemeClr>
                </a:solidFill>
              </a:rPr>
              <a:t>Not always possible </a:t>
            </a:r>
          </a:p>
          <a:p>
            <a:pPr marL="342900" indent="-342900">
              <a:lnSpc>
                <a:spcPct val="90000"/>
              </a:lnSpc>
              <a:buFont typeface="Wingdings" pitchFamily="2" charset="2"/>
              <a:buChar char="q"/>
            </a:pPr>
            <a:endParaRPr lang="en-US" sz="2000" dirty="0">
              <a:solidFill>
                <a:schemeClr val="accent2">
                  <a:lumMod val="20000"/>
                  <a:lumOff val="80000"/>
                </a:schemeClr>
              </a:solidFill>
            </a:endParaRPr>
          </a:p>
          <a:p>
            <a:pPr marL="342900" indent="-342900">
              <a:lnSpc>
                <a:spcPct val="90000"/>
              </a:lnSpc>
              <a:buFont typeface="Wingdings" pitchFamily="2" charset="2"/>
              <a:buChar char="q"/>
            </a:pPr>
            <a:endParaRPr lang="en-US" sz="2000" dirty="0">
              <a:solidFill>
                <a:schemeClr val="accent2">
                  <a:lumMod val="20000"/>
                  <a:lumOff val="80000"/>
                </a:schemeClr>
              </a:solidFill>
            </a:endParaRPr>
          </a:p>
          <a:p>
            <a:pPr marL="342900" indent="-342900">
              <a:lnSpc>
                <a:spcPct val="90000"/>
              </a:lnSpc>
              <a:buFont typeface="Wingdings" pitchFamily="2" charset="2"/>
              <a:buChar char="q"/>
            </a:pPr>
            <a:endParaRPr lang="en-US" sz="2000" dirty="0">
              <a:solidFill>
                <a:schemeClr val="accent2">
                  <a:lumMod val="20000"/>
                  <a:lumOff val="80000"/>
                </a:schemeClr>
              </a:solidFill>
            </a:endParaRPr>
          </a:p>
          <a:p>
            <a:pPr marL="342900" indent="-342900">
              <a:lnSpc>
                <a:spcPct val="90000"/>
              </a:lnSpc>
              <a:buFont typeface="Wingdings" pitchFamily="2" charset="2"/>
              <a:buChar char="q"/>
            </a:pPr>
            <a:endParaRPr lang="en-US" sz="2000" dirty="0">
              <a:solidFill>
                <a:schemeClr val="accent2">
                  <a:lumMod val="20000"/>
                  <a:lumOff val="80000"/>
                </a:schemeClr>
              </a:solidFill>
            </a:endParaRPr>
          </a:p>
        </p:txBody>
      </p:sp>
      <p:sp>
        <p:nvSpPr>
          <p:cNvPr id="16" name="Right Arrow 15">
            <a:extLst>
              <a:ext uri="{FF2B5EF4-FFF2-40B4-BE49-F238E27FC236}">
                <a16:creationId xmlns:a16="http://schemas.microsoft.com/office/drawing/2014/main" id="{AE72FB0F-483C-CBB5-550B-89C8865463BC}"/>
              </a:ext>
            </a:extLst>
          </p:cNvPr>
          <p:cNvSpPr/>
          <p:nvPr/>
        </p:nvSpPr>
        <p:spPr>
          <a:xfrm>
            <a:off x="5113943" y="1444414"/>
            <a:ext cx="903111" cy="250286"/>
          </a:xfrm>
          <a:prstGeom prst="right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7" name="Right Arrow 16">
            <a:extLst>
              <a:ext uri="{FF2B5EF4-FFF2-40B4-BE49-F238E27FC236}">
                <a16:creationId xmlns:a16="http://schemas.microsoft.com/office/drawing/2014/main" id="{F8A1BBE8-2381-BCF2-4AA3-9719C7A875F5}"/>
              </a:ext>
            </a:extLst>
          </p:cNvPr>
          <p:cNvSpPr/>
          <p:nvPr/>
        </p:nvSpPr>
        <p:spPr>
          <a:xfrm>
            <a:off x="5113942" y="2214303"/>
            <a:ext cx="903111" cy="250286"/>
          </a:xfrm>
          <a:prstGeom prst="right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8" name="Right Arrow 17">
            <a:extLst>
              <a:ext uri="{FF2B5EF4-FFF2-40B4-BE49-F238E27FC236}">
                <a16:creationId xmlns:a16="http://schemas.microsoft.com/office/drawing/2014/main" id="{64C7E6C2-0B1A-99DC-F18E-EE5B2E6FDB3B}"/>
              </a:ext>
            </a:extLst>
          </p:cNvPr>
          <p:cNvSpPr/>
          <p:nvPr/>
        </p:nvSpPr>
        <p:spPr>
          <a:xfrm>
            <a:off x="5131539" y="3839812"/>
            <a:ext cx="903111" cy="250286"/>
          </a:xfrm>
          <a:prstGeom prst="right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9" name="Right Arrow 18">
            <a:extLst>
              <a:ext uri="{FF2B5EF4-FFF2-40B4-BE49-F238E27FC236}">
                <a16:creationId xmlns:a16="http://schemas.microsoft.com/office/drawing/2014/main" id="{DADA3D3B-86CD-0F77-F175-8AB06EC3C1FD}"/>
              </a:ext>
            </a:extLst>
          </p:cNvPr>
          <p:cNvSpPr/>
          <p:nvPr/>
        </p:nvSpPr>
        <p:spPr>
          <a:xfrm>
            <a:off x="5113942" y="4484558"/>
            <a:ext cx="903111" cy="250286"/>
          </a:xfrm>
          <a:prstGeom prst="right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037360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Additional Considerations for Research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64698"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5883736" y="1059936"/>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166497" y="2165025"/>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166496" y="32501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071006" y="436040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767128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DD86-AD27-9B67-E405-85C81A481C24}"/>
              </a:ext>
            </a:extLst>
          </p:cNvPr>
          <p:cNvSpPr>
            <a:spLocks noGrp="1"/>
          </p:cNvSpPr>
          <p:nvPr>
            <p:ph type="title"/>
          </p:nvPr>
        </p:nvSpPr>
        <p:spPr/>
        <p:txBody>
          <a:bodyPr/>
          <a:lstStyle/>
          <a:p>
            <a:r>
              <a:rPr lang="en-US" dirty="0"/>
              <a:t>More Complex Application Design – </a:t>
            </a:r>
            <a:r>
              <a:rPr lang="en-US" dirty="0" err="1"/>
              <a:t>Sedov</a:t>
            </a:r>
            <a:r>
              <a:rPr lang="en-US" dirty="0"/>
              <a:t> Blast Wave</a:t>
            </a:r>
            <a:br>
              <a:rPr lang="en-US" dirty="0"/>
            </a:br>
            <a:endParaRPr lang="en-US" dirty="0"/>
          </a:p>
        </p:txBody>
      </p:sp>
      <p:pic>
        <p:nvPicPr>
          <p:cNvPr id="4" name="Picture 17" descr="&#10;sedov_pm3.png                                                  00238215Macintosh HD                   B746699A:">
            <a:extLst>
              <a:ext uri="{FF2B5EF4-FFF2-40B4-BE49-F238E27FC236}">
                <a16:creationId xmlns:a16="http://schemas.microsoft.com/office/drawing/2014/main" id="{525C433C-2878-C8D3-22FB-9973AF79D7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1016654" y="3304089"/>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9D73C691-1C18-175B-F248-2AD87723C5BF}"/>
              </a:ext>
            </a:extLst>
          </p:cNvPr>
          <p:cNvSpPr/>
          <p:nvPr/>
        </p:nvSpPr>
        <p:spPr>
          <a:xfrm>
            <a:off x="772160" y="1202813"/>
            <a:ext cx="5410266" cy="1698431"/>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Description</a:t>
            </a:r>
          </a:p>
          <a:p>
            <a:pPr>
              <a:lnSpc>
                <a:spcPct val="90000"/>
              </a:lnSpc>
            </a:pPr>
            <a:endParaRPr lang="en-US" sz="2000" b="1" dirty="0">
              <a:solidFill>
                <a:schemeClr val="bg1"/>
              </a:solidFill>
            </a:endParaRPr>
          </a:p>
          <a:p>
            <a:pPr>
              <a:lnSpc>
                <a:spcPct val="90000"/>
              </a:lnSpc>
            </a:pPr>
            <a:r>
              <a:rPr lang="en-US" sz="2000" dirty="0">
                <a:solidFill>
                  <a:schemeClr val="bg1"/>
                </a:solidFill>
              </a:rPr>
              <a:t>High pressure at the center cause a shock to moves out in a circle. High resolution is needed only at and near the shock</a:t>
            </a:r>
          </a:p>
        </p:txBody>
      </p:sp>
      <p:sp>
        <p:nvSpPr>
          <p:cNvPr id="6" name="Content Placeholder 2">
            <a:extLst>
              <a:ext uri="{FF2B5EF4-FFF2-40B4-BE49-F238E27FC236}">
                <a16:creationId xmlns:a16="http://schemas.microsoft.com/office/drawing/2014/main" id="{DF01B2E5-4098-B6B1-3360-034A76C375FA}"/>
              </a:ext>
            </a:extLst>
          </p:cNvPr>
          <p:cNvSpPr>
            <a:spLocks noGrp="1"/>
          </p:cNvSpPr>
          <p:nvPr>
            <p:ph idx="1"/>
          </p:nvPr>
        </p:nvSpPr>
        <p:spPr>
          <a:xfrm>
            <a:off x="6467743" y="1123343"/>
            <a:ext cx="4985173" cy="4611314"/>
          </a:xfrm>
        </p:spPr>
        <p:txBody>
          <a:bodyPr/>
          <a:lstStyle/>
          <a:p>
            <a:pPr marL="0" indent="0" algn="ctr">
              <a:buNone/>
            </a:pPr>
            <a:r>
              <a:rPr lang="en-US" b="1" dirty="0"/>
              <a:t>Requirements </a:t>
            </a:r>
          </a:p>
          <a:p>
            <a:r>
              <a:rPr lang="en-US" dirty="0"/>
              <a:t>Adaptive mesh refinement</a:t>
            </a:r>
          </a:p>
          <a:p>
            <a:pPr lvl="1"/>
            <a:r>
              <a:rPr lang="en-US" dirty="0"/>
              <a:t>Easiest with finite volume methods</a:t>
            </a:r>
          </a:p>
          <a:p>
            <a:r>
              <a:rPr lang="en-US" dirty="0"/>
              <a:t>Driver</a:t>
            </a:r>
          </a:p>
          <a:p>
            <a:r>
              <a:rPr lang="en-US" dirty="0"/>
              <a:t>I/O</a:t>
            </a:r>
          </a:p>
          <a:p>
            <a:r>
              <a:rPr lang="en-US" dirty="0"/>
              <a:t>Initial condition</a:t>
            </a:r>
          </a:p>
          <a:p>
            <a:r>
              <a:rPr lang="en-US" dirty="0"/>
              <a:t>Boundary condition</a:t>
            </a:r>
          </a:p>
          <a:p>
            <a:r>
              <a:rPr lang="en-US" dirty="0"/>
              <a:t>Shock Hydrodynamics</a:t>
            </a:r>
          </a:p>
          <a:p>
            <a:r>
              <a:rPr lang="en-US" dirty="0"/>
              <a:t>Ideal gas equation of state</a:t>
            </a:r>
          </a:p>
          <a:p>
            <a:r>
              <a:rPr lang="en-US" dirty="0"/>
              <a:t>Method of verification</a:t>
            </a:r>
          </a:p>
          <a:p>
            <a:pPr lvl="1"/>
            <a:endParaRPr lang="en-US" dirty="0"/>
          </a:p>
          <a:p>
            <a:pPr marL="684212" lvl="2" indent="0">
              <a:buNone/>
            </a:pPr>
            <a:endParaRPr lang="en-US" dirty="0"/>
          </a:p>
          <a:p>
            <a:pPr lvl="1"/>
            <a:endParaRPr lang="en-US" dirty="0"/>
          </a:p>
        </p:txBody>
      </p:sp>
    </p:spTree>
    <p:extLst>
      <p:ext uri="{BB962C8B-B14F-4D97-AF65-F5344CB8AC3E}">
        <p14:creationId xmlns:p14="http://schemas.microsoft.com/office/powerpoint/2010/main" val="3151804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AE14-E448-7BB2-D527-0B26AA17C5EE}"/>
              </a:ext>
            </a:extLst>
          </p:cNvPr>
          <p:cNvSpPr>
            <a:spLocks noGrp="1"/>
          </p:cNvSpPr>
          <p:nvPr>
            <p:ph type="title"/>
          </p:nvPr>
        </p:nvSpPr>
        <p:spPr/>
        <p:txBody>
          <a:bodyPr/>
          <a:lstStyle/>
          <a:p>
            <a:r>
              <a:rPr lang="en-US" dirty="0"/>
              <a:t>Deeper Dive into Requirements</a:t>
            </a:r>
          </a:p>
        </p:txBody>
      </p:sp>
      <p:sp>
        <p:nvSpPr>
          <p:cNvPr id="3" name="Content Placeholder 2">
            <a:extLst>
              <a:ext uri="{FF2B5EF4-FFF2-40B4-BE49-F238E27FC236}">
                <a16:creationId xmlns:a16="http://schemas.microsoft.com/office/drawing/2014/main" id="{7234CC62-0743-7AB7-1EC0-AD6705540627}"/>
              </a:ext>
            </a:extLst>
          </p:cNvPr>
          <p:cNvSpPr>
            <a:spLocks noGrp="1"/>
          </p:cNvSpPr>
          <p:nvPr>
            <p:ph idx="1"/>
          </p:nvPr>
        </p:nvSpPr>
        <p:spPr>
          <a:xfrm>
            <a:off x="450592" y="1229359"/>
            <a:ext cx="10273852" cy="5137573"/>
          </a:xfrm>
        </p:spPr>
        <p:txBody>
          <a:bodyPr/>
          <a:lstStyle/>
          <a:p>
            <a:r>
              <a:rPr lang="en-US" dirty="0"/>
              <a:t>Adaptive mesh refinement =&gt; divide domain into blocks</a:t>
            </a:r>
          </a:p>
          <a:p>
            <a:pPr lvl="1"/>
            <a:r>
              <a:rPr lang="en-US" dirty="0"/>
              <a:t>Blocks need halos to be filled with values from neighbors or boundary conditions</a:t>
            </a:r>
          </a:p>
          <a:p>
            <a:pPr lvl="2"/>
            <a:r>
              <a:rPr lang="en-US" dirty="0"/>
              <a:t>At fine-coarse boundaries there is interpolation and restriction</a:t>
            </a:r>
          </a:p>
          <a:p>
            <a:pPr lvl="1"/>
            <a:r>
              <a:rPr lang="en-US" dirty="0"/>
              <a:t>Blocks are dynamic, go in and out of existence</a:t>
            </a:r>
          </a:p>
          <a:p>
            <a:pPr lvl="1"/>
            <a:r>
              <a:rPr lang="en-US" dirty="0"/>
              <a:t>Conservation needs reconciliation at fine-coarse boundaries</a:t>
            </a:r>
          </a:p>
          <a:p>
            <a:r>
              <a:rPr lang="en-US" dirty="0"/>
              <a:t>Shock hydrodynamics</a:t>
            </a:r>
          </a:p>
          <a:p>
            <a:pPr lvl="1"/>
            <a:r>
              <a:rPr lang="en-US" dirty="0"/>
              <a:t>Solver for Euler’s equations at discontinuities</a:t>
            </a:r>
          </a:p>
          <a:p>
            <a:pPr lvl="1"/>
            <a:r>
              <a:rPr lang="en-US" dirty="0"/>
              <a:t>EOS provides closure</a:t>
            </a:r>
          </a:p>
          <a:p>
            <a:pPr lvl="1"/>
            <a:r>
              <a:rPr lang="en-US" dirty="0"/>
              <a:t>Riemann solver</a:t>
            </a:r>
          </a:p>
          <a:p>
            <a:pPr lvl="1"/>
            <a:r>
              <a:rPr lang="en-US" dirty="0"/>
              <a:t>Halo cells are fine-coarse boundaries need EOS after interpolation</a:t>
            </a:r>
          </a:p>
          <a:p>
            <a:r>
              <a:rPr lang="en-US" dirty="0"/>
              <a:t>Method of verification</a:t>
            </a:r>
          </a:p>
          <a:p>
            <a:pPr lvl="1"/>
            <a:r>
              <a:rPr lang="en-US" dirty="0"/>
              <a:t>An indirect way of checking – shock distance traveled can be computed analytically</a:t>
            </a:r>
          </a:p>
          <a:p>
            <a:endParaRPr lang="en-US" dirty="0"/>
          </a:p>
        </p:txBody>
      </p:sp>
    </p:spTree>
    <p:extLst>
      <p:ext uri="{BB962C8B-B14F-4D97-AF65-F5344CB8AC3E}">
        <p14:creationId xmlns:p14="http://schemas.microsoft.com/office/powerpoint/2010/main" val="768314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7C93-979B-EF55-4109-2B0A4F2C2D7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8AA873F-398D-29B2-A7D6-B628F8F14EEC}"/>
              </a:ext>
            </a:extLst>
          </p:cNvPr>
          <p:cNvSpPr>
            <a:spLocks noGrp="1"/>
          </p:cNvSpPr>
          <p:nvPr>
            <p:ph idx="1"/>
          </p:nvPr>
        </p:nvSpPr>
        <p:spPr>
          <a:xfrm>
            <a:off x="5848794" y="417223"/>
            <a:ext cx="5686237" cy="4736045"/>
          </a:xfrm>
        </p:spPr>
        <p:txBody>
          <a:bodyPr/>
          <a:lstStyle/>
          <a:p>
            <a:pPr marL="0" indent="0">
              <a:buNone/>
            </a:pPr>
            <a:r>
              <a:rPr lang="en-US" b="1" dirty="0"/>
              <a:t>Deeper Dive into some Components</a:t>
            </a:r>
          </a:p>
          <a:p>
            <a:r>
              <a:rPr lang="en-US" dirty="0"/>
              <a:t>Driver</a:t>
            </a:r>
          </a:p>
          <a:p>
            <a:pPr lvl="1"/>
            <a:r>
              <a:rPr lang="en-US" dirty="0"/>
              <a:t>Iterate over blocks</a:t>
            </a:r>
          </a:p>
          <a:p>
            <a:pPr lvl="1"/>
            <a:r>
              <a:rPr lang="en-US" dirty="0"/>
              <a:t>Implement connectivity</a:t>
            </a:r>
          </a:p>
          <a:p>
            <a:r>
              <a:rPr lang="en-US" dirty="0"/>
              <a:t>Mesh </a:t>
            </a:r>
          </a:p>
          <a:p>
            <a:pPr lvl="1"/>
            <a:r>
              <a:rPr lang="en-US" dirty="0"/>
              <a:t>Data containers</a:t>
            </a:r>
          </a:p>
          <a:p>
            <a:pPr lvl="1"/>
            <a:r>
              <a:rPr lang="en-US" dirty="0"/>
              <a:t>Halo cell fill, including application of boundary conditions</a:t>
            </a:r>
          </a:p>
          <a:p>
            <a:pPr lvl="1"/>
            <a:r>
              <a:rPr lang="en-US" dirty="0"/>
              <a:t>Reconciliation of quantities at fine-coarse block boundaries</a:t>
            </a:r>
          </a:p>
          <a:p>
            <a:pPr lvl="1"/>
            <a:r>
              <a:rPr lang="en-US" dirty="0" err="1"/>
              <a:t>Remesh</a:t>
            </a:r>
            <a:r>
              <a:rPr lang="en-US" dirty="0"/>
              <a:t> when refinement patterns change</a:t>
            </a:r>
          </a:p>
          <a:p>
            <a:r>
              <a:rPr lang="en-US" dirty="0"/>
              <a:t>I/O</a:t>
            </a:r>
          </a:p>
          <a:p>
            <a:pPr lvl="1"/>
            <a:r>
              <a:rPr lang="en-US" dirty="0"/>
              <a:t>Getting runtime parameters and possibly initial conditions</a:t>
            </a:r>
          </a:p>
          <a:p>
            <a:pPr lvl="1"/>
            <a:r>
              <a:rPr lang="en-US" dirty="0"/>
              <a:t>Writing checkpoint and analysis data</a:t>
            </a:r>
          </a:p>
        </p:txBody>
      </p:sp>
      <p:sp>
        <p:nvSpPr>
          <p:cNvPr id="4" name="Content Placeholder 2">
            <a:extLst>
              <a:ext uri="{FF2B5EF4-FFF2-40B4-BE49-F238E27FC236}">
                <a16:creationId xmlns:a16="http://schemas.microsoft.com/office/drawing/2014/main" id="{C2745C9D-C83C-9672-418A-997D74409054}"/>
              </a:ext>
            </a:extLst>
          </p:cNvPr>
          <p:cNvSpPr txBox="1">
            <a:spLocks/>
          </p:cNvSpPr>
          <p:nvPr/>
        </p:nvSpPr>
        <p:spPr bwMode="auto">
          <a:xfrm>
            <a:off x="450592" y="1123343"/>
            <a:ext cx="4985173" cy="46113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b="1" dirty="0"/>
              <a:t>Binned Components</a:t>
            </a:r>
          </a:p>
          <a:p>
            <a:r>
              <a:rPr lang="en-US" dirty="0"/>
              <a:t>Unchanging or slow changing infrastructure</a:t>
            </a:r>
          </a:p>
          <a:p>
            <a:pPr lvl="1"/>
            <a:r>
              <a:rPr lang="en-US" dirty="0"/>
              <a:t>Mesh</a:t>
            </a:r>
          </a:p>
          <a:p>
            <a:pPr lvl="1"/>
            <a:r>
              <a:rPr lang="en-US" dirty="0"/>
              <a:t>I/O</a:t>
            </a:r>
          </a:p>
          <a:p>
            <a:pPr lvl="1"/>
            <a:r>
              <a:rPr lang="en-US" dirty="0"/>
              <a:t>Driver</a:t>
            </a:r>
          </a:p>
          <a:p>
            <a:pPr lvl="1"/>
            <a:r>
              <a:rPr lang="en-US" dirty="0"/>
              <a:t>Comparison utility</a:t>
            </a:r>
          </a:p>
          <a:p>
            <a:r>
              <a:rPr lang="en-US" dirty="0"/>
              <a:t>Components evolving with research – physics solvers</a:t>
            </a:r>
          </a:p>
          <a:p>
            <a:pPr lvl="1"/>
            <a:r>
              <a:rPr lang="en-US" dirty="0"/>
              <a:t>Initial and boundary conditions</a:t>
            </a:r>
          </a:p>
          <a:p>
            <a:pPr lvl="1"/>
            <a:r>
              <a:rPr lang="en-US" dirty="0"/>
              <a:t>Hydrodynamics</a:t>
            </a:r>
          </a:p>
          <a:p>
            <a:pPr lvl="1"/>
            <a:r>
              <a:rPr lang="en-US" dirty="0"/>
              <a:t>EOS</a:t>
            </a:r>
          </a:p>
          <a:p>
            <a:pPr lvl="1"/>
            <a:endParaRPr lang="en-US" dirty="0"/>
          </a:p>
        </p:txBody>
      </p:sp>
    </p:spTree>
    <p:extLst>
      <p:ext uri="{BB962C8B-B14F-4D97-AF65-F5344CB8AC3E}">
        <p14:creationId xmlns:p14="http://schemas.microsoft.com/office/powerpoint/2010/main" val="1166257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spTree>
    <p:extLst>
      <p:ext uri="{BB962C8B-B14F-4D97-AF65-F5344CB8AC3E}">
        <p14:creationId xmlns:p14="http://schemas.microsoft.com/office/powerpoint/2010/main" val="48801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8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Bernholdt, Greg Becker, and Jared O’Neal, Software Productivity and Sustainability track, in Argonne Training Program on Extreme-Scale Computing, St. Charles, Illinois, 2023. DOI: </a:t>
            </a:r>
            <a:r>
              <a:rPr lang="en-US" sz="1600" b="0" i="0" u="none" strike="noStrike" dirty="0">
                <a:solidFill>
                  <a:srgbClr val="2A7AE2"/>
                </a:solidFill>
                <a:effectLst/>
                <a:latin typeface="+mn-lt"/>
                <a:hlinkClick r:id="rId4"/>
              </a:rPr>
              <a:t>10.6084/m9.figshare.23823822</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319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35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A5C21F6-A544-F80D-CA8C-02C34DA8BF3D}"/>
              </a:ext>
            </a:extLst>
          </p:cNvPr>
          <p:cNvCxnSpPr>
            <a:cxnSpLocks/>
            <a:endCxn id="21" idx="1"/>
          </p:cNvCxnSpPr>
          <p:nvPr/>
        </p:nvCxnSpPr>
        <p:spPr>
          <a:xfrm>
            <a:off x="3550355" y="4306708"/>
            <a:ext cx="1367341" cy="182484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20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608157" y="2416928"/>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73FEECD-EE88-E040-895C-0240D635E635}"/>
              </a:ext>
            </a:extLst>
          </p:cNvPr>
          <p:cNvGrpSpPr/>
          <p:nvPr/>
        </p:nvGrpSpPr>
        <p:grpSpPr>
          <a:xfrm>
            <a:off x="7013943" y="2416928"/>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6" name="Title 1">
            <a:extLst>
              <a:ext uri="{FF2B5EF4-FFF2-40B4-BE49-F238E27FC236}">
                <a16:creationId xmlns:a16="http://schemas.microsoft.com/office/drawing/2014/main" id="{50E4DB40-020F-13AF-1116-399F2265801B}"/>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3200" b="0" dirty="0"/>
              <a:t>New Paradigm Because of Platform Heterogeneity</a:t>
            </a:r>
          </a:p>
        </p:txBody>
      </p:sp>
    </p:spTree>
    <p:extLst>
      <p:ext uri="{BB962C8B-B14F-4D97-AF65-F5344CB8AC3E}">
        <p14:creationId xmlns:p14="http://schemas.microsoft.com/office/powerpoint/2010/main" val="396186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Tree>
    <p:extLst>
      <p:ext uri="{BB962C8B-B14F-4D97-AF65-F5344CB8AC3E}">
        <p14:creationId xmlns:p14="http://schemas.microsoft.com/office/powerpoint/2010/main" val="1611207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Tree>
    <p:extLst>
      <p:ext uri="{BB962C8B-B14F-4D97-AF65-F5344CB8AC3E}">
        <p14:creationId xmlns:p14="http://schemas.microsoft.com/office/powerpoint/2010/main" val="3605204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Tree>
    <p:extLst>
      <p:ext uri="{BB962C8B-B14F-4D97-AF65-F5344CB8AC3E}">
        <p14:creationId xmlns:p14="http://schemas.microsoft.com/office/powerpoint/2010/main" val="1086789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857536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FD111B62-9139-BD45-973A-64F08EA0ADA8}"/>
              </a:ext>
            </a:extLst>
          </p:cNvPr>
          <p:cNvSpPr/>
          <p:nvPr/>
        </p:nvSpPr>
        <p:spPr>
          <a:xfrm>
            <a:off x="743983" y="1609343"/>
            <a:ext cx="10700856" cy="2133601"/>
          </a:xfrm>
          <a:prstGeom prst="roundRect">
            <a:avLst/>
          </a:prstGeom>
          <a:solidFill>
            <a:schemeClr val="accent4">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endParaRPr lang="en-US" sz="2000" b="1" dirty="0"/>
          </a:p>
          <a:p>
            <a:r>
              <a:rPr lang="en-US" b="1" dirty="0">
                <a:solidFill>
                  <a:schemeClr val="accent1">
                    <a:lumMod val="50000"/>
                  </a:schemeClr>
                </a:solidFill>
              </a:rPr>
              <a:t>Same algorithm different data layouts or operation sequence:</a:t>
            </a:r>
            <a:endParaRPr lang="en-US" b="1"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marL="742950" lvl="1" indent="-285750">
              <a:buFont typeface="Arial" panose="020B0604020202020204" pitchFamily="34" charset="0"/>
              <a:buChar char="•"/>
            </a:pPr>
            <a:r>
              <a:rPr lang="en-US" dirty="0"/>
              <a:t>Often done with template meta-programming</a:t>
            </a:r>
          </a:p>
          <a:p>
            <a:pPr marL="742950" lvl="1" indent="-285750">
              <a:buFont typeface="Arial" panose="020B0604020202020204" pitchFamily="34" charset="0"/>
              <a:buChar char="•"/>
            </a:pPr>
            <a:endParaRPr lang="en-US" dirty="0"/>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 Unification of Computational Expressions</a:t>
            </a:r>
          </a:p>
        </p:txBody>
      </p:sp>
      <p:sp>
        <p:nvSpPr>
          <p:cNvPr id="3" name="Rounded Rectangle 2">
            <a:extLst>
              <a:ext uri="{FF2B5EF4-FFF2-40B4-BE49-F238E27FC236}">
                <a16:creationId xmlns:a16="http://schemas.microsoft.com/office/drawing/2014/main" id="{FA5AC1FE-958A-777B-BE12-70917764B9EB}"/>
              </a:ext>
            </a:extLst>
          </p:cNvPr>
          <p:cNvSpPr/>
          <p:nvPr/>
        </p:nvSpPr>
        <p:spPr>
          <a:xfrm>
            <a:off x="743984" y="4059935"/>
            <a:ext cx="10700856" cy="1450849"/>
          </a:xfrm>
          <a:prstGeom prst="roundRect">
            <a:avLst/>
          </a:prstGeom>
          <a:solidFill>
            <a:schemeClr val="accent4">
              <a:lumMod val="40000"/>
              <a:lumOff val="6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742950" lvl="1" indent="-285750">
              <a:buFont typeface="Arial" panose="020B0604020202020204" pitchFamily="34" charset="0"/>
              <a:buChar char="•"/>
            </a:pPr>
            <a:endParaRPr lang="en-US" dirty="0"/>
          </a:p>
          <a:p>
            <a:r>
              <a:rPr lang="en-US" b="1" dirty="0">
                <a:solidFill>
                  <a:schemeClr val="accent1">
                    <a:lumMod val="50000"/>
                  </a:schemeClr>
                </a:solidFill>
              </a:rPr>
              <a:t>More challenging if algorithms need to be fundamentally different</a:t>
            </a:r>
          </a:p>
          <a:p>
            <a:pPr marL="742950" lvl="1" indent="-285750">
              <a:buFont typeface="Arial" panose="020B0604020202020204" pitchFamily="34" charset="0"/>
              <a:buChar char="•"/>
            </a:pPr>
            <a:r>
              <a:rPr lang="en-US" dirty="0"/>
              <a:t>Support for alternatives</a:t>
            </a:r>
          </a:p>
        </p:txBody>
      </p:sp>
      <p:sp>
        <p:nvSpPr>
          <p:cNvPr id="4" name="TextBox 3">
            <a:extLst>
              <a:ext uri="{FF2B5EF4-FFF2-40B4-BE49-F238E27FC236}">
                <a16:creationId xmlns:a16="http://schemas.microsoft.com/office/drawing/2014/main" id="{4AD94BBA-B419-381E-1B10-23CBCA34DE94}"/>
              </a:ext>
            </a:extLst>
          </p:cNvPr>
          <p:cNvSpPr txBox="1"/>
          <p:nvPr/>
        </p:nvSpPr>
        <p:spPr>
          <a:xfrm>
            <a:off x="2928562" y="977350"/>
            <a:ext cx="5331203" cy="683264"/>
          </a:xfrm>
          <a:prstGeom prst="rect">
            <a:avLst/>
          </a:prstGeom>
          <a:noFill/>
        </p:spPr>
        <p:txBody>
          <a:bodyPr wrap="none" lIns="118872" tIns="91440" rIns="118872" bIns="91440" rtlCol="0" anchor="ctr" anchorCtr="0">
            <a:spAutoFit/>
          </a:bodyPr>
          <a:lstStyle/>
          <a:p>
            <a:pPr>
              <a:lnSpc>
                <a:spcPct val="90000"/>
              </a:lnSpc>
            </a:pPr>
            <a:r>
              <a:rPr lang="en-US" b="1" dirty="0"/>
              <a:t>Make the same code work on different devices</a:t>
            </a:r>
          </a:p>
          <a:p>
            <a:pPr algn="l">
              <a:lnSpc>
                <a:spcPct val="90000"/>
              </a:lnSpc>
            </a:pPr>
            <a:endParaRPr lang="en-US" dirty="0"/>
          </a:p>
        </p:txBody>
      </p:sp>
    </p:spTree>
    <p:extLst>
      <p:ext uri="{BB962C8B-B14F-4D97-AF65-F5344CB8AC3E}">
        <p14:creationId xmlns:p14="http://schemas.microsoft.com/office/powerpoint/2010/main" val="1153049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 Moving Work and Data to the Target</a:t>
            </a:r>
          </a:p>
        </p:txBody>
      </p:sp>
      <p:sp>
        <p:nvSpPr>
          <p:cNvPr id="3" name="Rounded Rectangle 2">
            <a:extLst>
              <a:ext uri="{FF2B5EF4-FFF2-40B4-BE49-F238E27FC236}">
                <a16:creationId xmlns:a16="http://schemas.microsoft.com/office/drawing/2014/main" id="{FA5AC1FE-958A-777B-BE12-70917764B9EB}"/>
              </a:ext>
            </a:extLst>
          </p:cNvPr>
          <p:cNvSpPr/>
          <p:nvPr/>
        </p:nvSpPr>
        <p:spPr>
          <a:xfrm>
            <a:off x="597680" y="1660614"/>
            <a:ext cx="10700856" cy="1450849"/>
          </a:xfrm>
          <a:prstGeom prst="roundRect">
            <a:avLst/>
          </a:prstGeom>
          <a:solidFill>
            <a:srgbClr val="A952EE">
              <a:alpha val="62966"/>
            </a:srgb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742950" lvl="1" indent="-285750">
              <a:buFont typeface="Arial" panose="020B0604020202020204" pitchFamily="34" charset="0"/>
              <a:buChar char="•"/>
            </a:pPr>
            <a:endParaRPr lang="en-US" dirty="0"/>
          </a:p>
          <a:p>
            <a:r>
              <a:rPr lang="en-US" sz="2000" b="1" dirty="0"/>
              <a:t>Hierarchy in domain decomposition</a:t>
            </a:r>
          </a:p>
          <a:p>
            <a:endParaRPr lang="en-US" b="1" dirty="0">
              <a:solidFill>
                <a:schemeClr val="accent1">
                  <a:lumMod val="50000"/>
                </a:schemeClr>
              </a:solidFill>
            </a:endParaRPr>
          </a:p>
          <a:p>
            <a:pPr marL="742950" lvl="1" indent="-285750">
              <a:buFont typeface="Arial" panose="020B0604020202020204" pitchFamily="34" charset="0"/>
              <a:buChar char="•"/>
            </a:pPr>
            <a:r>
              <a:rPr lang="en-US" dirty="0"/>
              <a:t>Distributed memory model at node level – still very prevalent, likely to remain so for a while</a:t>
            </a:r>
          </a:p>
          <a:p>
            <a:pPr marL="742950" lvl="1" indent="-285750">
              <a:buFont typeface="Arial" panose="020B0604020202020204" pitchFamily="34" charset="0"/>
              <a:buChar char="•"/>
            </a:pPr>
            <a:r>
              <a:rPr lang="en-US" dirty="0"/>
              <a:t>Also done with PGAS models – shared with locality being important</a:t>
            </a:r>
          </a:p>
          <a:p>
            <a:pPr marL="742950" lvl="1"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4AD94BBA-B419-381E-1B10-23CBCA34DE94}"/>
              </a:ext>
            </a:extLst>
          </p:cNvPr>
          <p:cNvSpPr txBox="1"/>
          <p:nvPr/>
        </p:nvSpPr>
        <p:spPr>
          <a:xfrm>
            <a:off x="2928562" y="977350"/>
            <a:ext cx="2650982" cy="683264"/>
          </a:xfrm>
          <a:prstGeom prst="rect">
            <a:avLst/>
          </a:prstGeom>
          <a:noFill/>
        </p:spPr>
        <p:txBody>
          <a:bodyPr wrap="none" lIns="118872" tIns="91440" rIns="118872" bIns="91440" rtlCol="0" anchor="ctr" anchorCtr="0">
            <a:spAutoFit/>
          </a:bodyPr>
          <a:lstStyle/>
          <a:p>
            <a:pPr>
              <a:lnSpc>
                <a:spcPct val="90000"/>
              </a:lnSpc>
            </a:pPr>
            <a:r>
              <a:rPr lang="en-US" b="1" dirty="0"/>
              <a:t>Parallelization Models</a:t>
            </a:r>
          </a:p>
          <a:p>
            <a:pPr algn="l">
              <a:lnSpc>
                <a:spcPct val="90000"/>
              </a:lnSpc>
            </a:pPr>
            <a:endParaRPr lang="en-US" dirty="0"/>
          </a:p>
        </p:txBody>
      </p:sp>
      <p:sp>
        <p:nvSpPr>
          <p:cNvPr id="2" name="Rounded Rectangle 1">
            <a:extLst>
              <a:ext uri="{FF2B5EF4-FFF2-40B4-BE49-F238E27FC236}">
                <a16:creationId xmlns:a16="http://schemas.microsoft.com/office/drawing/2014/main" id="{AF718C10-22F9-DE1F-1A8C-F236C60F9659}"/>
              </a:ext>
            </a:extLst>
          </p:cNvPr>
          <p:cNvSpPr/>
          <p:nvPr/>
        </p:nvSpPr>
        <p:spPr>
          <a:xfrm>
            <a:off x="597680" y="3257480"/>
            <a:ext cx="10700856" cy="2623170"/>
          </a:xfrm>
          <a:prstGeom prst="roundRect">
            <a:avLst/>
          </a:prstGeom>
          <a:solidFill>
            <a:srgbClr val="EEC8FA"/>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endParaRPr lang="en-US" sz="2000" b="1" dirty="0"/>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a:p>
            <a:endParaRPr lang="en-US" b="1" dirty="0">
              <a:solidFill>
                <a:schemeClr val="accent1">
                  <a:lumMod val="50000"/>
                </a:schemeClr>
              </a:solidFill>
            </a:endParaRPr>
          </a:p>
          <a:p>
            <a:pPr marL="285750" indent="-285750">
              <a:buFont typeface="Arial" panose="020B0604020202020204" pitchFamily="34" charset="0"/>
              <a:buChar char="•"/>
            </a:pPr>
            <a:r>
              <a:rPr lang="en-US" dirty="0"/>
              <a:t>Task based work distribution</a:t>
            </a:r>
          </a:p>
        </p:txBody>
      </p:sp>
    </p:spTree>
    <p:extLst>
      <p:ext uri="{BB962C8B-B14F-4D97-AF65-F5344CB8AC3E}">
        <p14:creationId xmlns:p14="http://schemas.microsoft.com/office/powerpoint/2010/main" val="425888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03017-A750-F726-3A1A-1F298D2510CB}"/>
              </a:ext>
            </a:extLst>
          </p:cNvPr>
          <p:cNvSpPr>
            <a:spLocks noGrp="1"/>
          </p:cNvSpPr>
          <p:nvPr>
            <p:ph idx="1"/>
          </p:nvPr>
        </p:nvSpPr>
        <p:spPr>
          <a:xfrm>
            <a:off x="264160" y="1179530"/>
            <a:ext cx="11369809" cy="5463866"/>
          </a:xfrm>
        </p:spPr>
        <p:txBody>
          <a:bodyPr>
            <a:normAutofit/>
          </a:bodyPr>
          <a:lstStyle/>
          <a:p>
            <a:r>
              <a:rPr lang="en-US" dirty="0"/>
              <a:t>Investing some thought in design of software makes it possible to maintain, reuse and extend it</a:t>
            </a:r>
          </a:p>
          <a:p>
            <a:r>
              <a:rPr lang="en-US" dirty="0"/>
              <a:t>Even if some research software begins its life as a one-off use case, it often gets reused</a:t>
            </a:r>
          </a:p>
          <a:p>
            <a:pPr lvl="1"/>
            <a:r>
              <a:rPr lang="en-US" dirty="0"/>
              <a:t>Without proper design it is likely to accrete features haphazardly and become a monstrosity</a:t>
            </a:r>
          </a:p>
          <a:p>
            <a:pPr lvl="2"/>
            <a:r>
              <a:rPr lang="en-US" dirty="0"/>
              <a:t>Acquires a lot of technical debt in the process</a:t>
            </a:r>
          </a:p>
          <a:p>
            <a:pPr lvl="1"/>
            <a:r>
              <a:rPr lang="en-US" dirty="0"/>
              <a:t>Many projects have had this happen </a:t>
            </a:r>
          </a:p>
          <a:p>
            <a:pPr lvl="1"/>
            <a:r>
              <a:rPr lang="en-US" dirty="0"/>
              <a:t>Most end up with a hard reset and start over again</a:t>
            </a:r>
          </a:p>
          <a:p>
            <a:r>
              <a:rPr lang="en-US" dirty="0"/>
              <a:t>In this module we will cover general design principles and those that are tailored for scientific software</a:t>
            </a:r>
          </a:p>
          <a:p>
            <a:r>
              <a:rPr lang="en-US" dirty="0"/>
              <a:t>We will also work through two use cases</a:t>
            </a:r>
          </a:p>
          <a:p>
            <a:pPr lvl="1"/>
            <a:endParaRPr lang="en-US" dirty="0"/>
          </a:p>
          <a:p>
            <a:pPr lvl="1"/>
            <a:endParaRPr lang="en-US" dirty="0"/>
          </a:p>
        </p:txBody>
      </p:sp>
      <p:sp>
        <p:nvSpPr>
          <p:cNvPr id="2" name="Title 1">
            <a:extLst>
              <a:ext uri="{FF2B5EF4-FFF2-40B4-BE49-F238E27FC236}">
                <a16:creationId xmlns:a16="http://schemas.microsoft.com/office/drawing/2014/main" id="{21A7FE85-F68E-DA20-11B5-9FB90BB9AF7B}"/>
              </a:ext>
            </a:extLst>
          </p:cNvPr>
          <p:cNvSpPr>
            <a:spLocks noGrp="1"/>
          </p:cNvSpPr>
          <p:nvPr>
            <p:ph type="title"/>
          </p:nvPr>
        </p:nvSpPr>
        <p:spPr>
          <a:xfrm>
            <a:off x="365760" y="411480"/>
            <a:ext cx="11372473" cy="914400"/>
          </a:xfrm>
        </p:spPr>
        <p:txBody>
          <a:bodyPr/>
          <a:lstStyle/>
          <a:p>
            <a:r>
              <a:rPr lang="en-US" dirty="0"/>
              <a:t>Introduction</a:t>
            </a:r>
          </a:p>
        </p:txBody>
      </p:sp>
    </p:spTree>
    <p:extLst>
      <p:ext uri="{BB962C8B-B14F-4D97-AF65-F5344CB8AC3E}">
        <p14:creationId xmlns:p14="http://schemas.microsoft.com/office/powerpoint/2010/main" val="1158680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 Mapping Work to Targets</a:t>
            </a:r>
          </a:p>
        </p:txBody>
      </p:sp>
      <p:sp>
        <p:nvSpPr>
          <p:cNvPr id="2" name="Rounded Rectangle 1">
            <a:extLst>
              <a:ext uri="{FF2B5EF4-FFF2-40B4-BE49-F238E27FC236}">
                <a16:creationId xmlns:a16="http://schemas.microsoft.com/office/drawing/2014/main" id="{AF718C10-22F9-DE1F-1A8C-F236C60F9659}"/>
              </a:ext>
            </a:extLst>
          </p:cNvPr>
          <p:cNvSpPr/>
          <p:nvPr/>
        </p:nvSpPr>
        <p:spPr>
          <a:xfrm>
            <a:off x="579392" y="959137"/>
            <a:ext cx="10700856" cy="3320919"/>
          </a:xfrm>
          <a:prstGeom prst="roundRect">
            <a:avLst/>
          </a:prstGeom>
          <a:solidFill>
            <a:srgbClr val="0070C0">
              <a:alpha val="42147"/>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This is how many abstraction layers work</a:t>
            </a:r>
          </a:p>
          <a:p>
            <a:endParaRPr lang="en-US" sz="2000" dirty="0"/>
          </a:p>
          <a:p>
            <a:pPr marL="342900" indent="-342900">
              <a:buFont typeface="Arial" panose="020B0604020202020204" pitchFamily="34" charset="0"/>
              <a:buChar char="•"/>
            </a:pPr>
            <a:r>
              <a:rPr lang="en-US" sz="2000" dirty="0"/>
              <a:t>Infer the structure of the code</a:t>
            </a:r>
          </a:p>
          <a:p>
            <a:pPr marL="342900" indent="-342900">
              <a:buFont typeface="Arial" panose="020B0604020202020204" pitchFamily="34" charset="0"/>
              <a:buChar char="•"/>
            </a:pPr>
            <a:r>
              <a:rPr lang="en-US" sz="2000" dirty="0"/>
              <a:t>Infer the map between algorithms and devices</a:t>
            </a:r>
          </a:p>
          <a:p>
            <a:pPr marL="342900" indent="-342900">
              <a:buFont typeface="Arial" panose="020B0604020202020204" pitchFamily="34" charset="0"/>
              <a:buChar char="•"/>
            </a:pPr>
            <a:r>
              <a:rPr lang="en-US" sz="2000" dirty="0"/>
              <a:t>Infer the data movements</a:t>
            </a:r>
          </a:p>
          <a:p>
            <a:pPr marL="342900" indent="-342900">
              <a:buFont typeface="Arial" panose="020B0604020202020204" pitchFamily="34" charset="0"/>
              <a:buChar char="•"/>
            </a:pPr>
            <a:r>
              <a:rPr lang="en-US" sz="2000" dirty="0"/>
              <a:t>Map computations to devices</a:t>
            </a:r>
          </a:p>
          <a:p>
            <a:pPr marL="342900" indent="-342900">
              <a:buFont typeface="Arial" panose="020B0604020202020204" pitchFamily="34" charset="0"/>
              <a:buChar char="•"/>
            </a:pPr>
            <a:r>
              <a:rPr lang="en-US" sz="2000" dirty="0"/>
              <a:t>These are specified either through constructs or pragmas</a:t>
            </a:r>
          </a:p>
          <a:p>
            <a:endParaRPr lang="en-US" sz="2000" dirty="0"/>
          </a:p>
        </p:txBody>
      </p:sp>
      <p:sp>
        <p:nvSpPr>
          <p:cNvPr id="6" name="Rectangle 5">
            <a:extLst>
              <a:ext uri="{FF2B5EF4-FFF2-40B4-BE49-F238E27FC236}">
                <a16:creationId xmlns:a16="http://schemas.microsoft.com/office/drawing/2014/main" id="{56994EF6-4771-DB83-B9DD-4A338ABCF8E4}"/>
              </a:ext>
            </a:extLst>
          </p:cNvPr>
          <p:cNvSpPr/>
          <p:nvPr/>
        </p:nvSpPr>
        <p:spPr>
          <a:xfrm>
            <a:off x="2434780" y="4609699"/>
            <a:ext cx="6092825" cy="369332"/>
          </a:xfrm>
          <a:prstGeom prst="rect">
            <a:avLst/>
          </a:prstGeom>
        </p:spPr>
        <p:txBody>
          <a:bodyPr>
            <a:spAutoFit/>
          </a:bodyPr>
          <a:lstStyle/>
          <a:p>
            <a:r>
              <a:rPr lang="en-US" b="1" dirty="0">
                <a:solidFill>
                  <a:schemeClr val="accent4">
                    <a:lumMod val="50000"/>
                  </a:schemeClr>
                </a:solidFill>
              </a:rPr>
              <a:t>.</a:t>
            </a:r>
          </a:p>
        </p:txBody>
      </p:sp>
      <p:sp>
        <p:nvSpPr>
          <p:cNvPr id="7" name="Rounded Rectangle 6">
            <a:extLst>
              <a:ext uri="{FF2B5EF4-FFF2-40B4-BE49-F238E27FC236}">
                <a16:creationId xmlns:a16="http://schemas.microsoft.com/office/drawing/2014/main" id="{50957D32-6340-7CCA-E204-70855E162224}"/>
              </a:ext>
            </a:extLst>
          </p:cNvPr>
          <p:cNvSpPr/>
          <p:nvPr/>
        </p:nvSpPr>
        <p:spPr>
          <a:xfrm>
            <a:off x="579392" y="4609699"/>
            <a:ext cx="10700856" cy="1035198"/>
          </a:xfrm>
          <a:prstGeom prst="roundRect">
            <a:avLst/>
          </a:prstGeom>
          <a:solidFill>
            <a:srgbClr val="00B0F0">
              <a:alpha val="42147"/>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It can also be the end user who figures out the mapping</a:t>
            </a:r>
          </a:p>
          <a:p>
            <a:r>
              <a:rPr lang="en-US" sz="2000" b="1" dirty="0"/>
              <a:t>In either case performance depends upon how well the mapping is done</a:t>
            </a:r>
            <a:r>
              <a:rPr lang="en-US" sz="2000" dirty="0"/>
              <a:t> </a:t>
            </a:r>
          </a:p>
          <a:p>
            <a:r>
              <a:rPr lang="en-US" sz="2000" b="1" dirty="0"/>
              <a:t> </a:t>
            </a:r>
          </a:p>
        </p:txBody>
      </p:sp>
    </p:spTree>
    <p:extLst>
      <p:ext uri="{BB962C8B-B14F-4D97-AF65-F5344CB8AC3E}">
        <p14:creationId xmlns:p14="http://schemas.microsoft.com/office/powerpoint/2010/main" val="1583568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Tree>
    <p:extLst>
      <p:ext uri="{BB962C8B-B14F-4D97-AF65-F5344CB8AC3E}">
        <p14:creationId xmlns:p14="http://schemas.microsoft.com/office/powerpoint/2010/main" val="1098486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Tree>
    <p:extLst>
      <p:ext uri="{BB962C8B-B14F-4D97-AF65-F5344CB8AC3E}">
        <p14:creationId xmlns:p14="http://schemas.microsoft.com/office/powerpoint/2010/main" val="3916990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Tree>
    <p:extLst>
      <p:ext uri="{BB962C8B-B14F-4D97-AF65-F5344CB8AC3E}">
        <p14:creationId xmlns:p14="http://schemas.microsoft.com/office/powerpoint/2010/main" val="3533314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920082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defRPr>
                    <a:solidFill>
                      <a:srgbClr val="FFFFFF"/>
                    </a:solidFill>
                  </a:defRPr>
                </a:pPr>
                <a:r>
                  <a:rPr sz="1351" dirty="0"/>
                  <a:t>Source code for time</a:t>
                </a:r>
              </a:p>
              <a:p>
                <a:pPr algn="ctr">
                  <a:defRPr>
                    <a:solidFill>
                      <a:srgbClr val="FFFFFF"/>
                    </a:solidFill>
                  </a:defRPr>
                </a:pPr>
                <a:r>
                  <a:rPr sz="1351" dirty="0"/>
                  <a:t>stepping</a:t>
                </a:r>
              </a:p>
              <a:p>
                <a:pPr algn="ctr">
                  <a:defRPr>
                    <a:solidFill>
                      <a:srgbClr val="FFFFFF"/>
                    </a:solidFill>
                  </a:defRPr>
                </a:pPr>
                <a:r>
                  <a:rPr lang="en-US" sz="1351" dirty="0"/>
                  <a:t>a</a:t>
                </a:r>
                <a:r>
                  <a:rPr sz="1351" dirty="0"/>
                  <a:t>nd </a:t>
                </a:r>
              </a:p>
              <a:p>
                <a:pPr algn="ctr">
                  <a:defRPr>
                    <a:solidFill>
                      <a:srgbClr val="FFFFFF"/>
                    </a:solidFill>
                  </a:defRPr>
                </a:pPr>
                <a:r>
                  <a:rPr lang="en-US" sz="1351" dirty="0"/>
                  <a:t>r</a:t>
                </a:r>
                <a:r>
                  <a:rPr sz="1351" dirty="0"/>
                  <a:t>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T</a:t>
                </a:r>
                <a:r>
                  <a:rPr sz="1351" dirty="0"/>
                  <a: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Code </a:t>
                </a:r>
                <a:r>
                  <a:rPr lang="en-US" sz="1351" dirty="0"/>
                  <a:t>a</a:t>
                </a:r>
                <a:r>
                  <a:rPr sz="1351" dirty="0"/>
                  <a:t>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72" name="Title 1">
            <a:extLst>
              <a:ext uri="{FF2B5EF4-FFF2-40B4-BE49-F238E27FC236}">
                <a16:creationId xmlns:a16="http://schemas.microsoft.com/office/drawing/2014/main" id="{BD152E73-0A93-8236-75A8-875C287D03EA}"/>
              </a:ext>
            </a:extLst>
          </p:cNvPr>
          <p:cNvSpPr>
            <a:spLocks noGrp="1"/>
          </p:cNvSpPr>
          <p:nvPr>
            <p:ph type="title"/>
          </p:nvPr>
        </p:nvSpPr>
        <p:spPr>
          <a:xfrm>
            <a:off x="494405" y="401605"/>
            <a:ext cx="10512862" cy="1325218"/>
          </a:xfrm>
        </p:spPr>
        <p:txBody>
          <a:bodyPr/>
          <a:lstStyle/>
          <a:p>
            <a:r>
              <a:rPr lang="en-US" dirty="0"/>
              <a:t>Construction of Application with Components and Tools</a:t>
            </a:r>
          </a:p>
        </p:txBody>
      </p:sp>
    </p:spTree>
    <p:extLst>
      <p:ext uri="{BB962C8B-B14F-4D97-AF65-F5344CB8AC3E}">
        <p14:creationId xmlns:p14="http://schemas.microsoft.com/office/powerpoint/2010/main" val="673356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125" y="243840"/>
            <a:ext cx="11372473" cy="914400"/>
          </a:xfrm>
        </p:spPr>
        <p:txBody>
          <a:bodyPr/>
          <a:lstStyle/>
          <a:p>
            <a:r>
              <a:rPr lang="en-US" dirty="0"/>
              <a:t>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Requirements gathering and intentional design are indispensable for sustainable software development</a:t>
            </a:r>
          </a:p>
          <a:p>
            <a:r>
              <a:rPr lang="en-US" dirty="0"/>
              <a:t>Many books and online resources available for good design principles</a:t>
            </a:r>
          </a:p>
          <a:p>
            <a:r>
              <a:rPr lang="en-US" dirty="0"/>
              <a:t>Research software poses additional constraints on design because of its exploratory nature</a:t>
            </a:r>
          </a:p>
          <a:p>
            <a:pPr lvl="1"/>
            <a:r>
              <a:rPr lang="en-US" dirty="0"/>
              <a:t>Scientific research software has further challenges</a:t>
            </a:r>
          </a:p>
          <a:p>
            <a:pPr lvl="1"/>
            <a:r>
              <a:rPr lang="en-US" dirty="0"/>
              <a:t>High performance computing research software has even more challenges</a:t>
            </a:r>
          </a:p>
          <a:p>
            <a:pPr lvl="1"/>
            <a:r>
              <a:rPr lang="en-US" dirty="0"/>
              <a:t>That are further exacerbated by the ubiquity of accelerators in platforms</a:t>
            </a:r>
          </a:p>
          <a:p>
            <a:r>
              <a:rPr lang="en-US" dirty="0"/>
              <a:t>Separation of concerns at various granularities, and abstractions enable sustainable software design </a:t>
            </a:r>
          </a:p>
          <a:p>
            <a:pPr marL="0" indent="0">
              <a:buNone/>
            </a:pPr>
            <a:endParaRPr lang="en-US" dirty="0"/>
          </a:p>
        </p:txBody>
      </p:sp>
    </p:spTree>
    <p:extLst>
      <p:ext uri="{BB962C8B-B14F-4D97-AF65-F5344CB8AC3E}">
        <p14:creationId xmlns:p14="http://schemas.microsoft.com/office/powerpoint/2010/main" val="320936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General Design Principles for Maintainable Software</a:t>
            </a:r>
          </a:p>
        </p:txBody>
      </p:sp>
      <p:sp>
        <p:nvSpPr>
          <p:cNvPr id="9" name="Rounded Rectangle 8">
            <a:extLst>
              <a:ext uri="{FF2B5EF4-FFF2-40B4-BE49-F238E27FC236}">
                <a16:creationId xmlns:a16="http://schemas.microsoft.com/office/drawing/2014/main" id="{22918CC8-79ED-86A0-F247-1AC79103DFA2}"/>
              </a:ext>
            </a:extLst>
          </p:cNvPr>
          <p:cNvSpPr/>
          <p:nvPr/>
        </p:nvSpPr>
        <p:spPr>
          <a:xfrm>
            <a:off x="169333" y="1184114"/>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20000"/>
                    <a:lumOff val="80000"/>
                  </a:schemeClr>
                </a:solidFill>
              </a:rPr>
              <a:t>Some definitions from the web</a:t>
            </a:r>
          </a:p>
          <a:p>
            <a:pPr algn="ctr">
              <a:lnSpc>
                <a:spcPct val="90000"/>
              </a:lnSpc>
            </a:pPr>
            <a:endParaRPr lang="en-US" sz="2000" b="1" dirty="0">
              <a:solidFill>
                <a:schemeClr val="accent2">
                  <a:lumMod val="20000"/>
                  <a:lumOff val="80000"/>
                </a:schemeClr>
              </a:solidFill>
            </a:endParaRPr>
          </a:p>
          <a:p>
            <a:pPr marL="342900" indent="-342900" algn="l">
              <a:buFont typeface="Wingdings" pitchFamily="2" charset="2"/>
              <a:buChar char="q"/>
            </a:pPr>
            <a:r>
              <a:rPr lang="en-US" sz="2000" b="0" dirty="0">
                <a:solidFill>
                  <a:schemeClr val="accent2">
                    <a:lumMod val="20000"/>
                    <a:lumOff val="80000"/>
                  </a:schemeClr>
                </a:solidFill>
                <a:effectLst/>
                <a:latin typeface="sohne"/>
              </a:rPr>
              <a:t>Encapsulate what varies</a:t>
            </a:r>
          </a:p>
          <a:p>
            <a:pPr marL="342900" indent="-342900" algn="l">
              <a:buFont typeface="Wingdings" pitchFamily="2" charset="2"/>
              <a:buChar char="q"/>
            </a:pPr>
            <a:r>
              <a:rPr lang="en-US" sz="2000" b="0" dirty="0">
                <a:solidFill>
                  <a:schemeClr val="accent2">
                    <a:lumMod val="20000"/>
                    <a:lumOff val="80000"/>
                  </a:schemeClr>
                </a:solidFill>
                <a:effectLst/>
                <a:latin typeface="sohne"/>
              </a:rPr>
              <a:t>Favor composition over inheritance</a:t>
            </a:r>
          </a:p>
          <a:p>
            <a:pPr marL="342900" indent="-342900" algn="l">
              <a:buFont typeface="Wingdings" pitchFamily="2" charset="2"/>
              <a:buChar char="q"/>
            </a:pPr>
            <a:r>
              <a:rPr lang="en-US" sz="2000" b="0" dirty="0">
                <a:solidFill>
                  <a:schemeClr val="accent2">
                    <a:lumMod val="20000"/>
                    <a:lumOff val="80000"/>
                  </a:schemeClr>
                </a:solidFill>
                <a:effectLst/>
                <a:latin typeface="sohne"/>
              </a:rPr>
              <a:t>Program to interfaces not implementations</a:t>
            </a:r>
          </a:p>
          <a:p>
            <a:pPr marL="342900" indent="-342900" algn="l">
              <a:buFont typeface="Wingdings" pitchFamily="2" charset="2"/>
              <a:buChar char="q"/>
            </a:pPr>
            <a:r>
              <a:rPr lang="en-US" sz="2000" b="0" dirty="0">
                <a:solidFill>
                  <a:schemeClr val="accent2">
                    <a:lumMod val="20000"/>
                    <a:lumOff val="80000"/>
                  </a:schemeClr>
                </a:solidFill>
                <a:effectLst/>
                <a:latin typeface="sohne"/>
              </a:rPr>
              <a:t>Loose coupling – interacting components should have minimal knowledge about each other</a:t>
            </a:r>
          </a:p>
          <a:p>
            <a:pPr marL="342900" indent="-342900" algn="l">
              <a:buFont typeface="Wingdings" pitchFamily="2" charset="2"/>
              <a:buChar char="q"/>
            </a:pPr>
            <a:r>
              <a:rPr lang="en-US" sz="2000" dirty="0">
                <a:solidFill>
                  <a:schemeClr val="accent2">
                    <a:lumMod val="20000"/>
                    <a:lumOff val="80000"/>
                  </a:schemeClr>
                </a:solidFill>
                <a:latin typeface="sohne"/>
              </a:rPr>
              <a:t>SOLID</a:t>
            </a:r>
            <a:endParaRPr lang="en-US" sz="2000" b="0" dirty="0">
              <a:solidFill>
                <a:schemeClr val="accent2">
                  <a:lumMod val="20000"/>
                  <a:lumOff val="80000"/>
                </a:schemeClr>
              </a:solidFill>
              <a:effectLst/>
              <a:latin typeface="sohne"/>
            </a:endParaRPr>
          </a:p>
          <a:p>
            <a:pPr marL="800100" lvl="1" indent="-342900">
              <a:lnSpc>
                <a:spcPct val="90000"/>
              </a:lnSpc>
              <a:buFont typeface="Wingdings" pitchFamily="2" charset="2"/>
              <a:buChar char="q"/>
            </a:pPr>
            <a:endParaRPr lang="en-US" sz="2000" dirty="0">
              <a:solidFill>
                <a:schemeClr val="accent2">
                  <a:lumMod val="20000"/>
                  <a:lumOff val="80000"/>
                </a:schemeClr>
              </a:solidFill>
            </a:endParaRPr>
          </a:p>
          <a:p>
            <a:pPr algn="ctr">
              <a:lnSpc>
                <a:spcPct val="90000"/>
              </a:lnSpc>
            </a:pPr>
            <a:r>
              <a:rPr lang="en-US" sz="2000" dirty="0">
                <a:solidFill>
                  <a:schemeClr val="accent2">
                    <a:lumMod val="20000"/>
                    <a:lumOff val="80000"/>
                  </a:schemeClr>
                </a:solidFill>
              </a:rPr>
              <a:t>https://</a:t>
            </a:r>
            <a:r>
              <a:rPr lang="en-US" sz="2000" dirty="0" err="1">
                <a:solidFill>
                  <a:schemeClr val="accent2">
                    <a:lumMod val="20000"/>
                    <a:lumOff val="80000"/>
                  </a:schemeClr>
                </a:solidFill>
              </a:rPr>
              <a:t>bootcamp.uxdesign.cc</a:t>
            </a:r>
            <a:r>
              <a:rPr lang="en-US" sz="2000" dirty="0">
                <a:solidFill>
                  <a:schemeClr val="accent2">
                    <a:lumMod val="20000"/>
                    <a:lumOff val="80000"/>
                  </a:schemeClr>
                </a:solidFill>
              </a:rPr>
              <a:t>/software-design-principles-every-developers-should-know-23d24735518e</a:t>
            </a:r>
          </a:p>
        </p:txBody>
      </p:sp>
    </p:spTree>
    <p:extLst>
      <p:ext uri="{BB962C8B-B14F-4D97-AF65-F5344CB8AC3E}">
        <p14:creationId xmlns:p14="http://schemas.microsoft.com/office/powerpoint/2010/main" val="3139204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General Design Principles for Maintainable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6017055" y="1024986"/>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nSpc>
                <a:spcPct val="90000"/>
              </a:lnSpc>
            </a:pPr>
            <a:endParaRPr lang="en-US" sz="2000" dirty="0">
              <a:solidFill>
                <a:schemeClr val="accent2">
                  <a:lumMod val="50000"/>
                </a:schemeClr>
              </a:solidFill>
            </a:endParaRPr>
          </a:p>
          <a:p>
            <a:pPr algn="ctr">
              <a:lnSpc>
                <a:spcPct val="90000"/>
              </a:lnSpc>
            </a:pPr>
            <a:r>
              <a:rPr lang="en-US" sz="2000" b="1" dirty="0">
                <a:solidFill>
                  <a:schemeClr val="accent2">
                    <a:lumMod val="50000"/>
                  </a:schemeClr>
                </a:solidFill>
              </a:rPr>
              <a:t>SOLID</a:t>
            </a:r>
          </a:p>
          <a:p>
            <a:pPr algn="ct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5">
                    <a:lumMod val="50000"/>
                  </a:schemeClr>
                </a:solidFill>
              </a:rPr>
              <a:t>Single responsibility</a:t>
            </a:r>
          </a:p>
          <a:p>
            <a:pPr marL="800100" lvl="1" indent="-342900">
              <a:lnSpc>
                <a:spcPct val="90000"/>
              </a:lnSpc>
              <a:buFont typeface="Wingdings" pitchFamily="2" charset="2"/>
              <a:buChar char="q"/>
            </a:pPr>
            <a:r>
              <a:rPr lang="en-US" dirty="0">
                <a:solidFill>
                  <a:schemeClr val="accent5">
                    <a:lumMod val="50000"/>
                  </a:schemeClr>
                </a:solidFill>
              </a:rPr>
              <a:t>Class/method/function should do only one thing</a:t>
            </a:r>
          </a:p>
          <a:p>
            <a:pPr marL="342900" indent="-342900">
              <a:lnSpc>
                <a:spcPct val="90000"/>
              </a:lnSpc>
              <a:buFont typeface="Wingdings" pitchFamily="2" charset="2"/>
              <a:buChar char="q"/>
            </a:pPr>
            <a:r>
              <a:rPr lang="en-US" sz="2000" dirty="0">
                <a:solidFill>
                  <a:schemeClr val="accent5">
                    <a:lumMod val="50000"/>
                  </a:schemeClr>
                </a:solidFill>
              </a:rPr>
              <a:t>Open/closed</a:t>
            </a:r>
          </a:p>
          <a:p>
            <a:pPr marL="800100" lvl="1" indent="-342900">
              <a:lnSpc>
                <a:spcPct val="90000"/>
              </a:lnSpc>
              <a:buFont typeface="Wingdings" pitchFamily="2" charset="2"/>
              <a:buChar char="q"/>
            </a:pPr>
            <a:r>
              <a:rPr lang="en-US" dirty="0">
                <a:solidFill>
                  <a:schemeClr val="accent5">
                    <a:lumMod val="50000"/>
                  </a:schemeClr>
                </a:solidFill>
              </a:rPr>
              <a:t>Open for extension, close for modification</a:t>
            </a:r>
          </a:p>
          <a:p>
            <a:pPr marL="342900" indent="-342900">
              <a:lnSpc>
                <a:spcPct val="90000"/>
              </a:lnSpc>
              <a:buFont typeface="Wingdings" pitchFamily="2" charset="2"/>
              <a:buChar char="q"/>
            </a:pPr>
            <a:r>
              <a:rPr lang="en-US" sz="2000" dirty="0" err="1">
                <a:solidFill>
                  <a:schemeClr val="accent5">
                    <a:lumMod val="50000"/>
                  </a:schemeClr>
                </a:solidFill>
              </a:rPr>
              <a:t>Liskov</a:t>
            </a:r>
            <a:r>
              <a:rPr lang="en-US" sz="2000" dirty="0">
                <a:solidFill>
                  <a:schemeClr val="accent5">
                    <a:lumMod val="50000"/>
                  </a:schemeClr>
                </a:solidFill>
              </a:rPr>
              <a:t> substitution</a:t>
            </a:r>
          </a:p>
          <a:p>
            <a:pPr marL="800100" lvl="1" indent="-342900">
              <a:lnSpc>
                <a:spcPct val="90000"/>
              </a:lnSpc>
              <a:buFont typeface="Wingdings" pitchFamily="2" charset="2"/>
              <a:buChar char="q"/>
            </a:pPr>
            <a:r>
              <a:rPr lang="en-US" dirty="0">
                <a:solidFill>
                  <a:schemeClr val="accent5">
                    <a:lumMod val="50000"/>
                  </a:schemeClr>
                </a:solidFill>
              </a:rPr>
              <a:t>Implementations of an interface should give same result</a:t>
            </a:r>
          </a:p>
          <a:p>
            <a:pPr marL="342900" indent="-342900">
              <a:lnSpc>
                <a:spcPct val="90000"/>
              </a:lnSpc>
              <a:buFont typeface="Wingdings" pitchFamily="2" charset="2"/>
              <a:buChar char="q"/>
            </a:pPr>
            <a:r>
              <a:rPr lang="en-US" sz="2000" dirty="0">
                <a:solidFill>
                  <a:schemeClr val="accent5">
                    <a:lumMod val="50000"/>
                  </a:schemeClr>
                </a:solidFill>
              </a:rPr>
              <a:t>Interface segregation</a:t>
            </a:r>
          </a:p>
          <a:p>
            <a:pPr marL="800100" lvl="1" indent="-342900">
              <a:lnSpc>
                <a:spcPct val="90000"/>
              </a:lnSpc>
              <a:buFont typeface="Wingdings" pitchFamily="2" charset="2"/>
              <a:buChar char="q"/>
            </a:pPr>
            <a:r>
              <a:rPr lang="en-US" dirty="0">
                <a:solidFill>
                  <a:schemeClr val="accent5">
                    <a:lumMod val="50000"/>
                  </a:schemeClr>
                </a:solidFill>
              </a:rPr>
              <a:t>Client should not have to use methods it does not need</a:t>
            </a:r>
          </a:p>
          <a:p>
            <a:pPr marL="342900" indent="-342900">
              <a:lnSpc>
                <a:spcPct val="90000"/>
              </a:lnSpc>
              <a:buFont typeface="Wingdings" pitchFamily="2" charset="2"/>
              <a:buChar char="q"/>
            </a:pPr>
            <a:r>
              <a:rPr lang="en-US" sz="2000" dirty="0">
                <a:solidFill>
                  <a:schemeClr val="accent5">
                    <a:lumMod val="50000"/>
                  </a:schemeClr>
                </a:solidFill>
              </a:rPr>
              <a:t>Dependency inversion</a:t>
            </a:r>
          </a:p>
          <a:p>
            <a:pPr marL="800100" lvl="1" indent="-342900">
              <a:lnSpc>
                <a:spcPct val="90000"/>
              </a:lnSpc>
              <a:buFont typeface="Wingdings" pitchFamily="2" charset="2"/>
              <a:buChar char="q"/>
            </a:pPr>
            <a:r>
              <a:rPr lang="en-US" dirty="0">
                <a:solidFill>
                  <a:schemeClr val="accent5">
                    <a:lumMod val="50000"/>
                  </a:schemeClr>
                </a:solidFill>
              </a:rPr>
              <a:t>High level modules should not depend on low level modules, only on abstractions</a:t>
            </a:r>
          </a:p>
          <a:p>
            <a:pPr>
              <a:lnSpc>
                <a:spcPct val="90000"/>
              </a:lnSpc>
            </a:pPr>
            <a:r>
              <a:rPr lang="en-US" sz="2000" dirty="0">
                <a:solidFill>
                  <a:schemeClr val="accent5">
                    <a:lumMod val="50000"/>
                  </a:schemeClr>
                </a:solidFill>
              </a:rPr>
              <a:t> </a:t>
            </a: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3" name="Rounded Rectangle 2">
            <a:extLst>
              <a:ext uri="{FF2B5EF4-FFF2-40B4-BE49-F238E27FC236}">
                <a16:creationId xmlns:a16="http://schemas.microsoft.com/office/drawing/2014/main" id="{515A1FDF-B4AF-440E-FEA6-3D2FD8BA872B}"/>
              </a:ext>
            </a:extLst>
          </p:cNvPr>
          <p:cNvSpPr/>
          <p:nvPr/>
        </p:nvSpPr>
        <p:spPr>
          <a:xfrm>
            <a:off x="169333" y="1046954"/>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20000"/>
                    <a:lumOff val="80000"/>
                  </a:schemeClr>
                </a:solidFill>
              </a:rPr>
              <a:t>Found on the web</a:t>
            </a:r>
          </a:p>
          <a:p>
            <a:pPr algn="ctr">
              <a:lnSpc>
                <a:spcPct val="90000"/>
              </a:lnSpc>
            </a:pPr>
            <a:endParaRPr lang="en-US" sz="2000" b="1" dirty="0">
              <a:solidFill>
                <a:schemeClr val="accent2">
                  <a:lumMod val="20000"/>
                  <a:lumOff val="80000"/>
                </a:schemeClr>
              </a:solidFill>
            </a:endParaRPr>
          </a:p>
          <a:p>
            <a:pPr marL="342900" indent="-342900" algn="l">
              <a:buFont typeface="Wingdings" pitchFamily="2" charset="2"/>
              <a:buChar char="q"/>
            </a:pPr>
            <a:r>
              <a:rPr lang="en-US" sz="2000" b="0" dirty="0">
                <a:solidFill>
                  <a:schemeClr val="accent2">
                    <a:lumMod val="20000"/>
                    <a:lumOff val="80000"/>
                  </a:schemeClr>
                </a:solidFill>
                <a:effectLst/>
                <a:latin typeface="sohne"/>
              </a:rPr>
              <a:t>Encapsulate what varies</a:t>
            </a:r>
          </a:p>
          <a:p>
            <a:pPr marL="342900" indent="-342900" algn="l">
              <a:buFont typeface="Wingdings" pitchFamily="2" charset="2"/>
              <a:buChar char="q"/>
            </a:pPr>
            <a:r>
              <a:rPr lang="en-US" sz="2000" b="0" dirty="0">
                <a:solidFill>
                  <a:schemeClr val="accent2">
                    <a:lumMod val="20000"/>
                    <a:lumOff val="80000"/>
                  </a:schemeClr>
                </a:solidFill>
                <a:effectLst/>
                <a:latin typeface="sohne"/>
              </a:rPr>
              <a:t>Favor composition over inheritance</a:t>
            </a:r>
          </a:p>
          <a:p>
            <a:pPr marL="342900" indent="-342900" algn="l">
              <a:buFont typeface="Wingdings" pitchFamily="2" charset="2"/>
              <a:buChar char="q"/>
            </a:pPr>
            <a:r>
              <a:rPr lang="en-US" sz="2000" b="0" dirty="0">
                <a:solidFill>
                  <a:schemeClr val="accent2">
                    <a:lumMod val="20000"/>
                    <a:lumOff val="80000"/>
                  </a:schemeClr>
                </a:solidFill>
                <a:effectLst/>
                <a:latin typeface="sohne"/>
              </a:rPr>
              <a:t>Program to interfaces not implementations</a:t>
            </a:r>
          </a:p>
          <a:p>
            <a:pPr marL="342900" indent="-342900" algn="l">
              <a:buFont typeface="Wingdings" pitchFamily="2" charset="2"/>
              <a:buChar char="q"/>
            </a:pPr>
            <a:r>
              <a:rPr lang="en-US" sz="2000" b="0" dirty="0">
                <a:solidFill>
                  <a:schemeClr val="accent2">
                    <a:lumMod val="20000"/>
                    <a:lumOff val="80000"/>
                  </a:schemeClr>
                </a:solidFill>
                <a:effectLst/>
                <a:latin typeface="sohne"/>
              </a:rPr>
              <a:t>Loose coupling – interacting components should have minimal knowledge about each other</a:t>
            </a:r>
          </a:p>
          <a:p>
            <a:pPr marL="342900" indent="-342900" algn="l">
              <a:buFont typeface="Wingdings" pitchFamily="2" charset="2"/>
              <a:buChar char="q"/>
            </a:pPr>
            <a:r>
              <a:rPr lang="en-US" sz="2000" dirty="0">
                <a:solidFill>
                  <a:schemeClr val="accent2">
                    <a:lumMod val="20000"/>
                    <a:lumOff val="80000"/>
                  </a:schemeClr>
                </a:solidFill>
                <a:latin typeface="sohne"/>
              </a:rPr>
              <a:t>SOLID</a:t>
            </a:r>
            <a:endParaRPr lang="en-US" sz="2000" b="0" dirty="0">
              <a:solidFill>
                <a:schemeClr val="accent2">
                  <a:lumMod val="20000"/>
                  <a:lumOff val="80000"/>
                </a:schemeClr>
              </a:solidFill>
              <a:effectLst/>
              <a:latin typeface="sohne"/>
            </a:endParaRPr>
          </a:p>
          <a:p>
            <a:pPr marL="800100" lvl="1" indent="-342900">
              <a:lnSpc>
                <a:spcPct val="90000"/>
              </a:lnSpc>
              <a:buFont typeface="Wingdings" pitchFamily="2" charset="2"/>
              <a:buChar char="q"/>
            </a:pPr>
            <a:endParaRPr lang="en-US" sz="2000" dirty="0">
              <a:solidFill>
                <a:schemeClr val="accent2">
                  <a:lumMod val="20000"/>
                  <a:lumOff val="80000"/>
                </a:schemeClr>
              </a:solidFill>
            </a:endParaRPr>
          </a:p>
          <a:p>
            <a:pPr algn="ctr">
              <a:lnSpc>
                <a:spcPct val="90000"/>
              </a:lnSpc>
            </a:pPr>
            <a:r>
              <a:rPr lang="en-US" sz="2000" dirty="0">
                <a:solidFill>
                  <a:schemeClr val="accent2">
                    <a:lumMod val="20000"/>
                    <a:lumOff val="80000"/>
                  </a:schemeClr>
                </a:solidFill>
              </a:rPr>
              <a:t>https://</a:t>
            </a:r>
            <a:r>
              <a:rPr lang="en-US" sz="2000" dirty="0" err="1">
                <a:solidFill>
                  <a:schemeClr val="accent2">
                    <a:lumMod val="20000"/>
                    <a:lumOff val="80000"/>
                  </a:schemeClr>
                </a:solidFill>
              </a:rPr>
              <a:t>bootcamp.uxdesign.cc</a:t>
            </a:r>
            <a:r>
              <a:rPr lang="en-US" sz="2000" dirty="0">
                <a:solidFill>
                  <a:schemeClr val="accent2">
                    <a:lumMod val="20000"/>
                    <a:lumOff val="80000"/>
                  </a:schemeClr>
                </a:solidFill>
              </a:rPr>
              <a:t>/software-design-principles-every-developers-should-know-23d24735518e</a:t>
            </a:r>
          </a:p>
        </p:txBody>
      </p:sp>
    </p:spTree>
    <p:extLst>
      <p:ext uri="{BB962C8B-B14F-4D97-AF65-F5344CB8AC3E}">
        <p14:creationId xmlns:p14="http://schemas.microsoft.com/office/powerpoint/2010/main" val="262671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85C9-0085-AB61-AB08-70EECA001F0C}"/>
              </a:ext>
            </a:extLst>
          </p:cNvPr>
          <p:cNvSpPr>
            <a:spLocks noGrp="1"/>
          </p:cNvSpPr>
          <p:nvPr>
            <p:ph type="title"/>
          </p:nvPr>
        </p:nvSpPr>
        <p:spPr/>
        <p:txBody>
          <a:bodyPr/>
          <a:lstStyle/>
          <a:p>
            <a:r>
              <a:rPr lang="en-US" dirty="0"/>
              <a:t>Designing Software – High Level Phases</a:t>
            </a:r>
          </a:p>
        </p:txBody>
      </p:sp>
      <p:sp>
        <p:nvSpPr>
          <p:cNvPr id="4" name="Rounded Rectangle 3">
            <a:extLst>
              <a:ext uri="{FF2B5EF4-FFF2-40B4-BE49-F238E27FC236}">
                <a16:creationId xmlns:a16="http://schemas.microsoft.com/office/drawing/2014/main" id="{1FA50980-32EC-326F-85DD-3CF03094F555}"/>
              </a:ext>
            </a:extLst>
          </p:cNvPr>
          <p:cNvSpPr/>
          <p:nvPr/>
        </p:nvSpPr>
        <p:spPr>
          <a:xfrm>
            <a:off x="357782" y="2204476"/>
            <a:ext cx="3036711"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Features and capabilities</a:t>
            </a:r>
          </a:p>
          <a:p>
            <a:pPr marL="342900" indent="-342900">
              <a:buFont typeface="Wingdings" pitchFamily="2" charset="2"/>
              <a:buChar char="q"/>
            </a:pPr>
            <a:r>
              <a:rPr lang="en-US" sz="2400" dirty="0"/>
              <a:t>Constraints</a:t>
            </a:r>
          </a:p>
          <a:p>
            <a:pPr marL="342900" indent="-342900">
              <a:buFont typeface="Wingdings" pitchFamily="2" charset="2"/>
              <a:buChar char="q"/>
            </a:pPr>
            <a:r>
              <a:rPr lang="en-US" sz="2400" dirty="0"/>
              <a:t>Limitations</a:t>
            </a:r>
          </a:p>
          <a:p>
            <a:pPr marL="342900" indent="-342900">
              <a:buFont typeface="Wingdings" pitchFamily="2" charset="2"/>
              <a:buChar char="q"/>
            </a:pPr>
            <a:r>
              <a:rPr lang="en-US" sz="2400" dirty="0"/>
              <a:t>Target users</a:t>
            </a:r>
          </a:p>
          <a:p>
            <a:pPr marL="342900" indent="-342900">
              <a:buFont typeface="Wingdings" pitchFamily="2" charset="2"/>
              <a:buChar char="q"/>
            </a:pPr>
            <a:r>
              <a:rPr lang="en-US" sz="2400" dirty="0"/>
              <a:t>Other …..</a:t>
            </a:r>
          </a:p>
        </p:txBody>
      </p:sp>
      <p:sp>
        <p:nvSpPr>
          <p:cNvPr id="5" name="TextBox 4">
            <a:extLst>
              <a:ext uri="{FF2B5EF4-FFF2-40B4-BE49-F238E27FC236}">
                <a16:creationId xmlns:a16="http://schemas.microsoft.com/office/drawing/2014/main" id="{FA0D9DE4-2E38-ADA4-2111-58E62395D1CF}"/>
              </a:ext>
            </a:extLst>
          </p:cNvPr>
          <p:cNvSpPr txBox="1"/>
          <p:nvPr/>
        </p:nvSpPr>
        <p:spPr>
          <a:xfrm>
            <a:off x="827790" y="1253483"/>
            <a:ext cx="2243819" cy="1098762"/>
          </a:xfrm>
          <a:prstGeom prst="rect">
            <a:avLst/>
          </a:prstGeom>
          <a:noFill/>
        </p:spPr>
        <p:txBody>
          <a:bodyPr wrap="none" lIns="118872" tIns="91440" rIns="118872" bIns="91440" rtlCol="0" anchor="ctr" anchorCtr="0">
            <a:spAutoFit/>
          </a:bodyPr>
          <a:lstStyle/>
          <a:p>
            <a:pPr>
              <a:lnSpc>
                <a:spcPct val="90000"/>
              </a:lnSpc>
            </a:pPr>
            <a:r>
              <a:rPr lang="en-US" sz="2400" dirty="0"/>
              <a:t>Requirements </a:t>
            </a:r>
          </a:p>
          <a:p>
            <a:pPr>
              <a:lnSpc>
                <a:spcPct val="90000"/>
              </a:lnSpc>
            </a:pPr>
            <a:r>
              <a:rPr lang="en-US" sz="2400" dirty="0"/>
              <a:t>gathering</a:t>
            </a:r>
          </a:p>
          <a:p>
            <a:pPr algn="l">
              <a:lnSpc>
                <a:spcPct val="90000"/>
              </a:lnSpc>
            </a:pPr>
            <a:endParaRPr lang="en-US" dirty="0"/>
          </a:p>
        </p:txBody>
      </p:sp>
      <p:sp>
        <p:nvSpPr>
          <p:cNvPr id="6" name="Rounded Rectangle 5">
            <a:extLst>
              <a:ext uri="{FF2B5EF4-FFF2-40B4-BE49-F238E27FC236}">
                <a16:creationId xmlns:a16="http://schemas.microsoft.com/office/drawing/2014/main" id="{4C39241D-5C09-4307-67AD-F23DB0AB60AA}"/>
              </a:ext>
            </a:extLst>
          </p:cNvPr>
          <p:cNvSpPr/>
          <p:nvPr/>
        </p:nvSpPr>
        <p:spPr>
          <a:xfrm>
            <a:off x="3579447" y="2204476"/>
            <a:ext cx="3617417"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design space</a:t>
            </a:r>
          </a:p>
          <a:p>
            <a:pPr marL="342900" indent="-342900">
              <a:buFont typeface="Wingdings" pitchFamily="2" charset="2"/>
              <a:buChar char="q"/>
            </a:pPr>
            <a:r>
              <a:rPr lang="en-US" sz="2400" dirty="0"/>
              <a:t>Decompose into high level components</a:t>
            </a:r>
          </a:p>
          <a:p>
            <a:pPr marL="342900" indent="-342900">
              <a:buFont typeface="Wingdings" pitchFamily="2" charset="2"/>
              <a:buChar char="q"/>
            </a:pPr>
            <a:r>
              <a:rPr lang="en-US" sz="2400" dirty="0"/>
              <a:t>Bin components into types</a:t>
            </a:r>
          </a:p>
        </p:txBody>
      </p:sp>
      <p:sp>
        <p:nvSpPr>
          <p:cNvPr id="7" name="TextBox 6">
            <a:extLst>
              <a:ext uri="{FF2B5EF4-FFF2-40B4-BE49-F238E27FC236}">
                <a16:creationId xmlns:a16="http://schemas.microsoft.com/office/drawing/2014/main" id="{2633D9E3-0DB7-838E-127A-B1FC97FE7133}"/>
              </a:ext>
            </a:extLst>
          </p:cNvPr>
          <p:cNvSpPr txBox="1"/>
          <p:nvPr/>
        </p:nvSpPr>
        <p:spPr>
          <a:xfrm>
            <a:off x="4163653" y="1431575"/>
            <a:ext cx="2449004" cy="766364"/>
          </a:xfrm>
          <a:prstGeom prst="rect">
            <a:avLst/>
          </a:prstGeom>
          <a:noFill/>
        </p:spPr>
        <p:txBody>
          <a:bodyPr wrap="none" lIns="118872" tIns="91440" rIns="118872" bIns="91440" rtlCol="0" anchor="ctr" anchorCtr="0">
            <a:spAutoFit/>
          </a:bodyPr>
          <a:lstStyle/>
          <a:p>
            <a:pPr>
              <a:lnSpc>
                <a:spcPct val="90000"/>
              </a:lnSpc>
            </a:pPr>
            <a:r>
              <a:rPr lang="en-US" sz="2400" dirty="0"/>
              <a:t> Decomposition </a:t>
            </a:r>
          </a:p>
          <a:p>
            <a:pPr algn="l">
              <a:lnSpc>
                <a:spcPct val="90000"/>
              </a:lnSpc>
            </a:pPr>
            <a:endParaRPr lang="en-US" dirty="0"/>
          </a:p>
        </p:txBody>
      </p:sp>
      <p:sp>
        <p:nvSpPr>
          <p:cNvPr id="8" name="Rounded Rectangle 7">
            <a:extLst>
              <a:ext uri="{FF2B5EF4-FFF2-40B4-BE49-F238E27FC236}">
                <a16:creationId xmlns:a16="http://schemas.microsoft.com/office/drawing/2014/main" id="{AB44A520-B698-3423-B712-EB569E19AB6A}"/>
              </a:ext>
            </a:extLst>
          </p:cNvPr>
          <p:cNvSpPr/>
          <p:nvPr/>
        </p:nvSpPr>
        <p:spPr>
          <a:xfrm>
            <a:off x="7435818" y="2204476"/>
            <a:ext cx="3868204"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component hierarchy</a:t>
            </a:r>
          </a:p>
          <a:p>
            <a:pPr marL="342900" indent="-342900">
              <a:buFont typeface="Wingdings" pitchFamily="2" charset="2"/>
              <a:buChar char="q"/>
            </a:pPr>
            <a:r>
              <a:rPr lang="en-US" sz="2400" dirty="0"/>
              <a:t>Figure out connectivity among components </a:t>
            </a:r>
          </a:p>
          <a:p>
            <a:pPr marL="342900" indent="-342900">
              <a:buFont typeface="Wingdings" pitchFamily="2" charset="2"/>
              <a:buChar char="q"/>
            </a:pPr>
            <a:r>
              <a:rPr lang="en-US" sz="2400" dirty="0"/>
              <a:t>Articulate dependencies</a:t>
            </a:r>
          </a:p>
        </p:txBody>
      </p:sp>
      <p:sp>
        <p:nvSpPr>
          <p:cNvPr id="10" name="TextBox 9">
            <a:extLst>
              <a:ext uri="{FF2B5EF4-FFF2-40B4-BE49-F238E27FC236}">
                <a16:creationId xmlns:a16="http://schemas.microsoft.com/office/drawing/2014/main" id="{69FE6956-13C8-A349-28BA-03AEB7764C04}"/>
              </a:ext>
            </a:extLst>
          </p:cNvPr>
          <p:cNvSpPr txBox="1"/>
          <p:nvPr/>
        </p:nvSpPr>
        <p:spPr>
          <a:xfrm>
            <a:off x="8311628" y="1398929"/>
            <a:ext cx="1918410" cy="766364"/>
          </a:xfrm>
          <a:prstGeom prst="rect">
            <a:avLst/>
          </a:prstGeom>
          <a:noFill/>
        </p:spPr>
        <p:txBody>
          <a:bodyPr wrap="none" lIns="118872" tIns="91440" rIns="118872" bIns="91440" rtlCol="0" anchor="ctr" anchorCtr="0">
            <a:spAutoFit/>
          </a:bodyPr>
          <a:lstStyle/>
          <a:p>
            <a:pPr>
              <a:lnSpc>
                <a:spcPct val="90000"/>
              </a:lnSpc>
            </a:pPr>
            <a:r>
              <a:rPr lang="en-US" sz="2400" dirty="0"/>
              <a:t>Connectivity</a:t>
            </a:r>
          </a:p>
          <a:p>
            <a:pPr algn="l">
              <a:lnSpc>
                <a:spcPct val="90000"/>
              </a:lnSpc>
            </a:pPr>
            <a:endParaRPr lang="en-US" dirty="0"/>
          </a:p>
        </p:txBody>
      </p:sp>
    </p:spTree>
    <p:extLst>
      <p:ext uri="{BB962C8B-B14F-4D97-AF65-F5344CB8AC3E}">
        <p14:creationId xmlns:p14="http://schemas.microsoft.com/office/powerpoint/2010/main" val="327214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08175" y="325677"/>
            <a:ext cx="11372473" cy="914400"/>
          </a:xfrm>
        </p:spPr>
        <p:txBody>
          <a:bodyPr/>
          <a:lstStyle/>
          <a:p>
            <a:r>
              <a:rPr lang="en-US" dirty="0"/>
              <a:t>Example 1 – Problem Description </a:t>
            </a:r>
          </a:p>
        </p:txBody>
      </p:sp>
      <p:sp>
        <p:nvSpPr>
          <p:cNvPr id="2" name="TextBox 1">
            <a:extLst>
              <a:ext uri="{FF2B5EF4-FFF2-40B4-BE49-F238E27FC236}">
                <a16:creationId xmlns:a16="http://schemas.microsoft.com/office/drawing/2014/main" id="{4C439045-FCA2-2014-FEB7-A07E45870135}"/>
              </a:ext>
            </a:extLst>
          </p:cNvPr>
          <p:cNvSpPr txBox="1"/>
          <p:nvPr/>
        </p:nvSpPr>
        <p:spPr>
          <a:xfrm>
            <a:off x="739035" y="1073794"/>
            <a:ext cx="10083452" cy="1929759"/>
          </a:xfrm>
          <a:prstGeom prst="rect">
            <a:avLst/>
          </a:prstGeom>
          <a:noFill/>
        </p:spPr>
        <p:txBody>
          <a:bodyPr wrap="square" lIns="118872" tIns="91440" rIns="118872" bIns="91440" rtlCol="0" anchor="ctr" anchorCtr="0">
            <a:spAutoFit/>
          </a:bodyPr>
          <a:lstStyle/>
          <a:p>
            <a:pPr algn="l">
              <a:lnSpc>
                <a:spcPct val="90000"/>
              </a:lnSpc>
            </a:pPr>
            <a:r>
              <a:rPr lang="en-US" dirty="0"/>
              <a:t>We have a house with exterior walls made of single material of thickness L</a:t>
            </a:r>
            <a:r>
              <a:rPr lang="en-US" baseline="-25000" dirty="0"/>
              <a:t>x</a:t>
            </a:r>
          </a:p>
          <a:p>
            <a:pPr algn="l">
              <a:lnSpc>
                <a:spcPct val="90000"/>
              </a:lnSpc>
            </a:pPr>
            <a:r>
              <a:rPr lang="en-US" dirty="0"/>
              <a:t>The wall has some water pipes shown in the picture. </a:t>
            </a:r>
          </a:p>
          <a:p>
            <a:pPr algn="l">
              <a:lnSpc>
                <a:spcPct val="90000"/>
              </a:lnSpc>
            </a:pPr>
            <a:endParaRPr lang="en-US" dirty="0"/>
          </a:p>
          <a:p>
            <a:pPr algn="l">
              <a:lnSpc>
                <a:spcPct val="90000"/>
              </a:lnSpc>
            </a:pPr>
            <a:r>
              <a:rPr lang="en-US" dirty="0"/>
              <a:t>The inside temperature is kept at 70 degrees. But outside temperature is expected to be -40 degrees for 15.5 hours.  </a:t>
            </a:r>
          </a:p>
          <a:p>
            <a:pPr algn="l">
              <a:lnSpc>
                <a:spcPct val="90000"/>
              </a:lnSpc>
            </a:pPr>
            <a:endParaRPr lang="en-US" dirty="0"/>
          </a:p>
          <a:p>
            <a:pPr algn="l">
              <a:lnSpc>
                <a:spcPct val="90000"/>
              </a:lnSpc>
            </a:pPr>
            <a:r>
              <a:rPr lang="en-US" dirty="0"/>
              <a:t>Will the pipes freeze before the storm is over</a:t>
            </a:r>
          </a:p>
        </p:txBody>
      </p:sp>
      <p:pic>
        <p:nvPicPr>
          <p:cNvPr id="6" name="Picture 5">
            <a:extLst>
              <a:ext uri="{FF2B5EF4-FFF2-40B4-BE49-F238E27FC236}">
                <a16:creationId xmlns:a16="http://schemas.microsoft.com/office/drawing/2014/main" id="{C9174917-B47A-5964-848F-DEB336774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533" y="3163573"/>
            <a:ext cx="6337300" cy="3644900"/>
          </a:xfrm>
          <a:prstGeom prst="rect">
            <a:avLst/>
          </a:prstGeom>
        </p:spPr>
      </p:pic>
    </p:spTree>
    <p:extLst>
      <p:ext uri="{BB962C8B-B14F-4D97-AF65-F5344CB8AC3E}">
        <p14:creationId xmlns:p14="http://schemas.microsoft.com/office/powerpoint/2010/main" val="3237971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E1BF-6E32-A34B-7956-473A1B6F3219}"/>
              </a:ext>
            </a:extLst>
          </p:cNvPr>
          <p:cNvSpPr>
            <a:spLocks noGrp="1"/>
          </p:cNvSpPr>
          <p:nvPr>
            <p:ph type="title"/>
          </p:nvPr>
        </p:nvSpPr>
        <p:spPr/>
        <p:txBody>
          <a:bodyPr/>
          <a:lstStyle/>
          <a:p>
            <a:r>
              <a:rPr lang="en-US" dirty="0"/>
              <a:t>Mathematical formulation</a:t>
            </a:r>
          </a:p>
        </p:txBody>
      </p:sp>
      <p:sp>
        <p:nvSpPr>
          <p:cNvPr id="3" name="Content Placeholder 2">
            <a:extLst>
              <a:ext uri="{FF2B5EF4-FFF2-40B4-BE49-F238E27FC236}">
                <a16:creationId xmlns:a16="http://schemas.microsoft.com/office/drawing/2014/main" id="{E6A7BEE9-6D64-C905-AF2A-758F3FD1CA5A}"/>
              </a:ext>
            </a:extLst>
          </p:cNvPr>
          <p:cNvSpPr>
            <a:spLocks noGrp="1"/>
          </p:cNvSpPr>
          <p:nvPr>
            <p:ph idx="1"/>
          </p:nvPr>
        </p:nvSpPr>
        <p:spPr>
          <a:xfrm>
            <a:off x="365761" y="1325880"/>
            <a:ext cx="8763726" cy="4047778"/>
          </a:xfrm>
        </p:spPr>
        <p:txBody>
          <a:bodyPr/>
          <a:lstStyle/>
          <a:p>
            <a:r>
              <a:rPr lang="en-US" dirty="0"/>
              <a:t>Heat conduction is governed by a partial differential equation </a:t>
            </a:r>
          </a:p>
          <a:p>
            <a:endParaRPr lang="en-US" dirty="0"/>
          </a:p>
          <a:p>
            <a:endParaRPr lang="en-US" dirty="0"/>
          </a:p>
          <a:p>
            <a:endParaRPr lang="en-US" dirty="0"/>
          </a:p>
          <a:p>
            <a:r>
              <a:rPr lang="en-US" dirty="0"/>
              <a:t>We make some simplifying assumptions</a:t>
            </a:r>
          </a:p>
          <a:p>
            <a:pPr lvl="1"/>
            <a:r>
              <a:rPr lang="en-US" dirty="0"/>
              <a:t>The thermal diffusivity is constant for all space and time.</a:t>
            </a:r>
          </a:p>
          <a:p>
            <a:pPr lvl="1"/>
            <a:r>
              <a:rPr lang="en-US" dirty="0"/>
              <a:t>The only heat source is from the initial and/or boundary conditions.</a:t>
            </a:r>
          </a:p>
          <a:p>
            <a:pPr lvl="1"/>
            <a:r>
              <a:rPr lang="en-US" dirty="0"/>
              <a:t>We will deal only with the one dimensional problem in Cartesian coordinates.</a:t>
            </a:r>
          </a:p>
          <a:p>
            <a:pPr lvl="1"/>
            <a:r>
              <a:rPr lang="en-US" dirty="0"/>
              <a:t>That reduces the heat equation to </a:t>
            </a:r>
          </a:p>
        </p:txBody>
      </p:sp>
      <p:pic>
        <p:nvPicPr>
          <p:cNvPr id="6" name="Picture 5">
            <a:extLst>
              <a:ext uri="{FF2B5EF4-FFF2-40B4-BE49-F238E27FC236}">
                <a16:creationId xmlns:a16="http://schemas.microsoft.com/office/drawing/2014/main" id="{97D4D16E-77AB-39CA-49E1-18890FBAD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312" y="1673369"/>
            <a:ext cx="4495800" cy="1676400"/>
          </a:xfrm>
          <a:prstGeom prst="rect">
            <a:avLst/>
          </a:prstGeom>
        </p:spPr>
      </p:pic>
      <p:pic>
        <p:nvPicPr>
          <p:cNvPr id="8" name="Picture 7">
            <a:extLst>
              <a:ext uri="{FF2B5EF4-FFF2-40B4-BE49-F238E27FC236}">
                <a16:creationId xmlns:a16="http://schemas.microsoft.com/office/drawing/2014/main" id="{1B02ECEE-EBAD-C040-6061-1C73EA8E0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1562" y="4882947"/>
            <a:ext cx="3467100" cy="1676400"/>
          </a:xfrm>
          <a:prstGeom prst="rect">
            <a:avLst/>
          </a:prstGeom>
        </p:spPr>
      </p:pic>
      <p:sp>
        <p:nvSpPr>
          <p:cNvPr id="9" name="Rounded Rectangle 8">
            <a:extLst>
              <a:ext uri="{FF2B5EF4-FFF2-40B4-BE49-F238E27FC236}">
                <a16:creationId xmlns:a16="http://schemas.microsoft.com/office/drawing/2014/main" id="{10C26505-1F00-67E0-3B87-395726D39151}"/>
              </a:ext>
            </a:extLst>
          </p:cNvPr>
          <p:cNvSpPr/>
          <p:nvPr/>
        </p:nvSpPr>
        <p:spPr>
          <a:xfrm>
            <a:off x="8862930" y="487679"/>
            <a:ext cx="3265715" cy="4885979"/>
          </a:xfrm>
          <a:prstGeom prst="roundRect">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chemeClr val="bg1"/>
                </a:solidFill>
              </a:rPr>
              <a:t>The repository has solutions using three numerical methods</a:t>
            </a:r>
          </a:p>
          <a:p>
            <a:pPr>
              <a:lnSpc>
                <a:spcPct val="90000"/>
              </a:lnSpc>
            </a:pPr>
            <a:endParaRPr lang="en-US" sz="2000" dirty="0">
              <a:solidFill>
                <a:schemeClr val="bg1"/>
              </a:solidFill>
            </a:endParaRPr>
          </a:p>
          <a:p>
            <a:pPr lvl="1">
              <a:buFont typeface="Arial" panose="020B0604020202020204" pitchFamily="34" charset="0"/>
              <a:buChar char="•"/>
            </a:pPr>
            <a:r>
              <a:rPr lang="en-US" b="0" i="0" u="none" strike="noStrike" dirty="0">
                <a:solidFill>
                  <a:schemeClr val="bg1"/>
                </a:solidFill>
                <a:effectLst/>
                <a:latin typeface="-apple-system"/>
                <a:hlinkClick r:id="rId4">
                  <a:extLst>
                    <a:ext uri="{A12FA001-AC4F-418D-AE19-62706E023703}">
                      <ahyp:hlinkClr xmlns:ahyp="http://schemas.microsoft.com/office/drawing/2018/hyperlinkcolor" val="tx"/>
                    </a:ext>
                  </a:extLst>
                </a:hlinkClick>
              </a:rPr>
              <a:t>Foward Time Centered Space (FTCS)</a:t>
            </a:r>
            <a:r>
              <a:rPr lang="en-US" b="0" i="0" dirty="0">
                <a:solidFill>
                  <a:schemeClr val="bg1"/>
                </a:solidFill>
                <a:effectLst/>
                <a:latin typeface="-apple-system"/>
              </a:rPr>
              <a:t>, an </a:t>
            </a:r>
            <a:r>
              <a:rPr lang="en-US" b="0" i="0" u="none" strike="noStrike" dirty="0">
                <a:solidFill>
                  <a:schemeClr val="bg1"/>
                </a:solidFill>
                <a:effectLst/>
                <a:latin typeface="-apple-system"/>
                <a:hlinkClick r:id="rId5">
                  <a:extLst>
                    <a:ext uri="{A12FA001-AC4F-418D-AE19-62706E023703}">
                      <ahyp:hlinkClr xmlns:ahyp="http://schemas.microsoft.com/office/drawing/2018/hyperlinkcolor" val="tx"/>
                    </a:ext>
                  </a:extLst>
                </a:hlinkClick>
              </a:rPr>
              <a:t>explicit</a:t>
            </a:r>
            <a:r>
              <a:rPr lang="en-US" b="0" i="0" dirty="0">
                <a:solidFill>
                  <a:schemeClr val="bg1"/>
                </a:solidFill>
                <a:effectLst/>
                <a:latin typeface="-apple-system"/>
              </a:rPr>
              <a:t> method</a:t>
            </a:r>
          </a:p>
          <a:p>
            <a:pPr lvl="1">
              <a:buFont typeface="Arial" panose="020B0604020202020204" pitchFamily="34" charset="0"/>
              <a:buChar char="•"/>
            </a:pPr>
            <a:r>
              <a:rPr lang="en-US" b="0" i="0" u="none" strike="noStrike" dirty="0">
                <a:solidFill>
                  <a:schemeClr val="bg1"/>
                </a:solidFill>
                <a:effectLst/>
                <a:latin typeface="-apple-system"/>
                <a:hlinkClick r:id="rId6">
                  <a:extLst>
                    <a:ext uri="{A12FA001-AC4F-418D-AE19-62706E023703}">
                      <ahyp:hlinkClr xmlns:ahyp="http://schemas.microsoft.com/office/drawing/2018/hyperlinkcolor" val="tx"/>
                    </a:ext>
                  </a:extLst>
                </a:hlinkClick>
              </a:rPr>
              <a:t>Crank-Nicholson</a:t>
            </a:r>
            <a:r>
              <a:rPr lang="en-US" b="0" i="0" dirty="0">
                <a:solidFill>
                  <a:schemeClr val="bg1"/>
                </a:solidFill>
                <a:effectLst/>
                <a:latin typeface="-apple-system"/>
              </a:rPr>
              <a:t>, an </a:t>
            </a:r>
            <a:r>
              <a:rPr lang="en-US" b="0" i="0" u="none" strike="noStrike" dirty="0">
                <a:solidFill>
                  <a:schemeClr val="bg1"/>
                </a:solidFill>
                <a:effectLst/>
                <a:latin typeface="-apple-system"/>
                <a:hlinkClick r:id="rId5">
                  <a:extLst>
                    <a:ext uri="{A12FA001-AC4F-418D-AE19-62706E023703}">
                      <ahyp:hlinkClr xmlns:ahyp="http://schemas.microsoft.com/office/drawing/2018/hyperlinkcolor" val="tx"/>
                    </a:ext>
                  </a:extLst>
                </a:hlinkClick>
              </a:rPr>
              <a:t>implicit</a:t>
            </a:r>
            <a:r>
              <a:rPr lang="en-US" b="0" i="0" dirty="0">
                <a:solidFill>
                  <a:schemeClr val="bg1"/>
                </a:solidFill>
                <a:effectLst/>
                <a:latin typeface="-apple-system"/>
              </a:rPr>
              <a:t> method</a:t>
            </a:r>
          </a:p>
          <a:p>
            <a:pPr lvl="1">
              <a:buFont typeface="Arial" panose="020B0604020202020204" pitchFamily="34" charset="0"/>
              <a:buChar char="•"/>
            </a:pPr>
            <a:r>
              <a:rPr lang="en-US" b="0" i="0" u="none" strike="noStrike" dirty="0">
                <a:solidFill>
                  <a:schemeClr val="bg1"/>
                </a:solidFill>
                <a:effectLst/>
                <a:latin typeface="-apple-system"/>
                <a:hlinkClick r:id="rId7">
                  <a:extLst>
                    <a:ext uri="{A12FA001-AC4F-418D-AE19-62706E023703}">
                      <ahyp:hlinkClr xmlns:ahyp="http://schemas.microsoft.com/office/drawing/2018/hyperlinkcolor" val="tx"/>
                    </a:ext>
                  </a:extLst>
                </a:hlinkClick>
              </a:rPr>
              <a:t>Upwind-15</a:t>
            </a:r>
            <a:r>
              <a:rPr lang="en-US" b="0" i="0" dirty="0">
                <a:solidFill>
                  <a:schemeClr val="bg1"/>
                </a:solidFill>
                <a:effectLst/>
                <a:latin typeface="-apple-system"/>
              </a:rPr>
              <a:t>, another </a:t>
            </a:r>
            <a:r>
              <a:rPr lang="en-US" b="0" i="0" u="none" strike="noStrike" dirty="0">
                <a:solidFill>
                  <a:schemeClr val="bg1"/>
                </a:solidFill>
                <a:effectLst/>
                <a:latin typeface="-apple-system"/>
                <a:hlinkClick r:id="rId5">
                  <a:extLst>
                    <a:ext uri="{A12FA001-AC4F-418D-AE19-62706E023703}">
                      <ahyp:hlinkClr xmlns:ahyp="http://schemas.microsoft.com/office/drawing/2018/hyperlinkcolor" val="tx"/>
                    </a:ext>
                  </a:extLst>
                </a:hlinkClick>
              </a:rPr>
              <a:t>explicit</a:t>
            </a:r>
            <a:r>
              <a:rPr lang="en-US" b="0" i="0" dirty="0">
                <a:solidFill>
                  <a:schemeClr val="bg1"/>
                </a:solidFill>
                <a:effectLst/>
                <a:latin typeface="-apple-system"/>
              </a:rPr>
              <a:t> method with higher spatial order than FTCS.</a:t>
            </a:r>
          </a:p>
          <a:p>
            <a:pPr lvl="1">
              <a:buFont typeface="Arial" panose="020B0604020202020204" pitchFamily="34" charset="0"/>
              <a:buChar char="•"/>
            </a:pPr>
            <a:endParaRPr lang="en-US" b="0" i="0" dirty="0">
              <a:solidFill>
                <a:schemeClr val="bg1"/>
              </a:solidFill>
              <a:effectLst/>
              <a:latin typeface="-apple-system"/>
            </a:endParaRPr>
          </a:p>
          <a:p>
            <a:pPr>
              <a:lnSpc>
                <a:spcPct val="90000"/>
              </a:lnSpc>
            </a:pPr>
            <a:r>
              <a:rPr lang="en-US" sz="2000" dirty="0">
                <a:solidFill>
                  <a:schemeClr val="bg1"/>
                </a:solidFill>
                <a:latin typeface="+mn-lt"/>
              </a:rPr>
              <a:t>We will use FTCS for this exercise</a:t>
            </a: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1363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06E-A4E1-9519-6CEC-5B4B39A0E042}"/>
              </a:ext>
            </a:extLst>
          </p:cNvPr>
          <p:cNvSpPr>
            <a:spLocks noGrp="1"/>
          </p:cNvSpPr>
          <p:nvPr>
            <p:ph type="title"/>
          </p:nvPr>
        </p:nvSpPr>
        <p:spPr/>
        <p:txBody>
          <a:bodyPr/>
          <a:lstStyle/>
          <a:p>
            <a:r>
              <a:rPr lang="en-US" dirty="0"/>
              <a:t>Requirements gathering </a:t>
            </a:r>
          </a:p>
        </p:txBody>
      </p:sp>
      <p:sp>
        <p:nvSpPr>
          <p:cNvPr id="3" name="Content Placeholder 2">
            <a:extLst>
              <a:ext uri="{FF2B5EF4-FFF2-40B4-BE49-F238E27FC236}">
                <a16:creationId xmlns:a16="http://schemas.microsoft.com/office/drawing/2014/main" id="{AA632C3A-E42B-55EE-B676-A76A379F5AD8}"/>
              </a:ext>
            </a:extLst>
          </p:cNvPr>
          <p:cNvSpPr>
            <a:spLocks noGrp="1"/>
          </p:cNvSpPr>
          <p:nvPr>
            <p:ph idx="1"/>
          </p:nvPr>
        </p:nvSpPr>
        <p:spPr>
          <a:xfrm>
            <a:off x="1135018" y="1432558"/>
            <a:ext cx="9242695" cy="4489269"/>
          </a:xfrm>
        </p:spPr>
        <p:txBody>
          <a:bodyPr/>
          <a:lstStyle/>
          <a:p>
            <a:r>
              <a:rPr lang="en-US" sz="2800" dirty="0"/>
              <a:t>To solve heat equation we need:</a:t>
            </a:r>
          </a:p>
          <a:p>
            <a:pPr lvl="1"/>
            <a:r>
              <a:rPr lang="en-US" sz="2400" dirty="0"/>
              <a:t>a discretization scheme</a:t>
            </a:r>
          </a:p>
          <a:p>
            <a:pPr lvl="1"/>
            <a:r>
              <a:rPr lang="en-US" sz="2400" dirty="0"/>
              <a:t>a driver for running and book-keeping </a:t>
            </a:r>
          </a:p>
          <a:p>
            <a:pPr lvl="1"/>
            <a:r>
              <a:rPr lang="en-US" sz="2400" dirty="0"/>
              <a:t>an integration method to evolve solution</a:t>
            </a:r>
          </a:p>
          <a:p>
            <a:pPr lvl="1"/>
            <a:r>
              <a:rPr lang="en-US" sz="2400" dirty="0"/>
              <a:t>Initial conditions</a:t>
            </a:r>
          </a:p>
          <a:p>
            <a:pPr lvl="1"/>
            <a:r>
              <a:rPr lang="en-US" sz="2400" dirty="0"/>
              <a:t>Boundary conditions</a:t>
            </a:r>
          </a:p>
          <a:p>
            <a:r>
              <a:rPr lang="en-US" sz="2800" dirty="0"/>
              <a:t>To make sure that we are doing it correctly we need:</a:t>
            </a:r>
          </a:p>
          <a:p>
            <a:pPr lvl="1"/>
            <a:r>
              <a:rPr lang="en-US" sz="2400" dirty="0"/>
              <a:t>Ways to inspect the results</a:t>
            </a:r>
          </a:p>
          <a:p>
            <a:pPr lvl="1"/>
            <a:r>
              <a:rPr lang="en-US" sz="2400" dirty="0"/>
              <a:t>Ways of verification</a:t>
            </a:r>
          </a:p>
          <a:p>
            <a:endParaRPr lang="en-US" dirty="0"/>
          </a:p>
        </p:txBody>
      </p:sp>
    </p:spTree>
    <p:extLst>
      <p:ext uri="{BB962C8B-B14F-4D97-AF65-F5344CB8AC3E}">
        <p14:creationId xmlns:p14="http://schemas.microsoft.com/office/powerpoint/2010/main" val="25640319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2494</TotalTime>
  <Words>2370</Words>
  <Application>Microsoft Office PowerPoint</Application>
  <PresentationFormat>Custom</PresentationFormat>
  <Paragraphs>481</Paragraphs>
  <Slides>36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-apple-system</vt:lpstr>
      <vt:lpstr>Arial</vt:lpstr>
      <vt:lpstr>Arial Black</vt:lpstr>
      <vt:lpstr>Calibri</vt:lpstr>
      <vt:lpstr>sohne</vt:lpstr>
      <vt:lpstr>Wingdings</vt:lpstr>
      <vt:lpstr>Presentations (Wide Screen)</vt:lpstr>
      <vt:lpstr>Scientific Software Design</vt:lpstr>
      <vt:lpstr>License, Citation and Acknowledgements</vt:lpstr>
      <vt:lpstr>Introduction</vt:lpstr>
      <vt:lpstr>General Design Principles for Maintainable Software</vt:lpstr>
      <vt:lpstr>General Design Principles for Maintainable Software</vt:lpstr>
      <vt:lpstr>Designing Software – High Level Phases</vt:lpstr>
      <vt:lpstr>Example 1 – Problem Description </vt:lpstr>
      <vt:lpstr>Mathematical formulation</vt:lpstr>
      <vt:lpstr>Requirements gathering </vt:lpstr>
      <vt:lpstr>Decomposition</vt:lpstr>
      <vt:lpstr>Connectivity </vt:lpstr>
      <vt:lpstr>Research Software Challenges</vt:lpstr>
      <vt:lpstr>SOLID Principles Pose Some Difficulties</vt:lpstr>
      <vt:lpstr>Additional Considerations for Research Software</vt:lpstr>
      <vt:lpstr>More Complex Application Design – Sedov Blast Wave </vt:lpstr>
      <vt:lpstr>Deeper Dive into Requirements</vt:lpstr>
      <vt:lpstr>Components</vt:lpstr>
      <vt:lpstr>Connectivity</vt:lpstr>
      <vt:lpstr>Connectivity</vt:lpstr>
      <vt:lpstr>Connectivity</vt:lpstr>
      <vt:lpstr>Connectivity</vt:lpstr>
      <vt:lpstr>Connectivity</vt:lpstr>
      <vt:lpstr>PowerPoint Presentation</vt:lpstr>
      <vt:lpstr>Mechanisms Needed by the Code </vt:lpstr>
      <vt:lpstr>Mechanisms Needed by the Code </vt:lpstr>
      <vt:lpstr>Mechanisms Needed by the Code </vt:lpstr>
      <vt:lpstr>Mechanisms Needed by the Code </vt:lpstr>
      <vt:lpstr>Underlying Ideas: Unification of Computational Expressions</vt:lpstr>
      <vt:lpstr>Underlying Ideas: Moving Work and Data to the Target</vt:lpstr>
      <vt:lpstr>Underlying Ideas: Mapping Work to Targets</vt:lpstr>
      <vt:lpstr>Mechanisms Needed by the Code : Example Flash-X</vt:lpstr>
      <vt:lpstr>Mechanisms Needed by the Code : Example Flash-X</vt:lpstr>
      <vt:lpstr>Mechanisms Needed by the Code : Example Flash-X</vt:lpstr>
      <vt:lpstr>Mechanisms Needed by the Code : Example Flash-X</vt:lpstr>
      <vt:lpstr>Construction of Application with Components and Tools</vt:lpstr>
      <vt:lpstr>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233</cp:revision>
  <cp:lastPrinted>2017-11-02T18:35:01Z</cp:lastPrinted>
  <dcterms:created xsi:type="dcterms:W3CDTF">2018-11-06T17:28:56Z</dcterms:created>
  <dcterms:modified xsi:type="dcterms:W3CDTF">2023-08-03T23:13:08Z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